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1"/>
    <p:sldMasterId id="2147483660" r:id="rId2"/>
  </p:sldMasterIdLst>
  <p:notesMasterIdLst>
    <p:notesMasterId r:id="rId117"/>
  </p:notesMasterIdLst>
  <p:handoutMasterIdLst>
    <p:handoutMasterId r:id="rId118"/>
  </p:handoutMasterIdLst>
  <p:sldIdLst>
    <p:sldId id="256" r:id="rId3"/>
    <p:sldId id="386" r:id="rId4"/>
    <p:sldId id="287" r:id="rId5"/>
    <p:sldId id="391" r:id="rId6"/>
    <p:sldId id="392" r:id="rId7"/>
    <p:sldId id="393" r:id="rId8"/>
    <p:sldId id="368" r:id="rId9"/>
    <p:sldId id="367" r:id="rId10"/>
    <p:sldId id="266" r:id="rId11"/>
    <p:sldId id="429" r:id="rId12"/>
    <p:sldId id="395" r:id="rId13"/>
    <p:sldId id="398" r:id="rId14"/>
    <p:sldId id="399" r:id="rId15"/>
    <p:sldId id="403" r:id="rId16"/>
    <p:sldId id="404" r:id="rId17"/>
    <p:sldId id="405" r:id="rId18"/>
    <p:sldId id="406" r:id="rId19"/>
    <p:sldId id="407" r:id="rId20"/>
    <p:sldId id="408" r:id="rId21"/>
    <p:sldId id="425" r:id="rId22"/>
    <p:sldId id="428" r:id="rId23"/>
    <p:sldId id="535" r:id="rId24"/>
    <p:sldId id="541" r:id="rId25"/>
    <p:sldId id="542" r:id="rId26"/>
    <p:sldId id="546" r:id="rId27"/>
    <p:sldId id="549" r:id="rId28"/>
    <p:sldId id="550" r:id="rId29"/>
    <p:sldId id="552" r:id="rId30"/>
    <p:sldId id="553" r:id="rId31"/>
    <p:sldId id="557" r:id="rId32"/>
    <p:sldId id="561" r:id="rId33"/>
    <p:sldId id="563" r:id="rId34"/>
    <p:sldId id="564" r:id="rId35"/>
    <p:sldId id="569" r:id="rId36"/>
    <p:sldId id="571" r:id="rId37"/>
    <p:sldId id="573" r:id="rId38"/>
    <p:sldId id="579" r:id="rId39"/>
    <p:sldId id="580" r:id="rId40"/>
    <p:sldId id="581" r:id="rId41"/>
    <p:sldId id="586" r:id="rId42"/>
    <p:sldId id="587" r:id="rId43"/>
    <p:sldId id="589" r:id="rId44"/>
    <p:sldId id="590" r:id="rId45"/>
    <p:sldId id="592" r:id="rId46"/>
    <p:sldId id="593" r:id="rId47"/>
    <p:sldId id="595" r:id="rId48"/>
    <p:sldId id="600" r:id="rId49"/>
    <p:sldId id="601" r:id="rId50"/>
    <p:sldId id="608" r:id="rId51"/>
    <p:sldId id="609" r:id="rId52"/>
    <p:sldId id="610" r:id="rId53"/>
    <p:sldId id="612" r:id="rId54"/>
    <p:sldId id="430" r:id="rId55"/>
    <p:sldId id="434" r:id="rId56"/>
    <p:sldId id="436" r:id="rId57"/>
    <p:sldId id="442" r:id="rId58"/>
    <p:sldId id="444" r:id="rId59"/>
    <p:sldId id="445" r:id="rId60"/>
    <p:sldId id="446" r:id="rId61"/>
    <p:sldId id="449" r:id="rId62"/>
    <p:sldId id="450" r:id="rId63"/>
    <p:sldId id="451" r:id="rId64"/>
    <p:sldId id="453" r:id="rId65"/>
    <p:sldId id="454" r:id="rId66"/>
    <p:sldId id="456" r:id="rId67"/>
    <p:sldId id="460" r:id="rId68"/>
    <p:sldId id="457" r:id="rId69"/>
    <p:sldId id="461" r:id="rId70"/>
    <p:sldId id="463" r:id="rId71"/>
    <p:sldId id="613" r:id="rId72"/>
    <p:sldId id="465" r:id="rId73"/>
    <p:sldId id="467" r:id="rId74"/>
    <p:sldId id="470" r:id="rId75"/>
    <p:sldId id="472" r:id="rId76"/>
    <p:sldId id="474" r:id="rId77"/>
    <p:sldId id="476" r:id="rId78"/>
    <p:sldId id="477" r:id="rId79"/>
    <p:sldId id="478" r:id="rId80"/>
    <p:sldId id="479" r:id="rId81"/>
    <p:sldId id="480" r:id="rId82"/>
    <p:sldId id="481" r:id="rId83"/>
    <p:sldId id="484" r:id="rId84"/>
    <p:sldId id="485" r:id="rId85"/>
    <p:sldId id="487" r:id="rId86"/>
    <p:sldId id="493" r:id="rId87"/>
    <p:sldId id="494" r:id="rId88"/>
    <p:sldId id="497" r:id="rId89"/>
    <p:sldId id="498" r:id="rId90"/>
    <p:sldId id="502" r:id="rId91"/>
    <p:sldId id="503" r:id="rId92"/>
    <p:sldId id="504" r:id="rId93"/>
    <p:sldId id="505" r:id="rId94"/>
    <p:sldId id="507" r:id="rId95"/>
    <p:sldId id="508" r:id="rId96"/>
    <p:sldId id="509" r:id="rId97"/>
    <p:sldId id="510" r:id="rId98"/>
    <p:sldId id="511" r:id="rId99"/>
    <p:sldId id="512" r:id="rId100"/>
    <p:sldId id="513" r:id="rId101"/>
    <p:sldId id="514" r:id="rId102"/>
    <p:sldId id="518" r:id="rId103"/>
    <p:sldId id="519" r:id="rId104"/>
    <p:sldId id="523" r:id="rId105"/>
    <p:sldId id="524" r:id="rId106"/>
    <p:sldId id="525" r:id="rId107"/>
    <p:sldId id="526" r:id="rId108"/>
    <p:sldId id="527" r:id="rId109"/>
    <p:sldId id="528" r:id="rId110"/>
    <p:sldId id="529" r:id="rId111"/>
    <p:sldId id="530" r:id="rId112"/>
    <p:sldId id="531" r:id="rId113"/>
    <p:sldId id="532" r:id="rId114"/>
    <p:sldId id="533" r:id="rId115"/>
    <p:sldId id="534" r:id="rId1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CC"/>
    <a:srgbClr val="B6DDE8"/>
    <a:srgbClr val="FF99CC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35" autoAdjust="0"/>
    <p:restoredTop sz="81170" autoAdjust="0"/>
  </p:normalViewPr>
  <p:slideViewPr>
    <p:cSldViewPr>
      <p:cViewPr varScale="1">
        <p:scale>
          <a:sx n="94" d="100"/>
          <a:sy n="94" d="100"/>
        </p:scale>
        <p:origin x="-21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99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13" Type="http://schemas.openxmlformats.org/officeDocument/2006/relationships/slide" Target="slides/slide111.xml"/><Relationship Id="rId118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16" Type="http://schemas.openxmlformats.org/officeDocument/2006/relationships/slide" Target="slides/slide11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slide" Target="slides/slide10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slide" Target="slides/slide112.xml"/><Relationship Id="rId119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142A48-4149-4056-80C5-8AB5A19A524E}" type="doc">
      <dgm:prSet loTypeId="urn:microsoft.com/office/officeart/2005/8/layout/bProcess4" loCatId="process" qsTypeId="urn:microsoft.com/office/officeart/2005/8/quickstyle/simple1#2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98929384-83E2-4C26-A8BF-630E749A55CA}">
      <dgm:prSet phldrT="[Text]"/>
      <dgm:spPr/>
      <dgm:t>
        <a:bodyPr/>
        <a:lstStyle/>
        <a:p>
          <a:r>
            <a:rPr lang="ru-RU" dirty="0" smtClean="0"/>
            <a:t>Панель информации о домохозяйстве</a:t>
          </a:r>
          <a:endParaRPr lang="en-US" dirty="0"/>
        </a:p>
      </dgm:t>
    </dgm:pt>
    <dgm:pt modelId="{AA4E2345-1B4D-467F-BB73-37C6C7B7983A}" type="parTrans" cxnId="{4E383B53-DAC8-49F8-A3C2-FAF2481434C5}">
      <dgm:prSet/>
      <dgm:spPr/>
      <dgm:t>
        <a:bodyPr/>
        <a:lstStyle/>
        <a:p>
          <a:endParaRPr lang="en-US"/>
        </a:p>
      </dgm:t>
    </dgm:pt>
    <dgm:pt modelId="{8AE2154D-7647-48ED-ABDE-27EA9B4F6A66}" type="sibTrans" cxnId="{4E383B53-DAC8-49F8-A3C2-FAF2481434C5}">
      <dgm:prSet/>
      <dgm:spPr/>
      <dgm:t>
        <a:bodyPr/>
        <a:lstStyle/>
        <a:p>
          <a:endParaRPr lang="en-US"/>
        </a:p>
      </dgm:t>
    </dgm:pt>
    <dgm:pt modelId="{CBF3B6BA-C07B-4CC3-9B85-99EC85DA464D}">
      <dgm:prSet phldrT="[Text]"/>
      <dgm:spPr/>
      <dgm:t>
        <a:bodyPr/>
        <a:lstStyle/>
        <a:p>
          <a:r>
            <a:rPr lang="ru-RU" dirty="0" smtClean="0"/>
            <a:t>Опись домохозяйства</a:t>
          </a:r>
          <a:endParaRPr lang="en-US" dirty="0"/>
        </a:p>
      </dgm:t>
    </dgm:pt>
    <dgm:pt modelId="{D61C300A-DF18-4832-9AE1-503882FD2254}" type="parTrans" cxnId="{09BECC66-16A6-4777-93C1-44F41DD76A76}">
      <dgm:prSet/>
      <dgm:spPr/>
      <dgm:t>
        <a:bodyPr/>
        <a:lstStyle/>
        <a:p>
          <a:endParaRPr lang="en-US"/>
        </a:p>
      </dgm:t>
    </dgm:pt>
    <dgm:pt modelId="{9039E82B-86F4-4F16-82EE-96AB0B6DFBEC}" type="sibTrans" cxnId="{09BECC66-16A6-4777-93C1-44F41DD76A76}">
      <dgm:prSet/>
      <dgm:spPr/>
      <dgm:t>
        <a:bodyPr/>
        <a:lstStyle/>
        <a:p>
          <a:endParaRPr lang="en-US"/>
        </a:p>
      </dgm:t>
    </dgm:pt>
    <dgm:pt modelId="{18DAB2ED-011D-450A-8E0E-D98D9EE0A909}">
      <dgm:prSet phldrT="[Text]"/>
      <dgm:spPr/>
      <dgm:t>
        <a:bodyPr/>
        <a:lstStyle/>
        <a:p>
          <a:r>
            <a:rPr lang="ru-RU" dirty="0" smtClean="0"/>
            <a:t>Образование</a:t>
          </a:r>
          <a:endParaRPr lang="en-US" dirty="0"/>
        </a:p>
      </dgm:t>
    </dgm:pt>
    <dgm:pt modelId="{B7BEBC56-6BF4-4C96-A623-AB37EE8A9F7E}" type="parTrans" cxnId="{908474B8-2491-4124-8E9C-4EB54EC7E3E5}">
      <dgm:prSet/>
      <dgm:spPr/>
      <dgm:t>
        <a:bodyPr/>
        <a:lstStyle/>
        <a:p>
          <a:endParaRPr lang="en-US"/>
        </a:p>
      </dgm:t>
    </dgm:pt>
    <dgm:pt modelId="{AF427A48-E04C-4D2B-A7CD-20A05C94AF3C}" type="sibTrans" cxnId="{908474B8-2491-4124-8E9C-4EB54EC7E3E5}">
      <dgm:prSet/>
      <dgm:spPr/>
      <dgm:t>
        <a:bodyPr/>
        <a:lstStyle/>
        <a:p>
          <a:endParaRPr lang="en-US"/>
        </a:p>
      </dgm:t>
    </dgm:pt>
    <dgm:pt modelId="{CB676347-0F3E-4EAB-9D92-73B81A211A9D}">
      <dgm:prSet phldrT="[Text]"/>
      <dgm:spPr/>
      <dgm:t>
        <a:bodyPr/>
        <a:lstStyle/>
        <a:p>
          <a:r>
            <a:rPr lang="ru-RU" smtClean="0"/>
            <a:t>Характеристики домохозяйства</a:t>
          </a:r>
          <a:endParaRPr lang="en-US" dirty="0"/>
        </a:p>
      </dgm:t>
    </dgm:pt>
    <dgm:pt modelId="{4578FDF9-0463-43D3-B7A8-080A1A22DDA9}" type="parTrans" cxnId="{C46FEEDF-42B3-41AF-955C-CA293D8F16EB}">
      <dgm:prSet/>
      <dgm:spPr/>
      <dgm:t>
        <a:bodyPr/>
        <a:lstStyle/>
        <a:p>
          <a:endParaRPr lang="en-US"/>
        </a:p>
      </dgm:t>
    </dgm:pt>
    <dgm:pt modelId="{4675C2D0-A8CD-4034-AF6C-BBA10A47A6A2}" type="sibTrans" cxnId="{C46FEEDF-42B3-41AF-955C-CA293D8F16EB}">
      <dgm:prSet/>
      <dgm:spPr/>
      <dgm:t>
        <a:bodyPr/>
        <a:lstStyle/>
        <a:p>
          <a:endParaRPr lang="en-US"/>
        </a:p>
      </dgm:t>
    </dgm:pt>
    <dgm:pt modelId="{93EE6DD6-AB82-4313-A9D8-1BC18F1E4091}">
      <dgm:prSet phldrT="[Text]"/>
      <dgm:spPr/>
      <dgm:t>
        <a:bodyPr/>
        <a:lstStyle/>
        <a:p>
          <a:r>
            <a:rPr lang="ru-RU" dirty="0" smtClean="0"/>
            <a:t>Социальные выплаты</a:t>
          </a:r>
          <a:endParaRPr lang="en-US" dirty="0"/>
        </a:p>
      </dgm:t>
    </dgm:pt>
    <dgm:pt modelId="{2DEE7227-AFAE-45C5-B80C-D84CFF69FF71}" type="parTrans" cxnId="{0A41AC1A-A662-4606-A7CA-20E86EABF2E7}">
      <dgm:prSet/>
      <dgm:spPr/>
      <dgm:t>
        <a:bodyPr/>
        <a:lstStyle/>
        <a:p>
          <a:endParaRPr lang="en-US"/>
        </a:p>
      </dgm:t>
    </dgm:pt>
    <dgm:pt modelId="{C07C83AD-4348-49EF-B15A-EE52E8A43804}" type="sibTrans" cxnId="{0A41AC1A-A662-4606-A7CA-20E86EABF2E7}">
      <dgm:prSet/>
      <dgm:spPr/>
      <dgm:t>
        <a:bodyPr/>
        <a:lstStyle/>
        <a:p>
          <a:endParaRPr lang="en-US"/>
        </a:p>
      </dgm:t>
    </dgm:pt>
    <dgm:pt modelId="{D91529D1-0D5F-4752-80E8-60745F244B23}">
      <dgm:prSet phldrT="[Text]"/>
      <dgm:spPr/>
      <dgm:t>
        <a:bodyPr/>
        <a:lstStyle/>
        <a:p>
          <a:r>
            <a:rPr lang="ru-RU" dirty="0" smtClean="0"/>
            <a:t>Пользование энергией</a:t>
          </a:r>
          <a:endParaRPr lang="en-US" dirty="0"/>
        </a:p>
      </dgm:t>
    </dgm:pt>
    <dgm:pt modelId="{DA6BF7AD-7771-4457-812A-780DEDDA3E9D}" type="parTrans" cxnId="{C32F2180-5162-481E-B22F-BC7FB881F26C}">
      <dgm:prSet/>
      <dgm:spPr/>
      <dgm:t>
        <a:bodyPr/>
        <a:lstStyle/>
        <a:p>
          <a:endParaRPr lang="en-US"/>
        </a:p>
      </dgm:t>
    </dgm:pt>
    <dgm:pt modelId="{ABF2C28B-480D-4CFE-964D-3409E206121B}" type="sibTrans" cxnId="{C32F2180-5162-481E-B22F-BC7FB881F26C}">
      <dgm:prSet/>
      <dgm:spPr/>
      <dgm:t>
        <a:bodyPr/>
        <a:lstStyle/>
        <a:p>
          <a:endParaRPr lang="en-US"/>
        </a:p>
      </dgm:t>
    </dgm:pt>
    <dgm:pt modelId="{A651A970-9617-4925-8772-3AF3B6E5CEF1}">
      <dgm:prSet phldrT="[Text]"/>
      <dgm:spPr/>
      <dgm:t>
        <a:bodyPr/>
        <a:lstStyle/>
        <a:p>
          <a:r>
            <a:rPr lang="ru-RU" dirty="0" smtClean="0"/>
            <a:t>Водоснабжение и санитария</a:t>
          </a:r>
          <a:endParaRPr lang="en-US" dirty="0"/>
        </a:p>
      </dgm:t>
    </dgm:pt>
    <dgm:pt modelId="{3401561D-811F-4F8E-82FB-72600EA7378C}" type="parTrans" cxnId="{D3C5471B-042E-444F-A891-EDABEE0903C7}">
      <dgm:prSet/>
      <dgm:spPr/>
      <dgm:t>
        <a:bodyPr/>
        <a:lstStyle/>
        <a:p>
          <a:endParaRPr lang="en-US"/>
        </a:p>
      </dgm:t>
    </dgm:pt>
    <dgm:pt modelId="{8A74729A-2C5C-4A22-B3B9-981E3A57E578}" type="sibTrans" cxnId="{D3C5471B-042E-444F-A891-EDABEE0903C7}">
      <dgm:prSet/>
      <dgm:spPr/>
      <dgm:t>
        <a:bodyPr/>
        <a:lstStyle/>
        <a:p>
          <a:endParaRPr lang="en-US"/>
        </a:p>
      </dgm:t>
    </dgm:pt>
    <dgm:pt modelId="{B0B45547-F883-4978-AC78-DF2A5141AB20}">
      <dgm:prSet/>
      <dgm:spPr/>
      <dgm:t>
        <a:bodyPr/>
        <a:lstStyle/>
        <a:p>
          <a:r>
            <a:rPr lang="ru-RU" dirty="0" smtClean="0"/>
            <a:t>Мытье рук</a:t>
          </a:r>
          <a:endParaRPr lang="en-US" dirty="0"/>
        </a:p>
      </dgm:t>
    </dgm:pt>
    <dgm:pt modelId="{0561E637-E91F-487A-A632-D09CD5587BF2}" type="parTrans" cxnId="{FDF91022-E681-4F7D-B158-4BC85EDA3960}">
      <dgm:prSet/>
      <dgm:spPr/>
      <dgm:t>
        <a:bodyPr/>
        <a:lstStyle/>
        <a:p>
          <a:endParaRPr lang="en-US"/>
        </a:p>
      </dgm:t>
    </dgm:pt>
    <dgm:pt modelId="{1E484131-C856-4D8B-8D80-EB7CC54518E3}" type="sibTrans" cxnId="{FDF91022-E681-4F7D-B158-4BC85EDA3960}">
      <dgm:prSet/>
      <dgm:spPr/>
      <dgm:t>
        <a:bodyPr/>
        <a:lstStyle/>
        <a:p>
          <a:endParaRPr lang="en-US"/>
        </a:p>
      </dgm:t>
    </dgm:pt>
    <dgm:pt modelId="{2DAC8720-0774-4373-AFCC-40CBFF6C165E}">
      <dgm:prSet/>
      <dgm:spPr/>
      <dgm:t>
        <a:bodyPr/>
        <a:lstStyle/>
        <a:p>
          <a:r>
            <a:rPr lang="ru-RU" dirty="0" smtClean="0"/>
            <a:t>Йодирование соли</a:t>
          </a:r>
          <a:endParaRPr lang="en-US" dirty="0"/>
        </a:p>
      </dgm:t>
    </dgm:pt>
    <dgm:pt modelId="{A712B076-A6F4-4ECC-BD51-7EE352BFEE81}" type="parTrans" cxnId="{647B4ED6-FB2A-4DA7-AA75-FA8480B67FCC}">
      <dgm:prSet/>
      <dgm:spPr/>
      <dgm:t>
        <a:bodyPr/>
        <a:lstStyle/>
        <a:p>
          <a:endParaRPr lang="en-US"/>
        </a:p>
      </dgm:t>
    </dgm:pt>
    <dgm:pt modelId="{29445D60-B084-48DE-AD9F-0063ECAAE085}" type="sibTrans" cxnId="{647B4ED6-FB2A-4DA7-AA75-FA8480B67FCC}">
      <dgm:prSet/>
      <dgm:spPr/>
      <dgm:t>
        <a:bodyPr/>
        <a:lstStyle/>
        <a:p>
          <a:endParaRPr lang="en-US"/>
        </a:p>
      </dgm:t>
    </dgm:pt>
    <dgm:pt modelId="{827ABBD5-DBC8-473F-BBA7-C27CCE6BD6D9}" type="pres">
      <dgm:prSet presAssocID="{D8142A48-4149-4056-80C5-8AB5A19A524E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319E8AE3-1C2F-4F5B-AACB-9985742468ED}" type="pres">
      <dgm:prSet presAssocID="{98929384-83E2-4C26-A8BF-630E749A55CA}" presName="compNode" presStyleCnt="0"/>
      <dgm:spPr/>
    </dgm:pt>
    <dgm:pt modelId="{3B2FB2C7-4EE2-4703-A1CF-0CD29D8AF78A}" type="pres">
      <dgm:prSet presAssocID="{98929384-83E2-4C26-A8BF-630E749A55CA}" presName="dummyConnPt" presStyleCnt="0"/>
      <dgm:spPr/>
    </dgm:pt>
    <dgm:pt modelId="{2CAF41AF-CBD1-49CE-B9DF-F8F1C828DD24}" type="pres">
      <dgm:prSet presAssocID="{98929384-83E2-4C26-A8BF-630E749A55CA}" presName="node" presStyleLbl="node1" presStyleIdx="0" presStyleCnt="9" custLinFactNeighborX="-82771" custLinFactNeighborY="11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86BA17-1B1B-42D9-86D3-769730A4D9D1}" type="pres">
      <dgm:prSet presAssocID="{8AE2154D-7647-48ED-ABDE-27EA9B4F6A66}" presName="sibTrans" presStyleLbl="bgSibTrans2D1" presStyleIdx="0" presStyleCnt="8"/>
      <dgm:spPr/>
      <dgm:t>
        <a:bodyPr/>
        <a:lstStyle/>
        <a:p>
          <a:endParaRPr lang="en-US"/>
        </a:p>
      </dgm:t>
    </dgm:pt>
    <dgm:pt modelId="{55BC526F-D9A2-41CA-AFB6-DAC34EE68A72}" type="pres">
      <dgm:prSet presAssocID="{CBF3B6BA-C07B-4CC3-9B85-99EC85DA464D}" presName="compNode" presStyleCnt="0"/>
      <dgm:spPr/>
    </dgm:pt>
    <dgm:pt modelId="{63FF4167-6BB6-4522-BBA9-D5965556832F}" type="pres">
      <dgm:prSet presAssocID="{CBF3B6BA-C07B-4CC3-9B85-99EC85DA464D}" presName="dummyConnPt" presStyleCnt="0"/>
      <dgm:spPr/>
    </dgm:pt>
    <dgm:pt modelId="{780D3FA6-C0FA-4296-BD88-C2FBF045FA97}" type="pres">
      <dgm:prSet presAssocID="{CBF3B6BA-C07B-4CC3-9B85-99EC85DA464D}" presName="node" presStyleLbl="node1" presStyleIdx="1" presStyleCnt="9" custLinFactNeighborX="-62864" custLinFactNeighborY="-27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9A62EA-6EE7-42C3-8C67-C661CB71A2FE}" type="pres">
      <dgm:prSet presAssocID="{9039E82B-86F4-4F16-82EE-96AB0B6DFBEC}" presName="sibTrans" presStyleLbl="bgSibTrans2D1" presStyleIdx="1" presStyleCnt="8"/>
      <dgm:spPr/>
      <dgm:t>
        <a:bodyPr/>
        <a:lstStyle/>
        <a:p>
          <a:endParaRPr lang="en-US"/>
        </a:p>
      </dgm:t>
    </dgm:pt>
    <dgm:pt modelId="{E52F2E49-864F-4EF1-A0D9-A9F19D50791A}" type="pres">
      <dgm:prSet presAssocID="{18DAB2ED-011D-450A-8E0E-D98D9EE0A909}" presName="compNode" presStyleCnt="0"/>
      <dgm:spPr/>
    </dgm:pt>
    <dgm:pt modelId="{58011664-0DF6-4599-B4F0-2ED6E064C0C6}" type="pres">
      <dgm:prSet presAssocID="{18DAB2ED-011D-450A-8E0E-D98D9EE0A909}" presName="dummyConnPt" presStyleCnt="0"/>
      <dgm:spPr/>
    </dgm:pt>
    <dgm:pt modelId="{61C217F7-2FE9-4EA4-9594-2CF230A6E562}" type="pres">
      <dgm:prSet presAssocID="{18DAB2ED-011D-450A-8E0E-D98D9EE0A909}" presName="node" presStyleLbl="node1" presStyleIdx="2" presStyleCnt="9" custLinFactNeighborX="-40156" custLinFactNeighborY="-22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55BC89-3433-4DDA-A982-A07FA8D4B047}" type="pres">
      <dgm:prSet presAssocID="{AF427A48-E04C-4D2B-A7CD-20A05C94AF3C}" presName="sibTrans" presStyleLbl="bgSibTrans2D1" presStyleIdx="2" presStyleCnt="8"/>
      <dgm:spPr/>
      <dgm:t>
        <a:bodyPr/>
        <a:lstStyle/>
        <a:p>
          <a:endParaRPr lang="en-US"/>
        </a:p>
      </dgm:t>
    </dgm:pt>
    <dgm:pt modelId="{1060623F-7EF6-4BEF-9481-9C0963BADAC4}" type="pres">
      <dgm:prSet presAssocID="{CB676347-0F3E-4EAB-9D92-73B81A211A9D}" presName="compNode" presStyleCnt="0"/>
      <dgm:spPr/>
    </dgm:pt>
    <dgm:pt modelId="{F59EDEC9-8156-4F79-8772-76010A240F61}" type="pres">
      <dgm:prSet presAssocID="{CB676347-0F3E-4EAB-9D92-73B81A211A9D}" presName="dummyConnPt" presStyleCnt="0"/>
      <dgm:spPr/>
    </dgm:pt>
    <dgm:pt modelId="{93313DC9-C716-408D-9F34-CD5F18129B85}" type="pres">
      <dgm:prSet presAssocID="{CB676347-0F3E-4EAB-9D92-73B81A211A9D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431381-8F89-436A-BEAC-220F2E976F2D}" type="pres">
      <dgm:prSet presAssocID="{4675C2D0-A8CD-4034-AF6C-BBA10A47A6A2}" presName="sibTrans" presStyleLbl="bgSibTrans2D1" presStyleIdx="3" presStyleCnt="8"/>
      <dgm:spPr/>
      <dgm:t>
        <a:bodyPr/>
        <a:lstStyle/>
        <a:p>
          <a:endParaRPr lang="en-US"/>
        </a:p>
      </dgm:t>
    </dgm:pt>
    <dgm:pt modelId="{FD2CF368-7D4D-4439-92C8-1B45DD0EBBC4}" type="pres">
      <dgm:prSet presAssocID="{93EE6DD6-AB82-4313-A9D8-1BC18F1E4091}" presName="compNode" presStyleCnt="0"/>
      <dgm:spPr/>
    </dgm:pt>
    <dgm:pt modelId="{3623697D-37EB-47A1-A77F-A8A6C7928018}" type="pres">
      <dgm:prSet presAssocID="{93EE6DD6-AB82-4313-A9D8-1BC18F1E4091}" presName="dummyConnPt" presStyleCnt="0"/>
      <dgm:spPr/>
    </dgm:pt>
    <dgm:pt modelId="{7D754A1D-B342-4E1B-9D1D-A832D1460257}" type="pres">
      <dgm:prSet presAssocID="{93EE6DD6-AB82-4313-A9D8-1BC18F1E4091}" presName="node" presStyleLbl="node1" presStyleIdx="4" presStyleCnt="9" custLinFactNeighborX="-14044" custLinFactNeighborY="-55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ECA1F9-E358-4A4D-9151-152018F2F1B8}" type="pres">
      <dgm:prSet presAssocID="{C07C83AD-4348-49EF-B15A-EE52E8A43804}" presName="sibTrans" presStyleLbl="bgSibTrans2D1" presStyleIdx="4" presStyleCnt="8"/>
      <dgm:spPr/>
      <dgm:t>
        <a:bodyPr/>
        <a:lstStyle/>
        <a:p>
          <a:endParaRPr lang="en-US"/>
        </a:p>
      </dgm:t>
    </dgm:pt>
    <dgm:pt modelId="{23AD4AF9-2A31-44C9-AC7C-A33146080BAB}" type="pres">
      <dgm:prSet presAssocID="{D91529D1-0D5F-4752-80E8-60745F244B23}" presName="compNode" presStyleCnt="0"/>
      <dgm:spPr/>
    </dgm:pt>
    <dgm:pt modelId="{7B88A4C0-D9BF-4E18-AB71-6B7E09318265}" type="pres">
      <dgm:prSet presAssocID="{D91529D1-0D5F-4752-80E8-60745F244B23}" presName="dummyConnPt" presStyleCnt="0"/>
      <dgm:spPr/>
    </dgm:pt>
    <dgm:pt modelId="{3892BE24-8480-47E4-BDDF-A1AF81456D4A}" type="pres">
      <dgm:prSet presAssocID="{D91529D1-0D5F-4752-80E8-60745F244B23}" presName="node" presStyleLbl="node1" presStyleIdx="5" presStyleCnt="9" custLinFactNeighborX="8694" custLinFactNeighborY="39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F730EE-10AA-485C-859C-98C71C5A4947}" type="pres">
      <dgm:prSet presAssocID="{ABF2C28B-480D-4CFE-964D-3409E206121B}" presName="sibTrans" presStyleLbl="bgSibTrans2D1" presStyleIdx="5" presStyleCnt="8"/>
      <dgm:spPr/>
      <dgm:t>
        <a:bodyPr/>
        <a:lstStyle/>
        <a:p>
          <a:endParaRPr lang="en-US"/>
        </a:p>
      </dgm:t>
    </dgm:pt>
    <dgm:pt modelId="{6DC2823B-3295-4CE2-9316-3C3E0DDE140B}" type="pres">
      <dgm:prSet presAssocID="{A651A970-9617-4925-8772-3AF3B6E5CEF1}" presName="compNode" presStyleCnt="0"/>
      <dgm:spPr/>
    </dgm:pt>
    <dgm:pt modelId="{BA28E546-F5C4-4639-96FD-6923737A6F65}" type="pres">
      <dgm:prSet presAssocID="{A651A970-9617-4925-8772-3AF3B6E5CEF1}" presName="dummyConnPt" presStyleCnt="0"/>
      <dgm:spPr/>
    </dgm:pt>
    <dgm:pt modelId="{8FC9752D-65D2-4445-BE87-09323F7424E3}" type="pres">
      <dgm:prSet presAssocID="{A651A970-9617-4925-8772-3AF3B6E5CEF1}" presName="node" presStyleLbl="node1" presStyleIdx="6" presStyleCnt="9" custLinFactNeighborX="240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638791-4ED9-41DE-9CC6-B32C8663BDEF}" type="pres">
      <dgm:prSet presAssocID="{8A74729A-2C5C-4A22-B3B9-981E3A57E578}" presName="sibTrans" presStyleLbl="bgSibTrans2D1" presStyleIdx="6" presStyleCnt="8"/>
      <dgm:spPr/>
      <dgm:t>
        <a:bodyPr/>
        <a:lstStyle/>
        <a:p>
          <a:endParaRPr lang="en-US"/>
        </a:p>
      </dgm:t>
    </dgm:pt>
    <dgm:pt modelId="{3C4BA629-A914-4109-B183-461529AAD601}" type="pres">
      <dgm:prSet presAssocID="{B0B45547-F883-4978-AC78-DF2A5141AB20}" presName="compNode" presStyleCnt="0"/>
      <dgm:spPr/>
    </dgm:pt>
    <dgm:pt modelId="{20397056-7291-465D-B42F-2FD9FA4E5000}" type="pres">
      <dgm:prSet presAssocID="{B0B45547-F883-4978-AC78-DF2A5141AB20}" presName="dummyConnPt" presStyleCnt="0"/>
      <dgm:spPr/>
    </dgm:pt>
    <dgm:pt modelId="{BB2D360D-DC6A-42A9-BABC-B7445A110CF9}" type="pres">
      <dgm:prSet presAssocID="{B0B45547-F883-4978-AC78-DF2A5141AB20}" presName="node" presStyleLbl="node1" presStyleIdx="7" presStyleCnt="9" custLinFactNeighborX="598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CC384-F825-411F-B49C-D508D0B340BE}" type="pres">
      <dgm:prSet presAssocID="{1E484131-C856-4D8B-8D80-EB7CC54518E3}" presName="sibTrans" presStyleLbl="bgSibTrans2D1" presStyleIdx="7" presStyleCnt="8"/>
      <dgm:spPr/>
      <dgm:t>
        <a:bodyPr/>
        <a:lstStyle/>
        <a:p>
          <a:endParaRPr lang="en-US"/>
        </a:p>
      </dgm:t>
    </dgm:pt>
    <dgm:pt modelId="{919BA902-7FB2-4FC7-952B-AA11B1F59389}" type="pres">
      <dgm:prSet presAssocID="{2DAC8720-0774-4373-AFCC-40CBFF6C165E}" presName="compNode" presStyleCnt="0"/>
      <dgm:spPr/>
    </dgm:pt>
    <dgm:pt modelId="{F7C7D2F5-C84C-4E23-BBA4-3A774B3F1F2D}" type="pres">
      <dgm:prSet presAssocID="{2DAC8720-0774-4373-AFCC-40CBFF6C165E}" presName="dummyConnPt" presStyleCnt="0"/>
      <dgm:spPr/>
    </dgm:pt>
    <dgm:pt modelId="{36396ADF-611D-45A7-8FC8-91C4E6ED7DEB}" type="pres">
      <dgm:prSet presAssocID="{2DAC8720-0774-4373-AFCC-40CBFF6C165E}" presName="node" presStyleLbl="node1" presStyleIdx="8" presStyleCnt="9" custLinFactNeighborX="78246" custLinFactNeighborY="22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0887747-B638-4198-8D8B-964BA9450A54}" type="presOf" srcId="{98929384-83E2-4C26-A8BF-630E749A55CA}" destId="{2CAF41AF-CBD1-49CE-B9DF-F8F1C828DD24}" srcOrd="0" destOrd="0" presId="urn:microsoft.com/office/officeart/2005/8/layout/bProcess4"/>
    <dgm:cxn modelId="{908474B8-2491-4124-8E9C-4EB54EC7E3E5}" srcId="{D8142A48-4149-4056-80C5-8AB5A19A524E}" destId="{18DAB2ED-011D-450A-8E0E-D98D9EE0A909}" srcOrd="2" destOrd="0" parTransId="{B7BEBC56-6BF4-4C96-A623-AB37EE8A9F7E}" sibTransId="{AF427A48-E04C-4D2B-A7CD-20A05C94AF3C}"/>
    <dgm:cxn modelId="{D3C5471B-042E-444F-A891-EDABEE0903C7}" srcId="{D8142A48-4149-4056-80C5-8AB5A19A524E}" destId="{A651A970-9617-4925-8772-3AF3B6E5CEF1}" srcOrd="6" destOrd="0" parTransId="{3401561D-811F-4F8E-82FB-72600EA7378C}" sibTransId="{8A74729A-2C5C-4A22-B3B9-981E3A57E578}"/>
    <dgm:cxn modelId="{B75DA2FB-F273-4F41-90D6-3A8BD80F9C40}" type="presOf" srcId="{CB676347-0F3E-4EAB-9D92-73B81A211A9D}" destId="{93313DC9-C716-408D-9F34-CD5F18129B85}" srcOrd="0" destOrd="0" presId="urn:microsoft.com/office/officeart/2005/8/layout/bProcess4"/>
    <dgm:cxn modelId="{C32F2180-5162-481E-B22F-BC7FB881F26C}" srcId="{D8142A48-4149-4056-80C5-8AB5A19A524E}" destId="{D91529D1-0D5F-4752-80E8-60745F244B23}" srcOrd="5" destOrd="0" parTransId="{DA6BF7AD-7771-4457-812A-780DEDDA3E9D}" sibTransId="{ABF2C28B-480D-4CFE-964D-3409E206121B}"/>
    <dgm:cxn modelId="{32FD8CC4-D095-48D4-9549-558B1762CB1B}" type="presOf" srcId="{AF427A48-E04C-4D2B-A7CD-20A05C94AF3C}" destId="{4E55BC89-3433-4DDA-A982-A07FA8D4B047}" srcOrd="0" destOrd="0" presId="urn:microsoft.com/office/officeart/2005/8/layout/bProcess4"/>
    <dgm:cxn modelId="{C46FEEDF-42B3-41AF-955C-CA293D8F16EB}" srcId="{D8142A48-4149-4056-80C5-8AB5A19A524E}" destId="{CB676347-0F3E-4EAB-9D92-73B81A211A9D}" srcOrd="3" destOrd="0" parTransId="{4578FDF9-0463-43D3-B7A8-080A1A22DDA9}" sibTransId="{4675C2D0-A8CD-4034-AF6C-BBA10A47A6A2}"/>
    <dgm:cxn modelId="{5F215410-5EC7-4E72-B458-5BD58AD2F2E8}" type="presOf" srcId="{4675C2D0-A8CD-4034-AF6C-BBA10A47A6A2}" destId="{ED431381-8F89-436A-BEAC-220F2E976F2D}" srcOrd="0" destOrd="0" presId="urn:microsoft.com/office/officeart/2005/8/layout/bProcess4"/>
    <dgm:cxn modelId="{647B4ED6-FB2A-4DA7-AA75-FA8480B67FCC}" srcId="{D8142A48-4149-4056-80C5-8AB5A19A524E}" destId="{2DAC8720-0774-4373-AFCC-40CBFF6C165E}" srcOrd="8" destOrd="0" parTransId="{A712B076-A6F4-4ECC-BD51-7EE352BFEE81}" sibTransId="{29445D60-B084-48DE-AD9F-0063ECAAE085}"/>
    <dgm:cxn modelId="{A9373386-A681-4612-8A9F-7389D8A26E7B}" type="presOf" srcId="{C07C83AD-4348-49EF-B15A-EE52E8A43804}" destId="{5AECA1F9-E358-4A4D-9151-152018F2F1B8}" srcOrd="0" destOrd="0" presId="urn:microsoft.com/office/officeart/2005/8/layout/bProcess4"/>
    <dgm:cxn modelId="{1058900F-825F-4355-8E71-B17559F29C03}" type="presOf" srcId="{2DAC8720-0774-4373-AFCC-40CBFF6C165E}" destId="{36396ADF-611D-45A7-8FC8-91C4E6ED7DEB}" srcOrd="0" destOrd="0" presId="urn:microsoft.com/office/officeart/2005/8/layout/bProcess4"/>
    <dgm:cxn modelId="{87269C88-086A-4B21-B9BB-9D7988305A84}" type="presOf" srcId="{8AE2154D-7647-48ED-ABDE-27EA9B4F6A66}" destId="{0E86BA17-1B1B-42D9-86D3-769730A4D9D1}" srcOrd="0" destOrd="0" presId="urn:microsoft.com/office/officeart/2005/8/layout/bProcess4"/>
    <dgm:cxn modelId="{B76D5C69-0ECD-4C45-A527-D9142AEF4799}" type="presOf" srcId="{B0B45547-F883-4978-AC78-DF2A5141AB20}" destId="{BB2D360D-DC6A-42A9-BABC-B7445A110CF9}" srcOrd="0" destOrd="0" presId="urn:microsoft.com/office/officeart/2005/8/layout/bProcess4"/>
    <dgm:cxn modelId="{38D9A32F-A46E-47BD-A363-FC7D00E0B2CC}" type="presOf" srcId="{8A74729A-2C5C-4A22-B3B9-981E3A57E578}" destId="{09638791-4ED9-41DE-9CC6-B32C8663BDEF}" srcOrd="0" destOrd="0" presId="urn:microsoft.com/office/officeart/2005/8/layout/bProcess4"/>
    <dgm:cxn modelId="{9C51F097-8072-437F-B59B-469D53EDB786}" type="presOf" srcId="{93EE6DD6-AB82-4313-A9D8-1BC18F1E4091}" destId="{7D754A1D-B342-4E1B-9D1D-A832D1460257}" srcOrd="0" destOrd="0" presId="urn:microsoft.com/office/officeart/2005/8/layout/bProcess4"/>
    <dgm:cxn modelId="{FDF91022-E681-4F7D-B158-4BC85EDA3960}" srcId="{D8142A48-4149-4056-80C5-8AB5A19A524E}" destId="{B0B45547-F883-4978-AC78-DF2A5141AB20}" srcOrd="7" destOrd="0" parTransId="{0561E637-E91F-487A-A632-D09CD5587BF2}" sibTransId="{1E484131-C856-4D8B-8D80-EB7CC54518E3}"/>
    <dgm:cxn modelId="{09BECC66-16A6-4777-93C1-44F41DD76A76}" srcId="{D8142A48-4149-4056-80C5-8AB5A19A524E}" destId="{CBF3B6BA-C07B-4CC3-9B85-99EC85DA464D}" srcOrd="1" destOrd="0" parTransId="{D61C300A-DF18-4832-9AE1-503882FD2254}" sibTransId="{9039E82B-86F4-4F16-82EE-96AB0B6DFBEC}"/>
    <dgm:cxn modelId="{0A41AC1A-A662-4606-A7CA-20E86EABF2E7}" srcId="{D8142A48-4149-4056-80C5-8AB5A19A524E}" destId="{93EE6DD6-AB82-4313-A9D8-1BC18F1E4091}" srcOrd="4" destOrd="0" parTransId="{2DEE7227-AFAE-45C5-B80C-D84CFF69FF71}" sibTransId="{C07C83AD-4348-49EF-B15A-EE52E8A43804}"/>
    <dgm:cxn modelId="{31E6CD72-BD6C-422B-9529-8EB644B8AD93}" type="presOf" srcId="{CBF3B6BA-C07B-4CC3-9B85-99EC85DA464D}" destId="{780D3FA6-C0FA-4296-BD88-C2FBF045FA97}" srcOrd="0" destOrd="0" presId="urn:microsoft.com/office/officeart/2005/8/layout/bProcess4"/>
    <dgm:cxn modelId="{EAC7E24D-1938-4CD0-BE1D-1826E5AF342F}" type="presOf" srcId="{D91529D1-0D5F-4752-80E8-60745F244B23}" destId="{3892BE24-8480-47E4-BDDF-A1AF81456D4A}" srcOrd="0" destOrd="0" presId="urn:microsoft.com/office/officeart/2005/8/layout/bProcess4"/>
    <dgm:cxn modelId="{BE58D03D-2BB2-48FE-9A6F-CC0886C5CDD2}" type="presOf" srcId="{9039E82B-86F4-4F16-82EE-96AB0B6DFBEC}" destId="{C59A62EA-6EE7-42C3-8C67-C661CB71A2FE}" srcOrd="0" destOrd="0" presId="urn:microsoft.com/office/officeart/2005/8/layout/bProcess4"/>
    <dgm:cxn modelId="{FDB9A945-4687-4177-AA96-BEBC99781737}" type="presOf" srcId="{D8142A48-4149-4056-80C5-8AB5A19A524E}" destId="{827ABBD5-DBC8-473F-BBA7-C27CCE6BD6D9}" srcOrd="0" destOrd="0" presId="urn:microsoft.com/office/officeart/2005/8/layout/bProcess4"/>
    <dgm:cxn modelId="{3E9D5479-0555-4047-A96D-9F4F8516FCAF}" type="presOf" srcId="{1E484131-C856-4D8B-8D80-EB7CC54518E3}" destId="{122CC384-F825-411F-B49C-D508D0B340BE}" srcOrd="0" destOrd="0" presId="urn:microsoft.com/office/officeart/2005/8/layout/bProcess4"/>
    <dgm:cxn modelId="{F14A5491-F177-47B0-A67F-81A90B55980B}" type="presOf" srcId="{ABF2C28B-480D-4CFE-964D-3409E206121B}" destId="{9CF730EE-10AA-485C-859C-98C71C5A4947}" srcOrd="0" destOrd="0" presId="urn:microsoft.com/office/officeart/2005/8/layout/bProcess4"/>
    <dgm:cxn modelId="{22FD5003-12AB-4E76-AB67-68C87A4068D5}" type="presOf" srcId="{18DAB2ED-011D-450A-8E0E-D98D9EE0A909}" destId="{61C217F7-2FE9-4EA4-9594-2CF230A6E562}" srcOrd="0" destOrd="0" presId="urn:microsoft.com/office/officeart/2005/8/layout/bProcess4"/>
    <dgm:cxn modelId="{08083D9A-8627-4C54-8154-56CB70E14272}" type="presOf" srcId="{A651A970-9617-4925-8772-3AF3B6E5CEF1}" destId="{8FC9752D-65D2-4445-BE87-09323F7424E3}" srcOrd="0" destOrd="0" presId="urn:microsoft.com/office/officeart/2005/8/layout/bProcess4"/>
    <dgm:cxn modelId="{4E383B53-DAC8-49F8-A3C2-FAF2481434C5}" srcId="{D8142A48-4149-4056-80C5-8AB5A19A524E}" destId="{98929384-83E2-4C26-A8BF-630E749A55CA}" srcOrd="0" destOrd="0" parTransId="{AA4E2345-1B4D-467F-BB73-37C6C7B7983A}" sibTransId="{8AE2154D-7647-48ED-ABDE-27EA9B4F6A66}"/>
    <dgm:cxn modelId="{94D1D86E-EB3D-4181-B399-26738936DE9C}" type="presParOf" srcId="{827ABBD5-DBC8-473F-BBA7-C27CCE6BD6D9}" destId="{319E8AE3-1C2F-4F5B-AACB-9985742468ED}" srcOrd="0" destOrd="0" presId="urn:microsoft.com/office/officeart/2005/8/layout/bProcess4"/>
    <dgm:cxn modelId="{9A5DB804-1C78-467D-956C-09727FBEBC90}" type="presParOf" srcId="{319E8AE3-1C2F-4F5B-AACB-9985742468ED}" destId="{3B2FB2C7-4EE2-4703-A1CF-0CD29D8AF78A}" srcOrd="0" destOrd="0" presId="urn:microsoft.com/office/officeart/2005/8/layout/bProcess4"/>
    <dgm:cxn modelId="{1946DCFD-B97B-4080-B537-7002E08F85D1}" type="presParOf" srcId="{319E8AE3-1C2F-4F5B-AACB-9985742468ED}" destId="{2CAF41AF-CBD1-49CE-B9DF-F8F1C828DD24}" srcOrd="1" destOrd="0" presId="urn:microsoft.com/office/officeart/2005/8/layout/bProcess4"/>
    <dgm:cxn modelId="{5AA9B2C7-CEC4-4273-91A5-9CC0494DB758}" type="presParOf" srcId="{827ABBD5-DBC8-473F-BBA7-C27CCE6BD6D9}" destId="{0E86BA17-1B1B-42D9-86D3-769730A4D9D1}" srcOrd="1" destOrd="0" presId="urn:microsoft.com/office/officeart/2005/8/layout/bProcess4"/>
    <dgm:cxn modelId="{0195416E-4FB7-4D1E-9A6E-D1F26AE239D0}" type="presParOf" srcId="{827ABBD5-DBC8-473F-BBA7-C27CCE6BD6D9}" destId="{55BC526F-D9A2-41CA-AFB6-DAC34EE68A72}" srcOrd="2" destOrd="0" presId="urn:microsoft.com/office/officeart/2005/8/layout/bProcess4"/>
    <dgm:cxn modelId="{CC5FC469-9046-477D-A5D1-1815DCB8DDAF}" type="presParOf" srcId="{55BC526F-D9A2-41CA-AFB6-DAC34EE68A72}" destId="{63FF4167-6BB6-4522-BBA9-D5965556832F}" srcOrd="0" destOrd="0" presId="urn:microsoft.com/office/officeart/2005/8/layout/bProcess4"/>
    <dgm:cxn modelId="{4F8098AC-CB36-43DD-B26E-8D323430A913}" type="presParOf" srcId="{55BC526F-D9A2-41CA-AFB6-DAC34EE68A72}" destId="{780D3FA6-C0FA-4296-BD88-C2FBF045FA97}" srcOrd="1" destOrd="0" presId="urn:microsoft.com/office/officeart/2005/8/layout/bProcess4"/>
    <dgm:cxn modelId="{B1D860C4-87F2-4EDF-93C2-040F5B064F9D}" type="presParOf" srcId="{827ABBD5-DBC8-473F-BBA7-C27CCE6BD6D9}" destId="{C59A62EA-6EE7-42C3-8C67-C661CB71A2FE}" srcOrd="3" destOrd="0" presId="urn:microsoft.com/office/officeart/2005/8/layout/bProcess4"/>
    <dgm:cxn modelId="{CEECACBA-87EB-4324-AFFD-CC6D05D05567}" type="presParOf" srcId="{827ABBD5-DBC8-473F-BBA7-C27CCE6BD6D9}" destId="{E52F2E49-864F-4EF1-A0D9-A9F19D50791A}" srcOrd="4" destOrd="0" presId="urn:microsoft.com/office/officeart/2005/8/layout/bProcess4"/>
    <dgm:cxn modelId="{8C286800-75A0-4125-9A16-D6FCDE1A4408}" type="presParOf" srcId="{E52F2E49-864F-4EF1-A0D9-A9F19D50791A}" destId="{58011664-0DF6-4599-B4F0-2ED6E064C0C6}" srcOrd="0" destOrd="0" presId="urn:microsoft.com/office/officeart/2005/8/layout/bProcess4"/>
    <dgm:cxn modelId="{B7811B25-C9BC-483A-9AD6-C9F23DB51B42}" type="presParOf" srcId="{E52F2E49-864F-4EF1-A0D9-A9F19D50791A}" destId="{61C217F7-2FE9-4EA4-9594-2CF230A6E562}" srcOrd="1" destOrd="0" presId="urn:microsoft.com/office/officeart/2005/8/layout/bProcess4"/>
    <dgm:cxn modelId="{735C916D-D3D5-4C98-B0CD-2616DE6BB710}" type="presParOf" srcId="{827ABBD5-DBC8-473F-BBA7-C27CCE6BD6D9}" destId="{4E55BC89-3433-4DDA-A982-A07FA8D4B047}" srcOrd="5" destOrd="0" presId="urn:microsoft.com/office/officeart/2005/8/layout/bProcess4"/>
    <dgm:cxn modelId="{7E5EDF36-0FFE-486C-BD0F-0F61FFB51211}" type="presParOf" srcId="{827ABBD5-DBC8-473F-BBA7-C27CCE6BD6D9}" destId="{1060623F-7EF6-4BEF-9481-9C0963BADAC4}" srcOrd="6" destOrd="0" presId="urn:microsoft.com/office/officeart/2005/8/layout/bProcess4"/>
    <dgm:cxn modelId="{0D5D9075-2609-4AD5-9B7D-CCF8501376C3}" type="presParOf" srcId="{1060623F-7EF6-4BEF-9481-9C0963BADAC4}" destId="{F59EDEC9-8156-4F79-8772-76010A240F61}" srcOrd="0" destOrd="0" presId="urn:microsoft.com/office/officeart/2005/8/layout/bProcess4"/>
    <dgm:cxn modelId="{F6F890C4-BAC3-4812-9AE1-C5291F2330D9}" type="presParOf" srcId="{1060623F-7EF6-4BEF-9481-9C0963BADAC4}" destId="{93313DC9-C716-408D-9F34-CD5F18129B85}" srcOrd="1" destOrd="0" presId="urn:microsoft.com/office/officeart/2005/8/layout/bProcess4"/>
    <dgm:cxn modelId="{BD7128FE-5C7F-4B63-A2C7-0B30981DECC7}" type="presParOf" srcId="{827ABBD5-DBC8-473F-BBA7-C27CCE6BD6D9}" destId="{ED431381-8F89-436A-BEAC-220F2E976F2D}" srcOrd="7" destOrd="0" presId="urn:microsoft.com/office/officeart/2005/8/layout/bProcess4"/>
    <dgm:cxn modelId="{BE22F6DB-35A7-480F-B9DA-38C07808E7D5}" type="presParOf" srcId="{827ABBD5-DBC8-473F-BBA7-C27CCE6BD6D9}" destId="{FD2CF368-7D4D-4439-92C8-1B45DD0EBBC4}" srcOrd="8" destOrd="0" presId="urn:microsoft.com/office/officeart/2005/8/layout/bProcess4"/>
    <dgm:cxn modelId="{EB98962E-8273-4142-AAFD-527F824B45A4}" type="presParOf" srcId="{FD2CF368-7D4D-4439-92C8-1B45DD0EBBC4}" destId="{3623697D-37EB-47A1-A77F-A8A6C7928018}" srcOrd="0" destOrd="0" presId="urn:microsoft.com/office/officeart/2005/8/layout/bProcess4"/>
    <dgm:cxn modelId="{0416CAE5-8BAF-4DB6-BF7A-760874E958A5}" type="presParOf" srcId="{FD2CF368-7D4D-4439-92C8-1B45DD0EBBC4}" destId="{7D754A1D-B342-4E1B-9D1D-A832D1460257}" srcOrd="1" destOrd="0" presId="urn:microsoft.com/office/officeart/2005/8/layout/bProcess4"/>
    <dgm:cxn modelId="{FC8CC902-B147-43B2-81F6-4555E4FAC9AC}" type="presParOf" srcId="{827ABBD5-DBC8-473F-BBA7-C27CCE6BD6D9}" destId="{5AECA1F9-E358-4A4D-9151-152018F2F1B8}" srcOrd="9" destOrd="0" presId="urn:microsoft.com/office/officeart/2005/8/layout/bProcess4"/>
    <dgm:cxn modelId="{556B3E69-A98A-4DE7-ADC5-723C98611DBD}" type="presParOf" srcId="{827ABBD5-DBC8-473F-BBA7-C27CCE6BD6D9}" destId="{23AD4AF9-2A31-44C9-AC7C-A33146080BAB}" srcOrd="10" destOrd="0" presId="urn:microsoft.com/office/officeart/2005/8/layout/bProcess4"/>
    <dgm:cxn modelId="{6629E9BD-456E-4241-BF14-2442793569E5}" type="presParOf" srcId="{23AD4AF9-2A31-44C9-AC7C-A33146080BAB}" destId="{7B88A4C0-D9BF-4E18-AB71-6B7E09318265}" srcOrd="0" destOrd="0" presId="urn:microsoft.com/office/officeart/2005/8/layout/bProcess4"/>
    <dgm:cxn modelId="{F0C88103-301F-4CC8-AC5B-A8998F8BA491}" type="presParOf" srcId="{23AD4AF9-2A31-44C9-AC7C-A33146080BAB}" destId="{3892BE24-8480-47E4-BDDF-A1AF81456D4A}" srcOrd="1" destOrd="0" presId="urn:microsoft.com/office/officeart/2005/8/layout/bProcess4"/>
    <dgm:cxn modelId="{5F776E88-B64D-4C58-B424-2727BA322413}" type="presParOf" srcId="{827ABBD5-DBC8-473F-BBA7-C27CCE6BD6D9}" destId="{9CF730EE-10AA-485C-859C-98C71C5A4947}" srcOrd="11" destOrd="0" presId="urn:microsoft.com/office/officeart/2005/8/layout/bProcess4"/>
    <dgm:cxn modelId="{57797977-C274-4974-9FC1-98250FC4D07F}" type="presParOf" srcId="{827ABBD5-DBC8-473F-BBA7-C27CCE6BD6D9}" destId="{6DC2823B-3295-4CE2-9316-3C3E0DDE140B}" srcOrd="12" destOrd="0" presId="urn:microsoft.com/office/officeart/2005/8/layout/bProcess4"/>
    <dgm:cxn modelId="{A77D5284-DBE6-4DB7-9555-29C8ECC6E7F3}" type="presParOf" srcId="{6DC2823B-3295-4CE2-9316-3C3E0DDE140B}" destId="{BA28E546-F5C4-4639-96FD-6923737A6F65}" srcOrd="0" destOrd="0" presId="urn:microsoft.com/office/officeart/2005/8/layout/bProcess4"/>
    <dgm:cxn modelId="{A6421D5A-461B-444A-AD54-1EAAB5EE2D06}" type="presParOf" srcId="{6DC2823B-3295-4CE2-9316-3C3E0DDE140B}" destId="{8FC9752D-65D2-4445-BE87-09323F7424E3}" srcOrd="1" destOrd="0" presId="urn:microsoft.com/office/officeart/2005/8/layout/bProcess4"/>
    <dgm:cxn modelId="{7714E3D8-58D3-410A-A55B-165A220149AF}" type="presParOf" srcId="{827ABBD5-DBC8-473F-BBA7-C27CCE6BD6D9}" destId="{09638791-4ED9-41DE-9CC6-B32C8663BDEF}" srcOrd="13" destOrd="0" presId="urn:microsoft.com/office/officeart/2005/8/layout/bProcess4"/>
    <dgm:cxn modelId="{7D162189-D5EE-44B0-94EE-35C908FABBF0}" type="presParOf" srcId="{827ABBD5-DBC8-473F-BBA7-C27CCE6BD6D9}" destId="{3C4BA629-A914-4109-B183-461529AAD601}" srcOrd="14" destOrd="0" presId="urn:microsoft.com/office/officeart/2005/8/layout/bProcess4"/>
    <dgm:cxn modelId="{18694DFD-327E-4B9E-A767-4FAFE837EFDF}" type="presParOf" srcId="{3C4BA629-A914-4109-B183-461529AAD601}" destId="{20397056-7291-465D-B42F-2FD9FA4E5000}" srcOrd="0" destOrd="0" presId="urn:microsoft.com/office/officeart/2005/8/layout/bProcess4"/>
    <dgm:cxn modelId="{363C8B9D-2A58-4CD8-9D3D-8B4C348B98C9}" type="presParOf" srcId="{3C4BA629-A914-4109-B183-461529AAD601}" destId="{BB2D360D-DC6A-42A9-BABC-B7445A110CF9}" srcOrd="1" destOrd="0" presId="urn:microsoft.com/office/officeart/2005/8/layout/bProcess4"/>
    <dgm:cxn modelId="{1A243669-5778-402E-B29B-7D183E028972}" type="presParOf" srcId="{827ABBD5-DBC8-473F-BBA7-C27CCE6BD6D9}" destId="{122CC384-F825-411F-B49C-D508D0B340BE}" srcOrd="15" destOrd="0" presId="urn:microsoft.com/office/officeart/2005/8/layout/bProcess4"/>
    <dgm:cxn modelId="{1BA34715-D2EF-44E0-A15C-F046EAB44217}" type="presParOf" srcId="{827ABBD5-DBC8-473F-BBA7-C27CCE6BD6D9}" destId="{919BA902-7FB2-4FC7-952B-AA11B1F59389}" srcOrd="16" destOrd="0" presId="urn:microsoft.com/office/officeart/2005/8/layout/bProcess4"/>
    <dgm:cxn modelId="{F1557E0D-FB02-440B-A0AF-FCF12B3EB928}" type="presParOf" srcId="{919BA902-7FB2-4FC7-952B-AA11B1F59389}" destId="{F7C7D2F5-C84C-4E23-BBA4-3A774B3F1F2D}" srcOrd="0" destOrd="0" presId="urn:microsoft.com/office/officeart/2005/8/layout/bProcess4"/>
    <dgm:cxn modelId="{36A49E3E-A670-4B3B-9E25-0480F2AB62A2}" type="presParOf" srcId="{919BA902-7FB2-4FC7-952B-AA11B1F59389}" destId="{36396ADF-611D-45A7-8FC8-91C4E6ED7DEB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8AED66-36A2-4DA4-8FE0-0462453479AC}" type="doc">
      <dgm:prSet loTypeId="urn:diagrams.loki3.com/BracketList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GB"/>
        </a:p>
      </dgm:t>
    </dgm:pt>
    <dgm:pt modelId="{78AF1E33-3623-4780-8FDA-88A086BE6545}">
      <dgm:prSet phldrT="[Text]" custT="1"/>
      <dgm:spPr/>
      <dgm:t>
        <a:bodyPr/>
        <a:lstStyle/>
        <a:p>
          <a:r>
            <a:rPr lang="en-US" sz="2700" b="1" dirty="0"/>
            <a:t>Возраст</a:t>
          </a:r>
          <a:endParaRPr lang="ru-RU" sz="2700" b="1" dirty="0"/>
        </a:p>
      </dgm:t>
    </dgm:pt>
    <dgm:pt modelId="{97242224-1996-48E9-BEAB-F2E637C73CA8}" type="parTrans" cxnId="{B909BC22-1369-4D42-A0E4-20DFC3A6EF58}">
      <dgm:prSet/>
      <dgm:spPr/>
      <dgm:t>
        <a:bodyPr/>
        <a:lstStyle/>
        <a:p>
          <a:endParaRPr lang="en-GB"/>
        </a:p>
      </dgm:t>
    </dgm:pt>
    <dgm:pt modelId="{A4E38E82-DFEA-423C-BA9C-EC029D61DE20}" type="sibTrans" cxnId="{B909BC22-1369-4D42-A0E4-20DFC3A6EF58}">
      <dgm:prSet/>
      <dgm:spPr/>
      <dgm:t>
        <a:bodyPr/>
        <a:lstStyle/>
        <a:p>
          <a:endParaRPr lang="en-GB"/>
        </a:p>
      </dgm:t>
    </dgm:pt>
    <dgm:pt modelId="{22C86C06-223B-4F08-8D06-839E8BDB172E}">
      <dgm:prSet phldrT="[Text]"/>
      <dgm:spPr>
        <a:noFill/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Крайне важен для большинства показателей</a:t>
          </a:r>
          <a:endParaRPr lang="ru-RU" dirty="0">
            <a:solidFill>
              <a:schemeClr val="tx1"/>
            </a:solidFill>
          </a:endParaRPr>
        </a:p>
      </dgm:t>
    </dgm:pt>
    <dgm:pt modelId="{9C6E32AD-E753-4B8D-9AF6-42C164E67322}" type="parTrans" cxnId="{7749DAA3-B963-43C7-B41B-2DDF26D8FDE8}">
      <dgm:prSet/>
      <dgm:spPr/>
      <dgm:t>
        <a:bodyPr/>
        <a:lstStyle/>
        <a:p>
          <a:endParaRPr lang="en-GB"/>
        </a:p>
      </dgm:t>
    </dgm:pt>
    <dgm:pt modelId="{50E12584-B8AB-4E99-A678-A8365FFFBDBD}" type="sibTrans" cxnId="{7749DAA3-B963-43C7-B41B-2DDF26D8FDE8}">
      <dgm:prSet/>
      <dgm:spPr/>
      <dgm:t>
        <a:bodyPr/>
        <a:lstStyle/>
        <a:p>
          <a:endParaRPr lang="en-GB"/>
        </a:p>
      </dgm:t>
    </dgm:pt>
    <dgm:pt modelId="{8195C48A-B356-4FCF-AC49-4B782C22CBDB}">
      <dgm:prSet phldrT="[Text]"/>
      <dgm:spPr>
        <a:noFill/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Может использоваться календарь событий</a:t>
          </a:r>
          <a:endParaRPr lang="ru-RU" dirty="0">
            <a:solidFill>
              <a:schemeClr val="tx1"/>
            </a:solidFill>
          </a:endParaRPr>
        </a:p>
      </dgm:t>
    </dgm:pt>
    <dgm:pt modelId="{07F68D5A-7366-4952-9699-2F0D225C8874}" type="parTrans" cxnId="{6644D7A4-968D-4116-9D32-A54D8994F635}">
      <dgm:prSet/>
      <dgm:spPr/>
      <dgm:t>
        <a:bodyPr/>
        <a:lstStyle/>
        <a:p>
          <a:endParaRPr lang="en-GB"/>
        </a:p>
      </dgm:t>
    </dgm:pt>
    <dgm:pt modelId="{623C5C8D-F5EB-4667-8E90-FDA09165CF53}" type="sibTrans" cxnId="{6644D7A4-968D-4116-9D32-A54D8994F635}">
      <dgm:prSet/>
      <dgm:spPr/>
      <dgm:t>
        <a:bodyPr/>
        <a:lstStyle/>
        <a:p>
          <a:endParaRPr lang="en-GB"/>
        </a:p>
      </dgm:t>
    </dgm:pt>
    <dgm:pt modelId="{809002F7-0FE0-4429-8017-2686616D9279}">
      <dgm:prSet phldrT="[Text]" custT="1"/>
      <dgm:spPr/>
      <dgm:t>
        <a:bodyPr/>
        <a:lstStyle/>
        <a:p>
          <a:r>
            <a:rPr lang="en-US" sz="2700" b="1" dirty="0"/>
            <a:t>Образование</a:t>
          </a:r>
          <a:endParaRPr lang="ru-RU" sz="2700" b="1" dirty="0"/>
        </a:p>
      </dgm:t>
    </dgm:pt>
    <dgm:pt modelId="{EBF4B5CD-A4A3-4987-B285-F6B8A4A43766}" type="parTrans" cxnId="{F89D1EFF-9936-47AF-BF13-8E25E74E29D8}">
      <dgm:prSet/>
      <dgm:spPr/>
      <dgm:t>
        <a:bodyPr/>
        <a:lstStyle/>
        <a:p>
          <a:endParaRPr lang="en-GB"/>
        </a:p>
      </dgm:t>
    </dgm:pt>
    <dgm:pt modelId="{F94F0645-1751-4DD3-9AB5-F917E2C126C7}" type="sibTrans" cxnId="{F89D1EFF-9936-47AF-BF13-8E25E74E29D8}">
      <dgm:prSet/>
      <dgm:spPr/>
      <dgm:t>
        <a:bodyPr/>
        <a:lstStyle/>
        <a:p>
          <a:endParaRPr lang="en-GB"/>
        </a:p>
      </dgm:t>
    </dgm:pt>
    <dgm:pt modelId="{5B77EE9D-DDED-4F6F-A617-9B6621019F94}">
      <dgm:prSet phldrT="[Text]"/>
      <dgm:spPr>
        <a:noFill/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Высочайший уровень</a:t>
          </a:r>
          <a:endParaRPr lang="ru-RU" dirty="0">
            <a:solidFill>
              <a:schemeClr val="tx1"/>
            </a:solidFill>
          </a:endParaRPr>
        </a:p>
      </dgm:t>
    </dgm:pt>
    <dgm:pt modelId="{7B4FE8EC-4464-4638-AC85-59BC5701DF21}" type="parTrans" cxnId="{5715F45E-7F19-472C-B16A-47CA33A62C58}">
      <dgm:prSet/>
      <dgm:spPr/>
      <dgm:t>
        <a:bodyPr/>
        <a:lstStyle/>
        <a:p>
          <a:endParaRPr lang="en-GB"/>
        </a:p>
      </dgm:t>
    </dgm:pt>
    <dgm:pt modelId="{9F96E125-E975-497A-9DA9-524A8FF4D774}" type="sibTrans" cxnId="{5715F45E-7F19-472C-B16A-47CA33A62C58}">
      <dgm:prSet/>
      <dgm:spPr/>
      <dgm:t>
        <a:bodyPr/>
        <a:lstStyle/>
        <a:p>
          <a:endParaRPr lang="en-GB"/>
        </a:p>
      </dgm:t>
    </dgm:pt>
    <dgm:pt modelId="{7384F043-7FC6-489D-89EE-9A1C945F9E55}">
      <dgm:prSet phldrT="[Text]"/>
      <dgm:spPr>
        <a:noFill/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В настоящее время и в прошлом</a:t>
          </a:r>
          <a:endParaRPr lang="ru-RU" dirty="0">
            <a:solidFill>
              <a:schemeClr val="tx1"/>
            </a:solidFill>
          </a:endParaRPr>
        </a:p>
      </dgm:t>
    </dgm:pt>
    <dgm:pt modelId="{47789A2A-EBA1-4D35-B1EC-3AE71880ECB0}" type="parTrans" cxnId="{15289BEA-B6E6-48ED-8FE7-A46EFA7B9018}">
      <dgm:prSet/>
      <dgm:spPr/>
      <dgm:t>
        <a:bodyPr/>
        <a:lstStyle/>
        <a:p>
          <a:endParaRPr lang="en-GB"/>
        </a:p>
      </dgm:t>
    </dgm:pt>
    <dgm:pt modelId="{2615C2DC-FB9E-44BD-BF3A-63E83B89060C}" type="sibTrans" cxnId="{15289BEA-B6E6-48ED-8FE7-A46EFA7B9018}">
      <dgm:prSet/>
      <dgm:spPr/>
      <dgm:t>
        <a:bodyPr/>
        <a:lstStyle/>
        <a:p>
          <a:endParaRPr lang="en-GB"/>
        </a:p>
      </dgm:t>
    </dgm:pt>
    <dgm:pt modelId="{B380E0E1-2C4B-4A92-AD54-2D3BF4DD50C8}" type="pres">
      <dgm:prSet presAssocID="{EF8AED66-36A2-4DA4-8FE0-0462453479A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AAAE43F-88C6-48B1-944F-2076185FD393}" type="pres">
      <dgm:prSet presAssocID="{78AF1E33-3623-4780-8FDA-88A086BE6545}" presName="linNode" presStyleCnt="0"/>
      <dgm:spPr/>
    </dgm:pt>
    <dgm:pt modelId="{0DF858AA-03E3-4011-A34D-BF975C859220}" type="pres">
      <dgm:prSet presAssocID="{78AF1E33-3623-4780-8FDA-88A086BE6545}" presName="parTx" presStyleLbl="revTx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592227-5DF0-4982-BFE9-BE9EE942E719}" type="pres">
      <dgm:prSet presAssocID="{78AF1E33-3623-4780-8FDA-88A086BE6545}" presName="bracket" presStyleLbl="parChTrans1D1" presStyleIdx="0" presStyleCnt="2"/>
      <dgm:spPr/>
    </dgm:pt>
    <dgm:pt modelId="{C5EFA6DD-F7CB-40C5-90A9-4069E277BA8E}" type="pres">
      <dgm:prSet presAssocID="{78AF1E33-3623-4780-8FDA-88A086BE6545}" presName="spH" presStyleCnt="0"/>
      <dgm:spPr/>
    </dgm:pt>
    <dgm:pt modelId="{D8904B7C-4BC2-481A-A18F-309B7ECEA0A2}" type="pres">
      <dgm:prSet presAssocID="{78AF1E33-3623-4780-8FDA-88A086BE6545}" presName="desTx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0F37365-1DE3-4093-92D4-83AC559530B2}" type="pres">
      <dgm:prSet presAssocID="{A4E38E82-DFEA-423C-BA9C-EC029D61DE20}" presName="spV" presStyleCnt="0"/>
      <dgm:spPr/>
    </dgm:pt>
    <dgm:pt modelId="{54DB2579-E6E1-47B8-A005-270F0E5EA0BD}" type="pres">
      <dgm:prSet presAssocID="{809002F7-0FE0-4429-8017-2686616D9279}" presName="linNode" presStyleCnt="0"/>
      <dgm:spPr/>
    </dgm:pt>
    <dgm:pt modelId="{F3A1EA9C-A29E-4E40-BEDA-A00872DC9A15}" type="pres">
      <dgm:prSet presAssocID="{809002F7-0FE0-4429-8017-2686616D9279}" presName="parTx" presStyleLbl="revTx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EFFE112-B9BB-4443-976B-A4B76AAD9C97}" type="pres">
      <dgm:prSet presAssocID="{809002F7-0FE0-4429-8017-2686616D9279}" presName="bracket" presStyleLbl="parChTrans1D1" presStyleIdx="1" presStyleCnt="2"/>
      <dgm:spPr/>
    </dgm:pt>
    <dgm:pt modelId="{2E5BE5F4-365C-43C9-ADBD-B6B89AC7F0EC}" type="pres">
      <dgm:prSet presAssocID="{809002F7-0FE0-4429-8017-2686616D9279}" presName="spH" presStyleCnt="0"/>
      <dgm:spPr/>
    </dgm:pt>
    <dgm:pt modelId="{736D0ADB-551F-4BFB-A03F-542EEF989BCC}" type="pres">
      <dgm:prSet presAssocID="{809002F7-0FE0-4429-8017-2686616D9279}" presName="desT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89D1EFF-9936-47AF-BF13-8E25E74E29D8}" srcId="{EF8AED66-36A2-4DA4-8FE0-0462453479AC}" destId="{809002F7-0FE0-4429-8017-2686616D9279}" srcOrd="1" destOrd="0" parTransId="{EBF4B5CD-A4A3-4987-B285-F6B8A4A43766}" sibTransId="{F94F0645-1751-4DD3-9AB5-F917E2C126C7}"/>
    <dgm:cxn modelId="{B045D103-9AA7-469E-8E8D-FD7B8936B9FE}" type="presOf" srcId="{EF8AED66-36A2-4DA4-8FE0-0462453479AC}" destId="{B380E0E1-2C4B-4A92-AD54-2D3BF4DD50C8}" srcOrd="0" destOrd="0" presId="urn:diagrams.loki3.com/BracketList"/>
    <dgm:cxn modelId="{15289BEA-B6E6-48ED-8FE7-A46EFA7B9018}" srcId="{809002F7-0FE0-4429-8017-2686616D9279}" destId="{7384F043-7FC6-489D-89EE-9A1C945F9E55}" srcOrd="1" destOrd="0" parTransId="{47789A2A-EBA1-4D35-B1EC-3AE71880ECB0}" sibTransId="{2615C2DC-FB9E-44BD-BF3A-63E83B89060C}"/>
    <dgm:cxn modelId="{6644D7A4-968D-4116-9D32-A54D8994F635}" srcId="{78AF1E33-3623-4780-8FDA-88A086BE6545}" destId="{8195C48A-B356-4FCF-AC49-4B782C22CBDB}" srcOrd="1" destOrd="0" parTransId="{07F68D5A-7366-4952-9699-2F0D225C8874}" sibTransId="{623C5C8D-F5EB-4667-8E90-FDA09165CF53}"/>
    <dgm:cxn modelId="{0FA3F460-F331-4407-A3F2-393D0608CC09}" type="presOf" srcId="{78AF1E33-3623-4780-8FDA-88A086BE6545}" destId="{0DF858AA-03E3-4011-A34D-BF975C859220}" srcOrd="0" destOrd="0" presId="urn:diagrams.loki3.com/BracketList"/>
    <dgm:cxn modelId="{7749DAA3-B963-43C7-B41B-2DDF26D8FDE8}" srcId="{78AF1E33-3623-4780-8FDA-88A086BE6545}" destId="{22C86C06-223B-4F08-8D06-839E8BDB172E}" srcOrd="0" destOrd="0" parTransId="{9C6E32AD-E753-4B8D-9AF6-42C164E67322}" sibTransId="{50E12584-B8AB-4E99-A678-A8365FFFBDBD}"/>
    <dgm:cxn modelId="{0F294EFF-E1DA-4FD3-98CA-866326DC320D}" type="presOf" srcId="{7384F043-7FC6-489D-89EE-9A1C945F9E55}" destId="{736D0ADB-551F-4BFB-A03F-542EEF989BCC}" srcOrd="0" destOrd="1" presId="urn:diagrams.loki3.com/BracketList"/>
    <dgm:cxn modelId="{55B802E0-91DD-4BA3-AA1A-923311319C9A}" type="presOf" srcId="{22C86C06-223B-4F08-8D06-839E8BDB172E}" destId="{D8904B7C-4BC2-481A-A18F-309B7ECEA0A2}" srcOrd="0" destOrd="0" presId="urn:diagrams.loki3.com/BracketList"/>
    <dgm:cxn modelId="{B909BC22-1369-4D42-A0E4-20DFC3A6EF58}" srcId="{EF8AED66-36A2-4DA4-8FE0-0462453479AC}" destId="{78AF1E33-3623-4780-8FDA-88A086BE6545}" srcOrd="0" destOrd="0" parTransId="{97242224-1996-48E9-BEAB-F2E637C73CA8}" sibTransId="{A4E38E82-DFEA-423C-BA9C-EC029D61DE20}"/>
    <dgm:cxn modelId="{AAA4E647-5C5D-4105-959B-7939610B1ACF}" type="presOf" srcId="{809002F7-0FE0-4429-8017-2686616D9279}" destId="{F3A1EA9C-A29E-4E40-BEDA-A00872DC9A15}" srcOrd="0" destOrd="0" presId="urn:diagrams.loki3.com/BracketList"/>
    <dgm:cxn modelId="{951F3E38-6537-41C2-AC85-BA6968DB582D}" type="presOf" srcId="{5B77EE9D-DDED-4F6F-A617-9B6621019F94}" destId="{736D0ADB-551F-4BFB-A03F-542EEF989BCC}" srcOrd="0" destOrd="0" presId="urn:diagrams.loki3.com/BracketList"/>
    <dgm:cxn modelId="{5715F45E-7F19-472C-B16A-47CA33A62C58}" srcId="{809002F7-0FE0-4429-8017-2686616D9279}" destId="{5B77EE9D-DDED-4F6F-A617-9B6621019F94}" srcOrd="0" destOrd="0" parTransId="{7B4FE8EC-4464-4638-AC85-59BC5701DF21}" sibTransId="{9F96E125-E975-497A-9DA9-524A8FF4D774}"/>
    <dgm:cxn modelId="{CD628051-BBCC-4844-A78E-F6EE121A66F4}" type="presOf" srcId="{8195C48A-B356-4FCF-AC49-4B782C22CBDB}" destId="{D8904B7C-4BC2-481A-A18F-309B7ECEA0A2}" srcOrd="0" destOrd="1" presId="urn:diagrams.loki3.com/BracketList"/>
    <dgm:cxn modelId="{888FA5B7-C6A3-4FCD-BA97-7BEFFC5E620D}" type="presParOf" srcId="{B380E0E1-2C4B-4A92-AD54-2D3BF4DD50C8}" destId="{FAAAE43F-88C6-48B1-944F-2076185FD393}" srcOrd="0" destOrd="0" presId="urn:diagrams.loki3.com/BracketList"/>
    <dgm:cxn modelId="{60063FA9-240D-4854-966C-3AA7C2A8560D}" type="presParOf" srcId="{FAAAE43F-88C6-48B1-944F-2076185FD393}" destId="{0DF858AA-03E3-4011-A34D-BF975C859220}" srcOrd="0" destOrd="0" presId="urn:diagrams.loki3.com/BracketList"/>
    <dgm:cxn modelId="{7FA367DA-9B82-4690-92CC-F7B30E9A208B}" type="presParOf" srcId="{FAAAE43F-88C6-48B1-944F-2076185FD393}" destId="{5D592227-5DF0-4982-BFE9-BE9EE942E719}" srcOrd="1" destOrd="0" presId="urn:diagrams.loki3.com/BracketList"/>
    <dgm:cxn modelId="{8C94BDD1-3EBD-4115-8DB7-4CCE4DC98D73}" type="presParOf" srcId="{FAAAE43F-88C6-48B1-944F-2076185FD393}" destId="{C5EFA6DD-F7CB-40C5-90A9-4069E277BA8E}" srcOrd="2" destOrd="0" presId="urn:diagrams.loki3.com/BracketList"/>
    <dgm:cxn modelId="{5AE83FAD-D640-4F90-B2F5-B97828023F70}" type="presParOf" srcId="{FAAAE43F-88C6-48B1-944F-2076185FD393}" destId="{D8904B7C-4BC2-481A-A18F-309B7ECEA0A2}" srcOrd="3" destOrd="0" presId="urn:diagrams.loki3.com/BracketList"/>
    <dgm:cxn modelId="{88C15FA0-71EE-4061-BB2E-6F80FDF327BF}" type="presParOf" srcId="{B380E0E1-2C4B-4A92-AD54-2D3BF4DD50C8}" destId="{A0F37365-1DE3-4093-92D4-83AC559530B2}" srcOrd="1" destOrd="0" presId="urn:diagrams.loki3.com/BracketList"/>
    <dgm:cxn modelId="{0837CC3A-69BA-4BDA-B9F9-1CC658DD7FCC}" type="presParOf" srcId="{B380E0E1-2C4B-4A92-AD54-2D3BF4DD50C8}" destId="{54DB2579-E6E1-47B8-A005-270F0E5EA0BD}" srcOrd="2" destOrd="0" presId="urn:diagrams.loki3.com/BracketList"/>
    <dgm:cxn modelId="{19AE59CA-D157-489C-92A0-AC16998A5BFD}" type="presParOf" srcId="{54DB2579-E6E1-47B8-A005-270F0E5EA0BD}" destId="{F3A1EA9C-A29E-4E40-BEDA-A00872DC9A15}" srcOrd="0" destOrd="0" presId="urn:diagrams.loki3.com/BracketList"/>
    <dgm:cxn modelId="{2A8ACE24-6EC8-499A-903A-80E76192777D}" type="presParOf" srcId="{54DB2579-E6E1-47B8-A005-270F0E5EA0BD}" destId="{FEFFE112-B9BB-4443-976B-A4B76AAD9C97}" srcOrd="1" destOrd="0" presId="urn:diagrams.loki3.com/BracketList"/>
    <dgm:cxn modelId="{5B3070E4-F888-45E0-A6F2-520468A12A91}" type="presParOf" srcId="{54DB2579-E6E1-47B8-A005-270F0E5EA0BD}" destId="{2E5BE5F4-365C-43C9-ADBD-B6B89AC7F0EC}" srcOrd="2" destOrd="0" presId="urn:diagrams.loki3.com/BracketList"/>
    <dgm:cxn modelId="{81B66813-A231-46A5-9C51-303599721E9E}" type="presParOf" srcId="{54DB2579-E6E1-47B8-A005-270F0E5EA0BD}" destId="{736D0ADB-551F-4BFB-A03F-542EEF989BCC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CF374A-9B50-4416-ADC4-76A6B68ECAE2}" type="doc">
      <dgm:prSet loTypeId="urn:microsoft.com/office/officeart/2005/8/layout/orgChart1" loCatId="hierarchy" qsTypeId="urn:microsoft.com/office/officeart/2005/8/quickstyle/simple1#6" qsCatId="simple" csTypeId="urn:microsoft.com/office/officeart/2005/8/colors/accent1_2#6" csCatId="accent1" phldr="1"/>
      <dgm:spPr/>
      <dgm:t>
        <a:bodyPr/>
        <a:lstStyle/>
        <a:p>
          <a:endParaRPr lang="en-GB"/>
        </a:p>
      </dgm:t>
    </dgm:pt>
    <dgm:pt modelId="{F45EB5D6-8393-4F8B-8E9F-CA2EF3C14D53}">
      <dgm:prSet phldrT="[Text]"/>
      <dgm:spPr/>
      <dgm:t>
        <a:bodyPr/>
        <a:lstStyle/>
        <a:p>
          <a:r>
            <a:rPr lang="ru-RU" dirty="0">
              <a:solidFill>
                <a:schemeClr val="tx1"/>
              </a:solidFill>
              <a:latin typeface="Montserrat"/>
            </a:rPr>
            <a:t>PN</a:t>
          </a:r>
        </a:p>
      </dgm:t>
    </dgm:pt>
    <dgm:pt modelId="{6C4001C9-14FD-4125-B20B-8321E81473C6}" type="parTrans" cxnId="{1B724681-C310-4EF7-94AD-C3EDBD5F48E6}">
      <dgm:prSet/>
      <dgm:spPr/>
      <dgm:t>
        <a:bodyPr/>
        <a:lstStyle/>
        <a:p>
          <a:endParaRPr lang="en-GB"/>
        </a:p>
      </dgm:t>
    </dgm:pt>
    <dgm:pt modelId="{02E77D57-85D2-4BC6-82BC-5F325A16D41A}" type="sibTrans" cxnId="{1B724681-C310-4EF7-94AD-C3EDBD5F48E6}">
      <dgm:prSet/>
      <dgm:spPr/>
      <dgm:t>
        <a:bodyPr/>
        <a:lstStyle/>
        <a:p>
          <a:endParaRPr lang="en-GB"/>
        </a:p>
      </dgm:t>
    </dgm:pt>
    <dgm:pt modelId="{B4D5FF01-E1D3-4270-9F5C-7D2ACC553254}">
      <dgm:prSet phldrT="[Text]"/>
      <dgm:spPr/>
      <dgm:t>
        <a:bodyPr/>
        <a:lstStyle/>
        <a:p>
          <a:r>
            <a:rPr lang="ru-RU" dirty="0">
              <a:solidFill>
                <a:schemeClr val="tx1"/>
              </a:solidFill>
              <a:latin typeface="Montserrat"/>
            </a:rPr>
            <a:t>Роды в учреждении</a:t>
          </a:r>
        </a:p>
      </dgm:t>
    </dgm:pt>
    <dgm:pt modelId="{73C4B7D3-E655-47EC-A29C-006DD5EFA2DA}" type="parTrans" cxnId="{636B86D2-74D6-469E-8B01-C34E59BD075A}">
      <dgm:prSet/>
      <dgm:spPr/>
      <dgm:t>
        <a:bodyPr/>
        <a:lstStyle/>
        <a:p>
          <a:endParaRPr lang="en-GB"/>
        </a:p>
      </dgm:t>
    </dgm:pt>
    <dgm:pt modelId="{D9A17BA7-04A9-46F3-A458-CDEFB7980C70}" type="sibTrans" cxnId="{636B86D2-74D6-469E-8B01-C34E59BD075A}">
      <dgm:prSet/>
      <dgm:spPr/>
      <dgm:t>
        <a:bodyPr/>
        <a:lstStyle/>
        <a:p>
          <a:endParaRPr lang="en-GB"/>
        </a:p>
      </dgm:t>
    </dgm:pt>
    <dgm:pt modelId="{AF02D089-C112-40C4-B0C5-2540B7F00B67}">
      <dgm:prSet phldrT="[Text]"/>
      <dgm:spPr/>
      <dgm:t>
        <a:bodyPr/>
        <a:lstStyle/>
        <a:p>
          <a:r>
            <a:rPr lang="ru-RU" dirty="0">
              <a:solidFill>
                <a:schemeClr val="tx1"/>
              </a:solidFill>
              <a:latin typeface="Montserrat"/>
            </a:rPr>
            <a:t>Вне учреждения с квалифицированным помощником</a:t>
          </a:r>
        </a:p>
      </dgm:t>
    </dgm:pt>
    <dgm:pt modelId="{3335C050-3F66-4FA2-B176-618E264921C4}" type="parTrans" cxnId="{B1B14153-5760-40D1-87B6-E0EFC5A43669}">
      <dgm:prSet/>
      <dgm:spPr/>
      <dgm:t>
        <a:bodyPr/>
        <a:lstStyle/>
        <a:p>
          <a:endParaRPr lang="en-GB"/>
        </a:p>
      </dgm:t>
    </dgm:pt>
    <dgm:pt modelId="{A446C3E4-3ECF-40B5-B74D-7F3B6A713FCE}" type="sibTrans" cxnId="{B1B14153-5760-40D1-87B6-E0EFC5A43669}">
      <dgm:prSet/>
      <dgm:spPr/>
      <dgm:t>
        <a:bodyPr/>
        <a:lstStyle/>
        <a:p>
          <a:endParaRPr lang="en-GB"/>
        </a:p>
      </dgm:t>
    </dgm:pt>
    <dgm:pt modelId="{EDAB45D3-964F-4277-95D2-925F2FA7230F}">
      <dgm:prSet phldrT="[Text]"/>
      <dgm:spPr/>
      <dgm:t>
        <a:bodyPr/>
        <a:lstStyle/>
        <a:p>
          <a:r>
            <a:rPr lang="ru-RU" dirty="0">
              <a:solidFill>
                <a:schemeClr val="tx1"/>
              </a:solidFill>
              <a:latin typeface="Montserrat"/>
            </a:rPr>
            <a:t>Вне учреждения без квалифицированного помощника</a:t>
          </a:r>
        </a:p>
      </dgm:t>
    </dgm:pt>
    <dgm:pt modelId="{DE274956-102B-4BD2-AB7D-FA4D7919C5B2}" type="parTrans" cxnId="{08A07D97-0090-4DD8-8AD0-B93625702D2A}">
      <dgm:prSet/>
      <dgm:spPr/>
      <dgm:t>
        <a:bodyPr/>
        <a:lstStyle/>
        <a:p>
          <a:endParaRPr lang="en-GB"/>
        </a:p>
      </dgm:t>
    </dgm:pt>
    <dgm:pt modelId="{9356C182-F1E7-4B25-8E8D-BF9FCD2535DD}" type="sibTrans" cxnId="{08A07D97-0090-4DD8-8AD0-B93625702D2A}">
      <dgm:prSet/>
      <dgm:spPr/>
      <dgm:t>
        <a:bodyPr/>
        <a:lstStyle/>
        <a:p>
          <a:endParaRPr lang="en-GB"/>
        </a:p>
      </dgm:t>
    </dgm:pt>
    <dgm:pt modelId="{7FEB0431-88EC-43B8-B78B-CFE3B2DA6506}" type="pres">
      <dgm:prSet presAssocID="{6ACF374A-9B50-4416-ADC4-76A6B68ECAE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86E40108-313B-4918-A145-71A2795CEDAB}" type="pres">
      <dgm:prSet presAssocID="{F45EB5D6-8393-4F8B-8E9F-CA2EF3C14D53}" presName="hierRoot1" presStyleCnt="0">
        <dgm:presLayoutVars>
          <dgm:hierBranch val="init"/>
        </dgm:presLayoutVars>
      </dgm:prSet>
      <dgm:spPr/>
    </dgm:pt>
    <dgm:pt modelId="{97FA4723-A646-4D0B-990A-6301932885DA}" type="pres">
      <dgm:prSet presAssocID="{F45EB5D6-8393-4F8B-8E9F-CA2EF3C14D53}" presName="rootComposite1" presStyleCnt="0"/>
      <dgm:spPr/>
    </dgm:pt>
    <dgm:pt modelId="{2A72D6DE-F67B-4695-A668-908D5D660E2E}" type="pres">
      <dgm:prSet presAssocID="{F45EB5D6-8393-4F8B-8E9F-CA2EF3C14D53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37E8F4C-8E59-4466-B7E6-080F625C3B2E}" type="pres">
      <dgm:prSet presAssocID="{F45EB5D6-8393-4F8B-8E9F-CA2EF3C14D53}" presName="rootConnector1" presStyleLbl="node1" presStyleIdx="0" presStyleCnt="0"/>
      <dgm:spPr/>
      <dgm:t>
        <a:bodyPr/>
        <a:lstStyle/>
        <a:p>
          <a:endParaRPr lang="en-GB"/>
        </a:p>
      </dgm:t>
    </dgm:pt>
    <dgm:pt modelId="{0E25D051-4722-4934-B50E-B2D9241BF5C3}" type="pres">
      <dgm:prSet presAssocID="{F45EB5D6-8393-4F8B-8E9F-CA2EF3C14D53}" presName="hierChild2" presStyleCnt="0"/>
      <dgm:spPr/>
    </dgm:pt>
    <dgm:pt modelId="{C5201FD7-C7D5-4CD7-9D84-A34A3CC6C43D}" type="pres">
      <dgm:prSet presAssocID="{73C4B7D3-E655-47EC-A29C-006DD5EFA2DA}" presName="Name37" presStyleLbl="parChTrans1D2" presStyleIdx="0" presStyleCnt="3"/>
      <dgm:spPr/>
      <dgm:t>
        <a:bodyPr/>
        <a:lstStyle/>
        <a:p>
          <a:endParaRPr lang="en-GB"/>
        </a:p>
      </dgm:t>
    </dgm:pt>
    <dgm:pt modelId="{24E73276-E1AF-4EB6-AC64-2142CF172861}" type="pres">
      <dgm:prSet presAssocID="{B4D5FF01-E1D3-4270-9F5C-7D2ACC553254}" presName="hierRoot2" presStyleCnt="0">
        <dgm:presLayoutVars>
          <dgm:hierBranch val="init"/>
        </dgm:presLayoutVars>
      </dgm:prSet>
      <dgm:spPr/>
    </dgm:pt>
    <dgm:pt modelId="{01A94531-D8FB-40DC-9D02-F6ECBEC4758C}" type="pres">
      <dgm:prSet presAssocID="{B4D5FF01-E1D3-4270-9F5C-7D2ACC553254}" presName="rootComposite" presStyleCnt="0"/>
      <dgm:spPr/>
    </dgm:pt>
    <dgm:pt modelId="{6C283BD3-B86A-4091-80A0-68B1F69BFD49}" type="pres">
      <dgm:prSet presAssocID="{B4D5FF01-E1D3-4270-9F5C-7D2ACC553254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1E343BB-EAE4-4D80-9C3D-2FB6049E04C6}" type="pres">
      <dgm:prSet presAssocID="{B4D5FF01-E1D3-4270-9F5C-7D2ACC553254}" presName="rootConnector" presStyleLbl="node2" presStyleIdx="0" presStyleCnt="3"/>
      <dgm:spPr/>
      <dgm:t>
        <a:bodyPr/>
        <a:lstStyle/>
        <a:p>
          <a:endParaRPr lang="en-GB"/>
        </a:p>
      </dgm:t>
    </dgm:pt>
    <dgm:pt modelId="{28336D05-EC64-46E5-A4CE-3A2B900F2BE5}" type="pres">
      <dgm:prSet presAssocID="{B4D5FF01-E1D3-4270-9F5C-7D2ACC553254}" presName="hierChild4" presStyleCnt="0"/>
      <dgm:spPr/>
    </dgm:pt>
    <dgm:pt modelId="{32AD75CA-54BC-45E2-9C42-0431CDEA8E89}" type="pres">
      <dgm:prSet presAssocID="{B4D5FF01-E1D3-4270-9F5C-7D2ACC553254}" presName="hierChild5" presStyleCnt="0"/>
      <dgm:spPr/>
    </dgm:pt>
    <dgm:pt modelId="{E6E36FA1-65CB-40E1-A794-2FB05687E2AB}" type="pres">
      <dgm:prSet presAssocID="{3335C050-3F66-4FA2-B176-618E264921C4}" presName="Name37" presStyleLbl="parChTrans1D2" presStyleIdx="1" presStyleCnt="3"/>
      <dgm:spPr/>
      <dgm:t>
        <a:bodyPr/>
        <a:lstStyle/>
        <a:p>
          <a:endParaRPr lang="en-GB"/>
        </a:p>
      </dgm:t>
    </dgm:pt>
    <dgm:pt modelId="{8A5653FA-0583-49C6-837E-C48BC060C52A}" type="pres">
      <dgm:prSet presAssocID="{AF02D089-C112-40C4-B0C5-2540B7F00B67}" presName="hierRoot2" presStyleCnt="0">
        <dgm:presLayoutVars>
          <dgm:hierBranch val="init"/>
        </dgm:presLayoutVars>
      </dgm:prSet>
      <dgm:spPr/>
    </dgm:pt>
    <dgm:pt modelId="{2A866941-E29A-4517-B836-F3FEA272C0CF}" type="pres">
      <dgm:prSet presAssocID="{AF02D089-C112-40C4-B0C5-2540B7F00B67}" presName="rootComposite" presStyleCnt="0"/>
      <dgm:spPr/>
    </dgm:pt>
    <dgm:pt modelId="{F61D2A64-05C1-4661-A2E3-03EB8675DD22}" type="pres">
      <dgm:prSet presAssocID="{AF02D089-C112-40C4-B0C5-2540B7F00B67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CF70C12-B9E8-49B1-8FFD-79115619F0E3}" type="pres">
      <dgm:prSet presAssocID="{AF02D089-C112-40C4-B0C5-2540B7F00B67}" presName="rootConnector" presStyleLbl="node2" presStyleIdx="1" presStyleCnt="3"/>
      <dgm:spPr/>
      <dgm:t>
        <a:bodyPr/>
        <a:lstStyle/>
        <a:p>
          <a:endParaRPr lang="en-GB"/>
        </a:p>
      </dgm:t>
    </dgm:pt>
    <dgm:pt modelId="{B8553B00-4255-4BAB-938F-C27DE0AE1EF7}" type="pres">
      <dgm:prSet presAssocID="{AF02D089-C112-40C4-B0C5-2540B7F00B67}" presName="hierChild4" presStyleCnt="0"/>
      <dgm:spPr/>
    </dgm:pt>
    <dgm:pt modelId="{2217C7CE-A10E-4D00-8F1C-2F3835F919A4}" type="pres">
      <dgm:prSet presAssocID="{AF02D089-C112-40C4-B0C5-2540B7F00B67}" presName="hierChild5" presStyleCnt="0"/>
      <dgm:spPr/>
    </dgm:pt>
    <dgm:pt modelId="{FCF6FF3D-7469-4D1E-A312-866D57FDAC11}" type="pres">
      <dgm:prSet presAssocID="{DE274956-102B-4BD2-AB7D-FA4D7919C5B2}" presName="Name37" presStyleLbl="parChTrans1D2" presStyleIdx="2" presStyleCnt="3"/>
      <dgm:spPr/>
      <dgm:t>
        <a:bodyPr/>
        <a:lstStyle/>
        <a:p>
          <a:endParaRPr lang="en-GB"/>
        </a:p>
      </dgm:t>
    </dgm:pt>
    <dgm:pt modelId="{954D43F6-6C23-4E07-9E52-0052C418F2F4}" type="pres">
      <dgm:prSet presAssocID="{EDAB45D3-964F-4277-95D2-925F2FA7230F}" presName="hierRoot2" presStyleCnt="0">
        <dgm:presLayoutVars>
          <dgm:hierBranch val="init"/>
        </dgm:presLayoutVars>
      </dgm:prSet>
      <dgm:spPr/>
    </dgm:pt>
    <dgm:pt modelId="{64B2103E-B5C0-474F-80A5-84FFEE5BDADF}" type="pres">
      <dgm:prSet presAssocID="{EDAB45D3-964F-4277-95D2-925F2FA7230F}" presName="rootComposite" presStyleCnt="0"/>
      <dgm:spPr/>
    </dgm:pt>
    <dgm:pt modelId="{4C67C71A-33E6-4479-9237-F5275BB70A4C}" type="pres">
      <dgm:prSet presAssocID="{EDAB45D3-964F-4277-95D2-925F2FA7230F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11E563C-08DD-40B8-861D-2F9103E9F538}" type="pres">
      <dgm:prSet presAssocID="{EDAB45D3-964F-4277-95D2-925F2FA7230F}" presName="rootConnector" presStyleLbl="node2" presStyleIdx="2" presStyleCnt="3"/>
      <dgm:spPr/>
      <dgm:t>
        <a:bodyPr/>
        <a:lstStyle/>
        <a:p>
          <a:endParaRPr lang="en-GB"/>
        </a:p>
      </dgm:t>
    </dgm:pt>
    <dgm:pt modelId="{C7F02502-CFEA-420A-89F9-A229EFBA7F20}" type="pres">
      <dgm:prSet presAssocID="{EDAB45D3-964F-4277-95D2-925F2FA7230F}" presName="hierChild4" presStyleCnt="0"/>
      <dgm:spPr/>
    </dgm:pt>
    <dgm:pt modelId="{8B558AEF-EB32-49C4-B4AC-DBFD63E7D7A0}" type="pres">
      <dgm:prSet presAssocID="{EDAB45D3-964F-4277-95D2-925F2FA7230F}" presName="hierChild5" presStyleCnt="0"/>
      <dgm:spPr/>
    </dgm:pt>
    <dgm:pt modelId="{2EBC4BC0-255D-4CC8-9634-8D1A057B3B50}" type="pres">
      <dgm:prSet presAssocID="{F45EB5D6-8393-4F8B-8E9F-CA2EF3C14D53}" presName="hierChild3" presStyleCnt="0"/>
      <dgm:spPr/>
    </dgm:pt>
  </dgm:ptLst>
  <dgm:cxnLst>
    <dgm:cxn modelId="{1B724681-C310-4EF7-94AD-C3EDBD5F48E6}" srcId="{6ACF374A-9B50-4416-ADC4-76A6B68ECAE2}" destId="{F45EB5D6-8393-4F8B-8E9F-CA2EF3C14D53}" srcOrd="0" destOrd="0" parTransId="{6C4001C9-14FD-4125-B20B-8321E81473C6}" sibTransId="{02E77D57-85D2-4BC6-82BC-5F325A16D41A}"/>
    <dgm:cxn modelId="{08A07D97-0090-4DD8-8AD0-B93625702D2A}" srcId="{F45EB5D6-8393-4F8B-8E9F-CA2EF3C14D53}" destId="{EDAB45D3-964F-4277-95D2-925F2FA7230F}" srcOrd="2" destOrd="0" parTransId="{DE274956-102B-4BD2-AB7D-FA4D7919C5B2}" sibTransId="{9356C182-F1E7-4B25-8E8D-BF9FCD2535DD}"/>
    <dgm:cxn modelId="{9941A06A-0A4F-470D-866D-957C1293C06C}" type="presOf" srcId="{B4D5FF01-E1D3-4270-9F5C-7D2ACC553254}" destId="{71E343BB-EAE4-4D80-9C3D-2FB6049E04C6}" srcOrd="1" destOrd="0" presId="urn:microsoft.com/office/officeart/2005/8/layout/orgChart1"/>
    <dgm:cxn modelId="{10A901EC-5367-4555-B03B-47A183E95844}" type="presOf" srcId="{3335C050-3F66-4FA2-B176-618E264921C4}" destId="{E6E36FA1-65CB-40E1-A794-2FB05687E2AB}" srcOrd="0" destOrd="0" presId="urn:microsoft.com/office/officeart/2005/8/layout/orgChart1"/>
    <dgm:cxn modelId="{29730538-B118-42FC-9FBA-3E257E786778}" type="presOf" srcId="{EDAB45D3-964F-4277-95D2-925F2FA7230F}" destId="{4C67C71A-33E6-4479-9237-F5275BB70A4C}" srcOrd="0" destOrd="0" presId="urn:microsoft.com/office/officeart/2005/8/layout/orgChart1"/>
    <dgm:cxn modelId="{C8ED0D42-23D9-4784-9D41-69BA2756214E}" type="presOf" srcId="{AF02D089-C112-40C4-B0C5-2540B7F00B67}" destId="{F61D2A64-05C1-4661-A2E3-03EB8675DD22}" srcOrd="0" destOrd="0" presId="urn:microsoft.com/office/officeart/2005/8/layout/orgChart1"/>
    <dgm:cxn modelId="{C9F14866-67F4-493F-AF49-47382C42AAD2}" type="presOf" srcId="{EDAB45D3-964F-4277-95D2-925F2FA7230F}" destId="{311E563C-08DD-40B8-861D-2F9103E9F538}" srcOrd="1" destOrd="0" presId="urn:microsoft.com/office/officeart/2005/8/layout/orgChart1"/>
    <dgm:cxn modelId="{636B86D2-74D6-469E-8B01-C34E59BD075A}" srcId="{F45EB5D6-8393-4F8B-8E9F-CA2EF3C14D53}" destId="{B4D5FF01-E1D3-4270-9F5C-7D2ACC553254}" srcOrd="0" destOrd="0" parTransId="{73C4B7D3-E655-47EC-A29C-006DD5EFA2DA}" sibTransId="{D9A17BA7-04A9-46F3-A458-CDEFB7980C70}"/>
    <dgm:cxn modelId="{4C536D41-0D67-44CD-853A-89C8A10D8F87}" type="presOf" srcId="{B4D5FF01-E1D3-4270-9F5C-7D2ACC553254}" destId="{6C283BD3-B86A-4091-80A0-68B1F69BFD49}" srcOrd="0" destOrd="0" presId="urn:microsoft.com/office/officeart/2005/8/layout/orgChart1"/>
    <dgm:cxn modelId="{36BA1EF2-6B69-4489-8C28-E2B057D1C183}" type="presOf" srcId="{73C4B7D3-E655-47EC-A29C-006DD5EFA2DA}" destId="{C5201FD7-C7D5-4CD7-9D84-A34A3CC6C43D}" srcOrd="0" destOrd="0" presId="urn:microsoft.com/office/officeart/2005/8/layout/orgChart1"/>
    <dgm:cxn modelId="{B1B14153-5760-40D1-87B6-E0EFC5A43669}" srcId="{F45EB5D6-8393-4F8B-8E9F-CA2EF3C14D53}" destId="{AF02D089-C112-40C4-B0C5-2540B7F00B67}" srcOrd="1" destOrd="0" parTransId="{3335C050-3F66-4FA2-B176-618E264921C4}" sibTransId="{A446C3E4-3ECF-40B5-B74D-7F3B6A713FCE}"/>
    <dgm:cxn modelId="{1E6627E9-3C4E-4274-BF5B-22325DF0B7FA}" type="presOf" srcId="{6ACF374A-9B50-4416-ADC4-76A6B68ECAE2}" destId="{7FEB0431-88EC-43B8-B78B-CFE3B2DA6506}" srcOrd="0" destOrd="0" presId="urn:microsoft.com/office/officeart/2005/8/layout/orgChart1"/>
    <dgm:cxn modelId="{F1319AB7-2266-4384-B6DF-08047FC6DCA4}" type="presOf" srcId="{AF02D089-C112-40C4-B0C5-2540B7F00B67}" destId="{7CF70C12-B9E8-49B1-8FFD-79115619F0E3}" srcOrd="1" destOrd="0" presId="urn:microsoft.com/office/officeart/2005/8/layout/orgChart1"/>
    <dgm:cxn modelId="{8361C257-E217-4CD9-8AF1-60FAF5ACA351}" type="presOf" srcId="{F45EB5D6-8393-4F8B-8E9F-CA2EF3C14D53}" destId="{2A72D6DE-F67B-4695-A668-908D5D660E2E}" srcOrd="0" destOrd="0" presId="urn:microsoft.com/office/officeart/2005/8/layout/orgChart1"/>
    <dgm:cxn modelId="{A8A7951C-E832-4463-98D5-CAF1D46313D6}" type="presOf" srcId="{F45EB5D6-8393-4F8B-8E9F-CA2EF3C14D53}" destId="{C37E8F4C-8E59-4466-B7E6-080F625C3B2E}" srcOrd="1" destOrd="0" presId="urn:microsoft.com/office/officeart/2005/8/layout/orgChart1"/>
    <dgm:cxn modelId="{0FAEB7FB-068C-48C7-BCB5-705203D62698}" type="presOf" srcId="{DE274956-102B-4BD2-AB7D-FA4D7919C5B2}" destId="{FCF6FF3D-7469-4D1E-A312-866D57FDAC11}" srcOrd="0" destOrd="0" presId="urn:microsoft.com/office/officeart/2005/8/layout/orgChart1"/>
    <dgm:cxn modelId="{3B017D00-4B0D-48E1-8381-AB6C8676FBFD}" type="presParOf" srcId="{7FEB0431-88EC-43B8-B78B-CFE3B2DA6506}" destId="{86E40108-313B-4918-A145-71A2795CEDAB}" srcOrd="0" destOrd="0" presId="urn:microsoft.com/office/officeart/2005/8/layout/orgChart1"/>
    <dgm:cxn modelId="{B2DDC3ED-1DC9-49DE-9F06-12DC4401192B}" type="presParOf" srcId="{86E40108-313B-4918-A145-71A2795CEDAB}" destId="{97FA4723-A646-4D0B-990A-6301932885DA}" srcOrd="0" destOrd="0" presId="urn:microsoft.com/office/officeart/2005/8/layout/orgChart1"/>
    <dgm:cxn modelId="{0E973855-3AA9-41AB-B0CD-E8488E637748}" type="presParOf" srcId="{97FA4723-A646-4D0B-990A-6301932885DA}" destId="{2A72D6DE-F67B-4695-A668-908D5D660E2E}" srcOrd="0" destOrd="0" presId="urn:microsoft.com/office/officeart/2005/8/layout/orgChart1"/>
    <dgm:cxn modelId="{3AF8CB0C-BAFC-4AEB-B1D1-45A515FAB969}" type="presParOf" srcId="{97FA4723-A646-4D0B-990A-6301932885DA}" destId="{C37E8F4C-8E59-4466-B7E6-080F625C3B2E}" srcOrd="1" destOrd="0" presId="urn:microsoft.com/office/officeart/2005/8/layout/orgChart1"/>
    <dgm:cxn modelId="{69C2EBB9-305D-4830-B597-9E4C7C561A72}" type="presParOf" srcId="{86E40108-313B-4918-A145-71A2795CEDAB}" destId="{0E25D051-4722-4934-B50E-B2D9241BF5C3}" srcOrd="1" destOrd="0" presId="urn:microsoft.com/office/officeart/2005/8/layout/orgChart1"/>
    <dgm:cxn modelId="{347E0559-46E7-41F2-951F-BEA3C52BFCD3}" type="presParOf" srcId="{0E25D051-4722-4934-B50E-B2D9241BF5C3}" destId="{C5201FD7-C7D5-4CD7-9D84-A34A3CC6C43D}" srcOrd="0" destOrd="0" presId="urn:microsoft.com/office/officeart/2005/8/layout/orgChart1"/>
    <dgm:cxn modelId="{B1952FB4-B632-4913-B5DB-D1F102165287}" type="presParOf" srcId="{0E25D051-4722-4934-B50E-B2D9241BF5C3}" destId="{24E73276-E1AF-4EB6-AC64-2142CF172861}" srcOrd="1" destOrd="0" presId="urn:microsoft.com/office/officeart/2005/8/layout/orgChart1"/>
    <dgm:cxn modelId="{77A97563-B803-4F43-BC60-BA2A1062F125}" type="presParOf" srcId="{24E73276-E1AF-4EB6-AC64-2142CF172861}" destId="{01A94531-D8FB-40DC-9D02-F6ECBEC4758C}" srcOrd="0" destOrd="0" presId="urn:microsoft.com/office/officeart/2005/8/layout/orgChart1"/>
    <dgm:cxn modelId="{A2910702-0BBC-4271-9632-187C0A52EDE5}" type="presParOf" srcId="{01A94531-D8FB-40DC-9D02-F6ECBEC4758C}" destId="{6C283BD3-B86A-4091-80A0-68B1F69BFD49}" srcOrd="0" destOrd="0" presId="urn:microsoft.com/office/officeart/2005/8/layout/orgChart1"/>
    <dgm:cxn modelId="{B735E206-51CF-4A55-9EE1-A7278FE8D110}" type="presParOf" srcId="{01A94531-D8FB-40DC-9D02-F6ECBEC4758C}" destId="{71E343BB-EAE4-4D80-9C3D-2FB6049E04C6}" srcOrd="1" destOrd="0" presId="urn:microsoft.com/office/officeart/2005/8/layout/orgChart1"/>
    <dgm:cxn modelId="{A98FC749-2CD5-4052-B1BC-2E482FD4A954}" type="presParOf" srcId="{24E73276-E1AF-4EB6-AC64-2142CF172861}" destId="{28336D05-EC64-46E5-A4CE-3A2B900F2BE5}" srcOrd="1" destOrd="0" presId="urn:microsoft.com/office/officeart/2005/8/layout/orgChart1"/>
    <dgm:cxn modelId="{C69B06F8-6136-4448-87A2-7D99438A5DD5}" type="presParOf" srcId="{24E73276-E1AF-4EB6-AC64-2142CF172861}" destId="{32AD75CA-54BC-45E2-9C42-0431CDEA8E89}" srcOrd="2" destOrd="0" presId="urn:microsoft.com/office/officeart/2005/8/layout/orgChart1"/>
    <dgm:cxn modelId="{C73BA0AC-189E-4E9C-A3C7-7DEAEEE09427}" type="presParOf" srcId="{0E25D051-4722-4934-B50E-B2D9241BF5C3}" destId="{E6E36FA1-65CB-40E1-A794-2FB05687E2AB}" srcOrd="2" destOrd="0" presId="urn:microsoft.com/office/officeart/2005/8/layout/orgChart1"/>
    <dgm:cxn modelId="{96C92E5A-E734-46E6-B71D-2A4D2ED36069}" type="presParOf" srcId="{0E25D051-4722-4934-B50E-B2D9241BF5C3}" destId="{8A5653FA-0583-49C6-837E-C48BC060C52A}" srcOrd="3" destOrd="0" presId="urn:microsoft.com/office/officeart/2005/8/layout/orgChart1"/>
    <dgm:cxn modelId="{B2B70092-2983-4077-9D8D-CA5349475BC4}" type="presParOf" srcId="{8A5653FA-0583-49C6-837E-C48BC060C52A}" destId="{2A866941-E29A-4517-B836-F3FEA272C0CF}" srcOrd="0" destOrd="0" presId="urn:microsoft.com/office/officeart/2005/8/layout/orgChart1"/>
    <dgm:cxn modelId="{976EC61B-21D1-4267-B9C4-C12A58638025}" type="presParOf" srcId="{2A866941-E29A-4517-B836-F3FEA272C0CF}" destId="{F61D2A64-05C1-4661-A2E3-03EB8675DD22}" srcOrd="0" destOrd="0" presId="urn:microsoft.com/office/officeart/2005/8/layout/orgChart1"/>
    <dgm:cxn modelId="{FC3DD3ED-74CA-4EBD-8219-9910404046F1}" type="presParOf" srcId="{2A866941-E29A-4517-B836-F3FEA272C0CF}" destId="{7CF70C12-B9E8-49B1-8FFD-79115619F0E3}" srcOrd="1" destOrd="0" presId="urn:microsoft.com/office/officeart/2005/8/layout/orgChart1"/>
    <dgm:cxn modelId="{AB99565E-8E22-46E4-904F-27F1603E3FBC}" type="presParOf" srcId="{8A5653FA-0583-49C6-837E-C48BC060C52A}" destId="{B8553B00-4255-4BAB-938F-C27DE0AE1EF7}" srcOrd="1" destOrd="0" presId="urn:microsoft.com/office/officeart/2005/8/layout/orgChart1"/>
    <dgm:cxn modelId="{C1CDC6FE-5517-4673-B484-268DBE323988}" type="presParOf" srcId="{8A5653FA-0583-49C6-837E-C48BC060C52A}" destId="{2217C7CE-A10E-4D00-8F1C-2F3835F919A4}" srcOrd="2" destOrd="0" presId="urn:microsoft.com/office/officeart/2005/8/layout/orgChart1"/>
    <dgm:cxn modelId="{38A87C19-CC96-456E-8CB0-4C5BEFB8D637}" type="presParOf" srcId="{0E25D051-4722-4934-B50E-B2D9241BF5C3}" destId="{FCF6FF3D-7469-4D1E-A312-866D57FDAC11}" srcOrd="4" destOrd="0" presId="urn:microsoft.com/office/officeart/2005/8/layout/orgChart1"/>
    <dgm:cxn modelId="{7E11FC3C-2A54-4A76-8460-7E75D9C8D5AB}" type="presParOf" srcId="{0E25D051-4722-4934-B50E-B2D9241BF5C3}" destId="{954D43F6-6C23-4E07-9E52-0052C418F2F4}" srcOrd="5" destOrd="0" presId="urn:microsoft.com/office/officeart/2005/8/layout/orgChart1"/>
    <dgm:cxn modelId="{E5E3B2A4-4EFC-4226-9A60-025E0F7E04F3}" type="presParOf" srcId="{954D43F6-6C23-4E07-9E52-0052C418F2F4}" destId="{64B2103E-B5C0-474F-80A5-84FFEE5BDADF}" srcOrd="0" destOrd="0" presId="urn:microsoft.com/office/officeart/2005/8/layout/orgChart1"/>
    <dgm:cxn modelId="{D3482974-72EC-40FD-9AFD-2F1536B1CAD9}" type="presParOf" srcId="{64B2103E-B5C0-474F-80A5-84FFEE5BDADF}" destId="{4C67C71A-33E6-4479-9237-F5275BB70A4C}" srcOrd="0" destOrd="0" presId="urn:microsoft.com/office/officeart/2005/8/layout/orgChart1"/>
    <dgm:cxn modelId="{21A0E09B-1F4A-411D-9993-EF956DB8CFA4}" type="presParOf" srcId="{64B2103E-B5C0-474F-80A5-84FFEE5BDADF}" destId="{311E563C-08DD-40B8-861D-2F9103E9F538}" srcOrd="1" destOrd="0" presId="urn:microsoft.com/office/officeart/2005/8/layout/orgChart1"/>
    <dgm:cxn modelId="{D0B8DA66-A8A4-4098-BD9E-50CB75AA2B51}" type="presParOf" srcId="{954D43F6-6C23-4E07-9E52-0052C418F2F4}" destId="{C7F02502-CFEA-420A-89F9-A229EFBA7F20}" srcOrd="1" destOrd="0" presId="urn:microsoft.com/office/officeart/2005/8/layout/orgChart1"/>
    <dgm:cxn modelId="{E7CD7E0B-A931-43D9-9629-77520012358A}" type="presParOf" srcId="{954D43F6-6C23-4E07-9E52-0052C418F2F4}" destId="{8B558AEF-EB32-49C4-B4AC-DBFD63E7D7A0}" srcOrd="2" destOrd="0" presId="urn:microsoft.com/office/officeart/2005/8/layout/orgChart1"/>
    <dgm:cxn modelId="{085756D1-32B8-446C-BACB-45F53C03BA28}" type="presParOf" srcId="{86E40108-313B-4918-A145-71A2795CEDAB}" destId="{2EBC4BC0-255D-4CC8-9634-8D1A057B3B5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F8AED66-36A2-4DA4-8FE0-0462453479AC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8AF1E33-3623-4780-8FDA-88A086BE6545}">
      <dgm:prSet phldrT="[Text]" custT="1"/>
      <dgm:spPr/>
      <dgm:t>
        <a:bodyPr/>
        <a:lstStyle/>
        <a:p>
          <a:r>
            <a:rPr lang="ru-RU" sz="1900" b="1" dirty="0" smtClean="0">
              <a:latin typeface="Arial" charset="0"/>
              <a:ea typeface="Arial" charset="0"/>
              <a:cs typeface="Arial" charset="0"/>
            </a:rPr>
            <a:t>Возраст</a:t>
          </a:r>
          <a:endParaRPr lang="en-GB" sz="1900" b="1" dirty="0">
            <a:latin typeface="Arial" charset="0"/>
            <a:ea typeface="Arial" charset="0"/>
            <a:cs typeface="Arial" charset="0"/>
          </a:endParaRPr>
        </a:p>
      </dgm:t>
    </dgm:pt>
    <dgm:pt modelId="{97242224-1996-48E9-BEAB-F2E637C73CA8}" type="parTrans" cxnId="{B909BC22-1369-4D42-A0E4-20DFC3A6EF58}">
      <dgm:prSet/>
      <dgm:spPr/>
      <dgm:t>
        <a:bodyPr/>
        <a:lstStyle/>
        <a:p>
          <a:endParaRPr lang="en-GB" sz="2400">
            <a:latin typeface="Arial" charset="0"/>
            <a:ea typeface="Arial" charset="0"/>
            <a:cs typeface="Arial" charset="0"/>
          </a:endParaRPr>
        </a:p>
      </dgm:t>
    </dgm:pt>
    <dgm:pt modelId="{A4E38E82-DFEA-423C-BA9C-EC029D61DE20}" type="sibTrans" cxnId="{B909BC22-1369-4D42-A0E4-20DFC3A6EF58}">
      <dgm:prSet/>
      <dgm:spPr/>
      <dgm:t>
        <a:bodyPr/>
        <a:lstStyle/>
        <a:p>
          <a:endParaRPr lang="en-GB" sz="2400">
            <a:latin typeface="Arial" charset="0"/>
            <a:ea typeface="Arial" charset="0"/>
            <a:cs typeface="Arial" charset="0"/>
          </a:endParaRPr>
        </a:p>
      </dgm:t>
    </dgm:pt>
    <dgm:pt modelId="{22C86C06-223B-4F08-8D06-839E8BDB172E}">
      <dgm:prSet phldrT="[Text]" custT="1"/>
      <dgm:spPr>
        <a:noFill/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Arial" charset="0"/>
              <a:cs typeface="Arial" charset="0"/>
            </a:rPr>
            <a:t>Существенно важен для расчета большинства показателей</a:t>
          </a:r>
          <a:endParaRPr lang="en-GB" sz="2400" dirty="0">
            <a:solidFill>
              <a:schemeClr val="tx1"/>
            </a:solidFill>
            <a:latin typeface="Arial" charset="0"/>
            <a:ea typeface="Arial" charset="0"/>
            <a:cs typeface="Arial" charset="0"/>
          </a:endParaRPr>
        </a:p>
      </dgm:t>
    </dgm:pt>
    <dgm:pt modelId="{9C6E32AD-E753-4B8D-9AF6-42C164E67322}" type="parTrans" cxnId="{7749DAA3-B963-43C7-B41B-2DDF26D8FDE8}">
      <dgm:prSet/>
      <dgm:spPr/>
      <dgm:t>
        <a:bodyPr/>
        <a:lstStyle/>
        <a:p>
          <a:endParaRPr lang="en-GB" sz="2400">
            <a:latin typeface="Arial" charset="0"/>
            <a:ea typeface="Arial" charset="0"/>
            <a:cs typeface="Arial" charset="0"/>
          </a:endParaRPr>
        </a:p>
      </dgm:t>
    </dgm:pt>
    <dgm:pt modelId="{50E12584-B8AB-4E99-A678-A8365FFFBDBD}" type="sibTrans" cxnId="{7749DAA3-B963-43C7-B41B-2DDF26D8FDE8}">
      <dgm:prSet/>
      <dgm:spPr/>
      <dgm:t>
        <a:bodyPr/>
        <a:lstStyle/>
        <a:p>
          <a:endParaRPr lang="en-GB" sz="2400">
            <a:latin typeface="Arial" charset="0"/>
            <a:ea typeface="Arial" charset="0"/>
            <a:cs typeface="Arial" charset="0"/>
          </a:endParaRPr>
        </a:p>
      </dgm:t>
    </dgm:pt>
    <dgm:pt modelId="{8195C48A-B356-4FCF-AC49-4B782C22CBDB}">
      <dgm:prSet phldrT="[Text]" custT="1"/>
      <dgm:spPr>
        <a:noFill/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Arial" charset="0"/>
              <a:cs typeface="Arial" charset="0"/>
            </a:rPr>
            <a:t>Можно использовать календарь событий</a:t>
          </a:r>
          <a:endParaRPr lang="en-GB" sz="2400" dirty="0">
            <a:solidFill>
              <a:schemeClr val="tx1"/>
            </a:solidFill>
            <a:latin typeface="Arial" charset="0"/>
            <a:ea typeface="Arial" charset="0"/>
            <a:cs typeface="Arial" charset="0"/>
          </a:endParaRPr>
        </a:p>
      </dgm:t>
    </dgm:pt>
    <dgm:pt modelId="{07F68D5A-7366-4952-9699-2F0D225C8874}" type="parTrans" cxnId="{6644D7A4-968D-4116-9D32-A54D8994F635}">
      <dgm:prSet/>
      <dgm:spPr/>
      <dgm:t>
        <a:bodyPr/>
        <a:lstStyle/>
        <a:p>
          <a:endParaRPr lang="en-GB" sz="2400">
            <a:latin typeface="Arial" charset="0"/>
            <a:ea typeface="Arial" charset="0"/>
            <a:cs typeface="Arial" charset="0"/>
          </a:endParaRPr>
        </a:p>
      </dgm:t>
    </dgm:pt>
    <dgm:pt modelId="{623C5C8D-F5EB-4667-8E90-FDA09165CF53}" type="sibTrans" cxnId="{6644D7A4-968D-4116-9D32-A54D8994F635}">
      <dgm:prSet/>
      <dgm:spPr/>
      <dgm:t>
        <a:bodyPr/>
        <a:lstStyle/>
        <a:p>
          <a:endParaRPr lang="en-GB" sz="2400">
            <a:latin typeface="Arial" charset="0"/>
            <a:ea typeface="Arial" charset="0"/>
            <a:cs typeface="Arial" charset="0"/>
          </a:endParaRPr>
        </a:p>
      </dgm:t>
    </dgm:pt>
    <dgm:pt modelId="{809002F7-0FE0-4429-8017-2686616D9279}">
      <dgm:prSet phldrT="[Text]" custT="1"/>
      <dgm:spPr/>
      <dgm:t>
        <a:bodyPr/>
        <a:lstStyle/>
        <a:p>
          <a:r>
            <a:rPr lang="ru-RU" sz="1900" b="1" dirty="0" smtClean="0">
              <a:latin typeface="Arial" charset="0"/>
              <a:ea typeface="Arial" charset="0"/>
              <a:cs typeface="Arial" charset="0"/>
            </a:rPr>
            <a:t>Образование</a:t>
          </a:r>
          <a:endParaRPr lang="en-GB" sz="1900" b="1" dirty="0">
            <a:latin typeface="Arial" charset="0"/>
            <a:ea typeface="Arial" charset="0"/>
            <a:cs typeface="Arial" charset="0"/>
          </a:endParaRPr>
        </a:p>
      </dgm:t>
    </dgm:pt>
    <dgm:pt modelId="{EBF4B5CD-A4A3-4987-B285-F6B8A4A43766}" type="parTrans" cxnId="{F89D1EFF-9936-47AF-BF13-8E25E74E29D8}">
      <dgm:prSet/>
      <dgm:spPr/>
      <dgm:t>
        <a:bodyPr/>
        <a:lstStyle/>
        <a:p>
          <a:endParaRPr lang="en-GB" sz="2400">
            <a:latin typeface="Arial" charset="0"/>
            <a:ea typeface="Arial" charset="0"/>
            <a:cs typeface="Arial" charset="0"/>
          </a:endParaRPr>
        </a:p>
      </dgm:t>
    </dgm:pt>
    <dgm:pt modelId="{F94F0645-1751-4DD3-9AB5-F917E2C126C7}" type="sibTrans" cxnId="{F89D1EFF-9936-47AF-BF13-8E25E74E29D8}">
      <dgm:prSet/>
      <dgm:spPr/>
      <dgm:t>
        <a:bodyPr/>
        <a:lstStyle/>
        <a:p>
          <a:endParaRPr lang="en-GB" sz="2400">
            <a:latin typeface="Arial" charset="0"/>
            <a:ea typeface="Arial" charset="0"/>
            <a:cs typeface="Arial" charset="0"/>
          </a:endParaRPr>
        </a:p>
      </dgm:t>
    </dgm:pt>
    <dgm:pt modelId="{5B77EE9D-DDED-4F6F-A617-9B6621019F94}">
      <dgm:prSet phldrT="[Text]" custT="1"/>
      <dgm:spPr>
        <a:noFill/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Arial" charset="0"/>
              <a:cs typeface="Arial" charset="0"/>
            </a:rPr>
            <a:t>Самый высокий посещаемый/пройденный уровень</a:t>
          </a:r>
          <a:endParaRPr lang="en-GB" sz="2400" dirty="0">
            <a:solidFill>
              <a:schemeClr val="tx1"/>
            </a:solidFill>
            <a:latin typeface="Arial" charset="0"/>
            <a:ea typeface="Arial" charset="0"/>
            <a:cs typeface="Arial" charset="0"/>
          </a:endParaRPr>
        </a:p>
      </dgm:t>
    </dgm:pt>
    <dgm:pt modelId="{7B4FE8EC-4464-4638-AC85-59BC5701DF21}" type="parTrans" cxnId="{5715F45E-7F19-472C-B16A-47CA33A62C58}">
      <dgm:prSet/>
      <dgm:spPr/>
      <dgm:t>
        <a:bodyPr/>
        <a:lstStyle/>
        <a:p>
          <a:endParaRPr lang="en-GB" sz="2400">
            <a:latin typeface="Arial" charset="0"/>
            <a:ea typeface="Arial" charset="0"/>
            <a:cs typeface="Arial" charset="0"/>
          </a:endParaRPr>
        </a:p>
      </dgm:t>
    </dgm:pt>
    <dgm:pt modelId="{9F96E125-E975-497A-9DA9-524A8FF4D774}" type="sibTrans" cxnId="{5715F45E-7F19-472C-B16A-47CA33A62C58}">
      <dgm:prSet/>
      <dgm:spPr/>
      <dgm:t>
        <a:bodyPr/>
        <a:lstStyle/>
        <a:p>
          <a:endParaRPr lang="en-GB" sz="2400">
            <a:latin typeface="Arial" charset="0"/>
            <a:ea typeface="Arial" charset="0"/>
            <a:cs typeface="Arial" charset="0"/>
          </a:endParaRPr>
        </a:p>
      </dgm:t>
    </dgm:pt>
    <dgm:pt modelId="{7384F043-7FC6-489D-89EE-9A1C945F9E55}">
      <dgm:prSet phldrT="[Text]" custT="1"/>
      <dgm:spPr>
        <a:noFill/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Arial" charset="0"/>
              <a:cs typeface="Arial" charset="0"/>
            </a:rPr>
            <a:t>Текущий и прошлые уровни</a:t>
          </a:r>
          <a:endParaRPr lang="en-GB" sz="2400" dirty="0">
            <a:solidFill>
              <a:schemeClr val="tx1"/>
            </a:solidFill>
            <a:latin typeface="Arial" charset="0"/>
            <a:ea typeface="Arial" charset="0"/>
            <a:cs typeface="Arial" charset="0"/>
          </a:endParaRPr>
        </a:p>
      </dgm:t>
    </dgm:pt>
    <dgm:pt modelId="{47789A2A-EBA1-4D35-B1EC-3AE71880ECB0}" type="parTrans" cxnId="{15289BEA-B6E6-48ED-8FE7-A46EFA7B9018}">
      <dgm:prSet/>
      <dgm:spPr/>
      <dgm:t>
        <a:bodyPr/>
        <a:lstStyle/>
        <a:p>
          <a:endParaRPr lang="en-GB" sz="2400">
            <a:latin typeface="Arial" charset="0"/>
            <a:ea typeface="Arial" charset="0"/>
            <a:cs typeface="Arial" charset="0"/>
          </a:endParaRPr>
        </a:p>
      </dgm:t>
    </dgm:pt>
    <dgm:pt modelId="{2615C2DC-FB9E-44BD-BF3A-63E83B89060C}" type="sibTrans" cxnId="{15289BEA-B6E6-48ED-8FE7-A46EFA7B9018}">
      <dgm:prSet/>
      <dgm:spPr/>
      <dgm:t>
        <a:bodyPr/>
        <a:lstStyle/>
        <a:p>
          <a:endParaRPr lang="en-GB" sz="2400">
            <a:latin typeface="Arial" charset="0"/>
            <a:ea typeface="Arial" charset="0"/>
            <a:cs typeface="Arial" charset="0"/>
          </a:endParaRPr>
        </a:p>
      </dgm:t>
    </dgm:pt>
    <dgm:pt modelId="{D0598F87-ADF3-F946-8F81-CBF67D22703B}">
      <dgm:prSet phldrT="[Text]" custT="1"/>
      <dgm:spPr>
        <a:noFill/>
      </dgm:spPr>
      <dgm:t>
        <a:bodyPr/>
        <a:lstStyle/>
        <a:p>
          <a:r>
            <a:rPr lang="ru-RU" sz="1900" b="1" dirty="0" smtClean="0">
              <a:solidFill>
                <a:schemeClr val="tx1"/>
              </a:solidFill>
              <a:latin typeface="Arial" charset="0"/>
              <a:cs typeface="Arial" charset="0"/>
            </a:rPr>
            <a:t>Медицинское</a:t>
          </a:r>
          <a:r>
            <a:rPr lang="en-GB" sz="1900" b="1" dirty="0" smtClean="0">
              <a:solidFill>
                <a:schemeClr val="tx1"/>
              </a:solidFill>
              <a:latin typeface="Arial" charset="0"/>
              <a:ea typeface="Arial" charset="0"/>
              <a:cs typeface="Arial" charset="0"/>
            </a:rPr>
            <a:t> </a:t>
          </a:r>
          <a:r>
            <a:rPr lang="ru-RU" sz="1900" b="1" dirty="0" smtClean="0">
              <a:solidFill>
                <a:schemeClr val="tx1"/>
              </a:solidFill>
              <a:latin typeface="Arial" charset="0"/>
              <a:cs typeface="Arial" charset="0"/>
            </a:rPr>
            <a:t>страхование</a:t>
          </a:r>
          <a:endParaRPr lang="en-GB" sz="1900" b="1" dirty="0">
            <a:solidFill>
              <a:schemeClr val="tx1"/>
            </a:solidFill>
            <a:latin typeface="Arial" charset="0"/>
            <a:ea typeface="Arial" charset="0"/>
            <a:cs typeface="Arial" charset="0"/>
          </a:endParaRPr>
        </a:p>
      </dgm:t>
    </dgm:pt>
    <dgm:pt modelId="{90C1E0F5-BE9E-5142-922D-D5C9E0F00C27}" type="parTrans" cxnId="{A76B1433-E355-CA47-B53A-F57C42821915}">
      <dgm:prSet/>
      <dgm:spPr/>
      <dgm:t>
        <a:bodyPr/>
        <a:lstStyle/>
        <a:p>
          <a:endParaRPr lang="en-US"/>
        </a:p>
      </dgm:t>
    </dgm:pt>
    <dgm:pt modelId="{369FC283-163F-DA46-9A26-060F29A5E06B}" type="sibTrans" cxnId="{A76B1433-E355-CA47-B53A-F57C42821915}">
      <dgm:prSet/>
      <dgm:spPr/>
      <dgm:t>
        <a:bodyPr/>
        <a:lstStyle/>
        <a:p>
          <a:endParaRPr lang="en-US"/>
        </a:p>
      </dgm:t>
    </dgm:pt>
    <dgm:pt modelId="{F90CE23C-60CB-0344-B101-5128F4FC01D7}">
      <dgm:prSet phldrT="[Text]" custT="1"/>
      <dgm:spPr>
        <a:noFill/>
      </dgm:spPr>
      <dgm:t>
        <a:bodyPr/>
        <a:lstStyle/>
        <a:p>
          <a:r>
            <a:rPr lang="ru-RU" sz="2400" dirty="0" smtClean="0">
              <a:solidFill>
                <a:schemeClr val="accent2"/>
              </a:solidFill>
              <a:latin typeface="Arial" charset="0"/>
              <a:cs typeface="Arial" charset="0"/>
            </a:rPr>
            <a:t>Относится к ЦУР 8</a:t>
          </a:r>
          <a:endParaRPr lang="en-GB" sz="2400" dirty="0">
            <a:solidFill>
              <a:schemeClr val="tx1"/>
            </a:solidFill>
            <a:latin typeface="Arial" charset="0"/>
            <a:ea typeface="Arial" charset="0"/>
            <a:cs typeface="Arial" charset="0"/>
          </a:endParaRPr>
        </a:p>
      </dgm:t>
    </dgm:pt>
    <dgm:pt modelId="{6631DFDA-3682-FF41-B219-842DEA4AA780}" type="parTrans" cxnId="{CDB725D3-3218-3A4B-989C-A366A9FA1CB1}">
      <dgm:prSet/>
      <dgm:spPr/>
      <dgm:t>
        <a:bodyPr/>
        <a:lstStyle/>
        <a:p>
          <a:endParaRPr lang="en-US"/>
        </a:p>
      </dgm:t>
    </dgm:pt>
    <dgm:pt modelId="{403D8149-B1EB-7942-9324-881B3FD5E992}" type="sibTrans" cxnId="{CDB725D3-3218-3A4B-989C-A366A9FA1CB1}">
      <dgm:prSet/>
      <dgm:spPr/>
      <dgm:t>
        <a:bodyPr/>
        <a:lstStyle/>
        <a:p>
          <a:endParaRPr lang="en-US"/>
        </a:p>
      </dgm:t>
    </dgm:pt>
    <dgm:pt modelId="{6AD089DC-DF97-734F-ACF7-381295541466}">
      <dgm:prSet phldrT="[Text]" custT="1"/>
      <dgm:spPr>
        <a:noFill/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Arial" charset="0"/>
              <a:cs typeface="Arial" charset="0"/>
            </a:rPr>
            <a:t>Охват и вид</a:t>
          </a:r>
          <a:endParaRPr lang="en-GB" sz="2400" dirty="0">
            <a:solidFill>
              <a:schemeClr val="tx1"/>
            </a:solidFill>
            <a:latin typeface="Arial" charset="0"/>
            <a:ea typeface="Arial" charset="0"/>
            <a:cs typeface="Arial" charset="0"/>
          </a:endParaRPr>
        </a:p>
      </dgm:t>
    </dgm:pt>
    <dgm:pt modelId="{741041E3-5B88-7B4E-96EE-816786933B11}" type="parTrans" cxnId="{E89BE528-372D-D048-BDE2-FE45D2966182}">
      <dgm:prSet/>
      <dgm:spPr/>
      <dgm:t>
        <a:bodyPr/>
        <a:lstStyle/>
        <a:p>
          <a:endParaRPr lang="en-US"/>
        </a:p>
      </dgm:t>
    </dgm:pt>
    <dgm:pt modelId="{83B6B08B-E027-8146-BB73-6FC3BDC359BC}" type="sibTrans" cxnId="{E89BE528-372D-D048-BDE2-FE45D2966182}">
      <dgm:prSet/>
      <dgm:spPr/>
      <dgm:t>
        <a:bodyPr/>
        <a:lstStyle/>
        <a:p>
          <a:endParaRPr lang="en-US"/>
        </a:p>
      </dgm:t>
    </dgm:pt>
    <dgm:pt modelId="{B380E0E1-2C4B-4A92-AD54-2D3BF4DD50C8}" type="pres">
      <dgm:prSet presAssocID="{EF8AED66-36A2-4DA4-8FE0-0462453479A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AAAE43F-88C6-48B1-944F-2076185FD393}" type="pres">
      <dgm:prSet presAssocID="{78AF1E33-3623-4780-8FDA-88A086BE6545}" presName="linNode" presStyleCnt="0"/>
      <dgm:spPr/>
    </dgm:pt>
    <dgm:pt modelId="{0DF858AA-03E3-4011-A34D-BF975C859220}" type="pres">
      <dgm:prSet presAssocID="{78AF1E33-3623-4780-8FDA-88A086BE6545}" presName="parTx" presStyleLbl="revTx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592227-5DF0-4982-BFE9-BE9EE942E719}" type="pres">
      <dgm:prSet presAssocID="{78AF1E33-3623-4780-8FDA-88A086BE6545}" presName="bracket" presStyleLbl="parChTrans1D1" presStyleIdx="0" presStyleCnt="3" custScaleY="54169"/>
      <dgm:spPr/>
      <dgm:t>
        <a:bodyPr/>
        <a:lstStyle/>
        <a:p>
          <a:endParaRPr lang="en-US"/>
        </a:p>
      </dgm:t>
    </dgm:pt>
    <dgm:pt modelId="{C5EFA6DD-F7CB-40C5-90A9-4069E277BA8E}" type="pres">
      <dgm:prSet presAssocID="{78AF1E33-3623-4780-8FDA-88A086BE6545}" presName="spH" presStyleCnt="0"/>
      <dgm:spPr/>
    </dgm:pt>
    <dgm:pt modelId="{D8904B7C-4BC2-481A-A18F-309B7ECEA0A2}" type="pres">
      <dgm:prSet presAssocID="{78AF1E33-3623-4780-8FDA-88A086BE6545}" presName="des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F37365-1DE3-4093-92D4-83AC559530B2}" type="pres">
      <dgm:prSet presAssocID="{A4E38E82-DFEA-423C-BA9C-EC029D61DE20}" presName="spV" presStyleCnt="0"/>
      <dgm:spPr/>
    </dgm:pt>
    <dgm:pt modelId="{54DB2579-E6E1-47B8-A005-270F0E5EA0BD}" type="pres">
      <dgm:prSet presAssocID="{809002F7-0FE0-4429-8017-2686616D9279}" presName="linNode" presStyleCnt="0"/>
      <dgm:spPr/>
    </dgm:pt>
    <dgm:pt modelId="{F3A1EA9C-A29E-4E40-BEDA-A00872DC9A15}" type="pres">
      <dgm:prSet presAssocID="{809002F7-0FE0-4429-8017-2686616D9279}" presName="parTx" presStyleLbl="revTx" presStyleIdx="1" presStyleCnt="3" custScaleX="10123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FFE112-B9BB-4443-976B-A4B76AAD9C97}" type="pres">
      <dgm:prSet presAssocID="{809002F7-0FE0-4429-8017-2686616D9279}" presName="bracket" presStyleLbl="parChTrans1D1" presStyleIdx="1" presStyleCnt="3" custAng="0" custScaleY="49706"/>
      <dgm:spPr/>
    </dgm:pt>
    <dgm:pt modelId="{2E5BE5F4-365C-43C9-ADBD-B6B89AC7F0EC}" type="pres">
      <dgm:prSet presAssocID="{809002F7-0FE0-4429-8017-2686616D9279}" presName="spH" presStyleCnt="0"/>
      <dgm:spPr/>
    </dgm:pt>
    <dgm:pt modelId="{736D0ADB-551F-4BFB-A03F-542EEF989BCC}" type="pres">
      <dgm:prSet presAssocID="{809002F7-0FE0-4429-8017-2686616D9279}" presName="des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FDF990-A67A-4C4B-9A66-CCB4EC3340F9}" type="pres">
      <dgm:prSet presAssocID="{F94F0645-1751-4DD3-9AB5-F917E2C126C7}" presName="spV" presStyleCnt="0"/>
      <dgm:spPr/>
    </dgm:pt>
    <dgm:pt modelId="{FF61AE60-0F9E-8D45-A542-627D70FCA693}" type="pres">
      <dgm:prSet presAssocID="{D0598F87-ADF3-F946-8F81-CBF67D22703B}" presName="linNode" presStyleCnt="0"/>
      <dgm:spPr/>
    </dgm:pt>
    <dgm:pt modelId="{5A0AD6FB-3B22-7048-9F36-FE615A06AEE6}" type="pres">
      <dgm:prSet presAssocID="{D0598F87-ADF3-F946-8F81-CBF67D22703B}" presName="parTx" presStyleLbl="revTx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ACD1CF-B4BB-C648-B649-11D078E181EA}" type="pres">
      <dgm:prSet presAssocID="{D0598F87-ADF3-F946-8F81-CBF67D22703B}" presName="bracket" presStyleLbl="parChTrans1D1" presStyleIdx="2" presStyleCnt="3" custScaleY="67418"/>
      <dgm:spPr/>
    </dgm:pt>
    <dgm:pt modelId="{7B152EFD-7D61-D24A-A419-5C5CF679FA9B}" type="pres">
      <dgm:prSet presAssocID="{D0598F87-ADF3-F946-8F81-CBF67D22703B}" presName="spH" presStyleCnt="0"/>
      <dgm:spPr/>
    </dgm:pt>
    <dgm:pt modelId="{511F61A2-DD9C-504A-A0DA-160E19F5D01F}" type="pres">
      <dgm:prSet presAssocID="{D0598F87-ADF3-F946-8F81-CBF67D22703B}" presName="des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76B1433-E355-CA47-B53A-F57C42821915}" srcId="{EF8AED66-36A2-4DA4-8FE0-0462453479AC}" destId="{D0598F87-ADF3-F946-8F81-CBF67D22703B}" srcOrd="2" destOrd="0" parTransId="{90C1E0F5-BE9E-5142-922D-D5C9E0F00C27}" sibTransId="{369FC283-163F-DA46-9A26-060F29A5E06B}"/>
    <dgm:cxn modelId="{C2701354-0B50-4608-9770-CF60B70A5BDD}" type="presOf" srcId="{F90CE23C-60CB-0344-B101-5128F4FC01D7}" destId="{511F61A2-DD9C-504A-A0DA-160E19F5D01F}" srcOrd="0" destOrd="0" presId="urn:diagrams.loki3.com/BracketList"/>
    <dgm:cxn modelId="{FDB16CCF-2213-4461-9887-F2B833A1F394}" type="presOf" srcId="{5B77EE9D-DDED-4F6F-A617-9B6621019F94}" destId="{736D0ADB-551F-4BFB-A03F-542EEF989BCC}" srcOrd="0" destOrd="0" presId="urn:diagrams.loki3.com/BracketList"/>
    <dgm:cxn modelId="{FF90F646-8738-44DE-B445-A46E3AE46838}" type="presOf" srcId="{809002F7-0FE0-4429-8017-2686616D9279}" destId="{F3A1EA9C-A29E-4E40-BEDA-A00872DC9A15}" srcOrd="0" destOrd="0" presId="urn:diagrams.loki3.com/BracketList"/>
    <dgm:cxn modelId="{15289BEA-B6E6-48ED-8FE7-A46EFA7B9018}" srcId="{809002F7-0FE0-4429-8017-2686616D9279}" destId="{7384F043-7FC6-489D-89EE-9A1C945F9E55}" srcOrd="1" destOrd="0" parTransId="{47789A2A-EBA1-4D35-B1EC-3AE71880ECB0}" sibTransId="{2615C2DC-FB9E-44BD-BF3A-63E83B89060C}"/>
    <dgm:cxn modelId="{7A4444DB-AC33-4ACE-9772-5B615162B7EF}" type="presOf" srcId="{D0598F87-ADF3-F946-8F81-CBF67D22703B}" destId="{5A0AD6FB-3B22-7048-9F36-FE615A06AEE6}" srcOrd="0" destOrd="0" presId="urn:diagrams.loki3.com/BracketList"/>
    <dgm:cxn modelId="{6FCF5B46-814C-4648-A549-01193F373C83}" type="presOf" srcId="{EF8AED66-36A2-4DA4-8FE0-0462453479AC}" destId="{B380E0E1-2C4B-4A92-AD54-2D3BF4DD50C8}" srcOrd="0" destOrd="0" presId="urn:diagrams.loki3.com/BracketList"/>
    <dgm:cxn modelId="{658F9F72-EAAC-4EF7-B741-76A0DAAE7858}" type="presOf" srcId="{78AF1E33-3623-4780-8FDA-88A086BE6545}" destId="{0DF858AA-03E3-4011-A34D-BF975C859220}" srcOrd="0" destOrd="0" presId="urn:diagrams.loki3.com/BracketList"/>
    <dgm:cxn modelId="{F89D1EFF-9936-47AF-BF13-8E25E74E29D8}" srcId="{EF8AED66-36A2-4DA4-8FE0-0462453479AC}" destId="{809002F7-0FE0-4429-8017-2686616D9279}" srcOrd="1" destOrd="0" parTransId="{EBF4B5CD-A4A3-4987-B285-F6B8A4A43766}" sibTransId="{F94F0645-1751-4DD3-9AB5-F917E2C126C7}"/>
    <dgm:cxn modelId="{6644D7A4-968D-4116-9D32-A54D8994F635}" srcId="{78AF1E33-3623-4780-8FDA-88A086BE6545}" destId="{8195C48A-B356-4FCF-AC49-4B782C22CBDB}" srcOrd="1" destOrd="0" parTransId="{07F68D5A-7366-4952-9699-2F0D225C8874}" sibTransId="{623C5C8D-F5EB-4667-8E90-FDA09165CF53}"/>
    <dgm:cxn modelId="{FB3C1CD6-64DF-4774-9BC9-2D8E41478DA5}" type="presOf" srcId="{8195C48A-B356-4FCF-AC49-4B782C22CBDB}" destId="{D8904B7C-4BC2-481A-A18F-309B7ECEA0A2}" srcOrd="0" destOrd="1" presId="urn:diagrams.loki3.com/BracketList"/>
    <dgm:cxn modelId="{CDB725D3-3218-3A4B-989C-A366A9FA1CB1}" srcId="{D0598F87-ADF3-F946-8F81-CBF67D22703B}" destId="{F90CE23C-60CB-0344-B101-5128F4FC01D7}" srcOrd="0" destOrd="0" parTransId="{6631DFDA-3682-FF41-B219-842DEA4AA780}" sibTransId="{403D8149-B1EB-7942-9324-881B3FD5E992}"/>
    <dgm:cxn modelId="{E89BE528-372D-D048-BDE2-FE45D2966182}" srcId="{D0598F87-ADF3-F946-8F81-CBF67D22703B}" destId="{6AD089DC-DF97-734F-ACF7-381295541466}" srcOrd="1" destOrd="0" parTransId="{741041E3-5B88-7B4E-96EE-816786933B11}" sibTransId="{83B6B08B-E027-8146-BB73-6FC3BDC359BC}"/>
    <dgm:cxn modelId="{7FA0D119-5571-4EB9-A4B7-1E61AA395B97}" type="presOf" srcId="{6AD089DC-DF97-734F-ACF7-381295541466}" destId="{511F61A2-DD9C-504A-A0DA-160E19F5D01F}" srcOrd="0" destOrd="1" presId="urn:diagrams.loki3.com/BracketList"/>
    <dgm:cxn modelId="{64A26F81-20D1-4AF3-A4C7-A298DF6EB340}" type="presOf" srcId="{7384F043-7FC6-489D-89EE-9A1C945F9E55}" destId="{736D0ADB-551F-4BFB-A03F-542EEF989BCC}" srcOrd="0" destOrd="1" presId="urn:diagrams.loki3.com/BracketList"/>
    <dgm:cxn modelId="{5715F45E-7F19-472C-B16A-47CA33A62C58}" srcId="{809002F7-0FE0-4429-8017-2686616D9279}" destId="{5B77EE9D-DDED-4F6F-A617-9B6621019F94}" srcOrd="0" destOrd="0" parTransId="{7B4FE8EC-4464-4638-AC85-59BC5701DF21}" sibTransId="{9F96E125-E975-497A-9DA9-524A8FF4D774}"/>
    <dgm:cxn modelId="{7749DAA3-B963-43C7-B41B-2DDF26D8FDE8}" srcId="{78AF1E33-3623-4780-8FDA-88A086BE6545}" destId="{22C86C06-223B-4F08-8D06-839E8BDB172E}" srcOrd="0" destOrd="0" parTransId="{9C6E32AD-E753-4B8D-9AF6-42C164E67322}" sibTransId="{50E12584-B8AB-4E99-A678-A8365FFFBDBD}"/>
    <dgm:cxn modelId="{B909BC22-1369-4D42-A0E4-20DFC3A6EF58}" srcId="{EF8AED66-36A2-4DA4-8FE0-0462453479AC}" destId="{78AF1E33-3623-4780-8FDA-88A086BE6545}" srcOrd="0" destOrd="0" parTransId="{97242224-1996-48E9-BEAB-F2E637C73CA8}" sibTransId="{A4E38E82-DFEA-423C-BA9C-EC029D61DE20}"/>
    <dgm:cxn modelId="{4EA9E052-283A-4CC0-A861-48C4D61038BA}" type="presOf" srcId="{22C86C06-223B-4F08-8D06-839E8BDB172E}" destId="{D8904B7C-4BC2-481A-A18F-309B7ECEA0A2}" srcOrd="0" destOrd="0" presId="urn:diagrams.loki3.com/BracketList"/>
    <dgm:cxn modelId="{70015D4A-83C6-4BF7-8631-3994D7F0954B}" type="presParOf" srcId="{B380E0E1-2C4B-4A92-AD54-2D3BF4DD50C8}" destId="{FAAAE43F-88C6-48B1-944F-2076185FD393}" srcOrd="0" destOrd="0" presId="urn:diagrams.loki3.com/BracketList"/>
    <dgm:cxn modelId="{BBAF7525-9D1F-4CBE-A560-5A3A2B4B758B}" type="presParOf" srcId="{FAAAE43F-88C6-48B1-944F-2076185FD393}" destId="{0DF858AA-03E3-4011-A34D-BF975C859220}" srcOrd="0" destOrd="0" presId="urn:diagrams.loki3.com/BracketList"/>
    <dgm:cxn modelId="{0AF254C3-2686-4CC8-81DB-570DBA5388B5}" type="presParOf" srcId="{FAAAE43F-88C6-48B1-944F-2076185FD393}" destId="{5D592227-5DF0-4982-BFE9-BE9EE942E719}" srcOrd="1" destOrd="0" presId="urn:diagrams.loki3.com/BracketList"/>
    <dgm:cxn modelId="{F426EB85-119E-4DC7-B4C3-1754155CCADF}" type="presParOf" srcId="{FAAAE43F-88C6-48B1-944F-2076185FD393}" destId="{C5EFA6DD-F7CB-40C5-90A9-4069E277BA8E}" srcOrd="2" destOrd="0" presId="urn:diagrams.loki3.com/BracketList"/>
    <dgm:cxn modelId="{EBDE71CA-7722-49C5-BD65-7D6DD6175169}" type="presParOf" srcId="{FAAAE43F-88C6-48B1-944F-2076185FD393}" destId="{D8904B7C-4BC2-481A-A18F-309B7ECEA0A2}" srcOrd="3" destOrd="0" presId="urn:diagrams.loki3.com/BracketList"/>
    <dgm:cxn modelId="{4F5FD7DE-9C36-48FC-AC01-815DA199EDF2}" type="presParOf" srcId="{B380E0E1-2C4B-4A92-AD54-2D3BF4DD50C8}" destId="{A0F37365-1DE3-4093-92D4-83AC559530B2}" srcOrd="1" destOrd="0" presId="urn:diagrams.loki3.com/BracketList"/>
    <dgm:cxn modelId="{EAECF63D-E988-457E-A0A7-9C86878887AD}" type="presParOf" srcId="{B380E0E1-2C4B-4A92-AD54-2D3BF4DD50C8}" destId="{54DB2579-E6E1-47B8-A005-270F0E5EA0BD}" srcOrd="2" destOrd="0" presId="urn:diagrams.loki3.com/BracketList"/>
    <dgm:cxn modelId="{34A8C3DA-076E-4CAC-B952-2654857DCAE7}" type="presParOf" srcId="{54DB2579-E6E1-47B8-A005-270F0E5EA0BD}" destId="{F3A1EA9C-A29E-4E40-BEDA-A00872DC9A15}" srcOrd="0" destOrd="0" presId="urn:diagrams.loki3.com/BracketList"/>
    <dgm:cxn modelId="{064459E7-484F-4F2F-ACEF-F83613B98931}" type="presParOf" srcId="{54DB2579-E6E1-47B8-A005-270F0E5EA0BD}" destId="{FEFFE112-B9BB-4443-976B-A4B76AAD9C97}" srcOrd="1" destOrd="0" presId="urn:diagrams.loki3.com/BracketList"/>
    <dgm:cxn modelId="{0A108E28-A43D-4A14-B198-51669E5E8D26}" type="presParOf" srcId="{54DB2579-E6E1-47B8-A005-270F0E5EA0BD}" destId="{2E5BE5F4-365C-43C9-ADBD-B6B89AC7F0EC}" srcOrd="2" destOrd="0" presId="urn:diagrams.loki3.com/BracketList"/>
    <dgm:cxn modelId="{E27F0DDF-4F19-4B98-863A-ED877A50CBF3}" type="presParOf" srcId="{54DB2579-E6E1-47B8-A005-270F0E5EA0BD}" destId="{736D0ADB-551F-4BFB-A03F-542EEF989BCC}" srcOrd="3" destOrd="0" presId="urn:diagrams.loki3.com/BracketList"/>
    <dgm:cxn modelId="{E9898AFF-E890-421F-B80E-2DE4BBD226E0}" type="presParOf" srcId="{B380E0E1-2C4B-4A92-AD54-2D3BF4DD50C8}" destId="{4CFDF990-A67A-4C4B-9A66-CCB4EC3340F9}" srcOrd="3" destOrd="0" presId="urn:diagrams.loki3.com/BracketList"/>
    <dgm:cxn modelId="{65E251BD-1A36-4485-8FF4-8BF969542971}" type="presParOf" srcId="{B380E0E1-2C4B-4A92-AD54-2D3BF4DD50C8}" destId="{FF61AE60-0F9E-8D45-A542-627D70FCA693}" srcOrd="4" destOrd="0" presId="urn:diagrams.loki3.com/BracketList"/>
    <dgm:cxn modelId="{EFB4FD65-0682-4366-AF02-30CCF69A9FFB}" type="presParOf" srcId="{FF61AE60-0F9E-8D45-A542-627D70FCA693}" destId="{5A0AD6FB-3B22-7048-9F36-FE615A06AEE6}" srcOrd="0" destOrd="0" presId="urn:diagrams.loki3.com/BracketList"/>
    <dgm:cxn modelId="{9EDC0891-F5E1-4051-B75D-DD3EEB3DCC9D}" type="presParOf" srcId="{FF61AE60-0F9E-8D45-A542-627D70FCA693}" destId="{9EACD1CF-B4BB-C648-B649-11D078E181EA}" srcOrd="1" destOrd="0" presId="urn:diagrams.loki3.com/BracketList"/>
    <dgm:cxn modelId="{0D6E3B81-715B-4FAF-A9D7-88BC13A9F717}" type="presParOf" srcId="{FF61AE60-0F9E-8D45-A542-627D70FCA693}" destId="{7B152EFD-7D61-D24A-A419-5C5CF679FA9B}" srcOrd="2" destOrd="0" presId="urn:diagrams.loki3.com/BracketList"/>
    <dgm:cxn modelId="{AB31114C-F92F-4B45-8D31-26F2C2EC1945}" type="presParOf" srcId="{FF61AE60-0F9E-8D45-A542-627D70FCA693}" destId="{511F61A2-DD9C-504A-A0DA-160E19F5D01F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86BA17-1B1B-42D9-86D3-769730A4D9D1}">
      <dsp:nvSpPr>
        <dsp:cNvPr id="0" name=""/>
        <dsp:cNvSpPr/>
      </dsp:nvSpPr>
      <dsp:spPr>
        <a:xfrm rot="5400000">
          <a:off x="-346368" y="1449070"/>
          <a:ext cx="1575069" cy="19631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AF41AF-CBD1-49CE-B9DF-F8F1C828DD24}">
      <dsp:nvSpPr>
        <dsp:cNvPr id="0" name=""/>
        <dsp:cNvSpPr/>
      </dsp:nvSpPr>
      <dsp:spPr>
        <a:xfrm>
          <a:off x="0" y="433582"/>
          <a:ext cx="2181266" cy="13087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Панель информации о домохозяйстве</a:t>
          </a:r>
          <a:endParaRPr lang="en-US" sz="2200" kern="1200" dirty="0"/>
        </a:p>
      </dsp:txBody>
      <dsp:txXfrm>
        <a:off x="38332" y="471914"/>
        <a:ext cx="2104602" cy="1232096"/>
      </dsp:txXfrm>
    </dsp:sp>
    <dsp:sp modelId="{C59A62EA-6EE7-42C3-8C67-C661CB71A2FE}">
      <dsp:nvSpPr>
        <dsp:cNvPr id="0" name=""/>
        <dsp:cNvSpPr/>
      </dsp:nvSpPr>
      <dsp:spPr>
        <a:xfrm rot="5400000">
          <a:off x="-375546" y="3063144"/>
          <a:ext cx="1633426" cy="19631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0D3FA6-C0FA-4296-BD88-C2FBF045FA97}">
      <dsp:nvSpPr>
        <dsp:cNvPr id="0" name=""/>
        <dsp:cNvSpPr/>
      </dsp:nvSpPr>
      <dsp:spPr>
        <a:xfrm>
          <a:off x="0" y="2018478"/>
          <a:ext cx="2181266" cy="13087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Опись домохозяйства</a:t>
          </a:r>
          <a:endParaRPr lang="en-US" sz="2200" kern="1200" dirty="0"/>
        </a:p>
      </dsp:txBody>
      <dsp:txXfrm>
        <a:off x="38332" y="2056810"/>
        <a:ext cx="2104602" cy="1232096"/>
      </dsp:txXfrm>
    </dsp:sp>
    <dsp:sp modelId="{4E55BC89-3433-4DDA-A982-A07FA8D4B047}">
      <dsp:nvSpPr>
        <dsp:cNvPr id="0" name=""/>
        <dsp:cNvSpPr/>
      </dsp:nvSpPr>
      <dsp:spPr>
        <a:xfrm rot="28755">
          <a:off x="441115" y="3901813"/>
          <a:ext cx="2900292" cy="19631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C217F7-2FE9-4EA4-9594-2CF230A6E562}">
      <dsp:nvSpPr>
        <dsp:cNvPr id="0" name=""/>
        <dsp:cNvSpPr/>
      </dsp:nvSpPr>
      <dsp:spPr>
        <a:xfrm>
          <a:off x="0" y="3661731"/>
          <a:ext cx="2181266" cy="13087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Образование</a:t>
          </a:r>
          <a:endParaRPr lang="en-US" sz="2200" kern="1200" dirty="0"/>
        </a:p>
      </dsp:txBody>
      <dsp:txXfrm>
        <a:off x="38332" y="3700063"/>
        <a:ext cx="2104602" cy="1232096"/>
      </dsp:txXfrm>
    </dsp:sp>
    <dsp:sp modelId="{ED431381-8F89-436A-BEAC-220F2E976F2D}">
      <dsp:nvSpPr>
        <dsp:cNvPr id="0" name=""/>
        <dsp:cNvSpPr/>
      </dsp:nvSpPr>
      <dsp:spPr>
        <a:xfrm rot="15586770">
          <a:off x="2329873" y="3059499"/>
          <a:ext cx="1726456" cy="19631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313DC9-C716-408D-9F34-CD5F18129B85}">
      <dsp:nvSpPr>
        <dsp:cNvPr id="0" name=""/>
        <dsp:cNvSpPr/>
      </dsp:nvSpPr>
      <dsp:spPr>
        <a:xfrm>
          <a:off x="2905104" y="3690903"/>
          <a:ext cx="2181266" cy="13087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/>
            <a:t>Характеристики домохозяйства</a:t>
          </a:r>
          <a:endParaRPr lang="en-US" sz="2200" kern="1200" dirty="0"/>
        </a:p>
      </dsp:txBody>
      <dsp:txXfrm>
        <a:off x="2943436" y="3729235"/>
        <a:ext cx="2104602" cy="1232096"/>
      </dsp:txXfrm>
    </dsp:sp>
    <dsp:sp modelId="{5AECA1F9-E358-4A4D-9151-152018F2F1B8}">
      <dsp:nvSpPr>
        <dsp:cNvPr id="0" name=""/>
        <dsp:cNvSpPr/>
      </dsp:nvSpPr>
      <dsp:spPr>
        <a:xfrm rot="17282877">
          <a:off x="2497861" y="1451533"/>
          <a:ext cx="1585032" cy="19631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754A1D-B342-4E1B-9D1D-A832D1460257}">
      <dsp:nvSpPr>
        <dsp:cNvPr id="0" name=""/>
        <dsp:cNvSpPr/>
      </dsp:nvSpPr>
      <dsp:spPr>
        <a:xfrm>
          <a:off x="2598766" y="1982016"/>
          <a:ext cx="2181266" cy="13087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Социальные выплаты</a:t>
          </a:r>
          <a:endParaRPr lang="en-US" sz="2200" kern="1200" dirty="0"/>
        </a:p>
      </dsp:txBody>
      <dsp:txXfrm>
        <a:off x="2637098" y="2020348"/>
        <a:ext cx="2104602" cy="1232096"/>
      </dsp:txXfrm>
    </dsp:sp>
    <dsp:sp modelId="{9CF730EE-10AA-485C-859C-98C71C5A4947}">
      <dsp:nvSpPr>
        <dsp:cNvPr id="0" name=""/>
        <dsp:cNvSpPr/>
      </dsp:nvSpPr>
      <dsp:spPr>
        <a:xfrm rot="21541485">
          <a:off x="3540626" y="670026"/>
          <a:ext cx="2710944" cy="19631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92BE24-8480-47E4-BDDF-A1AF81456D4A}">
      <dsp:nvSpPr>
        <dsp:cNvPr id="0" name=""/>
        <dsp:cNvSpPr/>
      </dsp:nvSpPr>
      <dsp:spPr>
        <a:xfrm>
          <a:off x="3094743" y="470058"/>
          <a:ext cx="2181266" cy="13087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Пользование энергией</a:t>
          </a:r>
          <a:endParaRPr lang="en-US" sz="2200" kern="1200" dirty="0"/>
        </a:p>
      </dsp:txBody>
      <dsp:txXfrm>
        <a:off x="3133075" y="508390"/>
        <a:ext cx="2104602" cy="1232096"/>
      </dsp:txXfrm>
    </dsp:sp>
    <dsp:sp modelId="{09638791-4ED9-41DE-9CC6-B32C8663BDEF}">
      <dsp:nvSpPr>
        <dsp:cNvPr id="0" name=""/>
        <dsp:cNvSpPr/>
      </dsp:nvSpPr>
      <dsp:spPr>
        <a:xfrm rot="5400000">
          <a:off x="5438312" y="1460018"/>
          <a:ext cx="1626123" cy="19631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C9752D-65D2-4445-BE87-09323F7424E3}">
      <dsp:nvSpPr>
        <dsp:cNvPr id="0" name=""/>
        <dsp:cNvSpPr/>
      </dsp:nvSpPr>
      <dsp:spPr>
        <a:xfrm>
          <a:off x="5810208" y="419003"/>
          <a:ext cx="2181266" cy="13087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Водоснабжение и санитария</a:t>
          </a:r>
          <a:endParaRPr lang="en-US" sz="2200" kern="1200" dirty="0"/>
        </a:p>
      </dsp:txBody>
      <dsp:txXfrm>
        <a:off x="5848540" y="457335"/>
        <a:ext cx="2104602" cy="1232096"/>
      </dsp:txXfrm>
    </dsp:sp>
    <dsp:sp modelId="{122CC384-F825-411F-B49C-D508D0B340BE}">
      <dsp:nvSpPr>
        <dsp:cNvPr id="0" name=""/>
        <dsp:cNvSpPr/>
      </dsp:nvSpPr>
      <dsp:spPr>
        <a:xfrm rot="5400000">
          <a:off x="5423726" y="3110554"/>
          <a:ext cx="1655296" cy="19631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2D360D-DC6A-42A9-BABC-B7445A110CF9}">
      <dsp:nvSpPr>
        <dsp:cNvPr id="0" name=""/>
        <dsp:cNvSpPr/>
      </dsp:nvSpPr>
      <dsp:spPr>
        <a:xfrm>
          <a:off x="5810208" y="2054953"/>
          <a:ext cx="2181266" cy="13087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Мытье рук</a:t>
          </a:r>
          <a:endParaRPr lang="en-US" sz="2200" kern="1200" dirty="0"/>
        </a:p>
      </dsp:txBody>
      <dsp:txXfrm>
        <a:off x="5848540" y="2093285"/>
        <a:ext cx="2104602" cy="1232096"/>
      </dsp:txXfrm>
    </dsp:sp>
    <dsp:sp modelId="{36396ADF-611D-45A7-8FC8-91C4E6ED7DEB}">
      <dsp:nvSpPr>
        <dsp:cNvPr id="0" name=""/>
        <dsp:cNvSpPr/>
      </dsp:nvSpPr>
      <dsp:spPr>
        <a:xfrm>
          <a:off x="5810208" y="3720075"/>
          <a:ext cx="2181266" cy="13087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Йодирование соли</a:t>
          </a:r>
          <a:endParaRPr lang="en-US" sz="2200" kern="1200" dirty="0"/>
        </a:p>
      </dsp:txBody>
      <dsp:txXfrm>
        <a:off x="5848540" y="3758407"/>
        <a:ext cx="2104602" cy="12320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F858AA-03E3-4011-A34D-BF975C859220}">
      <dsp:nvSpPr>
        <dsp:cNvPr id="0" name=""/>
        <dsp:cNvSpPr/>
      </dsp:nvSpPr>
      <dsp:spPr>
        <a:xfrm>
          <a:off x="3839" y="829149"/>
          <a:ext cx="1963943" cy="653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68580" rIns="192024" bIns="68580" numCol="1" spcCol="1270" anchor="ctr" anchorCtr="0">
          <a:noAutofit/>
        </a:bodyPr>
        <a:lstStyle/>
        <a:p>
          <a:pPr lvl="0" algn="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/>
            <a:t>Возраст</a:t>
          </a:r>
          <a:endParaRPr lang="ru-RU" sz="2700" b="1" kern="1200" dirty="0"/>
        </a:p>
      </dsp:txBody>
      <dsp:txXfrm>
        <a:off x="3839" y="829149"/>
        <a:ext cx="1963943" cy="653400"/>
      </dsp:txXfrm>
    </dsp:sp>
    <dsp:sp modelId="{5D592227-5DF0-4982-BFE9-BE9EE942E719}">
      <dsp:nvSpPr>
        <dsp:cNvPr id="0" name=""/>
        <dsp:cNvSpPr/>
      </dsp:nvSpPr>
      <dsp:spPr>
        <a:xfrm>
          <a:off x="1967783" y="134912"/>
          <a:ext cx="392788" cy="2041875"/>
        </a:xfrm>
        <a:prstGeom prst="leftBrace">
          <a:avLst>
            <a:gd name="adj1" fmla="val 35000"/>
            <a:gd name="adj2" fmla="val 50000"/>
          </a:avLst>
        </a:pr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904B7C-4BC2-481A-A18F-309B7ECEA0A2}">
      <dsp:nvSpPr>
        <dsp:cNvPr id="0" name=""/>
        <dsp:cNvSpPr/>
      </dsp:nvSpPr>
      <dsp:spPr>
        <a:xfrm>
          <a:off x="2517687" y="134912"/>
          <a:ext cx="5341926" cy="2041875"/>
        </a:xfrm>
        <a:prstGeom prst="rect">
          <a:avLst/>
        </a:prstGeom>
        <a:noFill/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300" kern="1200" dirty="0">
              <a:solidFill>
                <a:schemeClr val="tx1"/>
              </a:solidFill>
            </a:rPr>
            <a:t>Крайне важен для большинства показателей</a:t>
          </a:r>
          <a:endParaRPr lang="ru-RU" sz="3300" kern="1200" dirty="0">
            <a:solidFill>
              <a:schemeClr val="tx1"/>
            </a:solidFill>
          </a:endParaRP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300" kern="1200" dirty="0">
              <a:solidFill>
                <a:schemeClr val="tx1"/>
              </a:solidFill>
            </a:rPr>
            <a:t>Может использоваться календарь событий</a:t>
          </a:r>
          <a:endParaRPr lang="ru-RU" sz="3300" kern="1200" dirty="0">
            <a:solidFill>
              <a:schemeClr val="tx1"/>
            </a:solidFill>
          </a:endParaRPr>
        </a:p>
      </dsp:txBody>
      <dsp:txXfrm>
        <a:off x="2517687" y="134912"/>
        <a:ext cx="5341926" cy="2041875"/>
      </dsp:txXfrm>
    </dsp:sp>
    <dsp:sp modelId="{F3A1EA9C-A29E-4E40-BEDA-A00872DC9A15}">
      <dsp:nvSpPr>
        <dsp:cNvPr id="0" name=""/>
        <dsp:cNvSpPr/>
      </dsp:nvSpPr>
      <dsp:spPr>
        <a:xfrm>
          <a:off x="3839" y="2785637"/>
          <a:ext cx="1963943" cy="653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68580" rIns="192024" bIns="68580" numCol="1" spcCol="1270" anchor="ctr" anchorCtr="0">
          <a:noAutofit/>
        </a:bodyPr>
        <a:lstStyle/>
        <a:p>
          <a:pPr lvl="0" algn="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/>
            <a:t>Образование</a:t>
          </a:r>
          <a:endParaRPr lang="ru-RU" sz="2700" b="1" kern="1200" dirty="0"/>
        </a:p>
      </dsp:txBody>
      <dsp:txXfrm>
        <a:off x="3839" y="2785637"/>
        <a:ext cx="1963943" cy="653400"/>
      </dsp:txXfrm>
    </dsp:sp>
    <dsp:sp modelId="{FEFFE112-B9BB-4443-976B-A4B76AAD9C97}">
      <dsp:nvSpPr>
        <dsp:cNvPr id="0" name=""/>
        <dsp:cNvSpPr/>
      </dsp:nvSpPr>
      <dsp:spPr>
        <a:xfrm>
          <a:off x="1967783" y="2295587"/>
          <a:ext cx="392788" cy="1633500"/>
        </a:xfrm>
        <a:prstGeom prst="leftBrace">
          <a:avLst>
            <a:gd name="adj1" fmla="val 35000"/>
            <a:gd name="adj2" fmla="val 50000"/>
          </a:avLst>
        </a:pr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6D0ADB-551F-4BFB-A03F-542EEF989BCC}">
      <dsp:nvSpPr>
        <dsp:cNvPr id="0" name=""/>
        <dsp:cNvSpPr/>
      </dsp:nvSpPr>
      <dsp:spPr>
        <a:xfrm>
          <a:off x="2517687" y="2295587"/>
          <a:ext cx="5341926" cy="1633500"/>
        </a:xfrm>
        <a:prstGeom prst="rect">
          <a:avLst/>
        </a:prstGeom>
        <a:noFill/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300" kern="1200" dirty="0">
              <a:solidFill>
                <a:schemeClr val="tx1"/>
              </a:solidFill>
            </a:rPr>
            <a:t>Высочайший уровень</a:t>
          </a:r>
          <a:endParaRPr lang="ru-RU" sz="3300" kern="1200" dirty="0">
            <a:solidFill>
              <a:schemeClr val="tx1"/>
            </a:solidFill>
          </a:endParaRP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300" kern="1200" dirty="0">
              <a:solidFill>
                <a:schemeClr val="tx1"/>
              </a:solidFill>
            </a:rPr>
            <a:t>В настоящее время и в прошлом</a:t>
          </a:r>
          <a:endParaRPr lang="ru-RU" sz="3300" kern="1200" dirty="0">
            <a:solidFill>
              <a:schemeClr val="tx1"/>
            </a:solidFill>
          </a:endParaRPr>
        </a:p>
      </dsp:txBody>
      <dsp:txXfrm>
        <a:off x="2517687" y="2295587"/>
        <a:ext cx="5341926" cy="16335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F6FF3D-7469-4D1E-A312-866D57FDAC11}">
      <dsp:nvSpPr>
        <dsp:cNvPr id="0" name=""/>
        <dsp:cNvSpPr/>
      </dsp:nvSpPr>
      <dsp:spPr>
        <a:xfrm>
          <a:off x="3840449" y="1796214"/>
          <a:ext cx="2717145" cy="4715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785"/>
              </a:lnTo>
              <a:lnTo>
                <a:pt x="2717145" y="235785"/>
              </a:lnTo>
              <a:lnTo>
                <a:pt x="2717145" y="471570"/>
              </a:lnTo>
            </a:path>
          </a:pathLst>
        </a:cu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36FA1-65CB-40E1-A794-2FB05687E2AB}">
      <dsp:nvSpPr>
        <dsp:cNvPr id="0" name=""/>
        <dsp:cNvSpPr/>
      </dsp:nvSpPr>
      <dsp:spPr>
        <a:xfrm>
          <a:off x="3794729" y="1796214"/>
          <a:ext cx="91440" cy="47157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1570"/>
              </a:lnTo>
            </a:path>
          </a:pathLst>
        </a:cu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201FD7-C7D5-4CD7-9D84-A34A3CC6C43D}">
      <dsp:nvSpPr>
        <dsp:cNvPr id="0" name=""/>
        <dsp:cNvSpPr/>
      </dsp:nvSpPr>
      <dsp:spPr>
        <a:xfrm>
          <a:off x="1123303" y="1796214"/>
          <a:ext cx="2717145" cy="471570"/>
        </a:xfrm>
        <a:custGeom>
          <a:avLst/>
          <a:gdLst/>
          <a:ahLst/>
          <a:cxnLst/>
          <a:rect l="0" t="0" r="0" b="0"/>
          <a:pathLst>
            <a:path>
              <a:moveTo>
                <a:pt x="2717145" y="0"/>
              </a:moveTo>
              <a:lnTo>
                <a:pt x="2717145" y="235785"/>
              </a:lnTo>
              <a:lnTo>
                <a:pt x="0" y="235785"/>
              </a:lnTo>
              <a:lnTo>
                <a:pt x="0" y="471570"/>
              </a:lnTo>
            </a:path>
          </a:pathLst>
        </a:cu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72D6DE-F67B-4695-A668-908D5D660E2E}">
      <dsp:nvSpPr>
        <dsp:cNvPr id="0" name=""/>
        <dsp:cNvSpPr/>
      </dsp:nvSpPr>
      <dsp:spPr>
        <a:xfrm>
          <a:off x="2717661" y="673427"/>
          <a:ext cx="2245575" cy="11227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>
              <a:solidFill>
                <a:schemeClr val="tx1"/>
              </a:solidFill>
              <a:latin typeface="Montserrat"/>
            </a:rPr>
            <a:t>PN</a:t>
          </a:r>
        </a:p>
      </dsp:txBody>
      <dsp:txXfrm>
        <a:off x="2717661" y="673427"/>
        <a:ext cx="2245575" cy="1122787"/>
      </dsp:txXfrm>
    </dsp:sp>
    <dsp:sp modelId="{6C283BD3-B86A-4091-80A0-68B1F69BFD49}">
      <dsp:nvSpPr>
        <dsp:cNvPr id="0" name=""/>
        <dsp:cNvSpPr/>
      </dsp:nvSpPr>
      <dsp:spPr>
        <a:xfrm>
          <a:off x="515" y="2267785"/>
          <a:ext cx="2245575" cy="11227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>
              <a:solidFill>
                <a:schemeClr val="tx1"/>
              </a:solidFill>
              <a:latin typeface="Montserrat"/>
            </a:rPr>
            <a:t>Роды в учреждении</a:t>
          </a:r>
        </a:p>
      </dsp:txBody>
      <dsp:txXfrm>
        <a:off x="515" y="2267785"/>
        <a:ext cx="2245575" cy="1122787"/>
      </dsp:txXfrm>
    </dsp:sp>
    <dsp:sp modelId="{F61D2A64-05C1-4661-A2E3-03EB8675DD22}">
      <dsp:nvSpPr>
        <dsp:cNvPr id="0" name=""/>
        <dsp:cNvSpPr/>
      </dsp:nvSpPr>
      <dsp:spPr>
        <a:xfrm>
          <a:off x="2717661" y="2267785"/>
          <a:ext cx="2245575" cy="11227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>
              <a:solidFill>
                <a:schemeClr val="tx1"/>
              </a:solidFill>
              <a:latin typeface="Montserrat"/>
            </a:rPr>
            <a:t>Вне учреждения с квалифицированным помощником</a:t>
          </a:r>
        </a:p>
      </dsp:txBody>
      <dsp:txXfrm>
        <a:off x="2717661" y="2267785"/>
        <a:ext cx="2245575" cy="1122787"/>
      </dsp:txXfrm>
    </dsp:sp>
    <dsp:sp modelId="{4C67C71A-33E6-4479-9237-F5275BB70A4C}">
      <dsp:nvSpPr>
        <dsp:cNvPr id="0" name=""/>
        <dsp:cNvSpPr/>
      </dsp:nvSpPr>
      <dsp:spPr>
        <a:xfrm>
          <a:off x="5434807" y="2267785"/>
          <a:ext cx="2245575" cy="11227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>
              <a:solidFill>
                <a:schemeClr val="tx1"/>
              </a:solidFill>
              <a:latin typeface="Montserrat"/>
            </a:rPr>
            <a:t>Вне учреждения без квалифицированного помощника</a:t>
          </a:r>
        </a:p>
      </dsp:txBody>
      <dsp:txXfrm>
        <a:off x="5434807" y="2267785"/>
        <a:ext cx="2245575" cy="112278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DBAC5C21-3CCC-4EF7-B7ED-98FFB1624D35}" type="datetimeFigureOut">
              <a:rPr lang="en-US"/>
              <a:pPr>
                <a:defRPr/>
              </a:pPr>
              <a:t>6/21/2017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052B188B-F873-4774-BCC1-2B6314B6D7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508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247FE668-445C-439B-9EA2-F6C47CB45A96}" type="datetimeFigureOut">
              <a:rPr lang="en-GB"/>
              <a:pPr>
                <a:defRPr/>
              </a:pPr>
              <a:t>21/06/2017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210293E-0749-43EA-9293-D1E09329E9D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91062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AE0ADF13-7AE5-4115-8AEA-4547EF8909D6}" type="slidenum">
              <a:rPr lang="en-GB" altLang="ru-RU" smtClean="0"/>
              <a:pPr algn="r"/>
              <a:t>2</a:t>
            </a:fld>
            <a:endParaRPr lang="en-GB" altLang="ru-RU" smtClean="0"/>
          </a:p>
        </p:txBody>
      </p:sp>
    </p:spTree>
    <p:extLst>
      <p:ext uri="{BB962C8B-B14F-4D97-AF65-F5344CB8AC3E}">
        <p14:creationId xmlns:p14="http://schemas.microsoft.com/office/powerpoint/2010/main" val="4286193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10293E-0749-43EA-9293-D1E09329E9DD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0475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10293E-0749-43EA-9293-D1E09329E9DD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7160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Чтобы повысить качество обследования, уберите модули, которые: </a:t>
            </a:r>
          </a:p>
          <a:p>
            <a:pPr marL="228587" indent="-228587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ru-RU" dirty="0" smtClean="0"/>
              <a:t>Не соответствуют. Например, если показатель материнской смертности низкий, не включайте его (далее будет больше советов по этому и другим модулям)</a:t>
            </a:r>
          </a:p>
          <a:p>
            <a:pPr marL="228587" indent="-228587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ru-RU" dirty="0" smtClean="0"/>
              <a:t>Есть недавно полученные данные. Например, если есть данные за последние 2 года, и не ожидается, что показатель изменится, нет особой необходимости измерять его снова</a:t>
            </a:r>
          </a:p>
          <a:p>
            <a:pPr marL="228587" indent="-228587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endParaRPr lang="ru-RU" dirty="0"/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33C1A3D-9EF5-4E24-A6BF-8A7D4C6BF04B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2501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altLang="ru-RU" smtClean="0">
                <a:latin typeface="Arial" charset="0"/>
              </a:rPr>
              <a:t>Структура Вопросника домохозяйства: панель информации «обволакивает» вопросник.</a:t>
            </a:r>
            <a:endParaRPr lang="en-US" altLang="ru-RU" smtClean="0"/>
          </a:p>
          <a:p>
            <a:pPr>
              <a:spcBef>
                <a:spcPct val="0"/>
              </a:spcBef>
            </a:pPr>
            <a:r>
              <a:rPr lang="ru-RU" altLang="ru-RU" smtClean="0">
                <a:latin typeface="Arial" charset="0"/>
              </a:rPr>
              <a:t>Вопрос: кто является респондентом, который соответствует критериям опроса по этому вопроснику?</a:t>
            </a:r>
            <a:endParaRPr lang="en-GB" altLang="ru-RU" smtClean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78CEFDE-5D1B-4A8B-B4C2-3AD45A0B5A18}" type="slidenum">
              <a:rPr lang="en-GB" altLang="ru-R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GB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2009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altLang="ru-RU" smtClean="0">
                <a:latin typeface="Arial" charset="0"/>
              </a:rPr>
              <a:t>Верхняя панель содержит все идентификаторы, присваиваемые на уровне домохозяйства, согласно построению выборки. Кроме того, она идентифицирует команду и интервьюера, которым поручен вопрос данного домохозяйства.</a:t>
            </a:r>
            <a:endParaRPr lang="en-US" altLang="ru-RU" smtClean="0"/>
          </a:p>
          <a:p>
            <a:pPr>
              <a:spcBef>
                <a:spcPct val="0"/>
              </a:spcBef>
            </a:pPr>
            <a:r>
              <a:rPr lang="ru-RU" altLang="ru-RU" smtClean="0">
                <a:latin typeface="Arial" charset="0"/>
              </a:rPr>
              <a:t>Приветствие имеет целью получение информированного согласия и может адаптироваться согласно этическим требованиям отдельно взятых правительств и/или учреждений.</a:t>
            </a:r>
            <a:endParaRPr lang="en-GB" altLang="ru-RU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44ADF99-12AA-46D1-B69E-D760CC060665}" type="slidenum">
              <a:rPr lang="en-GB" altLang="ru-R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GB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2812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ru-RU" dirty="0" smtClean="0"/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672D44E-C50D-42ED-A980-644D2A84622F}" type="slidenum">
              <a:rPr lang="en-GB" altLang="ru-R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GB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3286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ru-RU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75A56C-75F1-4FB6-A9EB-EF4C82611036}" type="slidenum">
              <a:rPr lang="en-GB" altLang="ru-R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GB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4514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dirty="0" smtClean="0"/>
              <a:t>Это список модулей, составляющих вопросник для женщин. </a:t>
            </a:r>
          </a:p>
          <a:p>
            <a:pPr eaLnBrk="1" hangingPunct="1">
              <a:spcBef>
                <a:spcPct val="0"/>
              </a:spcBef>
            </a:pPr>
            <a:r>
              <a:rPr lang="ru-RU" dirty="0" smtClean="0"/>
              <a:t>Вы увидите, что мы ссылаемся на них, как на "индивидуальные" вопросники. </a:t>
            </a:r>
          </a:p>
          <a:p>
            <a:pPr eaLnBrk="1" hangingPunct="1">
              <a:spcBef>
                <a:spcPct val="0"/>
              </a:spcBef>
            </a:pPr>
            <a:r>
              <a:rPr lang="ru-RU" dirty="0" smtClean="0"/>
              <a:t>Причина в том, что мы опрашиваем каждую женщину индивидуально. Таким образом, опрашивается каждая приемлемая женщина. </a:t>
            </a:r>
          </a:p>
          <a:p>
            <a:pPr eaLnBrk="1" hangingPunct="1">
              <a:spcBef>
                <a:spcPct val="0"/>
              </a:spcBef>
            </a:pPr>
            <a:endParaRPr lang="ru-RU" dirty="0" smtClean="0"/>
          </a:p>
          <a:p>
            <a:pPr eaLnBrk="1" hangingPunct="1">
              <a:spcBef>
                <a:spcPct val="0"/>
              </a:spcBef>
            </a:pPr>
            <a:r>
              <a:rPr lang="ru-RU" dirty="0" smtClean="0"/>
              <a:t>Этому подходу можно противопоставить списочный подход, когда один человек опрашивается с использованием единого респондента-представителя. </a:t>
            </a:r>
          </a:p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59B6314-76E7-41A7-A382-FB59B177E95B}" type="slidenum">
              <a:rPr lang="en-US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ru-RU" dirty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7590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dirty="0" smtClean="0"/>
              <a:t>Эти модули входят в вопросник для мужчин. </a:t>
            </a:r>
          </a:p>
          <a:p>
            <a:pPr eaLnBrk="1" hangingPunct="1">
              <a:spcBef>
                <a:spcPct val="0"/>
              </a:spcBef>
            </a:pPr>
            <a:r>
              <a:rPr lang="ru-RU" dirty="0" smtClean="0"/>
              <a:t>Обратите внимание, что большинство модулей и вопросов идентичны модулям и вопросам для женщин, с необходимым изменениями местоимений. </a:t>
            </a:r>
          </a:p>
          <a:p>
            <a:pPr eaLnBrk="1" hangingPunct="1">
              <a:spcBef>
                <a:spcPct val="0"/>
              </a:spcBef>
            </a:pPr>
            <a:endParaRPr lang="ru-RU" dirty="0" smtClean="0"/>
          </a:p>
          <a:p>
            <a:pPr eaLnBrk="1" hangingPunct="1">
              <a:spcBef>
                <a:spcPct val="0"/>
              </a:spcBef>
            </a:pPr>
            <a:r>
              <a:rPr lang="ru-RU" dirty="0" smtClean="0"/>
              <a:t>Модули, выделенные желтым цветом, присутствуют в вопроснике для женщин, но не применимы к мужчинам. Единственный модуль, выделенный синим цветом, применимы к мужчинам, а не к женщинам. Это сделано для сравнения и противопоставления содержания двух вопросников. </a:t>
            </a:r>
          </a:p>
          <a:p>
            <a:pPr eaLnBrk="1" hangingPunct="1">
              <a:spcBef>
                <a:spcPct val="0"/>
              </a:spcBef>
            </a:pPr>
            <a:endParaRPr lang="ru-RU" dirty="0" smtClean="0"/>
          </a:p>
          <a:p>
            <a:pPr eaLnBrk="1" hangingPunct="1">
              <a:spcBef>
                <a:spcPct val="0"/>
              </a:spcBef>
            </a:pPr>
            <a:r>
              <a:rPr lang="ru-RU" dirty="0" smtClean="0"/>
              <a:t>Глядя на эти вопросники, вы можете потенциально столкнуться с очень длинными индивидуальными опросами. Затем этот показатель необходимо умножить на число приемлемых женщин и мужчин в домашнем хозяйстве. </a:t>
            </a:r>
          </a:p>
          <a:p>
            <a:pPr eaLnBrk="1" hangingPunct="1">
              <a:spcBef>
                <a:spcPct val="0"/>
              </a:spcBef>
            </a:pPr>
            <a:endParaRPr lang="ru-RU" dirty="0" smtClean="0"/>
          </a:p>
          <a:p>
            <a:pPr eaLnBrk="1" hangingPunct="1">
              <a:spcBef>
                <a:spcPct val="0"/>
              </a:spcBef>
            </a:pPr>
            <a:r>
              <a:rPr lang="ru-RU" dirty="0" smtClean="0"/>
              <a:t>Длинные вопросники могут серьезно влиять на сбор данных;</a:t>
            </a:r>
          </a:p>
          <a:p>
            <a:pPr eaLnBrk="1" hangingPunct="1">
              <a:spcBef>
                <a:spcPct val="0"/>
              </a:spcBef>
            </a:pPr>
            <a:r>
              <a:rPr lang="ru-RU" dirty="0" smtClean="0"/>
              <a:t>Более высокая стоимость обследования из-за более продолжительного времени работы на местах</a:t>
            </a:r>
          </a:p>
          <a:p>
            <a:pPr eaLnBrk="1" hangingPunct="1">
              <a:spcBef>
                <a:spcPct val="0"/>
              </a:spcBef>
            </a:pPr>
            <a:r>
              <a:rPr lang="ru-RU" dirty="0" smtClean="0"/>
              <a:t>Интервьюеры устают</a:t>
            </a:r>
          </a:p>
          <a:p>
            <a:pPr eaLnBrk="1" hangingPunct="1">
              <a:spcBef>
                <a:spcPct val="0"/>
              </a:spcBef>
            </a:pPr>
            <a:r>
              <a:rPr lang="ru-RU" dirty="0" smtClean="0"/>
              <a:t>Респонденты теряют интерес, более низкий коэффициент ответов и т.д. </a:t>
            </a:r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23327A-640B-4AC2-9404-3A31AA09B7EA}" type="slidenum">
              <a:rPr lang="en-US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ru-RU" dirty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767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dirty="0" smtClean="0"/>
              <a:t>Возраст крайне важен для большинства показателей. </a:t>
            </a:r>
          </a:p>
          <a:p>
            <a:pPr eaLnBrk="1" hangingPunct="1">
              <a:spcBef>
                <a:spcPct val="0"/>
              </a:spcBef>
            </a:pPr>
            <a:r>
              <a:rPr lang="ru-RU" dirty="0" smtClean="0"/>
              <a:t>При необходимости, используйте календарь событий, чтобы помочь респонденту вспомнить и оценить возраст. </a:t>
            </a:r>
          </a:p>
          <a:p>
            <a:pPr eaLnBrk="1" hangingPunct="1">
              <a:spcBef>
                <a:spcPct val="0"/>
              </a:spcBef>
            </a:pPr>
            <a:endParaRPr lang="ru-RU" dirty="0" smtClean="0"/>
          </a:p>
          <a:p>
            <a:pPr eaLnBrk="1" hangingPunct="1">
              <a:spcBef>
                <a:spcPct val="0"/>
              </a:spcBef>
            </a:pPr>
            <a:r>
              <a:rPr lang="ru-RU" dirty="0" smtClean="0"/>
              <a:t>Образование: охватывает высочайшие уровни, а также посещение учебных заведений в настоящее время и в прошлом. </a:t>
            </a:r>
          </a:p>
          <a:p>
            <a:pPr eaLnBrk="1" hangingPunct="1">
              <a:spcBef>
                <a:spcPct val="0"/>
              </a:spcBef>
            </a:pPr>
            <a:endParaRPr lang="ru-RU" dirty="0" smtClean="0"/>
          </a:p>
          <a:p>
            <a:pPr eaLnBrk="1" hangingPunct="1">
              <a:spcBef>
                <a:spcPct val="0"/>
              </a:spcBef>
            </a:pPr>
            <a:r>
              <a:rPr lang="ru-RU" dirty="0" smtClean="0"/>
              <a:t>Однако если женщина или мужчина уже отвечали на вопросник о домашнем хозяйстве, они уже предоставили эту информацию ранее в вопроснике о домашнем хозяйстве. Следовательно, мы не спрашиваем их снова и пропускаем вопросы WB1 и WB2. </a:t>
            </a: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42BC57-F754-4711-9428-65A5239092D8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ru-RU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7326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dirty="0" smtClean="0"/>
              <a:t>Показатели в данном модуле собираются по всем женщинам в возрасте 15-49 лет. </a:t>
            </a:r>
          </a:p>
          <a:p>
            <a:pPr eaLnBrk="1" hangingPunct="1">
              <a:spcBef>
                <a:spcPct val="0"/>
              </a:spcBef>
            </a:pPr>
            <a:r>
              <a:rPr lang="ru-RU" dirty="0" smtClean="0"/>
              <a:t>Поэтому мы можем отделить данные по старшему подростковому возрасту (15-19 лет) и молодым женщинам (15-24 года) от более старших женщин. </a:t>
            </a:r>
          </a:p>
          <a:p>
            <a:pPr eaLnBrk="1" hangingPunct="1">
              <a:spcBef>
                <a:spcPct val="0"/>
              </a:spcBef>
            </a:pPr>
            <a:endParaRPr lang="ru-RU" dirty="0" smtClean="0"/>
          </a:p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D3AA61-CE54-4854-A06F-49BB26D644DA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ru-RU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2492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10293E-0749-43EA-9293-D1E09329E9DD}" type="slidenum">
              <a:rPr lang="en-GB" smtClean="0"/>
              <a:pPr>
                <a:defRPr/>
              </a:pPr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544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6144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82ED9D-6C6F-4954-8528-6AC7BE1DAC2A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ru-RU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1957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10293E-0749-43EA-9293-D1E09329E9DD}" type="slidenum">
              <a:rPr lang="en-GB" smtClean="0"/>
              <a:pPr>
                <a:defRPr/>
              </a:pPr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3364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6656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B3E9BC-723A-4D9B-ADAD-84616B980D88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ru-RU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87909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7680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51447B-8203-42E5-8800-679D103E1C6E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ru-RU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5924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dirty="0" smtClean="0"/>
              <a:t>Модуль кажется долгим. Однако он не такой долгий, как кажется.  В целом, он разделяет респондентов на три вида, как указано выше, и задаются аналогичные вопросы. </a:t>
            </a:r>
          </a:p>
          <a:p>
            <a:pPr eaLnBrk="1" hangingPunct="1">
              <a:spcBef>
                <a:spcPct val="0"/>
              </a:spcBef>
            </a:pPr>
            <a:endParaRPr lang="ru-RU" dirty="0" smtClean="0"/>
          </a:p>
          <a:p>
            <a:pPr eaLnBrk="1" hangingPunct="1">
              <a:spcBef>
                <a:spcPct val="0"/>
              </a:spcBef>
            </a:pPr>
            <a:r>
              <a:rPr lang="ru-RU" dirty="0" smtClean="0"/>
              <a:t>Аналогично модулю MN, модуль относится к последнему рождению живого ребенка за последние 2 года перед обследованием.</a:t>
            </a:r>
          </a:p>
        </p:txBody>
      </p:sp>
      <p:sp>
        <p:nvSpPr>
          <p:cNvPr id="8294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CE489BB-4E95-4301-AAEF-E54442F7289E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ru-RU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4776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9011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6AF7D41-2AA6-434D-B1B6-BF6295B3DBF0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ru-RU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7234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dirty="0" smtClean="0"/>
              <a:t>Этот вопрос сам по себе не является показателем ЦУР, но необходим для расчета ЦУР 3.7.1. Оставьте это модуль, если вы хотите отследить показатель ЦУР "удовлетворенная потребность в контрацепции".  </a:t>
            </a:r>
          </a:p>
          <a:p>
            <a:pPr eaLnBrk="1" hangingPunct="1">
              <a:spcBef>
                <a:spcPct val="0"/>
              </a:spcBef>
            </a:pPr>
            <a:endParaRPr lang="ru-RU" dirty="0" smtClean="0"/>
          </a:p>
          <a:p>
            <a:pPr eaLnBrk="1" hangingPunct="1">
              <a:spcBef>
                <a:spcPct val="0"/>
              </a:spcBef>
            </a:pPr>
            <a:r>
              <a:rPr lang="ru-RU" dirty="0" smtClean="0"/>
              <a:t>Только для женщин, а не для мужчин. Женщины могут контролировать использование многих методов и могут сообщить об использовании контрацептивов мужчиной-партнером. </a:t>
            </a:r>
          </a:p>
          <a:p>
            <a:pPr eaLnBrk="1" hangingPunct="1">
              <a:spcBef>
                <a:spcPct val="0"/>
              </a:spcBef>
            </a:pPr>
            <a:endParaRPr lang="ru-RU" dirty="0" smtClean="0"/>
          </a:p>
          <a:p>
            <a:pPr eaLnBrk="1" hangingPunct="1">
              <a:spcBef>
                <a:spcPct val="0"/>
              </a:spcBef>
            </a:pPr>
            <a:r>
              <a:rPr lang="ru-RU" dirty="0" smtClean="0"/>
              <a:t>Мы собираем данные о каждом применении контрацепции, поскольку информация используется для определения неудовлетворенной потребности в контрацепции. </a:t>
            </a:r>
          </a:p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9318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208824D-19F5-419E-B3D5-8558E69EFF22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ru-RU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087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dirty="0" smtClean="0"/>
              <a:t>Это вопросы отношения. </a:t>
            </a:r>
          </a:p>
        </p:txBody>
      </p:sp>
      <p:sp>
        <p:nvSpPr>
          <p:cNvPr id="10137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900A4CB-1054-434B-BBD9-2C092B291D35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ru-RU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151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dirty="0" smtClean="0"/>
              <a:t>Первые три темы основаны на эталонных вопросниках UNODC. Они были протестированы в 2 MICS, чтобы понять, как они работают. </a:t>
            </a:r>
          </a:p>
          <a:p>
            <a:pPr eaLnBrk="1" hangingPunct="1">
              <a:spcBef>
                <a:spcPct val="0"/>
              </a:spcBef>
            </a:pPr>
            <a:r>
              <a:rPr lang="ru-RU" dirty="0" smtClean="0"/>
              <a:t>Были внесены различные улучшения в отношении пропуска вопросов и формулировки вопросника, чтобы обеспечить их функционирование в рамках обследований MICS. </a:t>
            </a:r>
          </a:p>
          <a:p>
            <a:pPr eaLnBrk="1" hangingPunct="1">
              <a:spcBef>
                <a:spcPct val="0"/>
              </a:spcBef>
            </a:pPr>
            <a:endParaRPr lang="ru-RU" dirty="0" smtClean="0"/>
          </a:p>
          <a:p>
            <a:pPr eaLnBrk="1" hangingPunct="1">
              <a:spcBef>
                <a:spcPct val="0"/>
              </a:spcBef>
            </a:pPr>
            <a:r>
              <a:rPr lang="ru-RU" dirty="0" smtClean="0"/>
              <a:t>Первоначально они были проверены для MICS в связи со спросом со стороны стран ЛАК. Однако с того времени, которое было 2-3 года назад, показатели виктимизации были введены в ЦУР.         </a:t>
            </a:r>
          </a:p>
          <a:p>
            <a:pPr eaLnBrk="1" hangingPunct="1">
              <a:spcBef>
                <a:spcPct val="0"/>
              </a:spcBef>
            </a:pPr>
            <a:endParaRPr lang="ru-RU" dirty="0" smtClean="0"/>
          </a:p>
          <a:p>
            <a:pPr eaLnBrk="1" hangingPunct="1">
              <a:spcBef>
                <a:spcPct val="0"/>
              </a:spcBef>
            </a:pPr>
            <a:r>
              <a:rPr lang="ru-RU" dirty="0" smtClean="0"/>
              <a:t>Некоторые из них являются конечными. Однако они также могут считаться дезагрегированными. Например, с этим модулем мы можем ответить на следующие вопросы:</a:t>
            </a:r>
          </a:p>
          <a:p>
            <a:pPr eaLnBrk="1" hangingPunct="1">
              <a:spcBef>
                <a:spcPct val="0"/>
              </a:spcBef>
            </a:pPr>
            <a:r>
              <a:rPr lang="ru-RU" dirty="0" smtClean="0"/>
              <a:t>"Меньше ли вероятность использования здравоохранения женщинами, которые чувствуют дискриминацию?" </a:t>
            </a:r>
          </a:p>
          <a:p>
            <a:pPr eaLnBrk="1" hangingPunct="1">
              <a:spcBef>
                <a:spcPct val="0"/>
              </a:spcBef>
            </a:pPr>
            <a:r>
              <a:rPr lang="ru-RU" dirty="0" smtClean="0"/>
              <a:t>"Бедные чувствуют себя безопасней?"</a:t>
            </a:r>
          </a:p>
          <a:p>
            <a:pPr eaLnBrk="1" hangingPunct="1">
              <a:spcBef>
                <a:spcPct val="0"/>
              </a:spcBef>
            </a:pPr>
            <a:r>
              <a:rPr lang="ru-RU" dirty="0" smtClean="0"/>
              <a:t>"Старики чувствуют себя безопасней?"</a:t>
            </a:r>
          </a:p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0649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8E4C40-C0B9-4F1E-943F-9DF5DD8D6409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ru-RU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5706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11059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4C911B-25DA-4151-BBD9-C70BA6421D0F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ru-RU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9045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kern="0" dirty="0">
                <a:latin typeface="Montserrat"/>
              </a:rPr>
              <a:t>Создает ключевую базовую характеристику для многих таблиц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kern="0" dirty="0">
                <a:latin typeface="Montserrat"/>
              </a:rPr>
              <a:t>В странах, где в силу культуры даты не важны и (или) мало документации, сложно получить точную информацию.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latin typeface="Montserra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kern="0" dirty="0">
                <a:latin typeface="Montserrat"/>
              </a:rPr>
              <a:t>В странах, где полигиния не практикуется, эти вопросы следует удалить.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1264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617148-0B25-41B0-B663-D73FAA2F013C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ru-RU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1066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2879" eaLnBrk="1" hangingPunct="1">
              <a:spcBef>
                <a:spcPct val="0"/>
              </a:spcBef>
            </a:pPr>
            <a:r>
              <a:rPr lang="ru-RU" dirty="0" smtClean="0">
                <a:latin typeface="Montserrat"/>
              </a:rPr>
              <a:t>Оценивает процент женщин/мужчин в возрасте 15-49 лет с функциональными трудностями</a:t>
            </a:r>
          </a:p>
          <a:p>
            <a:pPr defTabSz="912879" eaLnBrk="1" hangingPunct="1">
              <a:spcBef>
                <a:spcPct val="0"/>
              </a:spcBef>
            </a:pPr>
            <a:endParaRPr lang="ru-RU" dirty="0" smtClean="0">
              <a:latin typeface="Montserrat"/>
            </a:endParaRPr>
          </a:p>
          <a:p>
            <a:pPr defTabSz="912879" eaLnBrk="1" hangingPunct="1">
              <a:spcBef>
                <a:spcPct val="0"/>
              </a:spcBef>
            </a:pPr>
            <a:r>
              <a:rPr lang="ru-RU" dirty="0" smtClean="0">
                <a:latin typeface="Montserrat"/>
              </a:rPr>
              <a:t>Оригинальный модуль Вашингтонской группы был протестирован в MICS и скорректирован для соответствия структуре MICS и пересмотрен на основании наших наблюдений его работы на местах. </a:t>
            </a:r>
          </a:p>
          <a:p>
            <a:pPr defTabSz="912879" eaLnBrk="1" hangingPunct="1">
              <a:spcBef>
                <a:spcPct val="0"/>
              </a:spcBef>
            </a:pPr>
            <a:endParaRPr lang="ru-RU" dirty="0" smtClean="0">
              <a:latin typeface="Montserrat"/>
            </a:endParaRPr>
          </a:p>
          <a:p>
            <a:pPr defTabSz="912879" eaLnBrk="1" hangingPunct="1">
              <a:spcBef>
                <a:spcPct val="0"/>
              </a:spcBef>
            </a:pPr>
            <a:r>
              <a:rPr lang="ru-RU" dirty="0" smtClean="0">
                <a:latin typeface="Montserrat"/>
              </a:rPr>
              <a:t>Используйте в основном как дезагрерированные данные, чтобы понять, как ключевые результаты отличаются в зависимости от статуса инвалидности</a:t>
            </a:r>
          </a:p>
          <a:p>
            <a:pPr defTabSz="912879" eaLnBrk="1" hangingPunct="1">
              <a:spcBef>
                <a:spcPct val="0"/>
              </a:spcBef>
            </a:pPr>
            <a:endParaRPr lang="ru-RU" dirty="0" smtClean="0"/>
          </a:p>
          <a:p>
            <a:pPr defTabSz="912879" eaLnBrk="1" hangingPunct="1">
              <a:spcBef>
                <a:spcPct val="0"/>
              </a:spcBef>
            </a:pPr>
            <a:r>
              <a:rPr lang="ru-RU" dirty="0" smtClean="0"/>
              <a:t>Мы снова сможем ответить на такие вопросы, как "Меньше ли вероятность обращения за медицинской помощью для детей со стороны женщин с ограниченными возможностями здоровья?"</a:t>
            </a:r>
          </a:p>
        </p:txBody>
      </p:sp>
      <p:sp>
        <p:nvSpPr>
          <p:cNvPr id="11673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1FE13EA-E15F-4834-81D5-5C75773E95CC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ru-RU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2486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dirty="0" smtClean="0"/>
              <a:t>Передача относится конкретно к передачи от матери к ребенку</a:t>
            </a:r>
          </a:p>
        </p:txBody>
      </p:sp>
      <p:sp>
        <p:nvSpPr>
          <p:cNvPr id="12390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F417B6-59CD-4FC4-B1FD-93973E48E333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ru-RU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2859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72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13721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27C392-64E9-4CA2-BF6A-4079EF3F23EF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ru-RU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6097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dirty="0" smtClean="0"/>
              <a:t>Показатели в данном модуле собираются по всем женщинам в возрасте 15-49 лет. </a:t>
            </a:r>
          </a:p>
          <a:p>
            <a:pPr eaLnBrk="1" hangingPunct="1">
              <a:spcBef>
                <a:spcPct val="0"/>
              </a:spcBef>
            </a:pPr>
            <a:r>
              <a:rPr lang="ru-RU" dirty="0" smtClean="0"/>
              <a:t>Поэтому мы можем отделить данные по старшему подростковому возрасту (15-19 лет) и молодым женщинам (15-24 года) от более старших женщин. </a:t>
            </a:r>
          </a:p>
          <a:p>
            <a:pPr eaLnBrk="1" hangingPunct="1">
              <a:spcBef>
                <a:spcPct val="0"/>
              </a:spcBef>
            </a:pPr>
            <a:endParaRPr lang="ru-RU" dirty="0" smtClean="0"/>
          </a:p>
          <a:p>
            <a:pPr eaLnBrk="1" hangingPunct="1">
              <a:spcBef>
                <a:spcPct val="0"/>
              </a:spcBef>
            </a:pPr>
            <a:r>
              <a:rPr lang="ru-RU" dirty="0" smtClean="0"/>
              <a:t>Кроме того, подход к удовлетворенности жизнью новый, если MICS применяет подход, используемый в опросах Гэллапа. Используется шкала от 0 до 10, и респондентов просят представить лестницу и указать, где они стоят на лестнице. </a:t>
            </a:r>
          </a:p>
          <a:p>
            <a:pPr eaLnBrk="1" hangingPunct="1">
              <a:spcBef>
                <a:spcPct val="0"/>
              </a:spcBef>
            </a:pPr>
            <a:endParaRPr lang="ru-RU" dirty="0" smtClean="0"/>
          </a:p>
          <a:p>
            <a:pPr eaLnBrk="1" hangingPunct="1">
              <a:spcBef>
                <a:spcPct val="0"/>
              </a:spcBef>
            </a:pPr>
            <a:endParaRPr lang="ru-RU" dirty="0" smtClean="0"/>
          </a:p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4233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FF5300D-8E12-47BF-A9BF-DF1B23EB9EF8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ru-RU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5162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402186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Два альтернативных приветствия: левая панель – для опроса, проводимого впервые, правая панель – если данной респондентке уже зачитывалось приветствие.</a:t>
            </a:r>
            <a:endParaRPr lang="en-US" altLang="ru-RU" smtClean="0"/>
          </a:p>
          <a:p>
            <a:r>
              <a:rPr lang="ru-RU" altLang="ru-RU" smtClean="0"/>
              <a:t>Категории результата относятся как к респондентке, так и к ребенку.</a:t>
            </a:r>
            <a:endParaRPr lang="en-US" altLang="ru-RU" smtClean="0"/>
          </a:p>
        </p:txBody>
      </p:sp>
    </p:spTree>
    <p:extLst>
      <p:ext uri="{BB962C8B-B14F-4D97-AF65-F5344CB8AC3E}">
        <p14:creationId xmlns:p14="http://schemas.microsoft.com/office/powerpoint/2010/main" val="10930035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77983843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endParaRPr lang="ru-RU" altLang="ru-RU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40284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45293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>
                <a:latin typeface="Montserrat"/>
              </a:rPr>
              <a:t>Оценивается доля женщин/мужчин в возрасте </a:t>
            </a:r>
            <a:r>
              <a:rPr lang="en-US" altLang="ru-RU" smtClean="0">
                <a:latin typeface="Montserrat"/>
              </a:rPr>
              <a:t>15-49</a:t>
            </a:r>
            <a:r>
              <a:rPr lang="ru-RU" altLang="ru-RU" smtClean="0">
                <a:latin typeface="Montserrat"/>
              </a:rPr>
              <a:t> лет, испытывающих затруднения жизнедеятельности.</a:t>
            </a:r>
            <a:endParaRPr lang="en-US" altLang="ru-RU" smtClean="0">
              <a:latin typeface="Montserrat"/>
            </a:endParaRPr>
          </a:p>
          <a:p>
            <a:pPr eaLnBrk="1" hangingPunct="1">
              <a:spcBef>
                <a:spcPct val="0"/>
              </a:spcBef>
            </a:pPr>
            <a:endParaRPr lang="en-US" altLang="ru-RU" smtClean="0">
              <a:latin typeface="Montserrat"/>
            </a:endParaRPr>
          </a:p>
          <a:p>
            <a:pPr eaLnBrk="1" hangingPunct="1">
              <a:spcBef>
                <a:spcPct val="0"/>
              </a:spcBef>
            </a:pPr>
            <a:r>
              <a:rPr lang="ru-RU" altLang="ru-RU" smtClean="0">
                <a:latin typeface="Montserrat"/>
              </a:rPr>
              <a:t>Первоначальный модуль, разработанный Вашингтонской группой по статистике инвалидности, прошел испытание в ходе </a:t>
            </a:r>
            <a:r>
              <a:rPr lang="en-US" altLang="ru-RU" smtClean="0">
                <a:latin typeface="Montserrat"/>
              </a:rPr>
              <a:t>MICS</a:t>
            </a:r>
            <a:r>
              <a:rPr lang="ru-RU" altLang="ru-RU" smtClean="0">
                <a:latin typeface="Montserrat"/>
              </a:rPr>
              <a:t> и был скорректирован с учетом структуры </a:t>
            </a:r>
            <a:r>
              <a:rPr lang="en-US" altLang="ru-RU" smtClean="0">
                <a:latin typeface="Montserrat"/>
              </a:rPr>
              <a:t>MICS</a:t>
            </a:r>
            <a:r>
              <a:rPr lang="ru-RU" altLang="ru-RU" smtClean="0">
                <a:latin typeface="Montserrat"/>
              </a:rPr>
              <a:t> и пересмотрен на основе наших наблюдений о том, как он показал себя на местах.</a:t>
            </a:r>
            <a:endParaRPr lang="en-US" altLang="ru-RU" smtClean="0">
              <a:latin typeface="Montserrat"/>
            </a:endParaRPr>
          </a:p>
          <a:p>
            <a:pPr eaLnBrk="1" hangingPunct="1">
              <a:spcBef>
                <a:spcPct val="0"/>
              </a:spcBef>
            </a:pPr>
            <a:endParaRPr lang="en-US" altLang="ru-RU" smtClean="0">
              <a:latin typeface="Montserrat"/>
            </a:endParaRPr>
          </a:p>
          <a:p>
            <a:pPr eaLnBrk="1" hangingPunct="1">
              <a:spcBef>
                <a:spcPct val="0"/>
              </a:spcBef>
            </a:pPr>
            <a:r>
              <a:rPr lang="ru-RU" altLang="ru-RU" smtClean="0">
                <a:latin typeface="Montserrat"/>
              </a:rPr>
              <a:t>Используется в основном как дезагрегированный показатель для анализа того, как различаются ключевые исходы в зависимости от отсутствия/наличия и степени инвалидности.</a:t>
            </a:r>
            <a:endParaRPr lang="en-US" altLang="ru-RU" smtClean="0">
              <a:latin typeface="Montserrat"/>
            </a:endParaRPr>
          </a:p>
          <a:p>
            <a:endParaRPr lang="en-US" altLang="ru-RU" smtClean="0"/>
          </a:p>
          <a:p>
            <a:r>
              <a:rPr lang="ru-RU" altLang="ru-RU" smtClean="0"/>
              <a:t>Кроме этого, мы можем получить ответ на такие вопросы, как: «Женщины с инвалидностью реже обращаются за лечением своих детей</a:t>
            </a:r>
            <a:r>
              <a:rPr lang="en-US" altLang="ru-RU" smtClean="0"/>
              <a:t>?</a:t>
            </a:r>
            <a:r>
              <a:rPr lang="ru-RU" altLang="ru-RU" smtClean="0"/>
              <a:t>»</a:t>
            </a:r>
            <a:endParaRPr lang="en-GB" altLang="ru-RU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u="sng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299C599-2B76-42C1-B22B-B73F2E4A976A}" type="slidenum">
              <a:rPr lang="en-US" altLang="ru-RU" u="none" smtClean="0"/>
              <a:pPr eaLnBrk="1" hangingPunct="1"/>
              <a:t>63</a:t>
            </a:fld>
            <a:endParaRPr lang="en-US" altLang="ru-RU" u="none" smtClean="0"/>
          </a:p>
        </p:txBody>
      </p:sp>
    </p:spTree>
    <p:extLst>
      <p:ext uri="{BB962C8B-B14F-4D97-AF65-F5344CB8AC3E}">
        <p14:creationId xmlns:p14="http://schemas.microsoft.com/office/powerpoint/2010/main" val="353939755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>
                <a:latin typeface="Montserrat"/>
              </a:rPr>
              <a:t>Оценивается доля детей возрасте </a:t>
            </a:r>
            <a:r>
              <a:rPr lang="en-US" altLang="ru-RU" smtClean="0">
                <a:latin typeface="Montserrat"/>
              </a:rPr>
              <a:t>2-17</a:t>
            </a:r>
            <a:r>
              <a:rPr lang="ru-RU" altLang="ru-RU" smtClean="0">
                <a:latin typeface="Montserrat"/>
              </a:rPr>
              <a:t>, испытывающая затруднения жизнедеятельности.</a:t>
            </a:r>
            <a:endParaRPr lang="en-US" altLang="ru-RU" smtClean="0">
              <a:latin typeface="Montserrat"/>
            </a:endParaRPr>
          </a:p>
          <a:p>
            <a:pPr eaLnBrk="1" hangingPunct="1">
              <a:spcBef>
                <a:spcPct val="0"/>
              </a:spcBef>
            </a:pPr>
            <a:endParaRPr lang="en-US" altLang="ru-RU" smtClean="0">
              <a:latin typeface="Montserrat"/>
            </a:endParaRPr>
          </a:p>
          <a:p>
            <a:pPr eaLnBrk="1" hangingPunct="1">
              <a:spcBef>
                <a:spcPct val="0"/>
              </a:spcBef>
            </a:pPr>
            <a:r>
              <a:rPr lang="ru-RU" altLang="ru-RU" smtClean="0">
                <a:latin typeface="Montserrat"/>
              </a:rPr>
              <a:t>Первоначальный модуль, разработанный Вашингтонской группой по статистике инвалидности, прошел испытание в ходе </a:t>
            </a:r>
            <a:r>
              <a:rPr lang="en-US" altLang="ru-RU" smtClean="0">
                <a:latin typeface="Montserrat"/>
              </a:rPr>
              <a:t>MICS</a:t>
            </a:r>
            <a:r>
              <a:rPr lang="ru-RU" altLang="ru-RU" smtClean="0">
                <a:latin typeface="Montserrat"/>
              </a:rPr>
              <a:t> и был скорректирован с учетом структуры </a:t>
            </a:r>
            <a:r>
              <a:rPr lang="en-US" altLang="ru-RU" smtClean="0">
                <a:latin typeface="Montserrat"/>
              </a:rPr>
              <a:t>MICS</a:t>
            </a:r>
            <a:r>
              <a:rPr lang="ru-RU" altLang="ru-RU" smtClean="0">
                <a:latin typeface="Montserrat"/>
              </a:rPr>
              <a:t> и пересмотрен на основе наших наблюдений о том, как он показал себя на местах.</a:t>
            </a:r>
            <a:endParaRPr lang="en-US" altLang="ru-RU" smtClean="0">
              <a:latin typeface="Montserrat"/>
            </a:endParaRPr>
          </a:p>
          <a:p>
            <a:pPr eaLnBrk="1" hangingPunct="1">
              <a:spcBef>
                <a:spcPct val="0"/>
              </a:spcBef>
            </a:pPr>
            <a:endParaRPr lang="en-US" altLang="ru-RU" smtClean="0">
              <a:latin typeface="Montserrat"/>
            </a:endParaRPr>
          </a:p>
          <a:p>
            <a:pPr eaLnBrk="1" hangingPunct="1">
              <a:spcBef>
                <a:spcPct val="0"/>
              </a:spcBef>
            </a:pPr>
            <a:r>
              <a:rPr lang="ru-RU" altLang="ru-RU" smtClean="0">
                <a:latin typeface="Montserrat"/>
              </a:rPr>
              <a:t>Используется в основном как дезагрегированный показатель для анализа того, как различаются ключевые исходы в зависимости от отсутствия/наличия и степени инвалидности.</a:t>
            </a:r>
            <a:endParaRPr lang="en-US" altLang="ru-RU" smtClean="0">
              <a:latin typeface="Montserrat"/>
            </a:endParaRPr>
          </a:p>
          <a:p>
            <a:endParaRPr lang="en-US" altLang="ru-RU" smtClean="0"/>
          </a:p>
          <a:p>
            <a:r>
              <a:rPr lang="ru-RU" altLang="ru-RU" smtClean="0"/>
              <a:t>Кроме этого, можем получить ответ на такие вопросы, как: «Женщины с инвалидностью реже обращаются за лечением своих детей</a:t>
            </a:r>
            <a:r>
              <a:rPr lang="en-US" altLang="ru-RU" smtClean="0"/>
              <a:t>?</a:t>
            </a:r>
            <a:r>
              <a:rPr lang="ru-RU" altLang="ru-RU" smtClean="0"/>
              <a:t>»</a:t>
            </a:r>
            <a:endParaRPr lang="en-GB" altLang="ru-RU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u="sng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8149752-35F6-4B7D-A6D2-CA0AF21CD7AD}" type="slidenum">
              <a:rPr lang="en-US" altLang="ru-RU" u="none" smtClean="0"/>
              <a:pPr eaLnBrk="1" hangingPunct="1"/>
              <a:t>64</a:t>
            </a:fld>
            <a:endParaRPr lang="en-US" altLang="ru-RU" u="none" smtClean="0"/>
          </a:p>
        </p:txBody>
      </p:sp>
    </p:spTree>
    <p:extLst>
      <p:ext uri="{BB962C8B-B14F-4D97-AF65-F5344CB8AC3E}">
        <p14:creationId xmlns:p14="http://schemas.microsoft.com/office/powerpoint/2010/main" val="395775863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dirty="0" smtClean="0"/>
              <a:t>В случаях, когда прививка от кори делается в возрасте около </a:t>
            </a:r>
            <a:r>
              <a:rPr lang="en-US" altLang="ru-RU" dirty="0" smtClean="0"/>
              <a:t>12</a:t>
            </a:r>
            <a:r>
              <a:rPr lang="ru-RU" altLang="ru-RU" dirty="0" smtClean="0"/>
              <a:t> месяцев, показатели охвата прививками от кори и всеми прививками рассчитываются для группы более старшего возраста</a:t>
            </a:r>
            <a:r>
              <a:rPr lang="ru-RU" altLang="ru-RU" dirty="0" smtClean="0"/>
              <a:t>.</a:t>
            </a:r>
            <a:endParaRPr lang="en-US" altLang="ru-RU" dirty="0" smtClean="0"/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Каждую весну — с 24 по 30 апреля — по инициативе Всемирной организации здравоохранения в странах Европы и СНГ проводится Неделя иммунизации. Бишкек к этой акции присоединился в 2007 году.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 в марте текущего года приказом Министерства здравоохранения Кыргызской республики от 26.02.2016 г. №143 в Календарь профилактических прививок Кыргызской Республики введены две новые, </a:t>
            </a:r>
            <a:r>
              <a:rPr lang="ru-RU" sz="1200" b="1" i="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пневмококковая и инактивированная полиомиелитная вакцины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В Кыргызстане пневмококковые прививки детям до 1 года начнут делать с 22 марта 2016 года.</a:t>
            </a:r>
            <a:endParaRPr lang="en-US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291271070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10293E-0749-43EA-9293-D1E09329E9DD}" type="slidenum">
              <a:rPr lang="en-GB" smtClean="0"/>
              <a:pPr>
                <a:defRPr/>
              </a:pPr>
              <a:t>75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7384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В Целях развития тысячелетия показатель голодания был объединен в Цели </a:t>
            </a:r>
            <a:r>
              <a:rPr lang="en-US" altLang="ru-RU" dirty="0" smtClean="0"/>
              <a:t>1</a:t>
            </a:r>
            <a:r>
              <a:rPr lang="ru-RU" altLang="ru-RU" dirty="0" smtClean="0"/>
              <a:t> с показателем абсолютной бедности, а единственным показателем питания был показатель недостаточного веса</a:t>
            </a:r>
            <a:r>
              <a:rPr lang="en-US" altLang="ru-RU" dirty="0" smtClean="0"/>
              <a:t>.</a:t>
            </a:r>
            <a:r>
              <a:rPr lang="ru-RU" altLang="ru-RU" dirty="0" smtClean="0"/>
              <a:t> В рамках 2-й Цели предложенных ЦУР, а именно «Ликвидация голода, обеспечение продовольственной безопасности и улучшение питания и содействие устойчивому развитию сельского хозяйства», целевой показатель </a:t>
            </a:r>
            <a:r>
              <a:rPr lang="en-US" altLang="ru-RU" dirty="0" smtClean="0"/>
              <a:t>2.2</a:t>
            </a:r>
            <a:r>
              <a:rPr lang="ru-RU" altLang="ru-RU" dirty="0" smtClean="0"/>
              <a:t> таков: «К 2030 году покончить со всеми формами недоедания, включая достижение к 2025 году согласованных на международном уровне целевых показателей, касающихся проблемы задержки в росте и истощения среди детей в возрасте до пяти лет, и удовлетворение потребностей в питании девочек подросткового возраста, беременных и кормящих женщин и пожилых людей».</a:t>
            </a:r>
            <a:endParaRPr lang="en-US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421565146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C476DF9-3D2F-4A6B-A0B8-C1068F004A0C}" type="slidenum">
              <a:rPr lang="en-US" alt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79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52829924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altLang="ru-RU" sz="800" smtClean="0"/>
              <a:t>Это новый вопросник, в которым модули существующих вопросников </a:t>
            </a:r>
            <a:r>
              <a:rPr lang="en-US" altLang="ru-RU" sz="800" smtClean="0"/>
              <a:t>(</a:t>
            </a:r>
            <a:r>
              <a:rPr lang="ru-RU" altLang="ru-RU" sz="800" smtClean="0"/>
              <a:t>«Детский труд», «Дисциплинирование детей»</a:t>
            </a:r>
            <a:r>
              <a:rPr lang="en-US" altLang="ru-RU" sz="800" smtClean="0"/>
              <a:t>)</a:t>
            </a:r>
            <a:r>
              <a:rPr lang="ru-RU" altLang="ru-RU" sz="800" smtClean="0"/>
              <a:t> сгруппированы с новыми модулями </a:t>
            </a:r>
            <a:r>
              <a:rPr lang="en-US" altLang="ru-RU" sz="800" smtClean="0"/>
              <a:t>(</a:t>
            </a:r>
            <a:r>
              <a:rPr lang="ru-RU" altLang="ru-RU" sz="800" smtClean="0"/>
              <a:t>«Жизнедеятельность ребенка», «Участие родителей в образовании», «Основополагающие умения и навыки, необходимые в учебе»</a:t>
            </a:r>
            <a:r>
              <a:rPr lang="en-US" altLang="ru-RU" sz="800" smtClean="0"/>
              <a:t>)</a:t>
            </a:r>
            <a:r>
              <a:rPr lang="ru-RU" altLang="ru-RU" sz="800" smtClean="0"/>
              <a:t>.</a:t>
            </a:r>
            <a:endParaRPr lang="en-US" altLang="ru-RU" sz="800" smtClean="0"/>
          </a:p>
          <a:p>
            <a:pPr>
              <a:spcBef>
                <a:spcPct val="0"/>
              </a:spcBef>
            </a:pPr>
            <a:endParaRPr lang="en-US" altLang="ru-RU" sz="800" smtClean="0"/>
          </a:p>
          <a:p>
            <a:pPr>
              <a:spcBef>
                <a:spcPct val="0"/>
              </a:spcBef>
            </a:pPr>
            <a:r>
              <a:rPr lang="ru-RU" altLang="ru-RU" sz="800" smtClean="0"/>
              <a:t>Цель –понять структуру каждого модуля, соответствие респондентов критериям опроса по модулю, показатели и работу по подготовке к адаптации модуля к местным условиям</a:t>
            </a:r>
            <a:r>
              <a:rPr lang="en-US" altLang="ru-RU" smtClean="0"/>
              <a:t>.</a:t>
            </a:r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BC186B5-7043-4344-B3B0-94B62ED22D91}" type="slidenum">
              <a:rPr lang="en-US" alt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80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07226525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altLang="ru-RU" smtClean="0"/>
              <a:t>Как и в остальных вопросниках, панель информации о ребенке в возрасте </a:t>
            </a:r>
            <a:r>
              <a:rPr lang="en-US" altLang="ru-RU" smtClean="0"/>
              <a:t>5-17</a:t>
            </a:r>
            <a:r>
              <a:rPr lang="ru-RU" altLang="ru-RU" smtClean="0"/>
              <a:t> лет используется для нескольких целей</a:t>
            </a:r>
            <a:r>
              <a:rPr lang="en-US" altLang="ru-RU" smtClean="0"/>
              <a:t>. </a:t>
            </a:r>
          </a:p>
          <a:p>
            <a:pPr>
              <a:spcBef>
                <a:spcPct val="0"/>
              </a:spcBef>
            </a:pPr>
            <a:endParaRPr lang="en-US" altLang="ru-RU" smtClean="0"/>
          </a:p>
          <a:p>
            <a:pPr>
              <a:spcBef>
                <a:spcPct val="0"/>
              </a:spcBef>
            </a:pPr>
            <a:r>
              <a:rPr lang="en-US" altLang="ru-RU" smtClean="0"/>
              <a:t>Верхняя панель</a:t>
            </a:r>
            <a:r>
              <a:rPr lang="ru-RU" altLang="ru-RU" smtClean="0"/>
              <a:t> используется для целей идентификации</a:t>
            </a:r>
            <a:r>
              <a:rPr lang="en-US" altLang="ru-RU" smtClean="0"/>
              <a:t>: FS1-FS4</a:t>
            </a:r>
            <a:r>
              <a:rPr lang="ru-RU" altLang="ru-RU" smtClean="0"/>
              <a:t>.</a:t>
            </a:r>
            <a:endParaRPr lang="en-US" altLang="ru-RU" smtClean="0"/>
          </a:p>
          <a:p>
            <a:pPr>
              <a:spcBef>
                <a:spcPct val="0"/>
              </a:spcBef>
            </a:pPr>
            <a:endParaRPr lang="en-US" altLang="ru-RU" smtClean="0"/>
          </a:p>
          <a:p>
            <a:pPr>
              <a:spcBef>
                <a:spcPct val="0"/>
              </a:spcBef>
            </a:pPr>
            <a:r>
              <a:rPr lang="ru-RU" altLang="ru-RU" smtClean="0"/>
              <a:t>Опрос по вопроснику освещается в нескольких местах панели</a:t>
            </a:r>
            <a:r>
              <a:rPr lang="en-US" altLang="ru-RU" smtClean="0"/>
              <a:t>. </a:t>
            </a:r>
          </a:p>
          <a:p>
            <a:pPr>
              <a:spcBef>
                <a:spcPct val="0"/>
              </a:spcBef>
            </a:pPr>
            <a:r>
              <a:rPr lang="ru-RU" altLang="ru-RU" smtClean="0"/>
              <a:t>В </a:t>
            </a:r>
            <a:r>
              <a:rPr lang="en-US" altLang="ru-RU" smtClean="0"/>
              <a:t>FS7-FS8</a:t>
            </a:r>
            <a:r>
              <a:rPr lang="ru-RU" altLang="ru-RU" smtClean="0"/>
              <a:t> указываются дата и время начала опроса</a:t>
            </a:r>
            <a:r>
              <a:rPr lang="en-US" altLang="ru-RU" smtClean="0"/>
              <a:t>. </a:t>
            </a:r>
          </a:p>
          <a:p>
            <a:pPr>
              <a:spcBef>
                <a:spcPct val="0"/>
              </a:spcBef>
            </a:pPr>
            <a:endParaRPr lang="en-US" altLang="ru-RU" smtClean="0"/>
          </a:p>
          <a:p>
            <a:pPr>
              <a:spcBef>
                <a:spcPct val="0"/>
              </a:spcBef>
            </a:pPr>
            <a:r>
              <a:rPr lang="en-US" altLang="ru-RU" smtClean="0"/>
              <a:t>Средняя панель</a:t>
            </a:r>
            <a:r>
              <a:rPr lang="ru-RU" altLang="ru-RU" smtClean="0"/>
              <a:t> используется для идентификации респондентки(та), для приветствия и получения согласия.</a:t>
            </a:r>
            <a:endParaRPr lang="en-US" altLang="ru-RU" smtClean="0"/>
          </a:p>
          <a:p>
            <a:pPr>
              <a:spcBef>
                <a:spcPct val="0"/>
              </a:spcBef>
            </a:pPr>
            <a:endParaRPr lang="en-US" altLang="ru-RU" smtClean="0"/>
          </a:p>
          <a:p>
            <a:pPr>
              <a:spcBef>
                <a:spcPct val="0"/>
              </a:spcBef>
            </a:pPr>
            <a:r>
              <a:rPr lang="ru-RU" altLang="ru-RU" smtClean="0"/>
              <a:t>В </a:t>
            </a:r>
            <a:r>
              <a:rPr lang="en-US" altLang="ru-RU" smtClean="0"/>
              <a:t>FS9-FS10B</a:t>
            </a:r>
            <a:r>
              <a:rPr lang="ru-RU" altLang="ru-RU" smtClean="0"/>
              <a:t> даны инструкции о том, как начать опрос исходя из того, впервые ли опрашивается респондент(ка).</a:t>
            </a:r>
            <a:endParaRPr lang="en-US" altLang="ru-RU" smtClean="0"/>
          </a:p>
          <a:p>
            <a:pPr>
              <a:spcBef>
                <a:spcPct val="0"/>
              </a:spcBef>
            </a:pPr>
            <a:endParaRPr lang="en-US" altLang="ru-RU" smtClean="0"/>
          </a:p>
          <a:p>
            <a:pPr>
              <a:spcBef>
                <a:spcPct val="0"/>
              </a:spcBef>
            </a:pPr>
            <a:r>
              <a:rPr lang="en-US" altLang="ru-RU" smtClean="0"/>
              <a:t>Нижняя панель</a:t>
            </a:r>
            <a:r>
              <a:rPr lang="ru-RU" altLang="ru-RU" smtClean="0"/>
              <a:t>:</a:t>
            </a:r>
            <a:r>
              <a:rPr lang="en-US" altLang="ru-RU" smtClean="0"/>
              <a:t> FS17 (</a:t>
            </a:r>
            <a:r>
              <a:rPr lang="ru-RU" altLang="ru-RU" smtClean="0"/>
              <a:t>результат опроса</a:t>
            </a:r>
            <a:r>
              <a:rPr lang="en-US" altLang="ru-RU" smtClean="0"/>
              <a:t>)</a:t>
            </a:r>
            <a:r>
              <a:rPr lang="ru-RU" altLang="ru-RU" smtClean="0"/>
              <a:t> заполняется в конце опроса</a:t>
            </a:r>
            <a:r>
              <a:rPr lang="en-US" altLang="ru-RU" smtClean="0"/>
              <a:t>. </a:t>
            </a:r>
          </a:p>
          <a:p>
            <a:pPr>
              <a:spcBef>
                <a:spcPct val="0"/>
              </a:spcBef>
            </a:pPr>
            <a:endParaRPr lang="en-US" altLang="ru-RU" smtClean="0"/>
          </a:p>
          <a:p>
            <a:pPr>
              <a:spcBef>
                <a:spcPct val="0"/>
              </a:spcBef>
            </a:pPr>
            <a:r>
              <a:rPr lang="ru-RU" altLang="ru-RU" smtClean="0"/>
              <a:t>Поля </a:t>
            </a:r>
            <a:r>
              <a:rPr lang="en-US" altLang="ru-RU" smtClean="0"/>
              <a:t>FS18-FS19</a:t>
            </a:r>
            <a:r>
              <a:rPr lang="ru-RU" altLang="ru-RU" smtClean="0"/>
              <a:t> необязательны и используются только при заполнении бумажных вопросников</a:t>
            </a:r>
            <a:r>
              <a:rPr lang="en-US" altLang="ru-RU" smtClean="0"/>
              <a:t>.</a:t>
            </a:r>
            <a:r>
              <a:rPr lang="ru-RU" altLang="ru-RU" smtClean="0"/>
              <a:t> Другими словами, в случае компьютерного опроса нет необходимости в редакторе, работающем на месте, и операторе ввода данных</a:t>
            </a:r>
            <a:r>
              <a:rPr lang="en-US" altLang="ru-RU" smtClean="0"/>
              <a:t>.</a:t>
            </a:r>
            <a:r>
              <a:rPr lang="ru-RU" altLang="ru-RU" smtClean="0"/>
              <a:t> Это будет освещаться отдельно.</a:t>
            </a:r>
            <a:endParaRPr lang="en-GB" altLang="ru-RU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ABA301E-177D-457E-BB65-685D1CAD2669}" type="slidenum">
              <a:rPr lang="en-US" alt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81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17059701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altLang="ru-RU" dirty="0" smtClean="0"/>
              <a:t>Содержание аналогично содержанию модулей «Сведения о…» Индивидуального вопросника для женщин/мужчин и Вопросника о детях в возрасте до 5 лет</a:t>
            </a:r>
            <a:r>
              <a:rPr lang="en-US" altLang="ru-RU" dirty="0" smtClean="0"/>
              <a:t>.</a:t>
            </a:r>
          </a:p>
          <a:p>
            <a:pPr>
              <a:spcBef>
                <a:spcPct val="0"/>
              </a:spcBef>
            </a:pPr>
            <a:endParaRPr lang="en-US" altLang="ru-RU" dirty="0" smtClean="0"/>
          </a:p>
          <a:p>
            <a:pPr>
              <a:spcBef>
                <a:spcPct val="0"/>
              </a:spcBef>
            </a:pPr>
            <a:r>
              <a:rPr lang="ru-RU" altLang="ru-RU" dirty="0" smtClean="0"/>
              <a:t>Возраст критически важен для расчета большинства показателей, а также для определения соответствия критериям опроса по модулям вопросника</a:t>
            </a:r>
            <a:r>
              <a:rPr lang="en-US" altLang="ru-RU" dirty="0" smtClean="0"/>
              <a:t>.</a:t>
            </a:r>
          </a:p>
          <a:p>
            <a:pPr>
              <a:spcBef>
                <a:spcPct val="0"/>
              </a:spcBef>
            </a:pPr>
            <a:r>
              <a:rPr lang="en-US" altLang="ru-RU" dirty="0" smtClean="0"/>
              <a:t> </a:t>
            </a:r>
          </a:p>
          <a:p>
            <a:pPr>
              <a:spcBef>
                <a:spcPct val="0"/>
              </a:spcBef>
            </a:pPr>
            <a:r>
              <a:rPr lang="ru-RU" altLang="ru-RU" dirty="0" smtClean="0"/>
              <a:t>При необходимости воспользуйтесь календарем событий, чтобы при помощи воспоминаний </a:t>
            </a:r>
            <a:r>
              <a:rPr lang="ru-RU" altLang="ru-RU" dirty="0" err="1" smtClean="0"/>
              <a:t>респондентки</a:t>
            </a:r>
            <a:r>
              <a:rPr lang="ru-RU" altLang="ru-RU" dirty="0" smtClean="0"/>
              <a:t>(та) определить ее (его) возраст</a:t>
            </a:r>
            <a:r>
              <a:rPr lang="en-US" altLang="ru-RU" dirty="0" smtClean="0"/>
              <a:t>.</a:t>
            </a:r>
          </a:p>
          <a:p>
            <a:pPr>
              <a:spcBef>
                <a:spcPct val="0"/>
              </a:spcBef>
            </a:pPr>
            <a:endParaRPr lang="en-US" altLang="ru-RU" dirty="0" smtClean="0"/>
          </a:p>
          <a:p>
            <a:pPr>
              <a:spcBef>
                <a:spcPct val="0"/>
              </a:spcBef>
            </a:pPr>
            <a:r>
              <a:rPr lang="ru-RU" altLang="ru-RU" dirty="0" smtClean="0"/>
              <a:t>«Образование»</a:t>
            </a:r>
            <a:r>
              <a:rPr lang="en-US" altLang="ru-RU" dirty="0" smtClean="0"/>
              <a:t>:</a:t>
            </a:r>
            <a:r>
              <a:rPr lang="ru-RU" altLang="ru-RU" dirty="0" smtClean="0"/>
              <a:t> освещаются самые высокие уровни образования, а также уровень, получаемый в настоящее время, и предыдущие полученные уровни</a:t>
            </a:r>
            <a:r>
              <a:rPr lang="en-US" altLang="ru-RU" dirty="0" smtClean="0"/>
              <a:t>. </a:t>
            </a:r>
          </a:p>
          <a:p>
            <a:pPr>
              <a:spcBef>
                <a:spcPct val="0"/>
              </a:spcBef>
            </a:pPr>
            <a:endParaRPr lang="en-US" altLang="ru-RU" dirty="0" smtClean="0"/>
          </a:p>
          <a:p>
            <a:pPr>
              <a:spcBef>
                <a:spcPct val="0"/>
              </a:spcBef>
            </a:pPr>
            <a:r>
              <a:rPr lang="ru-RU" altLang="ru-RU" dirty="0" smtClean="0"/>
              <a:t>Однако если респондент(ка), опрашиваемый(</a:t>
            </a:r>
            <a:r>
              <a:rPr lang="ru-RU" altLang="ru-RU" dirty="0" err="1" smtClean="0"/>
              <a:t>ая</a:t>
            </a:r>
            <a:r>
              <a:rPr lang="ru-RU" altLang="ru-RU" dirty="0" smtClean="0"/>
              <a:t>) по данному вопроснику, опрашивался(</a:t>
            </a:r>
            <a:r>
              <a:rPr lang="ru-RU" altLang="ru-RU" dirty="0" err="1" smtClean="0"/>
              <a:t>лась</a:t>
            </a:r>
            <a:r>
              <a:rPr lang="ru-RU" altLang="ru-RU" dirty="0" smtClean="0"/>
              <a:t>) по вопроснику домохозяйства, то он(а) уже сообщил(а) сведения о своем возрасте и образовании  в ходе того опроса</a:t>
            </a:r>
            <a:r>
              <a:rPr lang="en-US" altLang="ru-RU" dirty="0" smtClean="0"/>
              <a:t>.</a:t>
            </a:r>
            <a:r>
              <a:rPr lang="ru-RU" altLang="ru-RU" dirty="0" smtClean="0"/>
              <a:t> Поэтому эти вопросы повторно не задаем, а пропускаем с помощью перехода </a:t>
            </a:r>
            <a:r>
              <a:rPr lang="en-US" altLang="ru-RU" dirty="0" smtClean="0"/>
              <a:t>CB1. </a:t>
            </a:r>
          </a:p>
          <a:p>
            <a:pPr>
              <a:spcBef>
                <a:spcPct val="0"/>
              </a:spcBef>
            </a:pPr>
            <a:endParaRPr lang="en-US" altLang="ru-RU" dirty="0" smtClean="0"/>
          </a:p>
          <a:p>
            <a:pPr>
              <a:spcBef>
                <a:spcPct val="0"/>
              </a:spcBef>
            </a:pPr>
            <a:r>
              <a:rPr lang="ru-RU" altLang="ru-RU" dirty="0" smtClean="0"/>
              <a:t>Охват медицинским страхованием важен для определения того, пользуется ли респондент(ка) социальной защитой</a:t>
            </a:r>
            <a:r>
              <a:rPr lang="en-US" altLang="ru-RU" dirty="0" smtClean="0"/>
              <a:t>.</a:t>
            </a:r>
            <a:endParaRPr lang="en-GB" altLang="ru-RU" dirty="0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0FF05F-F056-4486-9B54-B731584D2DA0}" type="slidenum">
              <a:rPr lang="en-US" alt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82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83040642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altLang="ru-RU" smtClean="0"/>
              <a:t>Модуль разработан в ходе консультаций с Международной организацией труда (МОТ).</a:t>
            </a:r>
            <a:endParaRPr lang="en-GB" altLang="ru-RU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8F49763-8FB8-4650-AB31-3E980E2C98FC}" type="slidenum">
              <a:rPr lang="en-US" alt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83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59584846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F936BA-0680-4EF5-9EFD-DA26350BC25C}" type="slidenum">
              <a:rPr lang="en-US" alt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84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2463053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altLang="ru-RU" smtClean="0"/>
              <a:t>Вид деятельности, а также возраст и число часов, в течение которого ребенок занимался соответствующими видами деятельности, важны, так как для расчета данного показателя используются повозрастные пороговые значения.</a:t>
            </a:r>
            <a:endParaRPr lang="en-US" altLang="ru-RU" smtClean="0"/>
          </a:p>
          <a:p>
            <a:pPr>
              <a:spcBef>
                <a:spcPct val="0"/>
              </a:spcBef>
            </a:pPr>
            <a:endParaRPr lang="en-US" altLang="ru-RU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833EE1D-ED14-49F8-8E0A-FA4E45BFF8D0}" type="slidenum">
              <a:rPr lang="en-US" alt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85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13319048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altLang="ru-RU" smtClean="0">
                <a:latin typeface="Arial" pitchFamily="34" charset="0"/>
                <a:cs typeface="Arial" pitchFamily="34" charset="0"/>
              </a:rPr>
              <a:t>Детский труд </a:t>
            </a:r>
            <a:r>
              <a:rPr lang="en-US" altLang="ru-RU" smtClean="0">
                <a:latin typeface="Arial" pitchFamily="34" charset="0"/>
                <a:cs typeface="Arial" pitchFamily="34" charset="0"/>
                <a:sym typeface="Wingdings" pitchFamily="2" charset="2"/>
              </a:rPr>
              <a:t> </a:t>
            </a:r>
            <a:r>
              <a:rPr lang="ru-RU" altLang="ru-RU" smtClean="0">
                <a:latin typeface="Arial" pitchFamily="34" charset="0"/>
                <a:cs typeface="Arial" pitchFamily="34" charset="0"/>
                <a:sym typeface="Wingdings" pitchFamily="2" charset="2"/>
              </a:rPr>
              <a:t>Ребенок выполняет </a:t>
            </a:r>
            <a:r>
              <a:rPr lang="ru-RU" altLang="ru-RU" smtClean="0">
                <a:latin typeface="Arial" pitchFamily="34" charset="0"/>
                <a:cs typeface="Arial" pitchFamily="34" charset="0"/>
              </a:rPr>
              <a:t>вид деятельности дольше, чем в течение установленного для данного возраста числа часов, ИЛИ в любых опасных условиях.</a:t>
            </a:r>
            <a:endParaRPr lang="en-US" altLang="ru-RU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</a:pPr>
            <a:endParaRPr lang="en-US" altLang="ru-RU" smtClean="0"/>
          </a:p>
          <a:p>
            <a:pPr>
              <a:spcBef>
                <a:spcPct val="0"/>
              </a:spcBef>
            </a:pPr>
            <a:r>
              <a:rPr lang="ru-RU" altLang="ru-RU" smtClean="0"/>
              <a:t>Ребенок, за последнюю неделю выполнявший </a:t>
            </a:r>
            <a:r>
              <a:rPr lang="ru-RU" altLang="ru-RU" b="1" smtClean="0"/>
              <a:t>виды экономической деятельности </a:t>
            </a:r>
            <a:r>
              <a:rPr lang="ru-RU" altLang="ru-RU" smtClean="0"/>
              <a:t>дольше, чем в течение установленного для данного возраста числа часов, относится в категорию вовлеченных в детский труд</a:t>
            </a:r>
            <a:r>
              <a:rPr lang="en-US" altLang="ru-RU" smtClean="0"/>
              <a:t>: </a:t>
            </a:r>
            <a:endParaRPr lang="en-US" altLang="ru-RU" sz="1100" smtClean="0"/>
          </a:p>
          <a:p>
            <a:pPr lvl="1">
              <a:spcBef>
                <a:spcPct val="0"/>
              </a:spcBef>
            </a:pPr>
            <a:r>
              <a:rPr lang="en-US" altLang="ru-RU" smtClean="0"/>
              <a:t>5-11</a:t>
            </a:r>
            <a:r>
              <a:rPr lang="ru-RU" altLang="ru-RU" smtClean="0"/>
              <a:t> лет</a:t>
            </a:r>
            <a:r>
              <a:rPr lang="en-US" altLang="ru-RU" smtClean="0"/>
              <a:t>: 1</a:t>
            </a:r>
            <a:r>
              <a:rPr lang="ru-RU" altLang="ru-RU" smtClean="0"/>
              <a:t> час или более;</a:t>
            </a:r>
            <a:endParaRPr lang="en-US" altLang="ru-RU" sz="1100" smtClean="0"/>
          </a:p>
          <a:p>
            <a:pPr lvl="1">
              <a:spcBef>
                <a:spcPct val="0"/>
              </a:spcBef>
            </a:pPr>
            <a:r>
              <a:rPr lang="en-US" altLang="ru-RU" smtClean="0"/>
              <a:t>12-14</a:t>
            </a:r>
            <a:r>
              <a:rPr lang="ru-RU" altLang="ru-RU" smtClean="0"/>
              <a:t> лет</a:t>
            </a:r>
            <a:r>
              <a:rPr lang="en-US" altLang="ru-RU" smtClean="0"/>
              <a:t>: 14</a:t>
            </a:r>
            <a:r>
              <a:rPr lang="ru-RU" altLang="ru-RU" smtClean="0"/>
              <a:t> часов или более;</a:t>
            </a:r>
            <a:endParaRPr lang="en-US" altLang="ru-RU" sz="1100" smtClean="0"/>
          </a:p>
          <a:p>
            <a:pPr lvl="1">
              <a:spcBef>
                <a:spcPct val="0"/>
              </a:spcBef>
            </a:pPr>
            <a:r>
              <a:rPr lang="en-US" altLang="ru-RU" smtClean="0"/>
              <a:t>15-17</a:t>
            </a:r>
            <a:r>
              <a:rPr lang="ru-RU" altLang="ru-RU" smtClean="0"/>
              <a:t> лет</a:t>
            </a:r>
            <a:r>
              <a:rPr lang="en-US" altLang="ru-RU" smtClean="0"/>
              <a:t>: 43</a:t>
            </a:r>
            <a:r>
              <a:rPr lang="ru-RU" altLang="ru-RU" smtClean="0"/>
              <a:t> часа или более.</a:t>
            </a:r>
            <a:endParaRPr lang="en-US" altLang="ru-RU" sz="1100" smtClean="0"/>
          </a:p>
          <a:p>
            <a:pPr>
              <a:spcBef>
                <a:spcPct val="0"/>
              </a:spcBef>
            </a:pPr>
            <a:r>
              <a:rPr lang="ru-RU" altLang="ru-RU" smtClean="0"/>
              <a:t>Число часов устанавливается в </a:t>
            </a:r>
            <a:r>
              <a:rPr lang="en-US" altLang="ru-RU" smtClean="0"/>
              <a:t>CL3</a:t>
            </a:r>
            <a:r>
              <a:rPr lang="ru-RU" altLang="ru-RU" smtClean="0"/>
              <a:t>.</a:t>
            </a:r>
            <a:endParaRPr lang="en-US" altLang="ru-RU" sz="1100" smtClean="0"/>
          </a:p>
          <a:p>
            <a:pPr>
              <a:spcBef>
                <a:spcPct val="0"/>
              </a:spcBef>
            </a:pPr>
            <a:r>
              <a:rPr lang="en-US" altLang="ru-RU" smtClean="0"/>
              <a:t> </a:t>
            </a:r>
            <a:endParaRPr lang="en-US" altLang="ru-RU" sz="1100" smtClean="0"/>
          </a:p>
          <a:p>
            <a:pPr>
              <a:spcBef>
                <a:spcPct val="0"/>
              </a:spcBef>
            </a:pPr>
            <a:r>
              <a:rPr lang="ru-RU" altLang="ru-RU" smtClean="0"/>
              <a:t>Ребенок, за последнюю работу выполнявший </a:t>
            </a:r>
            <a:r>
              <a:rPr lang="ru-RU" altLang="ru-RU" b="1" smtClean="0"/>
              <a:t>работу по дому</a:t>
            </a:r>
            <a:r>
              <a:rPr lang="en-US" altLang="ru-RU" smtClean="0"/>
              <a:t> </a:t>
            </a:r>
            <a:r>
              <a:rPr lang="ru-RU" altLang="ru-RU" smtClean="0"/>
              <a:t>дольше, чем в течение установленного для данного возраста числа часов, относится в категорию вовлеченных в детский труд</a:t>
            </a:r>
            <a:r>
              <a:rPr lang="en-US" altLang="ru-RU" smtClean="0"/>
              <a:t>: </a:t>
            </a:r>
            <a:endParaRPr lang="en-US" altLang="ru-RU" sz="1100" smtClean="0"/>
          </a:p>
          <a:p>
            <a:pPr lvl="1">
              <a:spcBef>
                <a:spcPct val="0"/>
              </a:spcBef>
            </a:pPr>
            <a:r>
              <a:rPr lang="en-US" altLang="ru-RU" smtClean="0"/>
              <a:t>5-11</a:t>
            </a:r>
            <a:r>
              <a:rPr lang="ru-RU" altLang="ru-RU" smtClean="0"/>
              <a:t> и </a:t>
            </a:r>
            <a:r>
              <a:rPr lang="en-US" altLang="ru-RU" smtClean="0"/>
              <a:t>12-14</a:t>
            </a:r>
            <a:r>
              <a:rPr lang="ru-RU" altLang="ru-RU" smtClean="0"/>
              <a:t> лет</a:t>
            </a:r>
            <a:r>
              <a:rPr lang="en-US" altLang="ru-RU" smtClean="0"/>
              <a:t>: 28</a:t>
            </a:r>
            <a:r>
              <a:rPr lang="ru-RU" altLang="ru-RU" smtClean="0"/>
              <a:t> часов или более;</a:t>
            </a:r>
            <a:endParaRPr lang="en-US" altLang="ru-RU" sz="1100" smtClean="0"/>
          </a:p>
          <a:p>
            <a:pPr lvl="1">
              <a:spcBef>
                <a:spcPct val="0"/>
              </a:spcBef>
            </a:pPr>
            <a:r>
              <a:rPr lang="en-US" altLang="ru-RU" smtClean="0"/>
              <a:t>15-17</a:t>
            </a:r>
            <a:r>
              <a:rPr lang="ru-RU" altLang="ru-RU" smtClean="0"/>
              <a:t> лет</a:t>
            </a:r>
            <a:r>
              <a:rPr lang="en-US" altLang="ru-RU" smtClean="0"/>
              <a:t>: 43</a:t>
            </a:r>
            <a:r>
              <a:rPr lang="ru-RU" altLang="ru-RU" smtClean="0"/>
              <a:t> часа или более.</a:t>
            </a:r>
            <a:endParaRPr lang="en-US" altLang="ru-RU" sz="1100" smtClean="0"/>
          </a:p>
          <a:p>
            <a:pPr>
              <a:spcBef>
                <a:spcPct val="0"/>
              </a:spcBef>
            </a:pPr>
            <a:r>
              <a:rPr lang="ru-RU" altLang="ru-RU" smtClean="0"/>
              <a:t>Число часов устанавливается путем сложения </a:t>
            </a:r>
            <a:r>
              <a:rPr lang="en-US" altLang="ru-RU" smtClean="0"/>
              <a:t>CL8, CL10, CL13</a:t>
            </a:r>
            <a:r>
              <a:rPr lang="ru-RU" altLang="ru-RU" smtClean="0"/>
              <a:t>.</a:t>
            </a:r>
            <a:endParaRPr lang="en-US" altLang="ru-RU" sz="1100" smtClean="0"/>
          </a:p>
          <a:p>
            <a:pPr>
              <a:spcBef>
                <a:spcPct val="0"/>
              </a:spcBef>
            </a:pPr>
            <a:r>
              <a:rPr lang="en-US" altLang="ru-RU" smtClean="0"/>
              <a:t> </a:t>
            </a:r>
            <a:endParaRPr lang="en-US" altLang="ru-RU" sz="1100" smtClean="0"/>
          </a:p>
          <a:p>
            <a:pPr>
              <a:spcBef>
                <a:spcPct val="0"/>
              </a:spcBef>
            </a:pPr>
            <a:r>
              <a:rPr lang="ru-RU" altLang="ru-RU" smtClean="0"/>
              <a:t>Ребенок, выполнявший работу в любых опасных условиях, относится в категорию вовлеченных в детский труд.</a:t>
            </a:r>
            <a:endParaRPr lang="en-US" altLang="ru-RU" sz="1100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26F164D-27CE-496B-A971-EB971C1342D9}" type="slidenum">
              <a:rPr lang="en-US" alt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86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19633889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altLang="ru-RU" smtClean="0"/>
              <a:t>Применяется только к детям в возрасте </a:t>
            </a:r>
            <a:r>
              <a:rPr lang="en-GB" altLang="ru-RU" smtClean="0"/>
              <a:t>5-14</a:t>
            </a:r>
            <a:r>
              <a:rPr lang="ru-RU" altLang="ru-RU" smtClean="0"/>
              <a:t> лет.</a:t>
            </a:r>
            <a:endParaRPr lang="en-GB" altLang="ru-RU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D56E13-3F3D-45B0-ADBB-4DDC02D9F53D}" type="slidenum">
              <a:rPr lang="en-US" alt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87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35859688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F0BBB93-100C-4FA0-A4A5-E7D11ACF4480}" type="slidenum">
              <a:rPr lang="en-US" alt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88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37498170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ru-RU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3A0D69B-BBC2-4372-A5D7-FD23CD49CA3D}" type="slidenum">
              <a:rPr lang="en-US" alt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89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18815780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altLang="ru-RU" smtClean="0">
                <a:latin typeface="Montserrat"/>
              </a:rPr>
              <a:t>Оценивается доля детей в возрасте </a:t>
            </a:r>
            <a:r>
              <a:rPr lang="en-US" altLang="ru-RU" smtClean="0">
                <a:latin typeface="Montserrat"/>
              </a:rPr>
              <a:t>5-17</a:t>
            </a:r>
            <a:r>
              <a:rPr lang="ru-RU" altLang="ru-RU" smtClean="0">
                <a:latin typeface="Montserrat"/>
              </a:rPr>
              <a:t> лет, которая испытывает затруднения жизнедеятельности.</a:t>
            </a:r>
            <a:endParaRPr lang="en-US" altLang="ru-RU" smtClean="0">
              <a:latin typeface="Montserrat"/>
            </a:endParaRPr>
          </a:p>
          <a:p>
            <a:pPr>
              <a:spcBef>
                <a:spcPct val="0"/>
              </a:spcBef>
            </a:pPr>
            <a:endParaRPr lang="en-US" altLang="ru-RU" smtClean="0">
              <a:latin typeface="Montserrat"/>
            </a:endParaRPr>
          </a:p>
          <a:p>
            <a:pPr>
              <a:spcBef>
                <a:spcPct val="0"/>
              </a:spcBef>
            </a:pPr>
            <a:r>
              <a:rPr lang="ru-RU" altLang="ru-RU" smtClean="0">
                <a:latin typeface="Montserrat"/>
              </a:rPr>
              <a:t>Исходный модуль Вашингтонской группы был испытан в ходе КОМП, скорректирован с учетом структуры КОМП и пересмотрен по итогам наших наблюдений о том, как он показал себя на местах.</a:t>
            </a:r>
            <a:endParaRPr lang="en-US" altLang="ru-RU" smtClean="0">
              <a:latin typeface="Montserrat"/>
            </a:endParaRPr>
          </a:p>
          <a:p>
            <a:pPr>
              <a:spcBef>
                <a:spcPct val="0"/>
              </a:spcBef>
            </a:pPr>
            <a:endParaRPr lang="en-US" altLang="ru-RU" smtClean="0">
              <a:latin typeface="Montserrat"/>
            </a:endParaRPr>
          </a:p>
          <a:p>
            <a:pPr>
              <a:spcBef>
                <a:spcPct val="0"/>
              </a:spcBef>
            </a:pPr>
            <a:r>
              <a:rPr lang="ru-RU" altLang="ru-RU" smtClean="0">
                <a:latin typeface="Montserrat"/>
              </a:rPr>
              <a:t>Используется главным образом в качестве дезагрегированного показателя для оценки того, как ключевые исходы различаются в зависимости от наличия/отсутствия и степени инвалидности.</a:t>
            </a:r>
            <a:endParaRPr lang="en-US" altLang="ru-RU" smtClean="0">
              <a:latin typeface="Montserrat"/>
            </a:endParaRPr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0AB243-872B-412A-B0ED-049166B4BD0C}" type="slidenum">
              <a:rPr lang="en-US" alt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90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90747525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altLang="ru-RU" smtClean="0"/>
              <a:t>Применяется к детям в возрасте </a:t>
            </a:r>
            <a:r>
              <a:rPr lang="en-GB" altLang="ru-RU" smtClean="0"/>
              <a:t>7-14</a:t>
            </a:r>
            <a:r>
              <a:rPr lang="ru-RU" altLang="ru-RU" smtClean="0"/>
              <a:t> лет.</a:t>
            </a:r>
            <a:endParaRPr lang="en-GB" altLang="ru-RU" smtClean="0"/>
          </a:p>
          <a:p>
            <a:pPr>
              <a:spcBef>
                <a:spcPct val="0"/>
              </a:spcBef>
            </a:pPr>
            <a:endParaRPr lang="en-GB" altLang="ru-RU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475676E-AE00-4904-83D8-A1E1CA09072E}" type="slidenum">
              <a:rPr lang="en-US" alt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91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87951477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Number Placeholder 6"/>
          <p:cNvSpPr txBox="1">
            <a:spLocks noGrp="1"/>
          </p:cNvSpPr>
          <p:nvPr/>
        </p:nvSpPr>
        <p:spPr bwMode="auto">
          <a:xfrm>
            <a:off x="4064000" y="8988425"/>
            <a:ext cx="3109913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51" tIns="47525" rIns="95051" bIns="47525" anchor="b"/>
          <a:lstStyle>
            <a:lvl1pPr defTabSz="931863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318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318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318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318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65EFE693-7769-476F-B9AA-C0DB2D4B8E72}" type="slidenum">
              <a:rPr lang="en-US" altLang="ru-RU" sz="1200"/>
              <a:pPr algn="r"/>
              <a:t>92</a:t>
            </a:fld>
            <a:endParaRPr lang="en-US" altLang="ru-RU" sz="1200"/>
          </a:p>
        </p:txBody>
      </p:sp>
      <p:sp>
        <p:nvSpPr>
          <p:cNvPr id="9421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22375" y="709613"/>
            <a:ext cx="4732338" cy="35496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2" name="Rectangle 3"/>
          <p:cNvSpPr>
            <a:spLocks noGrp="1"/>
          </p:cNvSpPr>
          <p:nvPr>
            <p:ph type="body" idx="1"/>
          </p:nvPr>
        </p:nvSpPr>
        <p:spPr bwMode="auto">
          <a:xfrm>
            <a:off x="719138" y="4494213"/>
            <a:ext cx="5737225" cy="42560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051" tIns="47525" rIns="95051" bIns="4752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33085773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Number Placeholder 6"/>
          <p:cNvSpPr txBox="1">
            <a:spLocks noGrp="1"/>
          </p:cNvSpPr>
          <p:nvPr/>
        </p:nvSpPr>
        <p:spPr bwMode="auto">
          <a:xfrm>
            <a:off x="3970338" y="8831263"/>
            <a:ext cx="30384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52" tIns="46575" rIns="93152" bIns="46575" anchor="b"/>
          <a:lstStyle>
            <a:lvl1pPr defTabSz="930275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51CBF154-FE71-4D18-8EC5-37C6EA7494E0}" type="slidenum">
              <a:rPr lang="en-US" altLang="ru-RU" sz="1200">
                <a:solidFill>
                  <a:srgbClr val="000000"/>
                </a:solidFill>
              </a:rPr>
              <a:pPr algn="r"/>
              <a:t>93</a:t>
            </a:fld>
            <a:endParaRPr lang="en-US" altLang="ru-RU" sz="1200">
              <a:solidFill>
                <a:srgbClr val="000000"/>
              </a:solidFill>
            </a:endParaRPr>
          </a:p>
        </p:txBody>
      </p:sp>
      <p:sp>
        <p:nvSpPr>
          <p:cNvPr id="9625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79513" y="696913"/>
            <a:ext cx="4651375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60" name="Rectangle 3"/>
          <p:cNvSpPr>
            <a:spLocks noGrp="1"/>
          </p:cNvSpPr>
          <p:nvPr>
            <p:ph type="body" idx="1"/>
          </p:nvPr>
        </p:nvSpPr>
        <p:spPr bwMode="auto">
          <a:xfrm>
            <a:off x="701675" y="4416425"/>
            <a:ext cx="5607050" cy="4181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152" tIns="46575" rIns="93152" bIns="4657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•"/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8475769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Number Placeholder 6"/>
          <p:cNvSpPr txBox="1">
            <a:spLocks noGrp="1"/>
          </p:cNvSpPr>
          <p:nvPr/>
        </p:nvSpPr>
        <p:spPr bwMode="auto">
          <a:xfrm>
            <a:off x="3970338" y="8831263"/>
            <a:ext cx="30384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52" tIns="46575" rIns="93152" bIns="46575" anchor="b"/>
          <a:lstStyle>
            <a:lvl1pPr defTabSz="930275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E9FD3D82-3EDF-450C-AFDA-62DFC4F1A9B3}" type="slidenum">
              <a:rPr lang="en-US" altLang="ru-RU" sz="1200">
                <a:solidFill>
                  <a:srgbClr val="000000"/>
                </a:solidFill>
              </a:rPr>
              <a:pPr algn="r"/>
              <a:t>94</a:t>
            </a:fld>
            <a:endParaRPr lang="en-US" altLang="ru-RU" sz="1200">
              <a:solidFill>
                <a:srgbClr val="000000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79513" y="696913"/>
            <a:ext cx="4651375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4" name="Rectangle 3"/>
          <p:cNvSpPr>
            <a:spLocks noGrp="1"/>
          </p:cNvSpPr>
          <p:nvPr>
            <p:ph type="body" idx="1"/>
          </p:nvPr>
        </p:nvSpPr>
        <p:spPr bwMode="auto">
          <a:xfrm>
            <a:off x="701675" y="4416425"/>
            <a:ext cx="5607050" cy="4181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152" tIns="46575" rIns="93152" bIns="4657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•"/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18813191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Number Placeholder 6"/>
          <p:cNvSpPr txBox="1">
            <a:spLocks noGrp="1"/>
          </p:cNvSpPr>
          <p:nvPr/>
        </p:nvSpPr>
        <p:spPr bwMode="auto">
          <a:xfrm>
            <a:off x="3970338" y="8831263"/>
            <a:ext cx="30384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52" tIns="46575" rIns="93152" bIns="46575" anchor="b"/>
          <a:lstStyle>
            <a:lvl1pPr defTabSz="930275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1943B36C-7CAA-40ED-A344-CB7AC26DE28A}" type="slidenum">
              <a:rPr lang="en-US" altLang="ru-RU" sz="1200">
                <a:solidFill>
                  <a:srgbClr val="000000"/>
                </a:solidFill>
              </a:rPr>
              <a:pPr algn="r"/>
              <a:t>95</a:t>
            </a:fld>
            <a:endParaRPr lang="en-US" altLang="ru-RU" sz="1200">
              <a:solidFill>
                <a:srgbClr val="000000"/>
              </a:solidFill>
            </a:endParaRPr>
          </a:p>
        </p:txBody>
      </p:sp>
      <p:sp>
        <p:nvSpPr>
          <p:cNvPr id="9830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79513" y="696913"/>
            <a:ext cx="4651375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8" name="Rectangle 3"/>
          <p:cNvSpPr>
            <a:spLocks noGrp="1"/>
          </p:cNvSpPr>
          <p:nvPr>
            <p:ph type="body" idx="1"/>
          </p:nvPr>
        </p:nvSpPr>
        <p:spPr bwMode="auto">
          <a:xfrm>
            <a:off x="701675" y="4416425"/>
            <a:ext cx="5607050" cy="4181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152" tIns="46575" rIns="93152" bIns="4657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•"/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35258245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Number Placeholder 6"/>
          <p:cNvSpPr txBox="1">
            <a:spLocks noGrp="1"/>
          </p:cNvSpPr>
          <p:nvPr/>
        </p:nvSpPr>
        <p:spPr bwMode="auto">
          <a:xfrm>
            <a:off x="3970338" y="8831263"/>
            <a:ext cx="30384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52" tIns="46575" rIns="93152" bIns="46575" anchor="b"/>
          <a:lstStyle>
            <a:lvl1pPr defTabSz="930275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84E14230-FD5E-4F0C-963F-15BC90F616CA}" type="slidenum">
              <a:rPr lang="en-US" altLang="ru-RU" sz="1200">
                <a:solidFill>
                  <a:srgbClr val="000000"/>
                </a:solidFill>
              </a:rPr>
              <a:pPr algn="r"/>
              <a:t>96</a:t>
            </a:fld>
            <a:endParaRPr lang="en-US" altLang="ru-RU" sz="1200">
              <a:solidFill>
                <a:srgbClr val="000000"/>
              </a:solidFill>
            </a:endParaRPr>
          </a:p>
        </p:txBody>
      </p:sp>
      <p:sp>
        <p:nvSpPr>
          <p:cNvPr id="9933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79513" y="696913"/>
            <a:ext cx="4651375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2" name="Rectangle 3"/>
          <p:cNvSpPr>
            <a:spLocks noGrp="1"/>
          </p:cNvSpPr>
          <p:nvPr>
            <p:ph type="body" idx="1"/>
          </p:nvPr>
        </p:nvSpPr>
        <p:spPr bwMode="auto">
          <a:xfrm>
            <a:off x="701675" y="4416425"/>
            <a:ext cx="5607050" cy="4181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152" tIns="46575" rIns="93152" bIns="4657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•"/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15976063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altLang="ru-RU" smtClean="0"/>
              <a:t>Применяется к детям в возрасте </a:t>
            </a:r>
            <a:r>
              <a:rPr lang="en-GB" altLang="ru-RU" smtClean="0"/>
              <a:t>7-14</a:t>
            </a:r>
            <a:r>
              <a:rPr lang="ru-RU" altLang="ru-RU" smtClean="0"/>
              <a:t> лет.</a:t>
            </a:r>
            <a:endParaRPr lang="en-GB" altLang="ru-RU" smtClean="0"/>
          </a:p>
          <a:p>
            <a:pPr>
              <a:spcBef>
                <a:spcPct val="0"/>
              </a:spcBef>
            </a:pPr>
            <a:r>
              <a:rPr lang="ru-RU" altLang="ru-RU" smtClean="0"/>
              <a:t>Прямое оценивание ребенка.</a:t>
            </a:r>
            <a:r>
              <a:rPr lang="en-GB" altLang="ru-RU" smtClean="0"/>
              <a:t> </a:t>
            </a:r>
          </a:p>
          <a:p>
            <a:pPr>
              <a:spcBef>
                <a:spcPct val="0"/>
              </a:spcBef>
            </a:pPr>
            <a:r>
              <a:rPr lang="ru-RU" altLang="ru-RU" smtClean="0"/>
              <a:t>Требуется согласие родителей и ребенка.</a:t>
            </a:r>
            <a:endParaRPr lang="en-GB" altLang="ru-RU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CA76108-1943-4C20-A1D9-18C87C5C8AA7}" type="slidenum">
              <a:rPr lang="en-US" alt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97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73883415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Number Placeholder 6"/>
          <p:cNvSpPr txBox="1">
            <a:spLocks noGrp="1"/>
          </p:cNvSpPr>
          <p:nvPr/>
        </p:nvSpPr>
        <p:spPr bwMode="auto">
          <a:xfrm>
            <a:off x="4064000" y="8988425"/>
            <a:ext cx="3109913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51" tIns="47525" rIns="95051" bIns="47525" anchor="b"/>
          <a:lstStyle>
            <a:lvl1pPr defTabSz="931863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318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318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318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318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57E3CAB3-70EB-4E57-819F-F2825F1CD3B6}" type="slidenum">
              <a:rPr lang="en-US" altLang="ru-RU" sz="1200"/>
              <a:pPr algn="r"/>
              <a:t>98</a:t>
            </a:fld>
            <a:endParaRPr lang="en-US" altLang="ru-RU" sz="1200"/>
          </a:p>
        </p:txBody>
      </p:sp>
      <p:sp>
        <p:nvSpPr>
          <p:cNvPr id="10137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22375" y="709613"/>
            <a:ext cx="4732338" cy="35496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80" name="Rectangle 3"/>
          <p:cNvSpPr>
            <a:spLocks noGrp="1"/>
          </p:cNvSpPr>
          <p:nvPr>
            <p:ph type="body" idx="1"/>
          </p:nvPr>
        </p:nvSpPr>
        <p:spPr bwMode="auto">
          <a:xfrm>
            <a:off x="719138" y="4494213"/>
            <a:ext cx="5737225" cy="42560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051" tIns="47525" rIns="95051" bIns="4752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89884993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Number Placeholder 6"/>
          <p:cNvSpPr txBox="1">
            <a:spLocks noGrp="1"/>
          </p:cNvSpPr>
          <p:nvPr/>
        </p:nvSpPr>
        <p:spPr bwMode="auto">
          <a:xfrm>
            <a:off x="4064000" y="8988425"/>
            <a:ext cx="3109913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51" tIns="47525" rIns="95051" bIns="47525" anchor="b"/>
          <a:lstStyle>
            <a:lvl1pPr defTabSz="931863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318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318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318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318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A3364586-2701-470D-8661-097830E02934}" type="slidenum">
              <a:rPr lang="en-US" altLang="ru-RU" sz="1200"/>
              <a:pPr algn="r"/>
              <a:t>99</a:t>
            </a:fld>
            <a:endParaRPr lang="en-US" altLang="ru-RU" sz="1200"/>
          </a:p>
        </p:txBody>
      </p:sp>
      <p:sp>
        <p:nvSpPr>
          <p:cNvPr id="10240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22375" y="709613"/>
            <a:ext cx="4732338" cy="35496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4" name="Rectangle 3"/>
          <p:cNvSpPr>
            <a:spLocks noGrp="1"/>
          </p:cNvSpPr>
          <p:nvPr>
            <p:ph type="body" idx="1"/>
          </p:nvPr>
        </p:nvSpPr>
        <p:spPr bwMode="auto">
          <a:xfrm>
            <a:off x="719138" y="4494213"/>
            <a:ext cx="5737225" cy="42560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051" tIns="47525" rIns="95051" bIns="4752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27414635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Number Placeholder 6"/>
          <p:cNvSpPr txBox="1">
            <a:spLocks noGrp="1"/>
          </p:cNvSpPr>
          <p:nvPr/>
        </p:nvSpPr>
        <p:spPr bwMode="auto">
          <a:xfrm>
            <a:off x="4154488" y="9137650"/>
            <a:ext cx="3179762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857" tIns="48428" rIns="96857" bIns="48428" anchor="b"/>
          <a:lstStyle>
            <a:lvl1pPr defTabSz="931863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318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318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318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318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0001232A-C59E-4862-8FD6-16E659AC2D3F}" type="slidenum">
              <a:rPr lang="en-US" altLang="ru-RU" sz="1200"/>
              <a:pPr algn="r"/>
              <a:t>100</a:t>
            </a:fld>
            <a:endParaRPr lang="en-US" altLang="ru-RU" sz="1200"/>
          </a:p>
        </p:txBody>
      </p:sp>
      <p:sp>
        <p:nvSpPr>
          <p:cNvPr id="10342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60475" y="720725"/>
            <a:ext cx="4814888" cy="3609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8" name="Rectangle 3"/>
          <p:cNvSpPr>
            <a:spLocks noGrp="1"/>
          </p:cNvSpPr>
          <p:nvPr>
            <p:ph type="body" idx="1"/>
          </p:nvPr>
        </p:nvSpPr>
        <p:spPr bwMode="auto">
          <a:xfrm>
            <a:off x="735013" y="4570413"/>
            <a:ext cx="5865812" cy="43259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857" tIns="48428" rIns="96857" bIns="48428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09604141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Number Placeholder 6"/>
          <p:cNvSpPr txBox="1">
            <a:spLocks noGrp="1"/>
          </p:cNvSpPr>
          <p:nvPr/>
        </p:nvSpPr>
        <p:spPr bwMode="auto">
          <a:xfrm>
            <a:off x="4064000" y="8988425"/>
            <a:ext cx="3109913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51" tIns="47525" rIns="95051" bIns="47525" anchor="b"/>
          <a:lstStyle>
            <a:lvl1pPr defTabSz="931863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318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318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318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318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89F04332-DDD5-4302-8D45-847FBA78BB6E}" type="slidenum">
              <a:rPr lang="en-US" altLang="ru-RU" sz="1200"/>
              <a:pPr algn="r"/>
              <a:t>101</a:t>
            </a:fld>
            <a:endParaRPr lang="en-US" altLang="ru-RU" sz="1200"/>
          </a:p>
        </p:txBody>
      </p:sp>
      <p:sp>
        <p:nvSpPr>
          <p:cNvPr id="10649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22375" y="709613"/>
            <a:ext cx="4732338" cy="35496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500" name="Rectangle 3"/>
          <p:cNvSpPr>
            <a:spLocks noGrp="1"/>
          </p:cNvSpPr>
          <p:nvPr>
            <p:ph type="body" idx="1"/>
          </p:nvPr>
        </p:nvSpPr>
        <p:spPr bwMode="auto">
          <a:xfrm>
            <a:off x="719138" y="4494213"/>
            <a:ext cx="5737225" cy="42560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051" tIns="47525" rIns="95051" bIns="4752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88705170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Number Placeholder 6"/>
          <p:cNvSpPr txBox="1">
            <a:spLocks noGrp="1"/>
          </p:cNvSpPr>
          <p:nvPr/>
        </p:nvSpPr>
        <p:spPr bwMode="auto">
          <a:xfrm>
            <a:off x="3970338" y="8831263"/>
            <a:ext cx="30384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52" tIns="46575" rIns="93152" bIns="46575" anchor="b"/>
          <a:lstStyle>
            <a:lvl1pPr defTabSz="930275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F9324C4D-F29A-4F1C-A386-163C857DAACA}" type="slidenum">
              <a:rPr lang="en-US" altLang="ru-RU" sz="1200">
                <a:solidFill>
                  <a:srgbClr val="000000"/>
                </a:solidFill>
              </a:rPr>
              <a:pPr algn="r"/>
              <a:t>102</a:t>
            </a:fld>
            <a:endParaRPr lang="en-US" altLang="ru-RU" sz="1200">
              <a:solidFill>
                <a:srgbClr val="000000"/>
              </a:solidFill>
            </a:endParaRPr>
          </a:p>
        </p:txBody>
      </p:sp>
      <p:sp>
        <p:nvSpPr>
          <p:cNvPr id="10752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79513" y="696913"/>
            <a:ext cx="4651375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4" name="Rectangle 3"/>
          <p:cNvSpPr>
            <a:spLocks noGrp="1"/>
          </p:cNvSpPr>
          <p:nvPr>
            <p:ph type="body" idx="1"/>
          </p:nvPr>
        </p:nvSpPr>
        <p:spPr bwMode="auto">
          <a:xfrm>
            <a:off x="701675" y="4416425"/>
            <a:ext cx="5607050" cy="4181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152" tIns="46575" rIns="93152" bIns="4657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•"/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95091321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Number Placeholder 6"/>
          <p:cNvSpPr txBox="1">
            <a:spLocks noGrp="1"/>
          </p:cNvSpPr>
          <p:nvPr/>
        </p:nvSpPr>
        <p:spPr bwMode="auto">
          <a:xfrm>
            <a:off x="3970338" y="8831263"/>
            <a:ext cx="30384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52" tIns="46575" rIns="93152" bIns="46575" anchor="b"/>
          <a:lstStyle>
            <a:lvl1pPr defTabSz="930275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8D8B5D8A-EFC1-4BC4-A7BB-62F7FA945E00}" type="slidenum">
              <a:rPr lang="en-US" altLang="ru-RU" sz="1200">
                <a:solidFill>
                  <a:srgbClr val="000000"/>
                </a:solidFill>
              </a:rPr>
              <a:pPr algn="r"/>
              <a:t>103</a:t>
            </a:fld>
            <a:endParaRPr lang="en-US" altLang="ru-RU" sz="1200">
              <a:solidFill>
                <a:srgbClr val="000000"/>
              </a:solidFill>
            </a:endParaRPr>
          </a:p>
        </p:txBody>
      </p:sp>
      <p:sp>
        <p:nvSpPr>
          <p:cNvPr id="11161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79513" y="696913"/>
            <a:ext cx="4651375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20" name="Rectangle 3"/>
          <p:cNvSpPr>
            <a:spLocks noGrp="1"/>
          </p:cNvSpPr>
          <p:nvPr>
            <p:ph type="body" idx="1"/>
          </p:nvPr>
        </p:nvSpPr>
        <p:spPr bwMode="auto">
          <a:xfrm>
            <a:off x="701675" y="4416425"/>
            <a:ext cx="5607050" cy="4181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152" tIns="46575" rIns="93152" bIns="4657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•"/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26724683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Number Placeholder 6"/>
          <p:cNvSpPr txBox="1">
            <a:spLocks noGrp="1"/>
          </p:cNvSpPr>
          <p:nvPr/>
        </p:nvSpPr>
        <p:spPr bwMode="auto">
          <a:xfrm>
            <a:off x="3970338" y="8831263"/>
            <a:ext cx="30384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52" tIns="46575" rIns="93152" bIns="46575" anchor="b"/>
          <a:lstStyle>
            <a:lvl1pPr defTabSz="930275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7544250C-6437-468E-BABF-7F8B0AF69C7C}" type="slidenum">
              <a:rPr lang="en-US" altLang="ru-RU" sz="1200">
                <a:solidFill>
                  <a:srgbClr val="000000"/>
                </a:solidFill>
              </a:rPr>
              <a:pPr algn="r"/>
              <a:t>104</a:t>
            </a:fld>
            <a:endParaRPr lang="en-US" altLang="ru-RU" sz="1200">
              <a:solidFill>
                <a:srgbClr val="000000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79513" y="696913"/>
            <a:ext cx="4651375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4" name="Rectangle 3"/>
          <p:cNvSpPr>
            <a:spLocks noGrp="1"/>
          </p:cNvSpPr>
          <p:nvPr>
            <p:ph type="body" idx="1"/>
          </p:nvPr>
        </p:nvSpPr>
        <p:spPr bwMode="auto">
          <a:xfrm>
            <a:off x="701675" y="4416425"/>
            <a:ext cx="5607050" cy="4181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152" tIns="46575" rIns="93152" bIns="4657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•"/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00842615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Number Placeholder 6"/>
          <p:cNvSpPr txBox="1">
            <a:spLocks noGrp="1"/>
          </p:cNvSpPr>
          <p:nvPr/>
        </p:nvSpPr>
        <p:spPr bwMode="auto">
          <a:xfrm>
            <a:off x="3970338" y="8831263"/>
            <a:ext cx="30384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52" tIns="46575" rIns="93152" bIns="46575" anchor="b"/>
          <a:lstStyle>
            <a:lvl1pPr defTabSz="930275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E5CE06BE-D88F-41FF-B666-7ACE7BBA7740}" type="slidenum">
              <a:rPr lang="en-US" altLang="ru-RU" sz="1200">
                <a:solidFill>
                  <a:srgbClr val="000000"/>
                </a:solidFill>
              </a:rPr>
              <a:pPr algn="r"/>
              <a:t>105</a:t>
            </a:fld>
            <a:endParaRPr lang="en-US" altLang="ru-RU" sz="1200">
              <a:solidFill>
                <a:srgbClr val="000000"/>
              </a:solidFill>
            </a:endParaRPr>
          </a:p>
        </p:txBody>
      </p:sp>
      <p:sp>
        <p:nvSpPr>
          <p:cNvPr id="11366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79513" y="696913"/>
            <a:ext cx="4651375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8" name="Rectangle 3"/>
          <p:cNvSpPr>
            <a:spLocks noGrp="1"/>
          </p:cNvSpPr>
          <p:nvPr>
            <p:ph type="body" idx="1"/>
          </p:nvPr>
        </p:nvSpPr>
        <p:spPr bwMode="auto">
          <a:xfrm>
            <a:off x="701675" y="4416425"/>
            <a:ext cx="5607050" cy="4181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152" tIns="46575" rIns="93152" bIns="4657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•"/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65379068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Number Placeholder 6"/>
          <p:cNvSpPr txBox="1">
            <a:spLocks noGrp="1"/>
          </p:cNvSpPr>
          <p:nvPr/>
        </p:nvSpPr>
        <p:spPr bwMode="auto">
          <a:xfrm>
            <a:off x="3970338" y="8831263"/>
            <a:ext cx="30384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52" tIns="46575" rIns="93152" bIns="46575" anchor="b"/>
          <a:lstStyle>
            <a:lvl1pPr defTabSz="930275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D6C42F28-C354-49DF-9A8C-CF71190CB4C9}" type="slidenum">
              <a:rPr lang="en-US" altLang="ru-RU" sz="1200">
                <a:solidFill>
                  <a:srgbClr val="000000"/>
                </a:solidFill>
              </a:rPr>
              <a:pPr algn="r"/>
              <a:t>106</a:t>
            </a:fld>
            <a:endParaRPr lang="en-US" altLang="ru-RU" sz="1200">
              <a:solidFill>
                <a:srgbClr val="000000"/>
              </a:solidFill>
            </a:endParaRPr>
          </a:p>
        </p:txBody>
      </p:sp>
      <p:sp>
        <p:nvSpPr>
          <p:cNvPr id="11469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79513" y="696913"/>
            <a:ext cx="4651375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2" name="Rectangle 3"/>
          <p:cNvSpPr>
            <a:spLocks noGrp="1"/>
          </p:cNvSpPr>
          <p:nvPr>
            <p:ph type="body" idx="1"/>
          </p:nvPr>
        </p:nvSpPr>
        <p:spPr bwMode="auto">
          <a:xfrm>
            <a:off x="701675" y="4416425"/>
            <a:ext cx="5607050" cy="4181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152" tIns="46575" rIns="93152" bIns="4657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•"/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47277796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Number Placeholder 6"/>
          <p:cNvSpPr txBox="1">
            <a:spLocks noGrp="1"/>
          </p:cNvSpPr>
          <p:nvPr/>
        </p:nvSpPr>
        <p:spPr bwMode="auto">
          <a:xfrm>
            <a:off x="3970338" y="8831263"/>
            <a:ext cx="30384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52" tIns="46575" rIns="93152" bIns="46575" anchor="b"/>
          <a:lstStyle>
            <a:lvl1pPr defTabSz="930275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CB858565-49BC-4524-A961-ACB8637E62F4}" type="slidenum">
              <a:rPr lang="en-US" altLang="ru-RU" sz="1200">
                <a:solidFill>
                  <a:srgbClr val="000000"/>
                </a:solidFill>
              </a:rPr>
              <a:pPr algn="r"/>
              <a:t>107</a:t>
            </a:fld>
            <a:endParaRPr lang="en-US" altLang="ru-RU" sz="1200">
              <a:solidFill>
                <a:srgbClr val="000000"/>
              </a:solidFill>
            </a:endParaRPr>
          </a:p>
        </p:txBody>
      </p:sp>
      <p:sp>
        <p:nvSpPr>
          <p:cNvPr id="11571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79513" y="696913"/>
            <a:ext cx="4651375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6" name="Rectangle 3"/>
          <p:cNvSpPr>
            <a:spLocks noGrp="1"/>
          </p:cNvSpPr>
          <p:nvPr>
            <p:ph type="body" idx="1"/>
          </p:nvPr>
        </p:nvSpPr>
        <p:spPr bwMode="auto">
          <a:xfrm>
            <a:off x="701675" y="4416425"/>
            <a:ext cx="5607050" cy="4181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152" tIns="46575" rIns="93152" bIns="4657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•"/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82863225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Number Placeholder 6"/>
          <p:cNvSpPr txBox="1">
            <a:spLocks noGrp="1"/>
          </p:cNvSpPr>
          <p:nvPr/>
        </p:nvSpPr>
        <p:spPr bwMode="auto">
          <a:xfrm>
            <a:off x="3970338" y="8831263"/>
            <a:ext cx="30384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52" tIns="46575" rIns="93152" bIns="46575" anchor="b"/>
          <a:lstStyle>
            <a:lvl1pPr defTabSz="930275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85714618-9141-4730-85A0-32FD7659B4FE}" type="slidenum">
              <a:rPr lang="en-US" altLang="ru-RU" sz="1200">
                <a:solidFill>
                  <a:srgbClr val="000000"/>
                </a:solidFill>
              </a:rPr>
              <a:pPr algn="r"/>
              <a:t>108</a:t>
            </a:fld>
            <a:endParaRPr lang="en-US" altLang="ru-RU" sz="1200">
              <a:solidFill>
                <a:srgbClr val="000000"/>
              </a:solidFill>
            </a:endParaRPr>
          </a:p>
        </p:txBody>
      </p:sp>
      <p:sp>
        <p:nvSpPr>
          <p:cNvPr id="11673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79513" y="696913"/>
            <a:ext cx="4651375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40" name="Rectangle 3"/>
          <p:cNvSpPr>
            <a:spLocks noGrp="1"/>
          </p:cNvSpPr>
          <p:nvPr>
            <p:ph type="body" idx="1"/>
          </p:nvPr>
        </p:nvSpPr>
        <p:spPr bwMode="auto">
          <a:xfrm>
            <a:off x="701675" y="4416425"/>
            <a:ext cx="5607050" cy="4181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152" tIns="46575" rIns="93152" bIns="4657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•"/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92709654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Number Placeholder 6"/>
          <p:cNvSpPr txBox="1">
            <a:spLocks noGrp="1"/>
          </p:cNvSpPr>
          <p:nvPr/>
        </p:nvSpPr>
        <p:spPr bwMode="auto">
          <a:xfrm>
            <a:off x="3970338" y="8831263"/>
            <a:ext cx="30384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52" tIns="46575" rIns="93152" bIns="46575" anchor="b"/>
          <a:lstStyle>
            <a:lvl1pPr defTabSz="930275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1A4B47B8-CF38-47D4-BDC6-A2CABB11B6ED}" type="slidenum">
              <a:rPr lang="en-US" altLang="ru-RU" sz="1200">
                <a:solidFill>
                  <a:srgbClr val="000000"/>
                </a:solidFill>
              </a:rPr>
              <a:pPr algn="r"/>
              <a:t>109</a:t>
            </a:fld>
            <a:endParaRPr lang="en-US" altLang="ru-RU" sz="1200">
              <a:solidFill>
                <a:srgbClr val="000000"/>
              </a:solidFill>
            </a:endParaRPr>
          </a:p>
        </p:txBody>
      </p:sp>
      <p:sp>
        <p:nvSpPr>
          <p:cNvPr id="11776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79513" y="696913"/>
            <a:ext cx="4651375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4" name="Rectangle 3"/>
          <p:cNvSpPr>
            <a:spLocks noGrp="1"/>
          </p:cNvSpPr>
          <p:nvPr>
            <p:ph type="body" idx="1"/>
          </p:nvPr>
        </p:nvSpPr>
        <p:spPr bwMode="auto">
          <a:xfrm>
            <a:off x="701675" y="4416425"/>
            <a:ext cx="5607050" cy="4181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152" tIns="46575" rIns="93152" bIns="4657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•"/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76367007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Number Placeholder 6"/>
          <p:cNvSpPr txBox="1">
            <a:spLocks noGrp="1"/>
          </p:cNvSpPr>
          <p:nvPr/>
        </p:nvSpPr>
        <p:spPr bwMode="auto">
          <a:xfrm>
            <a:off x="3970338" y="8831263"/>
            <a:ext cx="30384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52" tIns="46575" rIns="93152" bIns="46575" anchor="b"/>
          <a:lstStyle>
            <a:lvl1pPr defTabSz="930275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AFC79233-61FE-43F7-8D98-89B5A6666AC8}" type="slidenum">
              <a:rPr lang="en-US" altLang="ru-RU" sz="1200">
                <a:solidFill>
                  <a:srgbClr val="000000"/>
                </a:solidFill>
              </a:rPr>
              <a:pPr algn="r"/>
              <a:t>110</a:t>
            </a:fld>
            <a:endParaRPr lang="en-US" altLang="ru-RU" sz="1200">
              <a:solidFill>
                <a:srgbClr val="000000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79513" y="696913"/>
            <a:ext cx="4651375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8" name="Rectangle 3"/>
          <p:cNvSpPr>
            <a:spLocks noGrp="1"/>
          </p:cNvSpPr>
          <p:nvPr>
            <p:ph type="body" idx="1"/>
          </p:nvPr>
        </p:nvSpPr>
        <p:spPr bwMode="auto">
          <a:xfrm>
            <a:off x="701675" y="4416425"/>
            <a:ext cx="5607050" cy="4181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152" tIns="46575" rIns="93152" bIns="4657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•"/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12035020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Number Placeholder 6"/>
          <p:cNvSpPr txBox="1">
            <a:spLocks noGrp="1"/>
          </p:cNvSpPr>
          <p:nvPr/>
        </p:nvSpPr>
        <p:spPr bwMode="auto">
          <a:xfrm>
            <a:off x="3970338" y="8831263"/>
            <a:ext cx="30384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52" tIns="46575" rIns="93152" bIns="46575" anchor="b"/>
          <a:lstStyle>
            <a:lvl1pPr defTabSz="930275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EDF82C07-D72A-43E9-83D3-B13541EC138A}" type="slidenum">
              <a:rPr lang="en-US" altLang="ru-RU" sz="1200">
                <a:solidFill>
                  <a:srgbClr val="000000"/>
                </a:solidFill>
              </a:rPr>
              <a:pPr algn="r"/>
              <a:t>111</a:t>
            </a:fld>
            <a:endParaRPr lang="en-US" altLang="ru-RU" sz="1200">
              <a:solidFill>
                <a:srgbClr val="000000"/>
              </a:solidFill>
            </a:endParaRPr>
          </a:p>
        </p:txBody>
      </p:sp>
      <p:sp>
        <p:nvSpPr>
          <p:cNvPr id="11981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79513" y="696913"/>
            <a:ext cx="4651375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2" name="Rectangle 3"/>
          <p:cNvSpPr>
            <a:spLocks noGrp="1"/>
          </p:cNvSpPr>
          <p:nvPr>
            <p:ph type="body" idx="1"/>
          </p:nvPr>
        </p:nvSpPr>
        <p:spPr bwMode="auto">
          <a:xfrm>
            <a:off x="701675" y="4416425"/>
            <a:ext cx="5607050" cy="4181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152" tIns="46575" rIns="93152" bIns="4657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•"/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88235627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Number Placeholder 6"/>
          <p:cNvSpPr txBox="1">
            <a:spLocks noGrp="1"/>
          </p:cNvSpPr>
          <p:nvPr/>
        </p:nvSpPr>
        <p:spPr bwMode="auto">
          <a:xfrm>
            <a:off x="3970338" y="8831263"/>
            <a:ext cx="30384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52" tIns="46575" rIns="93152" bIns="46575" anchor="b"/>
          <a:lstStyle>
            <a:lvl1pPr defTabSz="930275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92DFFC24-D9E6-4FA0-AA47-A7FBB0748A87}" type="slidenum">
              <a:rPr lang="en-US" altLang="ru-RU" sz="1200">
                <a:solidFill>
                  <a:srgbClr val="000000"/>
                </a:solidFill>
              </a:rPr>
              <a:pPr algn="r"/>
              <a:t>112</a:t>
            </a:fld>
            <a:endParaRPr lang="en-US" altLang="ru-RU" sz="1200">
              <a:solidFill>
                <a:srgbClr val="000000"/>
              </a:solidFill>
            </a:endParaRPr>
          </a:p>
        </p:txBody>
      </p:sp>
      <p:sp>
        <p:nvSpPr>
          <p:cNvPr id="12083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79513" y="696913"/>
            <a:ext cx="4651375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6" name="Rectangle 3"/>
          <p:cNvSpPr>
            <a:spLocks noGrp="1"/>
          </p:cNvSpPr>
          <p:nvPr>
            <p:ph type="body" idx="1"/>
          </p:nvPr>
        </p:nvSpPr>
        <p:spPr bwMode="auto">
          <a:xfrm>
            <a:off x="701675" y="4416425"/>
            <a:ext cx="5607050" cy="4181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152" tIns="46575" rIns="93152" bIns="4657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•"/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23238967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Number Placeholder 6"/>
          <p:cNvSpPr txBox="1">
            <a:spLocks noGrp="1"/>
          </p:cNvSpPr>
          <p:nvPr/>
        </p:nvSpPr>
        <p:spPr bwMode="auto">
          <a:xfrm>
            <a:off x="3970338" y="8831263"/>
            <a:ext cx="30384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52" tIns="46575" rIns="93152" bIns="46575" anchor="b"/>
          <a:lstStyle>
            <a:lvl1pPr defTabSz="930275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AE934331-4247-435A-81C6-4DBE0FB2867D}" type="slidenum">
              <a:rPr lang="en-US" altLang="ru-RU" sz="1200">
                <a:solidFill>
                  <a:srgbClr val="000000"/>
                </a:solidFill>
              </a:rPr>
              <a:pPr algn="r"/>
              <a:t>113</a:t>
            </a:fld>
            <a:endParaRPr lang="en-US" altLang="ru-RU" sz="1200">
              <a:solidFill>
                <a:srgbClr val="000000"/>
              </a:solidFill>
            </a:endParaRPr>
          </a:p>
        </p:txBody>
      </p:sp>
      <p:sp>
        <p:nvSpPr>
          <p:cNvPr id="12185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79513" y="696913"/>
            <a:ext cx="4651375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60" name="Rectangle 3"/>
          <p:cNvSpPr>
            <a:spLocks noGrp="1"/>
          </p:cNvSpPr>
          <p:nvPr>
            <p:ph type="body" idx="1"/>
          </p:nvPr>
        </p:nvSpPr>
        <p:spPr bwMode="auto">
          <a:xfrm>
            <a:off x="701675" y="4416425"/>
            <a:ext cx="5607050" cy="4181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152" tIns="46575" rIns="93152" bIns="4657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•"/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11098862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Number Placeholder 6"/>
          <p:cNvSpPr txBox="1">
            <a:spLocks noGrp="1"/>
          </p:cNvSpPr>
          <p:nvPr/>
        </p:nvSpPr>
        <p:spPr bwMode="auto">
          <a:xfrm>
            <a:off x="3970338" y="8831263"/>
            <a:ext cx="30384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52" tIns="46575" rIns="93152" bIns="46575" anchor="b"/>
          <a:lstStyle>
            <a:lvl1pPr defTabSz="930275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DB0CA4C1-BFC7-4A3C-B8E0-8607574D4749}" type="slidenum">
              <a:rPr lang="en-US" altLang="ru-RU" sz="1200">
                <a:solidFill>
                  <a:srgbClr val="000000"/>
                </a:solidFill>
              </a:rPr>
              <a:pPr algn="r"/>
              <a:t>114</a:t>
            </a:fld>
            <a:endParaRPr lang="en-US" altLang="ru-RU" sz="1200">
              <a:solidFill>
                <a:srgbClr val="000000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79513" y="696913"/>
            <a:ext cx="4651375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4" name="Rectangle 3"/>
          <p:cNvSpPr>
            <a:spLocks noGrp="1"/>
          </p:cNvSpPr>
          <p:nvPr>
            <p:ph type="body" idx="1"/>
          </p:nvPr>
        </p:nvSpPr>
        <p:spPr bwMode="auto">
          <a:xfrm>
            <a:off x="701675" y="4416425"/>
            <a:ext cx="5607050" cy="4181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152" tIns="46575" rIns="93152" bIns="4657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•"/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281637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968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93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8958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543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871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270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2542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9957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6581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05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8709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 rtlCol="0">
            <a:normAutofit/>
          </a:bodyPr>
          <a:lstStyle>
            <a:lvl1pPr>
              <a:defRPr sz="1500" baseline="0">
                <a:latin typeface="Univers LT Std 55 Roman" charset="0"/>
              </a:defRPr>
            </a:lvl1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085869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564356" y="744539"/>
            <a:ext cx="8005763" cy="5349875"/>
            <a:chOff x="752858" y="744469"/>
            <a:chExt cx="10674117" cy="5349671"/>
          </a:xfrm>
        </p:grpSpPr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>
                <a:gd name="T0" fmla="*/ 8761 w 10000"/>
                <a:gd name="T1" fmla="*/ 0 h 10000"/>
                <a:gd name="T2" fmla="*/ 10000 w 10000"/>
                <a:gd name="T3" fmla="*/ 0 h 10000"/>
                <a:gd name="T4" fmla="*/ 10000 w 10000"/>
                <a:gd name="T5" fmla="*/ 10000 h 10000"/>
                <a:gd name="T6" fmla="*/ 0 w 10000"/>
                <a:gd name="T7" fmla="*/ 10000 h 10000"/>
                <a:gd name="T8" fmla="*/ 0 w 10000"/>
                <a:gd name="T9" fmla="*/ 9126 h 10000"/>
                <a:gd name="T10" fmla="*/ 8761 w 10000"/>
                <a:gd name="T11" fmla="*/ 9127 h 10000"/>
                <a:gd name="T12" fmla="*/ 8761 w 10000"/>
                <a:gd name="T13" fmla="*/ 0 h 1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>
                <a:gd name="T0" fmla="*/ 8763 w 10002"/>
                <a:gd name="T1" fmla="*/ 0 h 10000"/>
                <a:gd name="T2" fmla="*/ 10002 w 10002"/>
                <a:gd name="T3" fmla="*/ 0 h 10000"/>
                <a:gd name="T4" fmla="*/ 10002 w 10002"/>
                <a:gd name="T5" fmla="*/ 10000 h 10000"/>
                <a:gd name="T6" fmla="*/ 2 w 10002"/>
                <a:gd name="T7" fmla="*/ 10000 h 10000"/>
                <a:gd name="T8" fmla="*/ 0 w 10002"/>
                <a:gd name="T9" fmla="*/ 9125 h 10000"/>
                <a:gd name="T10" fmla="*/ 8763 w 10002"/>
                <a:gd name="T11" fmla="*/ 9128 h 10000"/>
                <a:gd name="T12" fmla="*/ 8763 w 10002"/>
                <a:gd name="T13" fmla="*/ 0 h 1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/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564356" y="6453188"/>
            <a:ext cx="1206104" cy="404812"/>
          </a:xfrm>
        </p:spPr>
        <p:txBody>
          <a:bodyPr/>
          <a:lstStyle>
            <a:lvl1pPr>
              <a:defRPr baseline="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9F579D9-2E57-4459-9FDE-E2743E608858}" type="datetimeFigureOut">
              <a:rPr lang="en-GB">
                <a:solidFill>
                  <a:srgbClr val="191B0E"/>
                </a:solidFill>
              </a:rPr>
              <a:pPr>
                <a:defRPr/>
              </a:pPr>
              <a:t>21/06/2017</a:t>
            </a:fld>
            <a:endParaRPr lang="en-GB">
              <a:solidFill>
                <a:srgbClr val="191B0E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338" y="6453188"/>
            <a:ext cx="5267325" cy="404812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GB">
              <a:solidFill>
                <a:srgbClr val="191B0E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541" y="6453188"/>
            <a:ext cx="1196578" cy="404812"/>
          </a:xfrm>
        </p:spPr>
        <p:txBody>
          <a:bodyPr/>
          <a:lstStyle>
            <a:lvl1pPr>
              <a:defRPr baseline="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4CD11FB-D1F5-4BD9-9E24-4B209CA33C01}" type="slidenum">
              <a:rPr lang="en-GB">
                <a:solidFill>
                  <a:srgbClr val="191B0E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191B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1193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708FCC-293B-45C3-9744-DE303BB6599E}" type="datetimeFigureOut">
              <a:rPr lang="en-GB">
                <a:solidFill>
                  <a:srgbClr val="191B0E"/>
                </a:solidFill>
              </a:rPr>
              <a:pPr>
                <a:defRPr/>
              </a:pPr>
              <a:t>21/06/2017</a:t>
            </a:fld>
            <a:endParaRPr lang="en-GB">
              <a:solidFill>
                <a:srgbClr val="191B0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191B0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647AF-F4A7-4ED7-9328-02D617B5C8E9}" type="slidenum">
              <a:rPr lang="en-GB">
                <a:solidFill>
                  <a:srgbClr val="191B0E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191B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58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>
            <a:off x="6113860" y="1685925"/>
            <a:ext cx="2456259" cy="4408488"/>
          </a:xfrm>
          <a:custGeom>
            <a:avLst/>
            <a:gdLst>
              <a:gd name="T0" fmla="*/ 3614 w 4125"/>
              <a:gd name="T1" fmla="*/ 0 h 5554"/>
              <a:gd name="T2" fmla="*/ 4125 w 4125"/>
              <a:gd name="T3" fmla="*/ 0 h 5554"/>
              <a:gd name="T4" fmla="*/ 4125 w 4125"/>
              <a:gd name="T5" fmla="*/ 5554 h 5554"/>
              <a:gd name="T6" fmla="*/ 0 w 4125"/>
              <a:gd name="T7" fmla="*/ 5554 h 5554"/>
              <a:gd name="T8" fmla="*/ 0 w 4125"/>
              <a:gd name="T9" fmla="*/ 5074 h 5554"/>
              <a:gd name="T10" fmla="*/ 3614 w 4125"/>
              <a:gd name="T11" fmla="*/ 5074 h 5554"/>
              <a:gd name="T12" fmla="*/ 3614 w 4125"/>
              <a:gd name="T13" fmla="*/ 0 h 5554"/>
              <a:gd name="T14" fmla="*/ 0 w 4125"/>
              <a:gd name="T15" fmla="*/ 0 h 5554"/>
              <a:gd name="T16" fmla="*/ 4125 w 4125"/>
              <a:gd name="T17" fmla="*/ 5554 h 5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T14" t="T15" r="T16" b="T17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57200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53641" y="6453188"/>
            <a:ext cx="1216819" cy="404812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1AC9394-987A-4224-984A-415FD39D55EE}" type="datetimeFigureOut">
              <a:rPr lang="en-GB">
                <a:solidFill>
                  <a:srgbClr val="EFEDE3"/>
                </a:solidFill>
              </a:rPr>
              <a:pPr>
                <a:defRPr/>
              </a:pPr>
              <a:t>21/06/2017</a:t>
            </a:fld>
            <a:endParaRPr lang="en-GB">
              <a:solidFill>
                <a:srgbClr val="EFEDE3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338" y="6453188"/>
            <a:ext cx="5267325" cy="404812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GB">
              <a:solidFill>
                <a:srgbClr val="EFEDE3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541" y="6453188"/>
            <a:ext cx="1196578" cy="404812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0A7E520-9DD5-4839-8603-58E636EE7E7F}" type="slidenum">
              <a:rPr lang="en-GB">
                <a:solidFill>
                  <a:srgbClr val="EFEDE3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EFEDE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3639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ABB74-092A-4CB1-8C85-060366603B3D}" type="datetimeFigureOut">
              <a:rPr lang="en-GB">
                <a:solidFill>
                  <a:srgbClr val="191B0E"/>
                </a:solidFill>
              </a:rPr>
              <a:pPr>
                <a:defRPr/>
              </a:pPr>
              <a:t>21/06/2017</a:t>
            </a:fld>
            <a:endParaRPr lang="en-GB">
              <a:solidFill>
                <a:srgbClr val="191B0E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191B0E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904CD-6664-4298-9A40-6A050300B11C}" type="slidenum">
              <a:rPr lang="en-GB">
                <a:solidFill>
                  <a:srgbClr val="191B0E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191B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0277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864"/>
            <a:ext cx="3332988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2988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1" y="2340864"/>
            <a:ext cx="3332988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1" y="3305208"/>
            <a:ext cx="3332988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6603A-E2BB-4A96-A083-32391AA4B684}" type="datetimeFigureOut">
              <a:rPr lang="en-GB">
                <a:solidFill>
                  <a:srgbClr val="191B0E"/>
                </a:solidFill>
              </a:rPr>
              <a:pPr>
                <a:defRPr/>
              </a:pPr>
              <a:t>21/06/2017</a:t>
            </a:fld>
            <a:endParaRPr lang="en-GB">
              <a:solidFill>
                <a:srgbClr val="191B0E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191B0E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50DEA-3D12-4B3C-8E5A-76E5DF402792}" type="slidenum">
              <a:rPr lang="en-GB">
                <a:solidFill>
                  <a:srgbClr val="191B0E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191B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3436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D0B4F-90D0-4AB9-ADA6-CCAEFD276F5A}" type="datetimeFigureOut">
              <a:rPr lang="en-GB">
                <a:solidFill>
                  <a:srgbClr val="191B0E"/>
                </a:solidFill>
              </a:rPr>
              <a:pPr>
                <a:defRPr/>
              </a:pPr>
              <a:t>21/06/2017</a:t>
            </a:fld>
            <a:endParaRPr lang="en-GB">
              <a:solidFill>
                <a:srgbClr val="191B0E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191B0E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397BF-FE78-436D-A3AF-2CCCBE153222}" type="slidenum">
              <a:rPr lang="en-GB">
                <a:solidFill>
                  <a:srgbClr val="191B0E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191B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8429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3FDCC-63A5-4383-8DED-4DC65AE0C70A}" type="datetimeFigureOut">
              <a:rPr lang="en-GB">
                <a:solidFill>
                  <a:srgbClr val="191B0E"/>
                </a:solidFill>
              </a:rPr>
              <a:pPr>
                <a:defRPr/>
              </a:pPr>
              <a:t>21/06/2017</a:t>
            </a:fld>
            <a:endParaRPr lang="en-GB">
              <a:solidFill>
                <a:srgbClr val="191B0E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191B0E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AA0AC8-2BB8-4131-A344-515C0F839BB0}" type="slidenum">
              <a:rPr lang="en-GB">
                <a:solidFill>
                  <a:srgbClr val="191B0E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191B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2828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397787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3977878" y="0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188"/>
            <a:ext cx="903685" cy="404812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BCCE2C4-C56A-44E0-868A-CA7CE8A2A7DA}" type="datetimeFigureOut">
              <a:rPr lang="en-GB">
                <a:solidFill>
                  <a:srgbClr val="191B0E"/>
                </a:solidFill>
              </a:rPr>
              <a:pPr>
                <a:defRPr/>
              </a:pPr>
              <a:t>21/06/2017</a:t>
            </a:fld>
            <a:endParaRPr lang="en-GB">
              <a:solidFill>
                <a:srgbClr val="191B0E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969" y="6453188"/>
            <a:ext cx="1779985" cy="4048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GB">
              <a:solidFill>
                <a:srgbClr val="191B0E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831" y="6453188"/>
            <a:ext cx="1196579" cy="404812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8E83CAC-D800-4C09-B6BC-1C912C96856F}" type="slidenum">
              <a:rPr lang="en-GB">
                <a:solidFill>
                  <a:srgbClr val="191B0E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191B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7265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397787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3977878" y="0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rtlCol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188"/>
            <a:ext cx="903685" cy="404812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F94FFF4-BCAB-46BA-9AA0-C1E3D13DB669}" type="datetimeFigureOut">
              <a:rPr lang="en-GB">
                <a:solidFill>
                  <a:srgbClr val="191B0E"/>
                </a:solidFill>
              </a:rPr>
              <a:pPr>
                <a:defRPr/>
              </a:pPr>
              <a:t>21/06/2017</a:t>
            </a:fld>
            <a:endParaRPr lang="en-GB">
              <a:solidFill>
                <a:srgbClr val="191B0E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969" y="6453188"/>
            <a:ext cx="1779985" cy="4048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GB">
              <a:solidFill>
                <a:srgbClr val="191B0E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831" y="6453188"/>
            <a:ext cx="1196579" cy="404812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288E347-CCFA-40ED-BBB8-86793BA523B7}" type="slidenum">
              <a:rPr lang="en-GB">
                <a:solidFill>
                  <a:srgbClr val="191B0E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191B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5884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FF592-CBAA-4F38-9AD0-58B67DD15543}" type="datetimeFigureOut">
              <a:rPr lang="en-GB">
                <a:solidFill>
                  <a:srgbClr val="191B0E"/>
                </a:solidFill>
              </a:rPr>
              <a:pPr>
                <a:defRPr/>
              </a:pPr>
              <a:t>21/06/2017</a:t>
            </a:fld>
            <a:endParaRPr lang="en-GB">
              <a:solidFill>
                <a:srgbClr val="191B0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191B0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DB13D-5E30-4DF1-9CCD-7C5663577A25}" type="slidenum">
              <a:rPr lang="en-GB">
                <a:solidFill>
                  <a:srgbClr val="191B0E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191B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3139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7421" y="624156"/>
            <a:ext cx="1174325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6134731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6BCE5-8761-4FF4-9658-183D20AC7BB3}" type="datetimeFigureOut">
              <a:rPr lang="en-GB">
                <a:solidFill>
                  <a:srgbClr val="191B0E"/>
                </a:solidFill>
              </a:rPr>
              <a:pPr>
                <a:defRPr/>
              </a:pPr>
              <a:t>21/06/2017</a:t>
            </a:fld>
            <a:endParaRPr lang="en-GB">
              <a:solidFill>
                <a:srgbClr val="191B0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191B0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DB430-158A-42F2-B470-9F5C58ED5B33}" type="slidenum">
              <a:rPr lang="en-GB">
                <a:solidFill>
                  <a:srgbClr val="191B0E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191B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6770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892969" y="1151930"/>
            <a:ext cx="7358063" cy="2321719"/>
          </a:xfrm>
          <a:prstGeom prst="rect">
            <a:avLst/>
          </a:prstGeom>
        </p:spPr>
        <p:txBody>
          <a:bodyPr anchor="b"/>
          <a:lstStyle/>
          <a:p>
            <a:pPr lvl="0"/>
            <a:r>
              <a:rPr/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892969" y="3536156"/>
            <a:ext cx="7358063" cy="794742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z="2250"/>
            </a:lvl1pPr>
            <a:lvl2pPr marL="0" indent="160729" algn="ctr">
              <a:spcBef>
                <a:spcPts val="0"/>
              </a:spcBef>
              <a:buSzTx/>
              <a:buNone/>
              <a:defRPr sz="2250"/>
            </a:lvl2pPr>
            <a:lvl3pPr marL="0" indent="321457" algn="ctr">
              <a:spcBef>
                <a:spcPts val="0"/>
              </a:spcBef>
              <a:buSzTx/>
              <a:buNone/>
              <a:defRPr sz="2250"/>
            </a:lvl3pPr>
            <a:lvl4pPr marL="0" indent="482186" algn="ctr">
              <a:spcBef>
                <a:spcPts val="0"/>
              </a:spcBef>
              <a:buSzTx/>
              <a:buNone/>
              <a:defRPr sz="2250"/>
            </a:lvl4pPr>
            <a:lvl5pPr marL="0" indent="642915" algn="ctr">
              <a:spcBef>
                <a:spcPts val="0"/>
              </a:spcBef>
              <a:buSzTx/>
              <a:buNone/>
              <a:defRPr sz="2250"/>
            </a:lvl5pPr>
          </a:lstStyle>
          <a:p>
            <a:pPr lvl="0"/>
            <a:r>
              <a:rPr/>
              <a:t>Body Level One</a:t>
            </a:r>
          </a:p>
          <a:p>
            <a:pPr lvl="1"/>
            <a:r>
              <a:rPr/>
              <a:t>Body Level Two</a:t>
            </a:r>
          </a:p>
          <a:p>
            <a:pPr lvl="2"/>
            <a:r>
              <a:rPr/>
              <a:t>Body Level Three</a:t>
            </a:r>
          </a:p>
          <a:p>
            <a:pPr lvl="3"/>
            <a:r>
              <a:rPr/>
              <a:t>Body Level Four</a:t>
            </a:r>
          </a:p>
          <a:p>
            <a:pPr lvl="4"/>
            <a:r>
              <a:rPr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921054359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 rtlCol="0">
            <a:normAutofit/>
          </a:bodyPr>
          <a:lstStyle>
            <a:lvl1pPr>
              <a:defRPr sz="1500" baseline="0">
                <a:latin typeface="Univers LT Std 55 Roman" charset="0"/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761935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for ma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485775" y="1901825"/>
            <a:ext cx="3971925" cy="3856038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7" name="Picture Placeholder 1"/>
          <p:cNvSpPr>
            <a:spLocks noGrp="1"/>
          </p:cNvSpPr>
          <p:nvPr>
            <p:ph type="pic" sz="quarter" idx="10"/>
          </p:nvPr>
        </p:nvSpPr>
        <p:spPr>
          <a:xfrm>
            <a:off x="495302" y="1902185"/>
            <a:ext cx="3964732" cy="3856064"/>
          </a:xfrm>
          <a:solidFill>
            <a:schemeClr val="bg2"/>
          </a:solidFill>
          <a:ln>
            <a:noFill/>
          </a:ln>
        </p:spPr>
        <p:txBody>
          <a:bodyPr rtlCol="0">
            <a:normAutofit/>
          </a:bodyPr>
          <a:lstStyle>
            <a:lvl1pPr>
              <a:defRPr sz="1500" baseline="0">
                <a:latin typeface="Univers LT Std 55 Roman" charset="0"/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2" name="Picture Placeholder 1"/>
          <p:cNvSpPr>
            <a:spLocks noGrp="1"/>
          </p:cNvSpPr>
          <p:nvPr>
            <p:ph type="pic" sz="quarter" idx="12"/>
          </p:nvPr>
        </p:nvSpPr>
        <p:spPr>
          <a:xfrm>
            <a:off x="4652964" y="1902185"/>
            <a:ext cx="3964732" cy="3856064"/>
          </a:xfrm>
          <a:solidFill>
            <a:schemeClr val="bg2"/>
          </a:solidFill>
          <a:ln>
            <a:noFill/>
          </a:ln>
        </p:spPr>
        <p:txBody>
          <a:bodyPr rtlCol="0">
            <a:normAutofit/>
          </a:bodyPr>
          <a:lstStyle>
            <a:lvl1pPr>
              <a:defRPr sz="1500" baseline="0">
                <a:latin typeface="Univers LT Std 55 Roman" charset="0"/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973365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1652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4DFCE31-D448-462D-8623-F16276D3A40B}" type="datetimeFigureOut">
              <a:rPr lang="en-US"/>
              <a:pPr>
                <a:defRPr/>
              </a:pPr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534988" cy="46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48263" y="6092825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44CC7-6009-4687-8E2F-A3776C5241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8199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solidFill>
            <a:schemeClr val="bg2"/>
          </a:solidFill>
        </p:spPr>
        <p:txBody>
          <a:bodyPr rtlCol="0">
            <a:normAutofit/>
          </a:bodyPr>
          <a:lstStyle>
            <a:lvl1pPr>
              <a:defRPr sz="1500" baseline="0">
                <a:latin typeface="Univers LT Std 55 Roman" charset="0"/>
              </a:defRPr>
            </a:lvl1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276182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657225" y="657225"/>
            <a:ext cx="3467100" cy="2600325"/>
          </a:xfrm>
          <a:solidFill>
            <a:schemeClr val="bg2"/>
          </a:solidFill>
        </p:spPr>
        <p:txBody>
          <a:bodyPr rtlCol="0"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 baseline="0">
                <a:latin typeface="Univers LT Std 55 Roman" charset="0"/>
              </a:defRPr>
            </a:lvl1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657225" y="3743324"/>
            <a:ext cx="3467100" cy="2600325"/>
          </a:xfrm>
          <a:solidFill>
            <a:schemeClr val="bg2"/>
          </a:solidFill>
        </p:spPr>
        <p:txBody>
          <a:bodyPr rtlCol="0"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 baseline="0">
                <a:latin typeface="Univers LT Std 55 Roman" charset="0"/>
              </a:defRPr>
            </a:lvl1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83381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  <p:pic>
        <p:nvPicPr>
          <p:cNvPr id="1028" name="Picture 7" descr="MICS-logo_cyan-rgb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48400"/>
            <a:ext cx="1676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8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6248400"/>
            <a:ext cx="1908175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9"/>
          <p:cNvSpPr>
            <a:spLocks noChangeArrowheads="1"/>
          </p:cNvSpPr>
          <p:nvPr userDrawn="1"/>
        </p:nvSpPr>
        <p:spPr bwMode="auto">
          <a:xfrm>
            <a:off x="457200" y="1371600"/>
            <a:ext cx="8229600" cy="76200"/>
          </a:xfrm>
          <a:prstGeom prst="rect">
            <a:avLst/>
          </a:prstGeom>
          <a:solidFill>
            <a:srgbClr val="00B0F0"/>
          </a:solidFill>
          <a:ln>
            <a:noFill/>
          </a:ln>
          <a:extLst/>
        </p:spPr>
        <p:txBody>
          <a:bodyPr wrap="none" anchor="ctr"/>
          <a:lstStyle/>
          <a:p>
            <a:pPr algn="ctr">
              <a:defRPr/>
            </a:pPr>
            <a:endParaRPr 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28700" y="685800"/>
            <a:ext cx="720090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28700" y="2286000"/>
            <a:ext cx="72009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8" y="6453188"/>
            <a:ext cx="903685" cy="404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aseline="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 defTabSz="457200">
              <a:defRPr/>
            </a:pPr>
            <a:fld id="{F827D19A-AF10-48A0-9FC5-99603CC09D38}" type="datetimeFigureOut">
              <a:rPr lang="en-GB">
                <a:solidFill>
                  <a:srgbClr val="191B0E"/>
                </a:solidFill>
              </a:rPr>
              <a:pPr defTabSz="457200">
                <a:defRPr/>
              </a:pPr>
              <a:t>21/06/2017</a:t>
            </a:fld>
            <a:endParaRPr lang="en-GB">
              <a:solidFill>
                <a:srgbClr val="191B0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510" y="6453188"/>
            <a:ext cx="4710113" cy="404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aseline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 defTabSz="457200">
              <a:defRPr/>
            </a:pPr>
            <a:endParaRPr lang="en-GB">
              <a:solidFill>
                <a:srgbClr val="191B0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460" y="6453188"/>
            <a:ext cx="1197769" cy="404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aseline="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 defTabSz="457200">
              <a:defRPr/>
            </a:pPr>
            <a:fld id="{2B998DD7-465A-4315-A831-9A38E9AB46A0}" type="slidenum">
              <a:rPr lang="en-GB">
                <a:solidFill>
                  <a:srgbClr val="191B0E"/>
                </a:solidFill>
              </a:rPr>
              <a:pPr defTabSz="457200">
                <a:defRPr/>
              </a:pPr>
              <a:t>‹#›</a:t>
            </a:fld>
            <a:endParaRPr lang="en-GB">
              <a:solidFill>
                <a:srgbClr val="191B0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8379" y="0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93528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</p:sldLayoutIdLst>
  <p:txStyles>
    <p:titleStyle>
      <a:lvl1pPr algn="l" rtl="0" fontAlgn="base">
        <a:lnSpc>
          <a:spcPct val="89000"/>
        </a:lnSpc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89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2pPr>
      <a:lvl3pPr algn="l" rtl="0" fontAlgn="base">
        <a:lnSpc>
          <a:spcPct val="89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3pPr>
      <a:lvl4pPr algn="l" rtl="0" fontAlgn="base">
        <a:lnSpc>
          <a:spcPct val="89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4pPr>
      <a:lvl5pPr algn="l" rtl="0" fontAlgn="base">
        <a:lnSpc>
          <a:spcPct val="89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5pPr>
      <a:lvl6pPr marL="457200" algn="l" rtl="0" fontAlgn="base">
        <a:lnSpc>
          <a:spcPct val="89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6pPr>
      <a:lvl7pPr marL="914400" algn="l" rtl="0" fontAlgn="base">
        <a:lnSpc>
          <a:spcPct val="89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7pPr>
      <a:lvl8pPr marL="1371600" algn="l" rtl="0" fontAlgn="base">
        <a:lnSpc>
          <a:spcPct val="89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8pPr>
      <a:lvl9pPr marL="1828800" algn="l" rtl="0" fontAlgn="base">
        <a:lnSpc>
          <a:spcPct val="89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9pPr>
    </p:titleStyle>
    <p:bodyStyle>
      <a:lvl1pPr marL="382588" indent="-382588" algn="l" rtl="0" fontAlgn="base">
        <a:lnSpc>
          <a:spcPct val="94000"/>
        </a:lnSpc>
        <a:spcBef>
          <a:spcPts val="1000"/>
        </a:spcBef>
        <a:spcAft>
          <a:spcPts val="200"/>
        </a:spcAft>
        <a:buFont typeface="Franklin Gothic Book" pitchFamily="34" charset="0"/>
        <a:buChar char="■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2588" algn="l" rtl="0" fontAlgn="base">
        <a:lnSpc>
          <a:spcPct val="94000"/>
        </a:lnSpc>
        <a:spcBef>
          <a:spcPts val="500"/>
        </a:spcBef>
        <a:spcAft>
          <a:spcPts val="200"/>
        </a:spcAft>
        <a:buFont typeface="Franklin Gothic Book" pitchFamily="34" charset="0"/>
        <a:buChar char="–"/>
        <a:defRPr sz="2000" i="1" kern="120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2588" algn="l" rtl="0" fontAlgn="base">
        <a:lnSpc>
          <a:spcPct val="94000"/>
        </a:lnSpc>
        <a:spcBef>
          <a:spcPts val="500"/>
        </a:spcBef>
        <a:spcAft>
          <a:spcPts val="200"/>
        </a:spcAft>
        <a:buFont typeface="Franklin Gothic Book" pitchFamily="34" charset="0"/>
        <a:buChar char="■"/>
        <a:defRPr kern="120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2588" algn="l" rtl="0" fontAlgn="base">
        <a:lnSpc>
          <a:spcPct val="94000"/>
        </a:lnSpc>
        <a:spcBef>
          <a:spcPts val="500"/>
        </a:spcBef>
        <a:spcAft>
          <a:spcPts val="200"/>
        </a:spcAft>
        <a:buFont typeface="Franklin Gothic Book" pitchFamily="34" charset="0"/>
        <a:buChar char="–"/>
        <a:defRPr i="1" kern="120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2588" algn="l" rtl="0" fontAlgn="base">
        <a:lnSpc>
          <a:spcPct val="94000"/>
        </a:lnSpc>
        <a:spcBef>
          <a:spcPts val="500"/>
        </a:spcBef>
        <a:spcAft>
          <a:spcPts val="200"/>
        </a:spcAft>
        <a:buFont typeface="Franklin Gothic Book" pitchFamily="34" charset="0"/>
        <a:buChar char="■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odc.org/documents/data-and-analysis/Crime-statistics/Manual_on_Victimization_surveys_2009_web.pdf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6.jp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5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9.jpeg"/><Relationship Id="rId5" Type="http://schemas.openxmlformats.org/officeDocument/2006/relationships/image" Target="../media/image38.emf"/><Relationship Id="rId10" Type="http://schemas.openxmlformats.org/officeDocument/2006/relationships/image" Target="../media/image43.png"/><Relationship Id="rId4" Type="http://schemas.openxmlformats.org/officeDocument/2006/relationships/oleObject" Target="../embeddings/_____Microsoft_Excel_97-20031.xls"/><Relationship Id="rId9" Type="http://schemas.openxmlformats.org/officeDocument/2006/relationships/image" Target="../media/image42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0.jpe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4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58.jpeg"/><Relationship Id="rId4" Type="http://schemas.openxmlformats.org/officeDocument/2006/relationships/image" Target="../media/image56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5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59.jpeg"/><Relationship Id="rId4" Type="http://schemas.openxmlformats.org/officeDocument/2006/relationships/image" Target="../media/image56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6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4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6.png"/><Relationship Id="rId5" Type="http://schemas.openxmlformats.org/officeDocument/2006/relationships/image" Target="../media/image63.png"/><Relationship Id="rId4" Type="http://schemas.openxmlformats.org/officeDocument/2006/relationships/image" Target="../media/image62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6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64.jpeg"/><Relationship Id="rId4" Type="http://schemas.openxmlformats.org/officeDocument/2006/relationships/image" Target="../media/image56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4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65.png"/><Relationship Id="rId4" Type="http://schemas.openxmlformats.org/officeDocument/2006/relationships/image" Target="../media/image56.pn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9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0.png"/><Relationship Id="rId4" Type="http://schemas.openxmlformats.org/officeDocument/2006/relationships/image" Target="../media/image56.png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9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9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9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9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5257800"/>
            <a:ext cx="9144000" cy="1600200"/>
          </a:xfrm>
          <a:solidFill>
            <a:schemeClr val="accent5">
              <a:lumMod val="90000"/>
            </a:schemeClr>
          </a:solidFill>
        </p:spPr>
        <p:txBody>
          <a:bodyPr/>
          <a:lstStyle/>
          <a:p>
            <a:pPr eaLnBrk="1" hangingPunct="1"/>
            <a:r>
              <a:rPr lang="ru-RU" altLang="ru-RU" sz="54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Введение в вопросники и модули</a:t>
            </a:r>
            <a:r>
              <a:rPr lang="ru-RU" altLang="ru-RU" sz="5400" b="1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</a:t>
            </a:r>
            <a:r>
              <a:rPr lang="en-US" altLang="ru-RU" sz="54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MICS</a:t>
            </a:r>
            <a:endParaRPr lang="en-US" altLang="ru-RU" b="1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-1"/>
            <a:ext cx="8763000" cy="52578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964" y="35560"/>
            <a:ext cx="5442956" cy="3622040"/>
          </a:xfrm>
          <a:prstGeom prst="rect">
            <a:avLst/>
          </a:prstGeom>
        </p:spPr>
      </p:pic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-418836" y="71120"/>
            <a:ext cx="5143236" cy="1143000"/>
          </a:xfrm>
        </p:spPr>
        <p:txBody>
          <a:bodyPr/>
          <a:lstStyle/>
          <a:p>
            <a:r>
              <a:rPr lang="ru-RU" alt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Содержание</a:t>
            </a:r>
            <a:endParaRPr lang="en-US" alt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altLang="ru-RU" sz="4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Вопросники </a:t>
            </a:r>
            <a:endParaRPr lang="en-US" altLang="ru-RU" sz="44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>
              <a:buNone/>
            </a:pPr>
            <a:r>
              <a:rPr lang="ru-RU" altLang="ru-RU" sz="4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и модули</a:t>
            </a:r>
            <a:endParaRPr lang="en-US" altLang="ru-RU" sz="44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514350" indent="-514350">
              <a:buFont typeface="Calibri" pitchFamily="34" charset="0"/>
              <a:buAutoNum type="arabicPeriod"/>
            </a:pPr>
            <a:endParaRPr lang="en-US" altLang="ru-RU" dirty="0" smtClean="0"/>
          </a:p>
          <a:p>
            <a:pPr marL="514350" indent="-514350">
              <a:buFont typeface="Calibri" pitchFamily="34" charset="0"/>
              <a:buAutoNum type="arabicPeriod"/>
            </a:pPr>
            <a:r>
              <a:rPr lang="ru-RU" alt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Некоторые особенности вопросников и модулей </a:t>
            </a:r>
            <a:r>
              <a:rPr lang="en-US" alt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MICS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ru-RU" alt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Адаптация вопросников и модулей </a:t>
            </a:r>
            <a:r>
              <a:rPr lang="en-US" alt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MICS</a:t>
            </a:r>
            <a:r>
              <a:rPr lang="ru-RU" alt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 местным условиям</a:t>
            </a:r>
            <a:endParaRPr lang="en-US" alt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1533525"/>
            <a:ext cx="5486400" cy="127158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3600" b="1">
                <a:latin typeface="Calibri" pitchFamily="34" charset="0"/>
              </a:rPr>
              <a:t>Вопросник домохозяйства</a:t>
            </a:r>
            <a:endParaRPr lang="en-GB" altLang="ru-RU" sz="3600" b="1">
              <a:latin typeface="Calibri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3825" y="3581400"/>
            <a:ext cx="2133600" cy="16002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2000" b="1" dirty="0">
                <a:latin typeface="Calibri" pitchFamily="34" charset="0"/>
              </a:rPr>
              <a:t>Индивид. вопросник для женщин</a:t>
            </a:r>
            <a:endParaRPr lang="en-US" altLang="ru-RU" sz="2000" b="1" dirty="0">
              <a:latin typeface="Calibri" pitchFamily="34" charset="0"/>
            </a:endParaRPr>
          </a:p>
          <a:p>
            <a:r>
              <a:rPr lang="en-US" altLang="ru-RU" sz="2000" b="1" dirty="0">
                <a:latin typeface="Calibri" pitchFamily="34" charset="0"/>
              </a:rPr>
              <a:t>(</a:t>
            </a:r>
            <a:r>
              <a:rPr lang="ru-RU" altLang="ru-RU" sz="2000" b="1" dirty="0">
                <a:latin typeface="Calibri" pitchFamily="34" charset="0"/>
              </a:rPr>
              <a:t>в возрасте </a:t>
            </a:r>
            <a:r>
              <a:rPr lang="en-US" altLang="ru-RU" sz="2000" b="1" dirty="0">
                <a:latin typeface="Calibri" pitchFamily="34" charset="0"/>
              </a:rPr>
              <a:t>15-49</a:t>
            </a:r>
            <a:r>
              <a:rPr lang="ru-RU" altLang="ru-RU" sz="2000" b="1" dirty="0">
                <a:latin typeface="Calibri" pitchFamily="34" charset="0"/>
              </a:rPr>
              <a:t> лет</a:t>
            </a:r>
            <a:r>
              <a:rPr lang="en-US" altLang="ru-RU" sz="2000" b="1" dirty="0">
                <a:latin typeface="Calibri" pitchFamily="34" charset="0"/>
              </a:rPr>
              <a:t>)</a:t>
            </a:r>
            <a:endParaRPr lang="en-GB" altLang="ru-RU" sz="2000" b="1" dirty="0">
              <a:latin typeface="Calibri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605338" y="3581400"/>
            <a:ext cx="2057400" cy="16002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2000" b="1">
                <a:latin typeface="Calibri" pitchFamily="34" charset="0"/>
              </a:rPr>
              <a:t>Вопросник о детях в возрасте до </a:t>
            </a:r>
            <a:r>
              <a:rPr lang="en-US" altLang="ru-RU" sz="2000" b="1">
                <a:latin typeface="Calibri" pitchFamily="34" charset="0"/>
              </a:rPr>
              <a:t>5</a:t>
            </a:r>
            <a:r>
              <a:rPr lang="ru-RU" altLang="ru-RU" sz="2000" b="1">
                <a:latin typeface="Calibri" pitchFamily="34" charset="0"/>
              </a:rPr>
              <a:t> лет </a:t>
            </a:r>
            <a:r>
              <a:rPr lang="en-US" altLang="ru-RU" sz="2000" b="1">
                <a:latin typeface="Calibri" pitchFamily="34" charset="0"/>
              </a:rPr>
              <a:t>(0-4</a:t>
            </a:r>
            <a:r>
              <a:rPr lang="ru-RU" altLang="ru-RU" sz="2000" b="1">
                <a:latin typeface="Calibri" pitchFamily="34" charset="0"/>
              </a:rPr>
              <a:t> лет</a:t>
            </a:r>
            <a:r>
              <a:rPr lang="en-US" altLang="ru-RU" sz="2000" b="1">
                <a:latin typeface="Calibri" pitchFamily="34" charset="0"/>
              </a:rPr>
              <a:t>)</a:t>
            </a:r>
            <a:endParaRPr lang="en-GB" altLang="ru-RU" sz="2000" b="1">
              <a:latin typeface="Calibri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363788" y="3549650"/>
            <a:ext cx="2133600" cy="16002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2000" b="1" dirty="0">
                <a:latin typeface="Calibri" pitchFamily="34" charset="0"/>
              </a:rPr>
              <a:t>Индивид. Вопросник для мужчин (в возрасте </a:t>
            </a:r>
            <a:r>
              <a:rPr lang="en-US" altLang="ru-RU" sz="2000" b="1" dirty="0">
                <a:latin typeface="Calibri" pitchFamily="34" charset="0"/>
              </a:rPr>
              <a:t>15-49</a:t>
            </a:r>
            <a:r>
              <a:rPr lang="ru-RU" altLang="ru-RU" sz="2000" b="1" dirty="0">
                <a:latin typeface="Calibri" pitchFamily="34" charset="0"/>
              </a:rPr>
              <a:t> лет</a:t>
            </a:r>
            <a:r>
              <a:rPr lang="en-US" altLang="ru-RU" sz="2000" b="1" dirty="0">
                <a:latin typeface="Calibri" pitchFamily="34" charset="0"/>
              </a:rPr>
              <a:t>)</a:t>
            </a:r>
            <a:endParaRPr lang="en-GB" altLang="ru-RU" sz="2000" b="1" dirty="0">
              <a:latin typeface="Calibri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1141413" y="2827338"/>
            <a:ext cx="1430337" cy="77152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6" idx="0"/>
          </p:cNvCxnSpPr>
          <p:nvPr/>
        </p:nvCxnSpPr>
        <p:spPr>
          <a:xfrm>
            <a:off x="4953000" y="2805113"/>
            <a:ext cx="681038" cy="7762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7" idx="0"/>
          </p:cNvCxnSpPr>
          <p:nvPr/>
        </p:nvCxnSpPr>
        <p:spPr>
          <a:xfrm flipH="1">
            <a:off x="3430588" y="2827338"/>
            <a:ext cx="158750" cy="72231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400300" y="5237163"/>
            <a:ext cx="2019300" cy="590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600" i="1"/>
              <a:t>Все</a:t>
            </a:r>
            <a:r>
              <a:rPr lang="en-US" altLang="ru-RU" sz="1600" i="1"/>
              <a:t> </a:t>
            </a:r>
            <a:r>
              <a:rPr lang="ru-RU" altLang="ru-RU" sz="16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или </a:t>
            </a:r>
            <a:r>
              <a:rPr lang="ru-RU" altLang="ru-RU" sz="1600" i="1"/>
              <a:t>подвыборка ДХ</a:t>
            </a:r>
            <a:endParaRPr lang="en-GB" altLang="ru-RU" sz="1600" i="1"/>
          </a:p>
        </p:txBody>
      </p:sp>
      <p:sp>
        <p:nvSpPr>
          <p:cNvPr id="18" name="Rounded Rectangle 17"/>
          <p:cNvSpPr/>
          <p:nvPr/>
        </p:nvSpPr>
        <p:spPr>
          <a:xfrm>
            <a:off x="6905625" y="3400425"/>
            <a:ext cx="2057400" cy="16002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2000" b="1">
                <a:latin typeface="Calibri" pitchFamily="34" charset="0"/>
              </a:rPr>
              <a:t>Вопросник о детях в возрасте </a:t>
            </a:r>
            <a:r>
              <a:rPr lang="en-US" altLang="ru-RU" sz="2000" b="1">
                <a:latin typeface="Calibri" pitchFamily="34" charset="0"/>
              </a:rPr>
              <a:t>5-17</a:t>
            </a:r>
            <a:r>
              <a:rPr lang="ru-RU" altLang="ru-RU" sz="2000" b="1">
                <a:latin typeface="Calibri" pitchFamily="34" charset="0"/>
              </a:rPr>
              <a:t> лет</a:t>
            </a:r>
            <a:endParaRPr lang="en-GB" altLang="ru-RU" sz="2000" b="1">
              <a:latin typeface="Calibri" pitchFamily="34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5892800" y="2570163"/>
            <a:ext cx="1574800" cy="79851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7010400" y="428625"/>
            <a:ext cx="2057400" cy="16002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2000" b="1">
                <a:latin typeface="Calibri" pitchFamily="34" charset="0"/>
              </a:rPr>
              <a:t>Вопросник для анализа качества воды</a:t>
            </a:r>
            <a:endParaRPr lang="en-GB" altLang="ru-RU" sz="2000" b="1">
              <a:latin typeface="Calibri" pitchFamily="34" charset="0"/>
            </a:endParaRPr>
          </a:p>
        </p:txBody>
      </p:sp>
      <p:cxnSp>
        <p:nvCxnSpPr>
          <p:cNvPr id="23" name="Straight Arrow Connector 22"/>
          <p:cNvCxnSpPr>
            <a:endCxn id="22" idx="1"/>
          </p:cNvCxnSpPr>
          <p:nvPr/>
        </p:nvCxnSpPr>
        <p:spPr>
          <a:xfrm flipV="1">
            <a:off x="5943600" y="1228725"/>
            <a:ext cx="1066800" cy="43656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7289800" y="2082800"/>
            <a:ext cx="1498600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600" i="1"/>
              <a:t>Подвыборка ДХ</a:t>
            </a:r>
            <a:endParaRPr lang="en-GB" altLang="ru-RU" sz="1600" i="1"/>
          </a:p>
        </p:txBody>
      </p:sp>
      <p:sp>
        <p:nvSpPr>
          <p:cNvPr id="35" name="Rounded Rectangle 34"/>
          <p:cNvSpPr/>
          <p:nvPr/>
        </p:nvSpPr>
        <p:spPr>
          <a:xfrm>
            <a:off x="4887913" y="5495925"/>
            <a:ext cx="1490662" cy="11430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200"/>
              <a:t>Форма вопросника для сбора в мед. учреждении данных о вакцинации</a:t>
            </a:r>
            <a:endParaRPr lang="en-GB" altLang="ru-RU" sz="1200"/>
          </a:p>
        </p:txBody>
      </p:sp>
      <p:cxnSp>
        <p:nvCxnSpPr>
          <p:cNvPr id="36" name="Straight Arrow Connector 35"/>
          <p:cNvCxnSpPr>
            <a:stCxn id="6" idx="2"/>
            <a:endCxn id="35" idx="0"/>
          </p:cNvCxnSpPr>
          <p:nvPr/>
        </p:nvCxnSpPr>
        <p:spPr>
          <a:xfrm>
            <a:off x="5634038" y="5181600"/>
            <a:ext cx="0" cy="314325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7267575" y="5081588"/>
            <a:ext cx="1497013" cy="1079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600" i="1"/>
              <a:t>Один выбранный ребенок </a:t>
            </a:r>
            <a:r>
              <a:rPr lang="en-US" altLang="ru-RU" sz="1600" i="1"/>
              <a:t>5-17</a:t>
            </a:r>
            <a:r>
              <a:rPr lang="ru-RU" altLang="ru-RU" sz="1600" i="1"/>
              <a:t> лет</a:t>
            </a:r>
            <a:endParaRPr lang="en-GB" altLang="ru-RU" sz="1600" i="1"/>
          </a:p>
        </p:txBody>
      </p:sp>
      <p:sp>
        <p:nvSpPr>
          <p:cNvPr id="18452" name="Title 1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eaLnBrk="0" hangingPunct="0">
              <a:defRPr sz="4400">
                <a:solidFill>
                  <a:schemeClr val="tx2"/>
                </a:solidFill>
                <a:latin typeface="Calibri" pitchFamily="34" charset="0"/>
              </a:defRPr>
            </a:lvl1pPr>
            <a:lvl2pPr algn="ctr" eaLnBrk="0" hangingPunct="0">
              <a:defRPr sz="4400">
                <a:solidFill>
                  <a:schemeClr val="tx2"/>
                </a:solidFill>
                <a:latin typeface="Calibri" pitchFamily="34" charset="0"/>
              </a:defRPr>
            </a:lvl2pPr>
            <a:lvl3pPr algn="ctr" eaLnBrk="0" hangingPunct="0">
              <a:defRPr sz="4400">
                <a:solidFill>
                  <a:schemeClr val="tx2"/>
                </a:solidFill>
                <a:latin typeface="Calibri" pitchFamily="34" charset="0"/>
              </a:defRPr>
            </a:lvl3pPr>
            <a:lvl4pPr algn="ctr" eaLnBrk="0" hangingPunct="0">
              <a:defRPr sz="4400">
                <a:solidFill>
                  <a:schemeClr val="tx2"/>
                </a:solidFill>
                <a:latin typeface="Calibri" pitchFamily="34" charset="0"/>
              </a:defRPr>
            </a:lvl4pPr>
            <a:lvl5pPr algn="ctr" eaLnBrk="0" hangingPunct="0">
              <a:defRPr sz="4400">
                <a:solidFill>
                  <a:schemeClr val="tx2"/>
                </a:solidFill>
                <a:latin typeface="Calibri" pitchFamily="34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r>
              <a:rPr lang="ru-RU" altLang="ru-RU" b="1">
                <a:solidFill>
                  <a:schemeClr val="accent2"/>
                </a:solidFill>
              </a:rPr>
              <a:t>Вопросники </a:t>
            </a:r>
            <a:r>
              <a:rPr lang="en-US" altLang="ru-RU" b="1">
                <a:solidFill>
                  <a:schemeClr val="accent2"/>
                </a:solidFill>
              </a:rPr>
              <a:t>MICS6</a:t>
            </a:r>
          </a:p>
        </p:txBody>
      </p:sp>
      <p:sp>
        <p:nvSpPr>
          <p:cNvPr id="21" name="Rounded Rectangle 6"/>
          <p:cNvSpPr/>
          <p:nvPr/>
        </p:nvSpPr>
        <p:spPr>
          <a:xfrm>
            <a:off x="2363788" y="3549650"/>
            <a:ext cx="2133600" cy="16002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2000" b="1" dirty="0">
                <a:solidFill>
                  <a:srgbClr val="FF0000"/>
                </a:solidFill>
                <a:latin typeface="Calibri" pitchFamily="34" charset="0"/>
              </a:rPr>
              <a:t>Индивид. Вопросник для мужчин (в возрасте </a:t>
            </a:r>
            <a:r>
              <a:rPr lang="en-US" altLang="ru-RU" sz="2000" b="1" dirty="0">
                <a:solidFill>
                  <a:srgbClr val="FF0000"/>
                </a:solidFill>
                <a:latin typeface="Calibri" pitchFamily="34" charset="0"/>
              </a:rPr>
              <a:t>15-49</a:t>
            </a:r>
            <a:r>
              <a:rPr lang="ru-RU" altLang="ru-RU" sz="2000" b="1" dirty="0">
                <a:solidFill>
                  <a:srgbClr val="FF0000"/>
                </a:solidFill>
                <a:latin typeface="Calibri" pitchFamily="34" charset="0"/>
              </a:rPr>
              <a:t> лет</a:t>
            </a:r>
            <a:r>
              <a:rPr lang="en-US" altLang="ru-RU" sz="2000" b="1" dirty="0">
                <a:solidFill>
                  <a:srgbClr val="FF0000"/>
                </a:solidFill>
                <a:latin typeface="Calibri" pitchFamily="34" charset="0"/>
              </a:rPr>
              <a:t>)</a:t>
            </a:r>
            <a:endParaRPr lang="en-GB" altLang="ru-RU" sz="20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4" name="Rounded Rectangle 21"/>
          <p:cNvSpPr/>
          <p:nvPr/>
        </p:nvSpPr>
        <p:spPr>
          <a:xfrm>
            <a:off x="7010400" y="425450"/>
            <a:ext cx="2057400" cy="16002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2000" b="1" dirty="0">
                <a:solidFill>
                  <a:srgbClr val="FF0000"/>
                </a:solidFill>
                <a:latin typeface="Calibri" pitchFamily="34" charset="0"/>
              </a:rPr>
              <a:t>Вопросник для анализа качества воды</a:t>
            </a:r>
            <a:endParaRPr lang="en-GB" altLang="ru-RU" sz="2000" b="1" dirty="0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32" name="Group 5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3248554"/>
              </p:ext>
            </p:extLst>
          </p:nvPr>
        </p:nvGraphicFramePr>
        <p:xfrm>
          <a:off x="447040" y="1443038"/>
          <a:ext cx="8229600" cy="2360979"/>
        </p:xfrm>
        <a:graphic>
          <a:graphicData uri="http://schemas.openxmlformats.org/drawingml/2006/table">
            <a:tbl>
              <a:tblPr/>
              <a:tblGrid>
                <a:gridCol w="762000"/>
                <a:gridCol w="7467600"/>
              </a:tblGrid>
              <a:tr h="18164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</a:pP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6322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HH</a:t>
                      </a:r>
                      <a:endParaRPr kumimoji="0" lang="en-US" alt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ПАНЕЛЬ ИНФОРМАЦИИ О ДОМОХОЗЯЙСТВЕ</a:t>
                      </a:r>
                      <a:endParaRPr kumimoji="0" lang="en-US" alt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6322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HL</a:t>
                      </a:r>
                      <a:endParaRPr kumimoji="0" lang="en-US" alt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ОПИСЬ ДОМОХОЗЯЙСТВА</a:t>
                      </a:r>
                      <a:endParaRPr kumimoji="0" lang="en-US" alt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36322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ED</a:t>
                      </a:r>
                      <a:endParaRPr kumimoji="0" lang="en-US" alt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ОБРАЗОВАНИЕ </a:t>
                      </a:r>
                      <a:r>
                        <a:rPr kumimoji="0" lang="en-GB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[3+]</a:t>
                      </a:r>
                      <a:endParaRPr kumimoji="0" lang="en-US" alt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6322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HC</a:t>
                      </a:r>
                      <a:endParaRPr kumimoji="0" lang="en-US" alt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ХАРАКТЕРИСТИКИ ДОМОХОЗЯЙСТВ</a:t>
                      </a:r>
                      <a:endParaRPr kumimoji="0" lang="en-US" alt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36322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</a:t>
                      </a:r>
                      <a:endParaRPr kumimoji="0" lang="en-US" alt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СОЦИАЛЬНЫЕ ВЫПЛАТЫ</a:t>
                      </a:r>
                      <a:endParaRPr kumimoji="0" lang="en-US" alt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6322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EU</a:t>
                      </a:r>
                      <a:endParaRPr kumimoji="0" lang="en-US" alt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ПОЛЬЗОВАНИЕ ЭНЕРГИЕЙ В ДОМОХОЗЯЙСТВЕ</a:t>
                      </a:r>
                      <a:endParaRPr kumimoji="0" lang="en-US" alt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  <p:sp>
        <p:nvSpPr>
          <p:cNvPr id="20524" name="Title 1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eaLnBrk="0" hangingPunct="0">
              <a:defRPr sz="4400">
                <a:solidFill>
                  <a:schemeClr val="tx2"/>
                </a:solidFill>
                <a:latin typeface="Calibri" pitchFamily="34" charset="0"/>
              </a:defRPr>
            </a:lvl1pPr>
            <a:lvl2pPr algn="ctr" eaLnBrk="0" hangingPunct="0">
              <a:defRPr sz="4400">
                <a:solidFill>
                  <a:schemeClr val="tx2"/>
                </a:solidFill>
                <a:latin typeface="Calibri" pitchFamily="34" charset="0"/>
              </a:defRPr>
            </a:lvl2pPr>
            <a:lvl3pPr algn="ctr" eaLnBrk="0" hangingPunct="0">
              <a:defRPr sz="4400">
                <a:solidFill>
                  <a:schemeClr val="tx2"/>
                </a:solidFill>
                <a:latin typeface="Calibri" pitchFamily="34" charset="0"/>
              </a:defRPr>
            </a:lvl3pPr>
            <a:lvl4pPr algn="ctr" eaLnBrk="0" hangingPunct="0">
              <a:defRPr sz="4400">
                <a:solidFill>
                  <a:schemeClr val="tx2"/>
                </a:solidFill>
                <a:latin typeface="Calibri" pitchFamily="34" charset="0"/>
              </a:defRPr>
            </a:lvl4pPr>
            <a:lvl5pPr algn="ctr" eaLnBrk="0" hangingPunct="0">
              <a:defRPr sz="4400">
                <a:solidFill>
                  <a:schemeClr val="tx2"/>
                </a:solidFill>
                <a:latin typeface="Calibri" pitchFamily="34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r>
              <a:rPr lang="ru-RU" altLang="ru-RU" b="1" dirty="0">
                <a:solidFill>
                  <a:schemeClr val="accent2"/>
                </a:solidFill>
              </a:rPr>
              <a:t>ВОПРОСНИК ДОМОХОЗЯЙСТВА</a:t>
            </a:r>
            <a:endParaRPr lang="en-US" altLang="ru-RU" b="1" dirty="0">
              <a:solidFill>
                <a:schemeClr val="accent2"/>
              </a:solidFill>
            </a:endParaRPr>
          </a:p>
        </p:txBody>
      </p:sp>
      <p:graphicFrame>
        <p:nvGraphicFramePr>
          <p:cNvPr id="6" name="Group 5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0448669"/>
              </p:ext>
            </p:extLst>
          </p:nvPr>
        </p:nvGraphicFramePr>
        <p:xfrm>
          <a:off x="457200" y="3886200"/>
          <a:ext cx="8229600" cy="1121358"/>
        </p:xfrm>
        <a:graphic>
          <a:graphicData uri="http://schemas.openxmlformats.org/drawingml/2006/table">
            <a:tbl>
              <a:tblPr/>
              <a:tblGrid>
                <a:gridCol w="762000"/>
                <a:gridCol w="7467600"/>
              </a:tblGrid>
              <a:tr h="36322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TN</a:t>
                      </a:r>
                      <a:endParaRPr kumimoji="0" lang="en-US" alt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МОСКИТНЫЕ СЕТКИ, ОБРАБОТАННЫЕ ИНСЕКТИЦИДОМ</a:t>
                      </a:r>
                      <a:endParaRPr kumimoji="0" lang="en-US" alt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75813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IR</a:t>
                      </a:r>
                      <a:endParaRPr kumimoji="0" lang="en-US" alt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ОБРАБОТКА ПОМЕЩЕНИЙ ИНСЕКТИЦИДОМ ОСТАТОЧНОГО ДЕЙСТВИЯ</a:t>
                      </a:r>
                      <a:endParaRPr kumimoji="0" lang="en-US" alt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5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97495"/>
              </p:ext>
            </p:extLst>
          </p:nvPr>
        </p:nvGraphicFramePr>
        <p:xfrm>
          <a:off x="457200" y="5029200"/>
          <a:ext cx="8229600" cy="1089666"/>
        </p:xfrm>
        <a:graphic>
          <a:graphicData uri="http://schemas.openxmlformats.org/drawingml/2006/table">
            <a:tbl>
              <a:tblPr/>
              <a:tblGrid>
                <a:gridCol w="762000"/>
                <a:gridCol w="7467600"/>
              </a:tblGrid>
              <a:tr h="36322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WS</a:t>
                      </a:r>
                      <a:endParaRPr kumimoji="0" lang="en-US" alt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ВОДОСНАБЖЕНИЕ И САНИТАРИЯ</a:t>
                      </a:r>
                      <a:endParaRPr kumimoji="0" lang="en-US" alt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6322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HW</a:t>
                      </a:r>
                      <a:endParaRPr kumimoji="0" lang="en-US" alt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МЫТЬЕ РУК</a:t>
                      </a:r>
                      <a:endParaRPr kumimoji="0" lang="en-US" alt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36322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SI</a:t>
                      </a:r>
                      <a:endParaRPr kumimoji="0" lang="en-US" alt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ЙОДИРОВАНИЕ СОЛИ</a:t>
                      </a:r>
                      <a:endParaRPr kumimoji="0" lang="en-US" alt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Group 5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434314"/>
              </p:ext>
            </p:extLst>
          </p:nvPr>
        </p:nvGraphicFramePr>
        <p:xfrm>
          <a:off x="457200" y="3907842"/>
          <a:ext cx="8229600" cy="1121358"/>
        </p:xfrm>
        <a:graphic>
          <a:graphicData uri="http://schemas.openxmlformats.org/drawingml/2006/table">
            <a:tbl>
              <a:tblPr/>
              <a:tblGrid>
                <a:gridCol w="762000"/>
                <a:gridCol w="7467600"/>
              </a:tblGrid>
              <a:tr h="36322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TN</a:t>
                      </a:r>
                      <a:endParaRPr kumimoji="0" lang="en-US" alt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МОСКИТНЫЕ СЕТКИ, ОБРАБОТАННЫЕ ИНСЕКТИЦИДОМ</a:t>
                      </a:r>
                      <a:endParaRPr kumimoji="0" lang="en-US" alt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75813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IR</a:t>
                      </a:r>
                      <a:endParaRPr kumimoji="0" lang="en-US" alt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ОБРАБОТКА ПОМЕЩЕНИЙ ИНСЕКТИЦИДОМ ОСТАТОЧНОГО ДЕЙСТВИЯ</a:t>
                      </a:r>
                      <a:endParaRPr kumimoji="0" lang="en-US" alt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632" name="Group 10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378108"/>
              </p:ext>
            </p:extLst>
          </p:nvPr>
        </p:nvGraphicFramePr>
        <p:xfrm>
          <a:off x="55245" y="1452880"/>
          <a:ext cx="4114800" cy="5236847"/>
        </p:xfrm>
        <a:graphic>
          <a:graphicData uri="http://schemas.openxmlformats.org/drawingml/2006/table">
            <a:tbl>
              <a:tblPr/>
              <a:tblGrid>
                <a:gridCol w="685800"/>
                <a:gridCol w="3429000"/>
              </a:tblGrid>
              <a:tr h="2651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429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WM</a:t>
                      </a:r>
                      <a:endParaRPr kumimoji="0" lang="en-US" alt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ПАНЕЛЬ ИНФОРМАЦИИ О ЖЕНЩИНЕ</a:t>
                      </a:r>
                      <a:endParaRPr kumimoji="0" lang="en-US" alt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6429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WB</a:t>
                      </a:r>
                      <a:endParaRPr kumimoji="0" lang="en-US" alt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СВЕДЕНИЯ О ЖЕНЩИНЕ</a:t>
                      </a:r>
                      <a:endParaRPr kumimoji="0" lang="en-US" alt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3905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MT</a:t>
                      </a:r>
                      <a:endParaRPr kumimoji="0" lang="en-US" alt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СМИ И ИНФОРМАЦИОННО-КОММУНИКАЦИОННЫЕ ТЕХНОЛОГИИ</a:t>
                      </a:r>
                      <a:endParaRPr kumimoji="0" lang="en-US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6429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CM/BH</a:t>
                      </a:r>
                      <a:endParaRPr kumimoji="0" lang="en-US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ФЕРТИЛЬНОСТЬ</a:t>
                      </a:r>
                      <a:r>
                        <a:rPr kumimoji="0" lang="en-GB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ИСТОРИЯ РОЖДЕНИЙ</a:t>
                      </a:r>
                      <a:endParaRPr kumimoji="0" lang="en-US" alt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3905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DB</a:t>
                      </a:r>
                      <a:endParaRPr kumimoji="0" lang="en-US" alt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ЖЕЛАННОСТЬ ПОСЛЕДНЕГО РОЖДЕННОГО РЕБЕНКА</a:t>
                      </a:r>
                      <a:endParaRPr kumimoji="0" lang="en-US" alt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6429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MN</a:t>
                      </a:r>
                      <a:endParaRPr kumimoji="0" lang="en-US" alt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ЗДОРОВЬЕ МАТЕРИ И НОВОРОЖДЕННОГО</a:t>
                      </a:r>
                      <a:endParaRPr kumimoji="0" lang="en-US" alt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3905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PN</a:t>
                      </a:r>
                      <a:endParaRPr kumimoji="0" lang="en-US" alt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ПОСЛЕРОДОВОЕ НАБЛЮДЕНИЕ</a:t>
                      </a:r>
                      <a:endParaRPr kumimoji="0" lang="en-US" alt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905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CP</a:t>
                      </a:r>
                      <a:endParaRPr kumimoji="0" lang="en-US" alt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КОНТРАЦЕПЦИЯ</a:t>
                      </a:r>
                      <a:endParaRPr kumimoji="0" lang="en-US" alt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3905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UN</a:t>
                      </a:r>
                      <a:endParaRPr kumimoji="0" lang="en-US" alt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НЕУДОВЛЕТВОРЕННАЯ ПОТРЕБНОСТЬ В КОНТРАЦЕПЦИИ</a:t>
                      </a:r>
                      <a:endParaRPr kumimoji="0" lang="en-US" alt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905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  <p:sp>
        <p:nvSpPr>
          <p:cNvPr id="22593" name="Title 1"/>
          <p:cNvSpPr>
            <a:spLocks/>
          </p:cNvSpPr>
          <p:nvPr/>
        </p:nvSpPr>
        <p:spPr bwMode="auto">
          <a:xfrm>
            <a:off x="0" y="274638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eaLnBrk="0" hangingPunct="0">
              <a:defRPr sz="4400">
                <a:solidFill>
                  <a:schemeClr val="tx2"/>
                </a:solidFill>
                <a:latin typeface="Calibri" pitchFamily="34" charset="0"/>
              </a:defRPr>
            </a:lvl1pPr>
            <a:lvl2pPr algn="ctr" eaLnBrk="0" hangingPunct="0">
              <a:defRPr sz="4400">
                <a:solidFill>
                  <a:schemeClr val="tx2"/>
                </a:solidFill>
                <a:latin typeface="Calibri" pitchFamily="34" charset="0"/>
              </a:defRPr>
            </a:lvl2pPr>
            <a:lvl3pPr algn="ctr" eaLnBrk="0" hangingPunct="0">
              <a:defRPr sz="4400">
                <a:solidFill>
                  <a:schemeClr val="tx2"/>
                </a:solidFill>
                <a:latin typeface="Calibri" pitchFamily="34" charset="0"/>
              </a:defRPr>
            </a:lvl3pPr>
            <a:lvl4pPr algn="ctr" eaLnBrk="0" hangingPunct="0">
              <a:defRPr sz="4400">
                <a:solidFill>
                  <a:schemeClr val="tx2"/>
                </a:solidFill>
                <a:latin typeface="Calibri" pitchFamily="34" charset="0"/>
              </a:defRPr>
            </a:lvl4pPr>
            <a:lvl5pPr algn="ctr" eaLnBrk="0" hangingPunct="0">
              <a:defRPr sz="4400">
                <a:solidFill>
                  <a:schemeClr val="tx2"/>
                </a:solidFill>
                <a:latin typeface="Calibri" pitchFamily="34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r>
              <a:rPr lang="ru-RU" altLang="ru-RU" sz="4000" b="1">
                <a:solidFill>
                  <a:schemeClr val="accent2"/>
                </a:solidFill>
              </a:rPr>
              <a:t>ИНДИВИДУАЛЬНЫЙ ВОПРОСНИК ДЛЯ ЖЕНЩИН В ВОЗРАСТЕ 15-49 ЛЕТ</a:t>
            </a:r>
            <a:endParaRPr lang="en-US" altLang="ru-RU" sz="4000" b="1">
              <a:solidFill>
                <a:schemeClr val="accent2"/>
              </a:solidFill>
            </a:endParaRPr>
          </a:p>
        </p:txBody>
      </p:sp>
      <p:graphicFrame>
        <p:nvGraphicFramePr>
          <p:cNvPr id="4" name="Group 10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70340"/>
              </p:ext>
            </p:extLst>
          </p:nvPr>
        </p:nvGraphicFramePr>
        <p:xfrm>
          <a:off x="4343400" y="1448118"/>
          <a:ext cx="4114800" cy="947738"/>
        </p:xfrm>
        <a:graphic>
          <a:graphicData uri="http://schemas.openxmlformats.org/drawingml/2006/table">
            <a:tbl>
              <a:tblPr/>
              <a:tblGrid>
                <a:gridCol w="609600"/>
                <a:gridCol w="3505200"/>
              </a:tblGrid>
              <a:tr h="2651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429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FG</a:t>
                      </a:r>
                      <a:endParaRPr kumimoji="0" lang="en-US" alt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УВЕЧЬЕ ЖЕНСКИХ ГЕНИТАЛИЙ/ЖЕНСКОЕ ОБРЕЗАНИЕ</a:t>
                      </a:r>
                      <a:endParaRPr kumimoji="0" lang="en-US" alt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Group 10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2569482"/>
              </p:ext>
            </p:extLst>
          </p:nvPr>
        </p:nvGraphicFramePr>
        <p:xfrm>
          <a:off x="4343400" y="2362200"/>
          <a:ext cx="4114800" cy="2072641"/>
        </p:xfrm>
        <a:graphic>
          <a:graphicData uri="http://schemas.openxmlformats.org/drawingml/2006/table">
            <a:tbl>
              <a:tblPr/>
              <a:tblGrid>
                <a:gridCol w="609600"/>
                <a:gridCol w="3505200"/>
              </a:tblGrid>
              <a:tr h="6429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DV</a:t>
                      </a:r>
                      <a:endParaRPr kumimoji="0" lang="en-US" alt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ОТНОШЕНИЕ К ДОМАШНЕМУ НАСИЛИЮ</a:t>
                      </a:r>
                      <a:endParaRPr kumimoji="0" lang="en-US" alt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3905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</a:t>
                      </a:r>
                      <a:endParaRPr kumimoji="0" lang="en-US" alt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ВИКТИМИЗАЦИЯ</a:t>
                      </a:r>
                      <a:endParaRPr kumimoji="0" lang="en-US" alt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6429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</a:t>
                      </a:r>
                      <a:endParaRPr kumimoji="0" lang="en-US" alt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БРАК</a:t>
                      </a:r>
                      <a:r>
                        <a:rPr kumimoji="0" lang="en-GB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СОЮЗ</a:t>
                      </a:r>
                      <a:endParaRPr kumimoji="0" lang="en-US" alt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3905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AF</a:t>
                      </a:r>
                      <a:endParaRPr kumimoji="0" lang="en-US" alt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ЖИЗНЕДЕЯТЕЛЬНОСТЬ ВЗРОСЛОЙ ЖЕНЩИНЫ </a:t>
                      </a:r>
                      <a:r>
                        <a:rPr kumimoji="0" lang="en-GB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ВОЗРАСТЕ </a:t>
                      </a:r>
                      <a:r>
                        <a:rPr kumimoji="0" lang="en-GB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18-49</a:t>
                      </a: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ЛЕТ</a:t>
                      </a:r>
                      <a:r>
                        <a:rPr kumimoji="0" lang="en-GB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endParaRPr kumimoji="0" lang="en-US" alt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Group 10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2462615"/>
              </p:ext>
            </p:extLst>
          </p:nvPr>
        </p:nvGraphicFramePr>
        <p:xfrm>
          <a:off x="4343400" y="4419600"/>
          <a:ext cx="4114800" cy="533400"/>
        </p:xfrm>
        <a:graphic>
          <a:graphicData uri="http://schemas.openxmlformats.org/drawingml/2006/table">
            <a:tbl>
              <a:tblPr/>
              <a:tblGrid>
                <a:gridCol w="609600"/>
                <a:gridCol w="3505200"/>
              </a:tblGrid>
              <a:tr h="5334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SB</a:t>
                      </a:r>
                      <a:endParaRPr kumimoji="0" lang="en-US" alt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СЕКСУАЛЬНОЕ ПОВЕДЕНИЕ</a:t>
                      </a:r>
                      <a:endParaRPr kumimoji="0" lang="en-US" alt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10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5637193"/>
              </p:ext>
            </p:extLst>
          </p:nvPr>
        </p:nvGraphicFramePr>
        <p:xfrm>
          <a:off x="4343400" y="4953000"/>
          <a:ext cx="4114800" cy="390525"/>
        </p:xfrm>
        <a:graphic>
          <a:graphicData uri="http://schemas.openxmlformats.org/drawingml/2006/table">
            <a:tbl>
              <a:tblPr/>
              <a:tblGrid>
                <a:gridCol w="609600"/>
                <a:gridCol w="3505200"/>
              </a:tblGrid>
              <a:tr h="3905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HA</a:t>
                      </a:r>
                      <a:endParaRPr kumimoji="0" lang="en-US" alt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ВИЧ/СПИД</a:t>
                      </a:r>
                      <a:endParaRPr kumimoji="0" lang="en-US" alt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Group 10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3814457"/>
              </p:ext>
            </p:extLst>
          </p:nvPr>
        </p:nvGraphicFramePr>
        <p:xfrm>
          <a:off x="4343400" y="5334000"/>
          <a:ext cx="4114800" cy="390525"/>
        </p:xfrm>
        <a:graphic>
          <a:graphicData uri="http://schemas.openxmlformats.org/drawingml/2006/table">
            <a:tbl>
              <a:tblPr/>
              <a:tblGrid>
                <a:gridCol w="609600"/>
                <a:gridCol w="3505200"/>
              </a:tblGrid>
              <a:tr h="3905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MM</a:t>
                      </a:r>
                      <a:endParaRPr kumimoji="0" lang="en-US" alt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МАТЕРИНСКАЯ СМЕРТНОСТЬ</a:t>
                      </a:r>
                      <a:endParaRPr kumimoji="0" lang="en-US" alt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Group 10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8586082"/>
              </p:ext>
            </p:extLst>
          </p:nvPr>
        </p:nvGraphicFramePr>
        <p:xfrm>
          <a:off x="4343400" y="5638800"/>
          <a:ext cx="4114800" cy="781050"/>
        </p:xfrm>
        <a:graphic>
          <a:graphicData uri="http://schemas.openxmlformats.org/drawingml/2006/table">
            <a:tbl>
              <a:tblPr/>
              <a:tblGrid>
                <a:gridCol w="609600"/>
                <a:gridCol w="3505200"/>
              </a:tblGrid>
              <a:tr h="3905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</a:t>
                      </a:r>
                      <a:endParaRPr kumimoji="0" lang="en-US" alt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УПОТРЕБЛЕНИЕ ТАБАКА И АЛКОГОЛЯ</a:t>
                      </a:r>
                      <a:endParaRPr kumimoji="0" lang="en-US" alt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905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LS</a:t>
                      </a:r>
                      <a:endParaRPr kumimoji="0" lang="en-US" alt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УДОВЛЕТВОРЕННОСТЬ ЖИЗНЬЮ</a:t>
                      </a:r>
                      <a:endParaRPr kumimoji="0" lang="en-US" alt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Group 10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6165976"/>
              </p:ext>
            </p:extLst>
          </p:nvPr>
        </p:nvGraphicFramePr>
        <p:xfrm>
          <a:off x="4343400" y="1447800"/>
          <a:ext cx="4114800" cy="947738"/>
        </p:xfrm>
        <a:graphic>
          <a:graphicData uri="http://schemas.openxmlformats.org/drawingml/2006/table">
            <a:tbl>
              <a:tblPr/>
              <a:tblGrid>
                <a:gridCol w="609600"/>
                <a:gridCol w="3505200"/>
              </a:tblGrid>
              <a:tr h="2651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429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FG</a:t>
                      </a:r>
                      <a:endParaRPr kumimoji="0" lang="en-US" alt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УВЕЧЬЕ ЖЕНСКИХ ГЕНИТАЛИЙ/ЖЕНСКОЕ ОБРЕЗАНИЕ</a:t>
                      </a:r>
                      <a:endParaRPr kumimoji="0" lang="en-US" alt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Group 10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9026892"/>
              </p:ext>
            </p:extLst>
          </p:nvPr>
        </p:nvGraphicFramePr>
        <p:xfrm>
          <a:off x="4343400" y="4419600"/>
          <a:ext cx="4114800" cy="533400"/>
        </p:xfrm>
        <a:graphic>
          <a:graphicData uri="http://schemas.openxmlformats.org/drawingml/2006/table">
            <a:tbl>
              <a:tblPr/>
              <a:tblGrid>
                <a:gridCol w="609600"/>
                <a:gridCol w="3505200"/>
              </a:tblGrid>
              <a:tr h="5334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SB</a:t>
                      </a:r>
                      <a:endParaRPr kumimoji="0" lang="en-US" alt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СЕКСУАЛЬНОЕ ПОВЕДЕНИЕ</a:t>
                      </a:r>
                      <a:endParaRPr kumimoji="0" lang="en-US" alt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Group 10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9881933"/>
              </p:ext>
            </p:extLst>
          </p:nvPr>
        </p:nvGraphicFramePr>
        <p:xfrm>
          <a:off x="4343400" y="5334000"/>
          <a:ext cx="4114800" cy="390525"/>
        </p:xfrm>
        <a:graphic>
          <a:graphicData uri="http://schemas.openxmlformats.org/drawingml/2006/table">
            <a:tbl>
              <a:tblPr/>
              <a:tblGrid>
                <a:gridCol w="609600"/>
                <a:gridCol w="3505200"/>
              </a:tblGrid>
              <a:tr h="3905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MM</a:t>
                      </a:r>
                      <a:endParaRPr kumimoji="0" lang="en-US" alt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МАТЕРИНСКАЯ СМЕРТНОСТЬ</a:t>
                      </a:r>
                      <a:endParaRPr kumimoji="0" lang="en-US" alt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Group 10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2961697"/>
              </p:ext>
            </p:extLst>
          </p:nvPr>
        </p:nvGraphicFramePr>
        <p:xfrm>
          <a:off x="4343400" y="5638800"/>
          <a:ext cx="4114800" cy="781050"/>
        </p:xfrm>
        <a:graphic>
          <a:graphicData uri="http://schemas.openxmlformats.org/drawingml/2006/table">
            <a:tbl>
              <a:tblPr/>
              <a:tblGrid>
                <a:gridCol w="609600"/>
                <a:gridCol w="3505200"/>
              </a:tblGrid>
              <a:tr h="3905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</a:t>
                      </a:r>
                      <a:endParaRPr kumimoji="0" lang="en-US" alt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УПОТРЕБЛЕНИЕ ТАБАКА И АЛКОГОЛЯ</a:t>
                      </a:r>
                      <a:endParaRPr kumimoji="0" lang="en-US" alt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905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LS</a:t>
                      </a:r>
                      <a:endParaRPr kumimoji="0" lang="en-US" alt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УДОВЛЕТВОРЕННОСТЬ ЖИЗНЬЮ</a:t>
                      </a:r>
                      <a:endParaRPr kumimoji="0" lang="en-US" alt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614" name="Group 6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2559439"/>
              </p:ext>
            </p:extLst>
          </p:nvPr>
        </p:nvGraphicFramePr>
        <p:xfrm>
          <a:off x="457200" y="1447800"/>
          <a:ext cx="8229600" cy="3215640"/>
        </p:xfrm>
        <a:graphic>
          <a:graphicData uri="http://schemas.openxmlformats.org/drawingml/2006/table">
            <a:tbl>
              <a:tblPr/>
              <a:tblGrid>
                <a:gridCol w="838200"/>
                <a:gridCol w="7391400"/>
              </a:tblGrid>
              <a:tr h="1524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MWM</a:t>
                      </a:r>
                      <a:endParaRPr kumimoji="0" lang="en-US" alt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ПАНЕЛЬ ИНФОРМАЦИИ О МУЖЧИНЕ</a:t>
                      </a:r>
                      <a:endParaRPr kumimoji="0" lang="en-US" alt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MWB</a:t>
                      </a:r>
                      <a:endParaRPr kumimoji="0" lang="en-US" alt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СВЕДЕНИЯ О МУЖЧИНЕ</a:t>
                      </a:r>
                      <a:endParaRPr kumimoji="0" lang="en-US" alt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MMT</a:t>
                      </a:r>
                      <a:endParaRPr kumimoji="0" lang="en-US" alt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СМИ И ИНФОРМАЦИОННО-КОММУНИКАЦИОННЫЕ ТЕХНОЛОГИИ</a:t>
                      </a:r>
                      <a:endParaRPr kumimoji="0" lang="en-US" alt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MCM</a:t>
                      </a:r>
                      <a:endParaRPr kumimoji="0" lang="en-US" alt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ФЕРТИЛЬНОСТЬ</a:t>
                      </a:r>
                      <a:endParaRPr kumimoji="0" lang="en-US" alt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MDV</a:t>
                      </a:r>
                      <a:endParaRPr kumimoji="0" lang="en-US" alt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ОТНОШЕНИЕ К ДОМАШНЕМУ НАСИЛИЮ</a:t>
                      </a:r>
                      <a:endParaRPr kumimoji="0" lang="en-US" alt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MVI</a:t>
                      </a:r>
                      <a:endParaRPr kumimoji="0" lang="en-US" alt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ВИКТИМИЗАЦИЯ</a:t>
                      </a:r>
                      <a:endParaRPr kumimoji="0" lang="en-US" alt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MMA</a:t>
                      </a:r>
                      <a:endParaRPr kumimoji="0" lang="en-US" alt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БРАК</a:t>
                      </a:r>
                      <a:r>
                        <a:rPr kumimoji="0" lang="en-GB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СОЮЗ</a:t>
                      </a:r>
                      <a:endParaRPr kumimoji="0" lang="en-US" alt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MAF</a:t>
                      </a:r>
                      <a:endParaRPr kumimoji="0" lang="en-US" alt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ЖИЗНЕДЕЯТЕЛЬНОСТЬ ВЗРОСЛОГО МУЖЧИНЫ</a:t>
                      </a:r>
                      <a:endParaRPr kumimoji="0" lang="en-US" alt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  <p:sp>
        <p:nvSpPr>
          <p:cNvPr id="23602" name="Title 1"/>
          <p:cNvSpPr>
            <a:spLocks/>
          </p:cNvSpPr>
          <p:nvPr/>
        </p:nvSpPr>
        <p:spPr bwMode="auto">
          <a:xfrm>
            <a:off x="0" y="274638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eaLnBrk="0" hangingPunct="0">
              <a:defRPr sz="4400">
                <a:solidFill>
                  <a:schemeClr val="tx2"/>
                </a:solidFill>
                <a:latin typeface="Calibri" pitchFamily="34" charset="0"/>
              </a:defRPr>
            </a:lvl1pPr>
            <a:lvl2pPr algn="ctr" eaLnBrk="0" hangingPunct="0">
              <a:defRPr sz="4400">
                <a:solidFill>
                  <a:schemeClr val="tx2"/>
                </a:solidFill>
                <a:latin typeface="Calibri" pitchFamily="34" charset="0"/>
              </a:defRPr>
            </a:lvl2pPr>
            <a:lvl3pPr algn="ctr" eaLnBrk="0" hangingPunct="0">
              <a:defRPr sz="4400">
                <a:solidFill>
                  <a:schemeClr val="tx2"/>
                </a:solidFill>
                <a:latin typeface="Calibri" pitchFamily="34" charset="0"/>
              </a:defRPr>
            </a:lvl3pPr>
            <a:lvl4pPr algn="ctr" eaLnBrk="0" hangingPunct="0">
              <a:defRPr sz="4400">
                <a:solidFill>
                  <a:schemeClr val="tx2"/>
                </a:solidFill>
                <a:latin typeface="Calibri" pitchFamily="34" charset="0"/>
              </a:defRPr>
            </a:lvl4pPr>
            <a:lvl5pPr algn="ctr" eaLnBrk="0" hangingPunct="0">
              <a:defRPr sz="4400">
                <a:solidFill>
                  <a:schemeClr val="tx2"/>
                </a:solidFill>
                <a:latin typeface="Calibri" pitchFamily="34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r>
              <a:rPr lang="ru-RU" altLang="ru-RU" sz="4000" b="1">
                <a:solidFill>
                  <a:schemeClr val="accent2"/>
                </a:solidFill>
              </a:rPr>
              <a:t>ИНДИВИДУАЛЬНЫЙ ВОПРОСНИК ДЛЯ МУЖЧИН В ВОЗРАСТЕ 15-49 ЛЕТ</a:t>
            </a:r>
            <a:endParaRPr lang="en-US" altLang="ru-RU" sz="4000" b="1">
              <a:solidFill>
                <a:schemeClr val="accent2"/>
              </a:solidFill>
            </a:endParaRPr>
          </a:p>
        </p:txBody>
      </p:sp>
      <p:graphicFrame>
        <p:nvGraphicFramePr>
          <p:cNvPr id="4" name="Group 6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3611396"/>
              </p:ext>
            </p:extLst>
          </p:nvPr>
        </p:nvGraphicFramePr>
        <p:xfrm>
          <a:off x="457200" y="4648200"/>
          <a:ext cx="8229600" cy="371475"/>
        </p:xfrm>
        <a:graphic>
          <a:graphicData uri="http://schemas.openxmlformats.org/drawingml/2006/table">
            <a:tbl>
              <a:tblPr/>
              <a:tblGrid>
                <a:gridCol w="838200"/>
                <a:gridCol w="7391400"/>
              </a:tblGrid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MSB</a:t>
                      </a:r>
                      <a:endParaRPr kumimoji="0" lang="en-US" alt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СЕКСУАЛЬНОЕ ПОВЕДЕНИЕ</a:t>
                      </a:r>
                      <a:endParaRPr kumimoji="0" lang="en-US" alt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Group 6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401541"/>
              </p:ext>
            </p:extLst>
          </p:nvPr>
        </p:nvGraphicFramePr>
        <p:xfrm>
          <a:off x="457200" y="5029200"/>
          <a:ext cx="8229600" cy="742950"/>
        </p:xfrm>
        <a:graphic>
          <a:graphicData uri="http://schemas.openxmlformats.org/drawingml/2006/table">
            <a:tbl>
              <a:tblPr/>
              <a:tblGrid>
                <a:gridCol w="838200"/>
                <a:gridCol w="7391400"/>
              </a:tblGrid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MHA</a:t>
                      </a:r>
                      <a:endParaRPr kumimoji="0" lang="en-US" alt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ВИЧ</a:t>
                      </a:r>
                      <a:r>
                        <a:rPr kumimoji="0" lang="en-GB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СПИД</a:t>
                      </a:r>
                      <a:endParaRPr kumimoji="0" lang="en-US" alt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MMC</a:t>
                      </a:r>
                      <a:endParaRPr kumimoji="0" lang="en-US" alt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857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ОБРЕЗАНИЕ</a:t>
                      </a:r>
                      <a:endParaRPr kumimoji="0" lang="en-US" alt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Group 6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1328694"/>
              </p:ext>
            </p:extLst>
          </p:nvPr>
        </p:nvGraphicFramePr>
        <p:xfrm>
          <a:off x="457200" y="5886450"/>
          <a:ext cx="8229600" cy="742950"/>
        </p:xfrm>
        <a:graphic>
          <a:graphicData uri="http://schemas.openxmlformats.org/drawingml/2006/table">
            <a:tbl>
              <a:tblPr/>
              <a:tblGrid>
                <a:gridCol w="838200"/>
                <a:gridCol w="7391400"/>
              </a:tblGrid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MTA</a:t>
                      </a:r>
                      <a:endParaRPr kumimoji="0" lang="en-US" alt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УПОТРЕБЛЕНИЕ ТАБАКА И АЛКОГОЛЯ</a:t>
                      </a:r>
                      <a:endParaRPr kumimoji="0" lang="en-US" alt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MLS</a:t>
                      </a:r>
                      <a:endParaRPr kumimoji="0" lang="en-US" alt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УДОВЛЕТВОРЕННОСТЬ ЖИЗНЬЮ</a:t>
                      </a:r>
                      <a:endParaRPr kumimoji="0" lang="en-US" alt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6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7425623"/>
              </p:ext>
            </p:extLst>
          </p:nvPr>
        </p:nvGraphicFramePr>
        <p:xfrm>
          <a:off x="457200" y="4648200"/>
          <a:ext cx="8229600" cy="371475"/>
        </p:xfrm>
        <a:graphic>
          <a:graphicData uri="http://schemas.openxmlformats.org/drawingml/2006/table">
            <a:tbl>
              <a:tblPr/>
              <a:tblGrid>
                <a:gridCol w="838200"/>
                <a:gridCol w="7391400"/>
              </a:tblGrid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MSB</a:t>
                      </a:r>
                      <a:endParaRPr kumimoji="0" lang="en-US" alt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СЕКСУАЛЬНОЕ ПОВЕДЕНИЕ</a:t>
                      </a:r>
                      <a:endParaRPr kumimoji="0" lang="en-US" alt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Group 6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3851929"/>
              </p:ext>
            </p:extLst>
          </p:nvPr>
        </p:nvGraphicFramePr>
        <p:xfrm>
          <a:off x="457200" y="5867400"/>
          <a:ext cx="8229600" cy="742950"/>
        </p:xfrm>
        <a:graphic>
          <a:graphicData uri="http://schemas.openxmlformats.org/drawingml/2006/table">
            <a:tbl>
              <a:tblPr/>
              <a:tblGrid>
                <a:gridCol w="838200"/>
                <a:gridCol w="7391400"/>
              </a:tblGrid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MTA</a:t>
                      </a:r>
                      <a:endParaRPr kumimoji="0" lang="en-US" alt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УПОТРЕБЛЕНИЕ ТАБАКА И АЛКОГОЛЯ</a:t>
                      </a:r>
                      <a:endParaRPr kumimoji="0" lang="en-US" alt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MLS</a:t>
                      </a:r>
                      <a:endParaRPr kumimoji="0" lang="en-US" alt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УДОВЛЕТВОРЕННОСТЬ ЖИЗНЬЮ</a:t>
                      </a:r>
                      <a:endParaRPr kumimoji="0" lang="en-US" alt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55" name="Group 5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2594366"/>
              </p:ext>
            </p:extLst>
          </p:nvPr>
        </p:nvGraphicFramePr>
        <p:xfrm>
          <a:off x="453231" y="1453198"/>
          <a:ext cx="8237538" cy="4545644"/>
        </p:xfrm>
        <a:graphic>
          <a:graphicData uri="http://schemas.openxmlformats.org/drawingml/2006/table">
            <a:tbl>
              <a:tblPr/>
              <a:tblGrid>
                <a:gridCol w="839788"/>
                <a:gridCol w="7397750"/>
              </a:tblGrid>
              <a:tr h="2413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3656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UF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ПАНЕЛЬ ИНФОРМАЦИИ О РЕБЕНКЕ </a:t>
                      </a:r>
                      <a:endParaRPr kumimoji="0" lang="en-US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667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UB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СВЕДЕНИЯ О РЕБЕНКЕ</a:t>
                      </a:r>
                      <a:endParaRPr kumimoji="0" lang="en-US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38004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BR</a:t>
                      </a:r>
                      <a:endParaRPr kumimoji="0" lang="en-US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РЕГИСТРАЦИЯ РОЖДЕНИЯ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8004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EC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РАЗВИТИЕ В РАННЕМ ДЕТСТВЕ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45624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UCD</a:t>
                      </a:r>
                      <a:endParaRPr kumimoji="0" lang="en-US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ДИСЦИПЛИНИРОВАНИЕ ДЕТЕЙ </a:t>
                      </a: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ВОЗРАСТЕ </a:t>
                      </a: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1-4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ЛЕТ</a:t>
                      </a: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45624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UCF</a:t>
                      </a:r>
                      <a:endParaRPr kumimoji="0" lang="en-US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ЖИЗНЕДЕЯТЕЛЬНОСТЬ РЕБЕНКА </a:t>
                      </a: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ВОЗРАСТЕ </a:t>
                      </a: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2-4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ЛЕТ</a:t>
                      </a: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2936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BD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ГРУДНОЕ ВСКАРМЛИВАНИЕ И ПИЩЕВОЙ РАЦИОН </a:t>
                      </a: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РЕБЕНКА В ВОЗРАСТЕ </a:t>
                      </a: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0-2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ЛЕТ</a:t>
                      </a: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8004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IM</a:t>
                      </a:r>
                      <a:endParaRPr kumimoji="0" lang="en-US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ИММУНИЗАЦИЯ </a:t>
                      </a: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РЕБЕНКА В ВОЗРАСТЕ </a:t>
                      </a: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0-2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ЛЕТ</a:t>
                      </a: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38004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ЛЕЧЕНИЕ БОЛЕЗНЕЙ И УХОД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45624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AN</a:t>
                      </a:r>
                      <a:endParaRPr kumimoji="0" lang="en-US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АНТРОПОМЕТРИЯ</a:t>
                      </a:r>
                      <a:endParaRPr kumimoji="0" lang="en-US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  <p:sp>
        <p:nvSpPr>
          <p:cNvPr id="25641" name="Title 1"/>
          <p:cNvSpPr>
            <a:spLocks/>
          </p:cNvSpPr>
          <p:nvPr/>
        </p:nvSpPr>
        <p:spPr bwMode="auto">
          <a:xfrm>
            <a:off x="0" y="274638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eaLnBrk="0" hangingPunct="0">
              <a:defRPr sz="4400">
                <a:solidFill>
                  <a:schemeClr val="tx2"/>
                </a:solidFill>
                <a:latin typeface="Calibri" pitchFamily="34" charset="0"/>
              </a:defRPr>
            </a:lvl1pPr>
            <a:lvl2pPr algn="ctr" eaLnBrk="0" hangingPunct="0">
              <a:defRPr sz="4400">
                <a:solidFill>
                  <a:schemeClr val="tx2"/>
                </a:solidFill>
                <a:latin typeface="Calibri" pitchFamily="34" charset="0"/>
              </a:defRPr>
            </a:lvl2pPr>
            <a:lvl3pPr algn="ctr" eaLnBrk="0" hangingPunct="0">
              <a:defRPr sz="4400">
                <a:solidFill>
                  <a:schemeClr val="tx2"/>
                </a:solidFill>
                <a:latin typeface="Calibri" pitchFamily="34" charset="0"/>
              </a:defRPr>
            </a:lvl3pPr>
            <a:lvl4pPr algn="ctr" eaLnBrk="0" hangingPunct="0">
              <a:defRPr sz="4400">
                <a:solidFill>
                  <a:schemeClr val="tx2"/>
                </a:solidFill>
                <a:latin typeface="Calibri" pitchFamily="34" charset="0"/>
              </a:defRPr>
            </a:lvl4pPr>
            <a:lvl5pPr algn="ctr" eaLnBrk="0" hangingPunct="0">
              <a:defRPr sz="4400">
                <a:solidFill>
                  <a:schemeClr val="tx2"/>
                </a:solidFill>
                <a:latin typeface="Calibri" pitchFamily="34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r>
              <a:rPr lang="ru-RU" altLang="ru-RU" sz="4000" b="1">
                <a:solidFill>
                  <a:schemeClr val="accent2"/>
                </a:solidFill>
              </a:rPr>
              <a:t>ВОПРОСНИК О ДЕТЯХ В ВОЗРАСТЕ ДО ПЯТИ ЛЕТ</a:t>
            </a:r>
            <a:endParaRPr lang="en-US" altLang="ru-RU" sz="4000" b="1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90" name="Group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3479796"/>
              </p:ext>
            </p:extLst>
          </p:nvPr>
        </p:nvGraphicFramePr>
        <p:xfrm>
          <a:off x="441325" y="1600200"/>
          <a:ext cx="8237538" cy="4419600"/>
        </p:xfrm>
        <a:graphic>
          <a:graphicData uri="http://schemas.openxmlformats.org/drawingml/2006/table">
            <a:tbl>
              <a:tblPr/>
              <a:tblGrid>
                <a:gridCol w="839788"/>
                <a:gridCol w="7397750"/>
              </a:tblGrid>
              <a:tr h="28285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0106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FS</a:t>
                      </a:r>
                      <a:endParaRPr kumimoji="0" lang="en-US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ПАНЕЛЬ ИНФОРМАЦИИ О РЕБЕНКЕ</a:t>
                      </a:r>
                      <a:endParaRPr kumimoji="0" lang="en-US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53035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CB</a:t>
                      </a:r>
                      <a:endParaRPr kumimoji="0" lang="en-US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СВЕДЕНИЯ О РЕБЕНКЕ</a:t>
                      </a:r>
                      <a:endParaRPr kumimoji="0" lang="en-US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53035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CL</a:t>
                      </a:r>
                      <a:endParaRPr kumimoji="0" lang="en-US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ДЕТСКИЙ ТРУД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53035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FCD</a:t>
                      </a:r>
                      <a:endParaRPr kumimoji="0" lang="en-US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ДИСЦИПЛИНИРОВАНИЕ ДЕТЕЙ </a:t>
                      </a: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ВОЗРАСТЕ </a:t>
                      </a: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5-14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ЛЕТ</a:t>
                      </a: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53035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FCF</a:t>
                      </a:r>
                      <a:endParaRPr kumimoji="0" lang="en-US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ЖИЗНЕДЕЯТЕЛЬНОСТЬ РЕБЕНКА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70713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PI</a:t>
                      </a:r>
                      <a:endParaRPr kumimoji="0" lang="en-US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УЧАСТИЕ РОДИТЕЛЕЙ В ОБРАЗОВАНИИ</a:t>
                      </a: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[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РЕБЕНКЕ В ВОЗРАСТЕ </a:t>
                      </a: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7-14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ЛЕТ</a:t>
                      </a: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70713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FL</a:t>
                      </a:r>
                      <a:endParaRPr kumimoji="0" lang="en-US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ОСНОВОПОЛАГАЮЩИЕ УМЕНИЯ И НАВЫКИ, НЕОБХОДИМЫЕ В УЧЕБЕ </a:t>
                      </a:r>
                      <a:r>
                        <a:rPr kumimoji="0" lang="en-GB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РЕБЕНКУ В ВОЗРАСТЕ </a:t>
                      </a:r>
                      <a:r>
                        <a:rPr kumimoji="0" lang="en-GB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7-14</a:t>
                      </a: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ЛЕТ</a:t>
                      </a:r>
                      <a:r>
                        <a:rPr kumimoji="0" lang="en-GB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endParaRPr kumimoji="0" lang="en-US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  <p:sp>
        <p:nvSpPr>
          <p:cNvPr id="27680" name="Title 1"/>
          <p:cNvSpPr>
            <a:spLocks/>
          </p:cNvSpPr>
          <p:nvPr/>
        </p:nvSpPr>
        <p:spPr bwMode="auto">
          <a:xfrm>
            <a:off x="0" y="274638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eaLnBrk="0" hangingPunct="0">
              <a:defRPr sz="4400">
                <a:solidFill>
                  <a:schemeClr val="tx2"/>
                </a:solidFill>
                <a:latin typeface="Calibri" pitchFamily="34" charset="0"/>
              </a:defRPr>
            </a:lvl1pPr>
            <a:lvl2pPr algn="ctr" eaLnBrk="0" hangingPunct="0">
              <a:defRPr sz="4400">
                <a:solidFill>
                  <a:schemeClr val="tx2"/>
                </a:solidFill>
                <a:latin typeface="Calibri" pitchFamily="34" charset="0"/>
              </a:defRPr>
            </a:lvl2pPr>
            <a:lvl3pPr algn="ctr" eaLnBrk="0" hangingPunct="0">
              <a:defRPr sz="4400">
                <a:solidFill>
                  <a:schemeClr val="tx2"/>
                </a:solidFill>
                <a:latin typeface="Calibri" pitchFamily="34" charset="0"/>
              </a:defRPr>
            </a:lvl3pPr>
            <a:lvl4pPr algn="ctr" eaLnBrk="0" hangingPunct="0">
              <a:defRPr sz="4400">
                <a:solidFill>
                  <a:schemeClr val="tx2"/>
                </a:solidFill>
                <a:latin typeface="Calibri" pitchFamily="34" charset="0"/>
              </a:defRPr>
            </a:lvl4pPr>
            <a:lvl5pPr algn="ctr" eaLnBrk="0" hangingPunct="0">
              <a:defRPr sz="4400">
                <a:solidFill>
                  <a:schemeClr val="tx2"/>
                </a:solidFill>
                <a:latin typeface="Calibri" pitchFamily="34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r>
              <a:rPr lang="ru-RU" altLang="ru-RU" sz="4000" b="1">
                <a:solidFill>
                  <a:schemeClr val="accent2"/>
                </a:solidFill>
              </a:rPr>
              <a:t>ВОПРОСНИК О ДЕТЯХ В ВОЗРАСТЕ 5-17 ЛЕТ</a:t>
            </a:r>
            <a:endParaRPr lang="en-US" altLang="ru-RU" sz="4000" b="1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smtClean="0">
                <a:latin typeface="Arial" charset="0"/>
              </a:rPr>
              <a:t>Общие характеристики</a:t>
            </a:r>
            <a:endParaRPr lang="en-US" altLang="ru-RU" sz="4000" smtClean="0"/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dirty="0" smtClean="0">
                <a:latin typeface="Arial" charset="0"/>
              </a:rPr>
              <a:t>Стандартные вопросники</a:t>
            </a:r>
            <a:r>
              <a:rPr lang="en-US" altLang="ru-RU" dirty="0" smtClean="0"/>
              <a:t> MICS</a:t>
            </a:r>
          </a:p>
          <a:p>
            <a:pPr marL="857250" lvl="2" indent="0" eaLnBrk="1" hangingPunct="1">
              <a:lnSpc>
                <a:spcPct val="90000"/>
              </a:lnSpc>
              <a:buFontTx/>
              <a:buNone/>
            </a:pPr>
            <a:r>
              <a:rPr lang="ru-RU" altLang="ru-RU" dirty="0" smtClean="0">
                <a:latin typeface="Arial" charset="0"/>
              </a:rPr>
              <a:t>Разработаны в сотрудничестве с другими ведомствами ООН и иными партнерами по разработке и по сбору данных.</a:t>
            </a:r>
            <a:endParaRPr lang="en-US" altLang="ru-RU" dirty="0" smtClean="0"/>
          </a:p>
          <a:p>
            <a:pPr eaLnBrk="1" hangingPunct="1">
              <a:lnSpc>
                <a:spcPct val="90000"/>
              </a:lnSpc>
            </a:pPr>
            <a:r>
              <a:rPr lang="ru-RU" altLang="ru-RU" dirty="0" smtClean="0">
                <a:latin typeface="Arial" charset="0"/>
              </a:rPr>
              <a:t>Необходима адаптация, в том числе к местным условиям, и подгонка к каждому набору условий</a:t>
            </a:r>
            <a:r>
              <a:rPr lang="en-US" altLang="ru-RU" dirty="0" smtClean="0"/>
              <a:t>:</a:t>
            </a:r>
            <a:r>
              <a:rPr lang="ru-RU" altLang="ru-RU" dirty="0" smtClean="0">
                <a:latin typeface="Arial" charset="0"/>
              </a:rPr>
              <a:t> содержание и стиль.</a:t>
            </a:r>
            <a:endParaRPr lang="en-US" altLang="ru-RU" dirty="0" smtClean="0"/>
          </a:p>
          <a:p>
            <a:pPr marL="800100" lvl="1" eaLnBrk="1" hangingPunct="1">
              <a:lnSpc>
                <a:spcPct val="90000"/>
              </a:lnSpc>
            </a:pPr>
            <a:r>
              <a:rPr lang="ru-RU" altLang="ru-RU" dirty="0" smtClean="0">
                <a:latin typeface="Arial" charset="0"/>
              </a:rPr>
              <a:t>Изменения</a:t>
            </a:r>
            <a:r>
              <a:rPr lang="en-US" altLang="ru-RU" dirty="0" smtClean="0"/>
              <a:t>/</a:t>
            </a:r>
            <a:r>
              <a:rPr lang="ru-RU" altLang="ru-RU" dirty="0" smtClean="0">
                <a:latin typeface="Arial" charset="0"/>
              </a:rPr>
              <a:t>модификации</a:t>
            </a:r>
            <a:endParaRPr lang="en-US" altLang="ru-RU" dirty="0" smtClean="0"/>
          </a:p>
          <a:p>
            <a:pPr marL="800100" lvl="1" eaLnBrk="1" hangingPunct="1">
              <a:lnSpc>
                <a:spcPct val="90000"/>
              </a:lnSpc>
            </a:pPr>
            <a:r>
              <a:rPr lang="ru-RU" altLang="ru-RU" dirty="0" smtClean="0">
                <a:latin typeface="Arial" charset="0"/>
              </a:rPr>
              <a:t>Дополнения</a:t>
            </a:r>
            <a:endParaRPr lang="en-US" altLang="ru-RU" dirty="0" smtClean="0">
              <a:latin typeface="Arial" charset="0"/>
            </a:endParaRPr>
          </a:p>
          <a:p>
            <a:pPr marL="800100" lvl="1" eaLnBrk="1" hangingPunct="1">
              <a:lnSpc>
                <a:spcPct val="90000"/>
              </a:lnSpc>
            </a:pPr>
            <a:r>
              <a:rPr lang="ru-RU" altLang="ru-RU" dirty="0" smtClean="0">
                <a:latin typeface="Arial" charset="0"/>
              </a:rPr>
              <a:t>Удаления</a:t>
            </a:r>
            <a:endParaRPr lang="en-US" altLang="ru-RU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ru-RU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6009752" y="4572000"/>
            <a:ext cx="2667000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600" i="1" dirty="0"/>
              <a:t>При этом сохранение сопоставимости и легкости взаимодействия.</a:t>
            </a:r>
            <a:endParaRPr lang="en-GB" altLang="ru-RU" sz="1600" i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23813" y="0"/>
            <a:ext cx="9144001" cy="6858000"/>
          </a:xfrm>
          <a:prstGeom prst="rect">
            <a:avLst/>
          </a:prstGeom>
          <a:solidFill>
            <a:srgbClr val="EE34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ight Triangle 6"/>
          <p:cNvSpPr/>
          <p:nvPr/>
        </p:nvSpPr>
        <p:spPr>
          <a:xfrm rot="10800000">
            <a:off x="8482013" y="0"/>
            <a:ext cx="661987" cy="661988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9699" name="TextBox 1"/>
          <p:cNvSpPr txBox="1">
            <a:spLocks noChangeArrowheads="1"/>
          </p:cNvSpPr>
          <p:nvPr/>
        </p:nvSpPr>
        <p:spPr bwMode="auto">
          <a:xfrm>
            <a:off x="611188" y="674122"/>
            <a:ext cx="7618412" cy="4324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457200">
              <a:lnSpc>
                <a:spcPts val="5500"/>
              </a:lnSpc>
            </a:pPr>
            <a:r>
              <a:rPr lang="ru-RU" sz="4200" b="1" dirty="0">
                <a:solidFill>
                  <a:srgbClr val="262626"/>
                </a:solidFill>
                <a:latin typeface="Montserrat"/>
                <a:sym typeface="Montserrat-Regular"/>
              </a:rPr>
              <a:t>УБЕРИТЕ </a:t>
            </a:r>
            <a:r>
              <a:rPr lang="ru-RU" sz="4200" b="1" dirty="0">
                <a:solidFill>
                  <a:schemeClr val="bg1"/>
                </a:solidFill>
                <a:latin typeface="Montserrat"/>
                <a:sym typeface="Montserrat-Regular"/>
              </a:rPr>
              <a:t>МОДУЛИ,</a:t>
            </a:r>
            <a:r>
              <a:rPr lang="ru-RU" sz="4200" b="1" dirty="0">
                <a:solidFill>
                  <a:srgbClr val="262626"/>
                </a:solidFill>
                <a:latin typeface="Montserrat"/>
                <a:sym typeface="Montserrat-Regular"/>
              </a:rPr>
              <a:t> КОТОРЫЕ </a:t>
            </a:r>
            <a:r>
              <a:rPr lang="ru-RU" sz="4200" b="1" dirty="0">
                <a:solidFill>
                  <a:schemeClr val="bg1"/>
                </a:solidFill>
                <a:latin typeface="Montserrat"/>
                <a:sym typeface="Montserrat-Regular"/>
              </a:rPr>
              <a:t>НЕ СООТВЕТСТВУЮТ СИТУАЦИИ, </a:t>
            </a:r>
            <a:r>
              <a:rPr lang="ru-RU" sz="4200" b="1" dirty="0">
                <a:solidFill>
                  <a:srgbClr val="262626"/>
                </a:solidFill>
                <a:latin typeface="Montserrat"/>
                <a:sym typeface="Montserrat-Regular"/>
              </a:rPr>
              <a:t>ИЛИ ЕСЛИ ЕСТЬ </a:t>
            </a:r>
            <a:r>
              <a:rPr lang="ru-RU" sz="4200" b="1" dirty="0">
                <a:solidFill>
                  <a:schemeClr val="bg1"/>
                </a:solidFill>
                <a:latin typeface="Montserrat"/>
                <a:sym typeface="Montserrat-Regular"/>
              </a:rPr>
              <a:t>НЕДАВНО ПОЛУЧЕННЫЕ</a:t>
            </a:r>
            <a:r>
              <a:rPr lang="ru-RU" sz="4200" b="1" dirty="0">
                <a:solidFill>
                  <a:srgbClr val="262626"/>
                </a:solidFill>
                <a:latin typeface="Montserrat"/>
                <a:sym typeface="Montserrat-Regular"/>
              </a:rPr>
              <a:t> ДАННЫЕ</a:t>
            </a:r>
            <a:endParaRPr lang="ru-RU" sz="4200" b="1" dirty="0">
              <a:solidFill>
                <a:srgbClr val="262626"/>
              </a:solidFill>
              <a:latin typeface="Montserrat"/>
              <a:ea typeface="Montserrat"/>
              <a:cs typeface="Montserrat"/>
            </a:endParaRPr>
          </a:p>
        </p:txBody>
      </p:sp>
      <p:pic>
        <p:nvPicPr>
          <p:cNvPr id="29701" name="pasted-image.pd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6157913"/>
            <a:ext cx="1325562" cy="328612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68802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5894" y="1789114"/>
            <a:ext cx="6271022" cy="2097087"/>
          </a:xfrm>
        </p:spPr>
        <p:txBody>
          <a:bodyPr/>
          <a:lstStyle/>
          <a:p>
            <a:r>
              <a:rPr lang="ru-RU" altLang="ru-RU" sz="6600" cap="none" smtClean="0">
                <a:latin typeface="Arial" charset="0"/>
              </a:rPr>
              <a:t>ВОПРОСНИК ДОМОХОЗЯЙСТВА</a:t>
            </a:r>
            <a:endParaRPr lang="en-GB" altLang="ru-RU" sz="6600" cap="none" smtClean="0"/>
          </a:p>
        </p:txBody>
      </p:sp>
    </p:spTree>
    <p:extLst>
      <p:ext uri="{BB962C8B-B14F-4D97-AF65-F5344CB8AC3E}">
        <p14:creationId xmlns:p14="http://schemas.microsoft.com/office/powerpoint/2010/main" val="1815881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673812365"/>
              </p:ext>
            </p:extLst>
          </p:nvPr>
        </p:nvGraphicFramePr>
        <p:xfrm>
          <a:off x="900113" y="1439334"/>
          <a:ext cx="799147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8434" name="Group 10"/>
          <p:cNvGrpSpPr>
            <a:grpSpLocks/>
          </p:cNvGrpSpPr>
          <p:nvPr/>
        </p:nvGrpSpPr>
        <p:grpSpPr bwMode="auto">
          <a:xfrm>
            <a:off x="900112" y="223839"/>
            <a:ext cx="1634729" cy="1127125"/>
            <a:chOff x="4500250" y="942866"/>
            <a:chExt cx="2179772" cy="1128589"/>
          </a:xfrm>
        </p:grpSpPr>
        <p:sp>
          <p:nvSpPr>
            <p:cNvPr id="12" name="Rectangle 11"/>
            <p:cNvSpPr/>
            <p:nvPr/>
          </p:nvSpPr>
          <p:spPr>
            <a:xfrm>
              <a:off x="4500250" y="942866"/>
              <a:ext cx="2179772" cy="1128589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TextBox 12"/>
            <p:cNvSpPr txBox="1"/>
            <p:nvPr/>
          </p:nvSpPr>
          <p:spPr>
            <a:xfrm>
              <a:off x="4500250" y="942866"/>
              <a:ext cx="2179772" cy="11285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2860" tIns="22860" rIns="22860" bIns="159257" spcCol="1270" anchor="ctr"/>
            <a:lstStyle/>
            <a:p>
              <a:pPr algn="ctr" defTabSz="16002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3600" dirty="0" smtClean="0"/>
                <a:t>ДХ</a:t>
              </a:r>
              <a:endParaRPr lang="en-US" sz="3600" dirty="0"/>
            </a:p>
          </p:txBody>
        </p:sp>
      </p:grpSp>
      <p:pic>
        <p:nvPicPr>
          <p:cNvPr id="18435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091" y="6296026"/>
            <a:ext cx="798909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Box 6"/>
          <p:cNvSpPr txBox="1">
            <a:spLocks noChangeArrowheads="1"/>
          </p:cNvSpPr>
          <p:nvPr/>
        </p:nvSpPr>
        <p:spPr bwMode="auto">
          <a:xfrm>
            <a:off x="8877300" y="6400800"/>
            <a:ext cx="1762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9pPr>
          </a:lstStyle>
          <a:p>
            <a:fld id="{72C9CCD1-8E77-470C-8673-B270AAB0410A}" type="slidenum">
              <a:rPr lang="en-GB" altLang="ru-RU">
                <a:solidFill>
                  <a:schemeClr val="bg1"/>
                </a:solidFill>
              </a:rPr>
              <a:pPr/>
              <a:t>12</a:t>
            </a:fld>
            <a:endParaRPr lang="en-GB" altLang="ru-RU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5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CAF41AF-CBD1-49CE-B9DF-F8F1C828DD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E86BA17-1B1B-42D9-86D3-769730A4D9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80D3FA6-C0FA-4296-BD88-C2FBF045FA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59A62EA-6EE7-42C3-8C67-C661CB71A2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1C217F7-2FE9-4EA4-9594-2CF230A6E5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E55BC89-3433-4DDA-A982-A07FA8D4B0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3313DC9-C716-408D-9F34-CD5F18129B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D431381-8F89-436A-BEAC-220F2E976F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D754A1D-B342-4E1B-9D1D-A832D14602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AECA1F9-E358-4A4D-9151-152018F2F1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892BE24-8480-47E4-BDDF-A1AF81456D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CF730EE-10AA-485C-859C-98C71C5A49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FC9752D-65D2-4445-BE87-09323F7424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9638791-4ED9-41DE-9CC6-B32C8663BD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B2D360D-DC6A-42A9-BABC-B7445A110C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22CC384-F825-411F-B49C-D508D0B340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6396ADF-611D-45A7-8FC8-91C4E6ED7D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Выборка</a:t>
            </a:r>
            <a:r>
              <a:rPr lang="en-US" altLang="ru-RU" smtClean="0"/>
              <a:t>,</a:t>
            </a:r>
            <a:r>
              <a:rPr lang="ru-RU" altLang="ru-RU" smtClean="0"/>
              <a:t> этические соображения, соответствие критериям</a:t>
            </a:r>
            <a:endParaRPr lang="en-GB" altLang="ru-RU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625600"/>
            <a:ext cx="7200900" cy="5232400"/>
          </a:xfrm>
        </p:spPr>
        <p:txBody>
          <a:bodyPr/>
          <a:lstStyle/>
          <a:p>
            <a:r>
              <a:rPr lang="ru-RU" altLang="ru-RU" sz="2800" smtClean="0"/>
              <a:t>Панель информации о домохозяйстве, или «титульная страница».</a:t>
            </a:r>
            <a:endParaRPr lang="en-US" altLang="ru-RU" sz="2800" smtClean="0"/>
          </a:p>
          <a:p>
            <a:r>
              <a:rPr lang="ru-RU" altLang="ru-RU" sz="2800" smtClean="0"/>
              <a:t>Верхняя панель</a:t>
            </a:r>
            <a:r>
              <a:rPr lang="en-US" altLang="ru-RU" sz="2800" smtClean="0"/>
              <a:t>:</a:t>
            </a:r>
          </a:p>
          <a:p>
            <a:pPr lvl="1"/>
            <a:r>
              <a:rPr lang="ru-RU" altLang="ru-RU" sz="2800" smtClean="0"/>
              <a:t>идентификаторы: «где мы?», «кому поручен опрос этого домохозяйства выборки?» – конечно, обезличены;</a:t>
            </a:r>
            <a:endParaRPr lang="en-US" altLang="ru-RU" sz="2800" smtClean="0"/>
          </a:p>
          <a:p>
            <a:pPr lvl="1"/>
            <a:r>
              <a:rPr lang="ru-RU" altLang="ru-RU" sz="2800" smtClean="0"/>
              <a:t>есть ли подвыборки, в которые включено это домохозяйство?</a:t>
            </a:r>
            <a:endParaRPr lang="en-US" altLang="ru-RU" sz="2800" smtClean="0"/>
          </a:p>
          <a:p>
            <a:r>
              <a:rPr lang="ru-RU" altLang="ru-RU" sz="2800" smtClean="0"/>
              <a:t>Этические соображения: заявление о согласии.</a:t>
            </a:r>
            <a:endParaRPr lang="en-US" altLang="ru-RU" sz="2800" smtClean="0"/>
          </a:p>
        </p:txBody>
      </p:sp>
      <p:pic>
        <p:nvPicPr>
          <p:cNvPr id="20484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091" y="6296026"/>
            <a:ext cx="798909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TextBox 5"/>
          <p:cNvSpPr txBox="1">
            <a:spLocks noChangeArrowheads="1"/>
          </p:cNvSpPr>
          <p:nvPr/>
        </p:nvSpPr>
        <p:spPr bwMode="auto">
          <a:xfrm>
            <a:off x="8877300" y="6400800"/>
            <a:ext cx="1762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9pPr>
          </a:lstStyle>
          <a:p>
            <a:fld id="{AB0F35B3-A4D5-4889-9F1D-9EAF8521FDE5}" type="slidenum">
              <a:rPr lang="en-GB" altLang="ru-RU">
                <a:solidFill>
                  <a:schemeClr val="bg1"/>
                </a:solidFill>
              </a:rPr>
              <a:pPr/>
              <a:t>13</a:t>
            </a:fld>
            <a:endParaRPr lang="en-GB" altLang="ru-RU">
              <a:solidFill>
                <a:schemeClr val="bg1"/>
              </a:solidFill>
            </a:endParaRPr>
          </a:p>
        </p:txBody>
      </p:sp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19" y="776288"/>
            <a:ext cx="8308181" cy="543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77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3871" y="76200"/>
            <a:ext cx="7200900" cy="1485900"/>
          </a:xfrm>
        </p:spPr>
        <p:txBody>
          <a:bodyPr>
            <a:normAutofit/>
          </a:bodyPr>
          <a:lstStyle/>
          <a:p>
            <a:pPr>
              <a:tabLst>
                <a:tab pos="9317038" algn="r"/>
              </a:tabLst>
            </a:pPr>
            <a:r>
              <a:rPr lang="ru-RU" altLang="ru-RU" dirty="0" smtClean="0"/>
              <a:t>Образование</a:t>
            </a:r>
            <a:endParaRPr lang="en-GB" altLang="ru-RU" dirty="0" smtClean="0">
              <a:solidFill>
                <a:srgbClr val="4D7D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066800"/>
            <a:ext cx="7200900" cy="4127500"/>
          </a:xfrm>
        </p:spPr>
        <p:txBody>
          <a:bodyPr/>
          <a:lstStyle/>
          <a:p>
            <a:r>
              <a:rPr lang="ru-RU" altLang="ru-RU" sz="2500" dirty="0" smtClean="0"/>
              <a:t>Значительные изменения модуля в целом, включения следующих новых тем</a:t>
            </a:r>
            <a:r>
              <a:rPr lang="en-US" altLang="ru-RU" sz="2500" dirty="0" smtClean="0"/>
              <a:t>:</a:t>
            </a:r>
          </a:p>
          <a:p>
            <a:pPr lvl="1"/>
            <a:r>
              <a:rPr lang="ru-RU" altLang="ru-RU" sz="2500" dirty="0" smtClean="0"/>
              <a:t>«Участие родителей в образовании» и</a:t>
            </a:r>
            <a:endParaRPr lang="en-US" altLang="ru-RU" sz="2500" dirty="0" smtClean="0"/>
          </a:p>
          <a:p>
            <a:pPr lvl="1"/>
            <a:r>
              <a:rPr lang="ru-RU" altLang="ru-RU" sz="2500" dirty="0" smtClean="0"/>
              <a:t>«Основополагающие умения и навыки, необходимые в учебе».</a:t>
            </a:r>
            <a:endParaRPr lang="en-US" altLang="ru-RU" sz="2500" dirty="0" smtClean="0"/>
          </a:p>
          <a:p>
            <a:r>
              <a:rPr lang="ru-RU" altLang="ru-RU" sz="2500" dirty="0" smtClean="0"/>
              <a:t>Вопросник домохозяйства</a:t>
            </a:r>
            <a:r>
              <a:rPr lang="en-US" altLang="ru-RU" sz="2500" dirty="0" smtClean="0"/>
              <a:t>:</a:t>
            </a:r>
          </a:p>
          <a:p>
            <a:pPr lvl="1"/>
            <a:r>
              <a:rPr lang="ru-RU" altLang="ru-RU" sz="2500" dirty="0" smtClean="0"/>
              <a:t>нижний возрастной предел снижен до 3 лет;</a:t>
            </a:r>
            <a:endParaRPr lang="en-US" altLang="ru-RU" sz="2500" dirty="0" smtClean="0"/>
          </a:p>
          <a:p>
            <a:pPr lvl="1"/>
            <a:r>
              <a:rPr lang="ru-RU" altLang="ru-RU" sz="2500" dirty="0" smtClean="0"/>
              <a:t>посещение учебного заведения в текущем и прошлом учебных годах;</a:t>
            </a:r>
            <a:endParaRPr lang="en-US" altLang="ru-RU" sz="2500" dirty="0" smtClean="0"/>
          </a:p>
          <a:p>
            <a:pPr lvl="1"/>
            <a:r>
              <a:rPr lang="ru-RU" altLang="ru-RU" sz="2500" dirty="0" smtClean="0"/>
              <a:t>последовательность вопросов.</a:t>
            </a:r>
            <a:endParaRPr lang="en-US" altLang="ru-RU" sz="2500" dirty="0" smtClean="0"/>
          </a:p>
          <a:p>
            <a:r>
              <a:rPr lang="ru-RU" altLang="ru-RU" sz="2500" dirty="0" smtClean="0"/>
              <a:t>Показатели 4.2.2 </a:t>
            </a:r>
            <a:r>
              <a:rPr lang="en-US" altLang="ru-RU" sz="2500" dirty="0" smtClean="0"/>
              <a:t>(</a:t>
            </a:r>
            <a:r>
              <a:rPr lang="ru-RU" altLang="ru-RU" sz="2500" dirty="0" smtClean="0"/>
              <a:t>раннее обучение</a:t>
            </a:r>
            <a:r>
              <a:rPr lang="en-US" altLang="ru-RU" sz="2500" dirty="0" smtClean="0"/>
              <a:t>) </a:t>
            </a:r>
            <a:r>
              <a:rPr lang="ru-RU" altLang="ru-RU" sz="2500" dirty="0" smtClean="0"/>
              <a:t>и</a:t>
            </a:r>
            <a:r>
              <a:rPr lang="en-US" altLang="ru-RU" sz="2500" dirty="0" smtClean="0"/>
              <a:t> 4.5.1 (</a:t>
            </a:r>
            <a:r>
              <a:rPr lang="ru-RU" altLang="ru-RU" sz="2500" dirty="0" smtClean="0"/>
              <a:t>индексы равноправия</a:t>
            </a:r>
            <a:r>
              <a:rPr lang="en-US" altLang="ru-RU" sz="2500" dirty="0" smtClean="0"/>
              <a:t>)</a:t>
            </a:r>
            <a:r>
              <a:rPr lang="ru-RU" altLang="ru-RU" sz="2500" dirty="0" smtClean="0"/>
              <a:t> ЦУР.</a:t>
            </a:r>
            <a:endParaRPr lang="en-US" altLang="ru-RU" sz="2500" dirty="0" smtClean="0"/>
          </a:p>
          <a:p>
            <a:pPr lvl="1"/>
            <a:endParaRPr lang="en-US" altLang="ru-RU" sz="2500" dirty="0" smtClean="0"/>
          </a:p>
          <a:p>
            <a:endParaRPr lang="en-GB" altLang="ru-RU" sz="2500" dirty="0" smtClean="0"/>
          </a:p>
        </p:txBody>
      </p:sp>
      <p:pic>
        <p:nvPicPr>
          <p:cNvPr id="28675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091" y="6296026"/>
            <a:ext cx="798909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558213" y="6488114"/>
            <a:ext cx="7620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4BD0728-44F8-4A46-BCB1-1A0386EDE972}" type="slidenum">
              <a:rPr lang="en-GB" spc="2000">
                <a:solidFill>
                  <a:schemeClr val="bg1"/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14</a:t>
            </a:fld>
            <a:endParaRPr lang="en-GB" spc="2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1322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5400"/>
            <a:ext cx="8515350" cy="965200"/>
          </a:xfrm>
        </p:spPr>
        <p:txBody>
          <a:bodyPr>
            <a:normAutofit/>
          </a:bodyPr>
          <a:lstStyle/>
          <a:p>
            <a:pPr>
              <a:tabLst>
                <a:tab pos="9317038" algn="r"/>
              </a:tabLst>
            </a:pPr>
            <a:r>
              <a:rPr lang="ru-RU" altLang="ru-RU" sz="3200" dirty="0" smtClean="0"/>
              <a:t>Образование</a:t>
            </a:r>
            <a:r>
              <a:rPr lang="en-US" altLang="ru-RU" sz="3200" dirty="0" smtClean="0"/>
              <a:t> </a:t>
            </a:r>
            <a:r>
              <a:rPr lang="ru-RU" altLang="ru-RU" sz="3200" dirty="0" smtClean="0"/>
              <a:t>Новая тема</a:t>
            </a:r>
            <a:r>
              <a:rPr lang="en-US" altLang="ru-RU" sz="3200" dirty="0" smtClean="0"/>
              <a:t>:</a:t>
            </a:r>
            <a:r>
              <a:rPr lang="ru-RU" altLang="ru-RU" sz="3200" dirty="0" smtClean="0">
                <a:solidFill>
                  <a:srgbClr val="4D7D99"/>
                </a:solidFill>
              </a:rPr>
              <a:t>«Социальные выплаты»</a:t>
            </a:r>
            <a:endParaRPr lang="en-GB" altLang="ru-RU" sz="3200" dirty="0" smtClean="0">
              <a:solidFill>
                <a:srgbClr val="4D7D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4476750"/>
            <a:ext cx="8515350" cy="1219200"/>
          </a:xfrm>
        </p:spPr>
        <p:txBody>
          <a:bodyPr/>
          <a:lstStyle/>
          <a:p>
            <a:r>
              <a:rPr lang="ru-RU" altLang="ru-RU" sz="1800" dirty="0" smtClean="0"/>
              <a:t>Включает в себя часть новой темы «Социальные выплаты».</a:t>
            </a:r>
            <a:endParaRPr lang="en-US" altLang="ru-RU" sz="1800" dirty="0" smtClean="0"/>
          </a:p>
          <a:p>
            <a:pPr lvl="1"/>
            <a:r>
              <a:rPr lang="ru-RU" altLang="ru-RU" sz="1800" dirty="0" smtClean="0"/>
              <a:t>Вопросы задаются в отношении всех детей в возрасте </a:t>
            </a:r>
            <a:r>
              <a:rPr lang="en-US" altLang="ru-RU" sz="1800" dirty="0" smtClean="0"/>
              <a:t>3-24 </a:t>
            </a:r>
            <a:r>
              <a:rPr lang="ru-RU" altLang="ru-RU" sz="1800" dirty="0" smtClean="0"/>
              <a:t>лет,</a:t>
            </a:r>
            <a:endParaRPr lang="en-US" altLang="ru-RU" sz="1800" dirty="0" smtClean="0"/>
          </a:p>
          <a:p>
            <a:pPr lvl="1"/>
            <a:r>
              <a:rPr lang="ru-RU" altLang="ru-RU" sz="1800" dirty="0" smtClean="0"/>
              <a:t>в данное время получающих начальное образование или образование более высокой ступени.</a:t>
            </a:r>
            <a:endParaRPr lang="en-US" altLang="ru-RU" sz="1800" dirty="0" smtClean="0"/>
          </a:p>
          <a:p>
            <a:r>
              <a:rPr lang="ru-RU" altLang="ru-RU" sz="1800" dirty="0" smtClean="0"/>
              <a:t>Дополнение освещает выплаты на</a:t>
            </a:r>
            <a:r>
              <a:rPr lang="en-US" altLang="ru-RU" sz="1800" dirty="0" smtClean="0"/>
              <a:t>:</a:t>
            </a:r>
          </a:p>
          <a:p>
            <a:pPr lvl="1"/>
            <a:r>
              <a:rPr lang="ru-RU" altLang="ru-RU" sz="1800" dirty="0" smtClean="0"/>
              <a:t>обучение;</a:t>
            </a:r>
            <a:endParaRPr lang="en-US" altLang="ru-RU" sz="1800" dirty="0" smtClean="0"/>
          </a:p>
          <a:p>
            <a:pPr lvl="1"/>
            <a:r>
              <a:rPr lang="ru-RU" altLang="ru-RU" sz="1800" dirty="0" smtClean="0"/>
              <a:t>материалы.</a:t>
            </a:r>
            <a:endParaRPr lang="en-US" altLang="ru-RU" sz="1800" dirty="0" smtClean="0"/>
          </a:p>
        </p:txBody>
      </p:sp>
      <p:pic>
        <p:nvPicPr>
          <p:cNvPr id="29700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091" y="6296026"/>
            <a:ext cx="798909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6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14400"/>
            <a:ext cx="8515350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758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382000" cy="838200"/>
          </a:xfrm>
        </p:spPr>
        <p:txBody>
          <a:bodyPr>
            <a:normAutofit/>
          </a:bodyPr>
          <a:lstStyle/>
          <a:p>
            <a:pPr>
              <a:tabLst>
                <a:tab pos="9317038" algn="r"/>
              </a:tabLst>
            </a:pPr>
            <a:r>
              <a:rPr lang="ru-RU" altLang="ru-RU" sz="3600" dirty="0" smtClean="0"/>
              <a:t>Новая тема</a:t>
            </a:r>
            <a:r>
              <a:rPr lang="en-US" altLang="ru-RU" sz="3600" dirty="0" smtClean="0"/>
              <a:t>: </a:t>
            </a:r>
            <a:r>
              <a:rPr lang="ru-RU" altLang="ru-RU" sz="3600" dirty="0" smtClean="0">
                <a:solidFill>
                  <a:srgbClr val="4D7D99"/>
                </a:solidFill>
              </a:rPr>
              <a:t>«Социальные выплаты»</a:t>
            </a:r>
            <a:endParaRPr lang="en-GB" altLang="ru-RU" sz="3600" dirty="0" smtClean="0">
              <a:solidFill>
                <a:srgbClr val="4D7D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762000"/>
            <a:ext cx="7200900" cy="4127500"/>
          </a:xfrm>
        </p:spPr>
        <p:txBody>
          <a:bodyPr/>
          <a:lstStyle/>
          <a:p>
            <a:r>
              <a:rPr lang="ru-RU" altLang="ru-RU" sz="2800" dirty="0" smtClean="0"/>
              <a:t>Долгая история развития, начало которого положено исследованием положения сирот и уязвимых групп детей, а также</a:t>
            </a:r>
            <a:endParaRPr lang="en-US" altLang="ru-RU" sz="2800" dirty="0" smtClean="0"/>
          </a:p>
          <a:p>
            <a:r>
              <a:rPr lang="ru-RU" altLang="ru-RU" sz="2800" dirty="0" smtClean="0"/>
              <a:t>вниманием к программам денежных выплат и успехом таких программ.</a:t>
            </a:r>
            <a:endParaRPr lang="en-US" altLang="ru-RU" sz="2800" dirty="0" smtClean="0"/>
          </a:p>
          <a:p>
            <a:r>
              <a:rPr lang="ru-RU" altLang="ru-RU" sz="2800" dirty="0" smtClean="0"/>
              <a:t>Окончательная версия разнесена на:</a:t>
            </a:r>
            <a:endParaRPr lang="en-US" altLang="ru-RU" sz="2800" dirty="0" smtClean="0"/>
          </a:p>
          <a:p>
            <a:pPr lvl="1"/>
            <a:r>
              <a:rPr lang="ru-RU" altLang="ru-RU" sz="2800" dirty="0" smtClean="0"/>
              <a:t>модуль «Социальные выплаты»;</a:t>
            </a:r>
            <a:endParaRPr lang="en-US" altLang="ru-RU" sz="2800" dirty="0" smtClean="0"/>
          </a:p>
          <a:p>
            <a:pPr lvl="1"/>
            <a:r>
              <a:rPr lang="ru-RU" altLang="ru-RU" sz="2800" dirty="0" smtClean="0"/>
              <a:t>модуль «Образование»;</a:t>
            </a:r>
            <a:endParaRPr lang="en-US" altLang="ru-RU" sz="2800" dirty="0" smtClean="0"/>
          </a:p>
          <a:p>
            <a:pPr lvl="1"/>
            <a:r>
              <a:rPr lang="ru-RU" altLang="ru-RU" sz="2800" dirty="0" smtClean="0"/>
              <a:t>вопросы о медицинском страховании, включенные в индивидуальные вопросники.</a:t>
            </a:r>
            <a:endParaRPr lang="en-GB" altLang="ru-RU" sz="2800" dirty="0" smtClean="0"/>
          </a:p>
        </p:txBody>
      </p:sp>
      <p:pic>
        <p:nvPicPr>
          <p:cNvPr id="31747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091" y="6296026"/>
            <a:ext cx="798909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558213" y="6488114"/>
            <a:ext cx="762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2084E04-0AAC-4B38-A5B9-DB8BECE7A352}" type="slidenum">
              <a:rPr lang="en-GB" spc="2000">
                <a:solidFill>
                  <a:schemeClr val="bg1"/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16</a:t>
            </a:fld>
            <a:endParaRPr lang="en-GB" spc="2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4031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495300"/>
            <a:ext cx="7200900" cy="1060450"/>
          </a:xfrm>
        </p:spPr>
        <p:txBody>
          <a:bodyPr>
            <a:normAutofit fontScale="90000"/>
          </a:bodyPr>
          <a:lstStyle/>
          <a:p>
            <a:pPr>
              <a:tabLst>
                <a:tab pos="9317038" algn="r"/>
              </a:tabLst>
            </a:pPr>
            <a:r>
              <a:rPr lang="ru-RU" altLang="ru-RU" dirty="0" smtClean="0"/>
              <a:t>Новая  тема</a:t>
            </a:r>
            <a:r>
              <a:rPr lang="en-US" altLang="ru-RU" dirty="0" smtClean="0"/>
              <a:t>: </a:t>
            </a:r>
            <a:r>
              <a:rPr lang="ru-RU" altLang="ru-RU" dirty="0" smtClean="0">
                <a:solidFill>
                  <a:srgbClr val="4D7D99"/>
                </a:solidFill>
              </a:rPr>
              <a:t>«Социальные выплаты»</a:t>
            </a:r>
            <a:r>
              <a:rPr lang="en-US" altLang="ru-RU" dirty="0" smtClean="0">
                <a:solidFill>
                  <a:srgbClr val="4D7D99"/>
                </a:solidFill>
              </a:rPr>
              <a:t> </a:t>
            </a:r>
            <a:endParaRPr lang="en-GB" altLang="ru-RU" dirty="0" smtClean="0">
              <a:solidFill>
                <a:srgbClr val="4D7D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7256" y="1514475"/>
            <a:ext cx="6858000" cy="4686300"/>
          </a:xfrm>
        </p:spPr>
        <p:txBody>
          <a:bodyPr/>
          <a:lstStyle/>
          <a:p>
            <a:r>
              <a:rPr lang="ru-RU" altLang="ru-RU" sz="2200" dirty="0" smtClean="0">
                <a:latin typeface="Calibri" pitchFamily="34" charset="0"/>
              </a:rPr>
              <a:t>Должны быть охвачены основные схемы существенных социальных выплат.</a:t>
            </a:r>
            <a:endParaRPr lang="en-US" altLang="ru-RU" sz="2200" dirty="0" smtClean="0">
              <a:latin typeface="Calibri" pitchFamily="34" charset="0"/>
            </a:endParaRPr>
          </a:p>
          <a:p>
            <a:r>
              <a:rPr lang="ru-RU" altLang="ru-RU" sz="2200" dirty="0" smtClean="0">
                <a:latin typeface="Calibri" pitchFamily="34" charset="0"/>
              </a:rPr>
              <a:t>Адаптация к местным условиям сложна и критически важна.</a:t>
            </a:r>
            <a:endParaRPr lang="en-US" altLang="ru-RU" sz="2200" dirty="0" smtClean="0">
              <a:latin typeface="Calibri" pitchFamily="34" charset="0"/>
            </a:endParaRPr>
          </a:p>
          <a:p>
            <a:r>
              <a:rPr lang="ru-RU" altLang="ru-RU" sz="2200" dirty="0" smtClean="0">
                <a:latin typeface="Calibri" pitchFamily="34" charset="0"/>
              </a:rPr>
              <a:t>Совещайтесь с профильным министерством, проведите испытание.</a:t>
            </a:r>
            <a:endParaRPr lang="en-US" altLang="ru-RU" sz="2200" dirty="0" smtClean="0">
              <a:latin typeface="Calibri" pitchFamily="34" charset="0"/>
            </a:endParaRPr>
          </a:p>
          <a:p>
            <a:r>
              <a:rPr lang="ru-RU" altLang="ru-RU" sz="2200" dirty="0" smtClean="0">
                <a:latin typeface="Calibri" pitchFamily="34" charset="0"/>
              </a:rPr>
              <a:t>С учетом малого охвата рассмотрите разные варианты построения выборки.</a:t>
            </a:r>
            <a:endParaRPr lang="en-US" altLang="ru-RU" sz="2200" dirty="0" smtClean="0">
              <a:latin typeface="Calibri" pitchFamily="34" charset="0"/>
            </a:endParaRPr>
          </a:p>
          <a:p>
            <a:r>
              <a:rPr lang="ru-RU" altLang="ru-RU" sz="2200" dirty="0" smtClean="0">
                <a:latin typeface="Calibri" pitchFamily="34" charset="0"/>
              </a:rPr>
              <a:t>Имеется методический документ.</a:t>
            </a:r>
            <a:endParaRPr lang="en-US" altLang="ru-RU" sz="2200" dirty="0" smtClean="0">
              <a:latin typeface="Calibri" pitchFamily="34" charset="0"/>
            </a:endParaRPr>
          </a:p>
          <a:p>
            <a:r>
              <a:rPr lang="ru-RU" altLang="ru-RU" sz="2200" dirty="0" smtClean="0">
                <a:latin typeface="Calibri" pitchFamily="34" charset="0"/>
              </a:rPr>
              <a:t>Позволяет рассчитать показатель </a:t>
            </a:r>
            <a:r>
              <a:rPr lang="en-US" altLang="ru-RU" sz="2200" dirty="0" smtClean="0">
                <a:latin typeface="Calibri" pitchFamily="34" charset="0"/>
              </a:rPr>
              <a:t>1.3.1</a:t>
            </a:r>
            <a:r>
              <a:rPr lang="ru-RU" altLang="ru-RU" sz="2200" dirty="0" smtClean="0">
                <a:latin typeface="Calibri" pitchFamily="34" charset="0"/>
              </a:rPr>
              <a:t> ЦУР</a:t>
            </a:r>
            <a:r>
              <a:rPr lang="en-US" altLang="ru-RU" sz="2200" dirty="0" smtClean="0">
                <a:latin typeface="Calibri" pitchFamily="34" charset="0"/>
              </a:rPr>
              <a:t> (</a:t>
            </a:r>
            <a:r>
              <a:rPr lang="ru-RU" altLang="ru-RU" sz="2200" dirty="0" smtClean="0">
                <a:latin typeface="Calibri" pitchFamily="34" charset="0"/>
              </a:rPr>
              <a:t>социальная защита</a:t>
            </a:r>
            <a:r>
              <a:rPr lang="en-US" altLang="ru-RU" sz="2200" dirty="0" smtClean="0">
                <a:latin typeface="Calibri" pitchFamily="34" charset="0"/>
              </a:rPr>
              <a:t>)</a:t>
            </a:r>
            <a:r>
              <a:rPr lang="ru-RU" altLang="ru-RU" sz="2200" dirty="0" smtClean="0">
                <a:latin typeface="Calibri" pitchFamily="34" charset="0"/>
              </a:rPr>
              <a:t>.</a:t>
            </a:r>
            <a:endParaRPr lang="en-US" altLang="ru-RU" sz="2200" dirty="0" smtClean="0">
              <a:latin typeface="Calibri" pitchFamily="34" charset="0"/>
            </a:endParaRPr>
          </a:p>
        </p:txBody>
      </p:sp>
      <p:sp>
        <p:nvSpPr>
          <p:cNvPr id="32771" name="TextBox 5"/>
          <p:cNvSpPr txBox="1">
            <a:spLocks noChangeArrowheads="1"/>
          </p:cNvSpPr>
          <p:nvPr/>
        </p:nvSpPr>
        <p:spPr bwMode="auto">
          <a:xfrm>
            <a:off x="8877300" y="6400800"/>
            <a:ext cx="17621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9pPr>
          </a:lstStyle>
          <a:p>
            <a:fld id="{E4477310-343C-45F3-8230-5DD7A2D90EEC}" type="slidenum">
              <a:rPr lang="en-GB" altLang="ru-RU">
                <a:solidFill>
                  <a:schemeClr val="bg1"/>
                </a:solidFill>
              </a:rPr>
              <a:pPr/>
              <a:t>17</a:t>
            </a:fld>
            <a:endParaRPr lang="en-GB" altLang="ru-RU">
              <a:solidFill>
                <a:schemeClr val="bg1"/>
              </a:solidFill>
            </a:endParaRPr>
          </a:p>
        </p:txBody>
      </p:sp>
      <p:pic>
        <p:nvPicPr>
          <p:cNvPr id="32772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091" y="6296026"/>
            <a:ext cx="798909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558213" y="6488114"/>
            <a:ext cx="762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9F49DB7-08B4-403F-A42F-67E4F91623F0}" type="slidenum">
              <a:rPr lang="en-GB" spc="2000">
                <a:solidFill>
                  <a:schemeClr val="bg1"/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en-GB" spc="2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3277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736" y="1263915"/>
            <a:ext cx="6835377" cy="5224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9205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1" y="152400"/>
            <a:ext cx="8405812" cy="914400"/>
          </a:xfrm>
        </p:spPr>
        <p:txBody>
          <a:bodyPr>
            <a:normAutofit/>
          </a:bodyPr>
          <a:lstStyle/>
          <a:p>
            <a:pPr>
              <a:tabLst>
                <a:tab pos="9317038" algn="r"/>
              </a:tabLst>
            </a:pPr>
            <a:r>
              <a:rPr lang="ru-RU" altLang="ru-RU" dirty="0" smtClean="0"/>
              <a:t>Характеристики домохозяйства</a:t>
            </a:r>
            <a:endParaRPr lang="en-GB" altLang="ru-RU" dirty="0" smtClean="0">
              <a:solidFill>
                <a:srgbClr val="4D7D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14400"/>
            <a:ext cx="7831932" cy="4127500"/>
          </a:xfrm>
        </p:spPr>
        <p:txBody>
          <a:bodyPr/>
          <a:lstStyle/>
          <a:p>
            <a:r>
              <a:rPr lang="ru-RU" altLang="ru-RU" sz="2800" dirty="0" smtClean="0"/>
              <a:t>Менее крупные, но значительные изменения</a:t>
            </a:r>
            <a:r>
              <a:rPr lang="en-US" altLang="ru-RU" sz="2800" dirty="0" smtClean="0"/>
              <a:t>:</a:t>
            </a:r>
          </a:p>
          <a:p>
            <a:pPr lvl="1"/>
            <a:r>
              <a:rPr lang="ru-RU" altLang="ru-RU" sz="2800" dirty="0" smtClean="0"/>
              <a:t>связь с ЦУР;</a:t>
            </a:r>
            <a:endParaRPr lang="en-US" altLang="ru-RU" sz="2800" dirty="0" smtClean="0"/>
          </a:p>
          <a:p>
            <a:pPr lvl="1"/>
            <a:r>
              <a:rPr lang="ru-RU" altLang="ru-RU" sz="2800" dirty="0" smtClean="0"/>
              <a:t>структура;</a:t>
            </a:r>
            <a:endParaRPr lang="en-US" altLang="ru-RU" sz="2800" dirty="0" smtClean="0"/>
          </a:p>
          <a:p>
            <a:pPr lvl="1"/>
            <a:r>
              <a:rPr lang="ru-RU" altLang="ru-RU" sz="2800" dirty="0" smtClean="0"/>
              <a:t>соотнесение с основными показателями ИКТ.</a:t>
            </a:r>
            <a:endParaRPr lang="en-US" altLang="ru-RU" sz="2800" dirty="0" smtClean="0"/>
          </a:p>
          <a:p>
            <a:r>
              <a:rPr lang="ru-RU" altLang="ru-RU" sz="2800" dirty="0" smtClean="0"/>
              <a:t>Показатель </a:t>
            </a:r>
            <a:r>
              <a:rPr lang="en-US" altLang="ru-RU" sz="2800" dirty="0" smtClean="0"/>
              <a:t>7.1.1</a:t>
            </a:r>
            <a:r>
              <a:rPr lang="ru-RU" altLang="ru-RU" sz="2800" dirty="0" smtClean="0"/>
              <a:t> ЦУР</a:t>
            </a:r>
            <a:r>
              <a:rPr lang="en-US" altLang="ru-RU" sz="2800" dirty="0" smtClean="0"/>
              <a:t> (</a:t>
            </a:r>
            <a:r>
              <a:rPr lang="ru-RU" altLang="ru-RU" sz="2800" dirty="0" smtClean="0"/>
              <a:t>электроэнергия</a:t>
            </a:r>
            <a:r>
              <a:rPr lang="en-US" altLang="ru-RU" sz="2800" dirty="0" smtClean="0"/>
              <a:t>)</a:t>
            </a:r>
            <a:r>
              <a:rPr lang="ru-RU" altLang="ru-RU" sz="2800" dirty="0" smtClean="0"/>
              <a:t>.</a:t>
            </a:r>
            <a:endParaRPr lang="en-US" altLang="ru-RU" sz="2800" dirty="0" smtClean="0"/>
          </a:p>
          <a:p>
            <a:r>
              <a:rPr lang="ru-RU" altLang="ru-RU" sz="2800" dirty="0" err="1" smtClean="0"/>
              <a:t>Дезагрегация</a:t>
            </a:r>
            <a:r>
              <a:rPr lang="ru-RU" altLang="ru-RU" sz="2800" dirty="0" smtClean="0"/>
              <a:t> ЦУР по благосостоянию и этнической принадлежности</a:t>
            </a:r>
            <a:endParaRPr lang="en-US" altLang="ru-RU" sz="2800" dirty="0" smtClean="0"/>
          </a:p>
          <a:p>
            <a:r>
              <a:rPr lang="ru-RU" altLang="ru-RU" sz="2800" dirty="0" smtClean="0"/>
              <a:t>Обычно это крупная составляющая многофакторного анализа  бедности </a:t>
            </a:r>
            <a:r>
              <a:rPr lang="en-US" altLang="ru-RU" sz="2800" dirty="0" smtClean="0"/>
              <a:t>(</a:t>
            </a:r>
            <a:r>
              <a:rPr lang="ru-RU" altLang="ru-RU" sz="2800" dirty="0" smtClean="0"/>
              <a:t>ЦУР </a:t>
            </a:r>
            <a:r>
              <a:rPr lang="en-US" altLang="ru-RU" sz="2800" dirty="0" smtClean="0"/>
              <a:t>1.2.2</a:t>
            </a:r>
            <a:r>
              <a:rPr lang="ru-RU" altLang="ru-RU" sz="2800" dirty="0" smtClean="0"/>
              <a:t>).</a:t>
            </a:r>
            <a:endParaRPr lang="en-US" altLang="ru-RU" sz="2800" dirty="0" smtClean="0"/>
          </a:p>
          <a:p>
            <a:endParaRPr lang="en-GB" altLang="ru-RU" sz="2800" dirty="0" smtClean="0"/>
          </a:p>
        </p:txBody>
      </p:sp>
      <p:pic>
        <p:nvPicPr>
          <p:cNvPr id="34819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091" y="6296026"/>
            <a:ext cx="798909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558213" y="6488114"/>
            <a:ext cx="762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25C3123-2504-4DE5-B0A6-7412230B3CF7}" type="slidenum">
              <a:rPr lang="en-GB" spc="2000">
                <a:solidFill>
                  <a:schemeClr val="bg1"/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18</a:t>
            </a:fld>
            <a:endParaRPr lang="en-GB" spc="2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8975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329613" cy="1485900"/>
          </a:xfrm>
        </p:spPr>
        <p:txBody>
          <a:bodyPr>
            <a:normAutofit/>
          </a:bodyPr>
          <a:lstStyle/>
          <a:p>
            <a:pPr>
              <a:tabLst>
                <a:tab pos="9317038" algn="r"/>
              </a:tabLst>
            </a:pPr>
            <a:r>
              <a:rPr lang="ru-RU" altLang="ru-RU" dirty="0" smtClean="0"/>
              <a:t>Водоснабжение, санитария и гигиена</a:t>
            </a:r>
            <a:endParaRPr lang="en-GB" altLang="ru-RU" dirty="0" smtClean="0">
              <a:solidFill>
                <a:srgbClr val="4D7D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43000"/>
            <a:ext cx="8229600" cy="4127500"/>
          </a:xfrm>
        </p:spPr>
        <p:txBody>
          <a:bodyPr>
            <a:noAutofit/>
          </a:bodyPr>
          <a:lstStyle/>
          <a:p>
            <a:r>
              <a:rPr lang="ru-RU" altLang="ru-RU" sz="2600" dirty="0" smtClean="0"/>
              <a:t>Дополнительные вопросы для расчета показателя </a:t>
            </a:r>
            <a:r>
              <a:rPr lang="en-US" altLang="ru-RU" sz="2600" dirty="0" smtClean="0"/>
              <a:t>6.1.1</a:t>
            </a:r>
            <a:r>
              <a:rPr lang="ru-RU" altLang="ru-RU" sz="2600" dirty="0" smtClean="0"/>
              <a:t> ЦУР</a:t>
            </a:r>
            <a:r>
              <a:rPr lang="en-US" altLang="ru-RU" sz="2600" dirty="0" smtClean="0"/>
              <a:t> (</a:t>
            </a:r>
            <a:r>
              <a:rPr lang="ru-RU" altLang="ru-RU" sz="2600" dirty="0" smtClean="0"/>
              <a:t>употребление безопасной питьевой воды</a:t>
            </a:r>
            <a:r>
              <a:rPr lang="en-US" altLang="ru-RU" sz="2600" dirty="0" smtClean="0"/>
              <a:t>)</a:t>
            </a:r>
          </a:p>
          <a:p>
            <a:pPr lvl="1"/>
            <a:r>
              <a:rPr lang="ru-RU" altLang="ru-RU" sz="2600" dirty="0" smtClean="0"/>
              <a:t>Доступность воды</a:t>
            </a:r>
            <a:endParaRPr lang="en-US" altLang="ru-RU" sz="2600" dirty="0" smtClean="0"/>
          </a:p>
          <a:p>
            <a:pPr lvl="1">
              <a:buFont typeface="Franklin Gothic Book" pitchFamily="34" charset="0"/>
              <a:buNone/>
            </a:pPr>
            <a:r>
              <a:rPr lang="en-US" altLang="ru-RU" sz="2600" dirty="0" smtClean="0"/>
              <a:t>	(</a:t>
            </a:r>
            <a:r>
              <a:rPr lang="ru-RU" altLang="ru-RU" sz="2600" dirty="0" smtClean="0"/>
              <a:t>улучшенный источник на территории ДХ, незагрязненный, доступный</a:t>
            </a:r>
            <a:r>
              <a:rPr lang="en-US" altLang="ru-RU" sz="2600" dirty="0" smtClean="0"/>
              <a:t>)</a:t>
            </a:r>
          </a:p>
          <a:p>
            <a:r>
              <a:rPr lang="ru-RU" altLang="ru-RU" sz="2600" dirty="0" smtClean="0"/>
              <a:t>Дополнительные вопросы для расчета показателя </a:t>
            </a:r>
            <a:r>
              <a:rPr lang="en-US" altLang="ru-RU" sz="2600" dirty="0" smtClean="0"/>
              <a:t>6.1.2</a:t>
            </a:r>
            <a:r>
              <a:rPr lang="ru-RU" altLang="ru-RU" sz="2600" dirty="0" smtClean="0"/>
              <a:t> ЦУР</a:t>
            </a:r>
            <a:r>
              <a:rPr lang="en-US" altLang="ru-RU" sz="2600" dirty="0" smtClean="0"/>
              <a:t> (</a:t>
            </a:r>
            <a:r>
              <a:rPr lang="ru-RU" altLang="ru-RU" sz="2600" dirty="0" smtClean="0"/>
              <a:t>безопасная санитария</a:t>
            </a:r>
            <a:r>
              <a:rPr lang="en-US" altLang="ru-RU" sz="2600" dirty="0" smtClean="0"/>
              <a:t>)</a:t>
            </a:r>
          </a:p>
          <a:p>
            <a:pPr lvl="1"/>
            <a:r>
              <a:rPr lang="ru-RU" altLang="ru-RU" sz="2600" dirty="0" smtClean="0"/>
              <a:t>Безопасное удаление отходов жизнедеятельности на территории ДХ, или их обработка за пределами этой территории</a:t>
            </a:r>
            <a:endParaRPr lang="en-US" altLang="ru-RU" sz="2600" dirty="0" smtClean="0"/>
          </a:p>
          <a:p>
            <a:pPr lvl="1">
              <a:buFont typeface="Franklin Gothic Book" pitchFamily="34" charset="0"/>
              <a:buNone/>
            </a:pPr>
            <a:r>
              <a:rPr lang="en-US" altLang="ru-RU" sz="2600" dirty="0" smtClean="0"/>
              <a:t>	(</a:t>
            </a:r>
            <a:r>
              <a:rPr lang="ru-RU" altLang="ru-RU" sz="2600" dirty="0" smtClean="0"/>
              <a:t>улучшенные санитарно-гигиенические устройства, используемые не совместно с другими, безопасное удаление, мытье рук</a:t>
            </a:r>
            <a:r>
              <a:rPr lang="en-US" altLang="ru-RU" sz="2600" dirty="0" smtClean="0"/>
              <a:t>)</a:t>
            </a:r>
          </a:p>
        </p:txBody>
      </p:sp>
      <p:pic>
        <p:nvPicPr>
          <p:cNvPr id="3584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091" y="6296026"/>
            <a:ext cx="798909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7834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8229600" cy="1485900"/>
          </a:xfrm>
        </p:spPr>
        <p:txBody>
          <a:bodyPr>
            <a:normAutofit/>
          </a:bodyPr>
          <a:lstStyle/>
          <a:p>
            <a:pPr>
              <a:tabLst>
                <a:tab pos="9317038" algn="r"/>
              </a:tabLst>
            </a:pPr>
            <a:r>
              <a:rPr lang="ru-RU" altLang="ru-RU" dirty="0" smtClean="0"/>
              <a:t>Новая тема</a:t>
            </a:r>
            <a:r>
              <a:rPr lang="en-US" altLang="ru-RU" dirty="0" smtClean="0"/>
              <a:t>: </a:t>
            </a:r>
            <a:r>
              <a:rPr lang="ru-RU" altLang="ru-RU" dirty="0" smtClean="0">
                <a:solidFill>
                  <a:srgbClr val="4D7D99"/>
                </a:solidFill>
              </a:rPr>
              <a:t>«Пользование энергией»</a:t>
            </a:r>
            <a:endParaRPr lang="en-GB" altLang="ru-RU" dirty="0" smtClean="0">
              <a:solidFill>
                <a:srgbClr val="4D7D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7800"/>
            <a:ext cx="7200900" cy="4127500"/>
          </a:xfrm>
        </p:spPr>
        <p:txBody>
          <a:bodyPr/>
          <a:lstStyle/>
          <a:p>
            <a:r>
              <a:rPr lang="ru-RU" altLang="ru-RU" sz="2800" dirty="0" smtClean="0"/>
              <a:t>Новый модуль, который, однако, включает в себя составляющие характеристик домохозяйства.</a:t>
            </a:r>
            <a:endParaRPr lang="en-US" altLang="ru-RU" sz="2800" dirty="0" smtClean="0"/>
          </a:p>
          <a:p>
            <a:r>
              <a:rPr lang="ru-RU" altLang="ru-RU" sz="2800" dirty="0"/>
              <a:t>Показатель </a:t>
            </a:r>
            <a:r>
              <a:rPr lang="en-US" altLang="ru-RU" sz="2800" dirty="0"/>
              <a:t>7.1.2 (</a:t>
            </a:r>
            <a:r>
              <a:rPr lang="ru-RU" altLang="ru-RU" sz="2800" dirty="0"/>
              <a:t>«чистые» виды топлива</a:t>
            </a:r>
            <a:r>
              <a:rPr lang="en-US" altLang="ru-RU" sz="2800" dirty="0"/>
              <a:t>)</a:t>
            </a:r>
            <a:r>
              <a:rPr lang="ru-RU" altLang="ru-RU" sz="2800" dirty="0"/>
              <a:t> ЦУР.</a:t>
            </a:r>
            <a:endParaRPr lang="en-US" altLang="ru-RU" sz="2800" dirty="0"/>
          </a:p>
          <a:p>
            <a:r>
              <a:rPr lang="ru-RU" altLang="ru-RU" sz="2800" dirty="0" smtClean="0"/>
              <a:t>Выделяются три цели пользования</a:t>
            </a:r>
            <a:r>
              <a:rPr lang="en-US" altLang="ru-RU" sz="2800" dirty="0" smtClean="0"/>
              <a:t>:</a:t>
            </a:r>
          </a:p>
          <a:p>
            <a:pPr lvl="1"/>
            <a:r>
              <a:rPr lang="ru-RU" altLang="ru-RU" sz="2800" dirty="0" smtClean="0"/>
              <a:t>приготовление пищи;</a:t>
            </a:r>
            <a:endParaRPr lang="en-US" altLang="ru-RU" sz="2800" dirty="0" smtClean="0"/>
          </a:p>
          <a:p>
            <a:pPr lvl="1"/>
            <a:r>
              <a:rPr lang="ru-RU" altLang="ru-RU" sz="2800" dirty="0" smtClean="0"/>
              <a:t>обогрев;</a:t>
            </a:r>
            <a:endParaRPr lang="en-US" altLang="ru-RU" sz="2800" dirty="0" smtClean="0"/>
          </a:p>
          <a:p>
            <a:pPr lvl="1"/>
            <a:r>
              <a:rPr lang="ru-RU" altLang="ru-RU" sz="2800" dirty="0" smtClean="0"/>
              <a:t>освещение.</a:t>
            </a:r>
            <a:endParaRPr lang="en-US" altLang="ru-RU" sz="2800" dirty="0" smtClean="0"/>
          </a:p>
        </p:txBody>
      </p:sp>
      <p:pic>
        <p:nvPicPr>
          <p:cNvPr id="67587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091" y="6296026"/>
            <a:ext cx="798909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558213" y="6488114"/>
            <a:ext cx="762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351A63B-68FB-4145-AE93-D4D052899E8E}" type="slidenum">
              <a:rPr lang="en-GB" spc="2000">
                <a:solidFill>
                  <a:schemeClr val="bg1"/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20</a:t>
            </a:fld>
            <a:endParaRPr lang="en-GB" spc="2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1652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7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091" y="6296026"/>
            <a:ext cx="798909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200900" cy="1485900"/>
          </a:xfrm>
        </p:spPr>
        <p:txBody>
          <a:bodyPr>
            <a:normAutofit/>
          </a:bodyPr>
          <a:lstStyle/>
          <a:p>
            <a:pPr>
              <a:tabLst>
                <a:tab pos="9317038" algn="r"/>
              </a:tabLst>
            </a:pPr>
            <a:r>
              <a:rPr lang="ru-RU" altLang="ru-RU" dirty="0" smtClean="0"/>
              <a:t>Йодирование соли</a:t>
            </a:r>
            <a:endParaRPr lang="en-GB" altLang="ru-RU" dirty="0" smtClean="0">
              <a:solidFill>
                <a:srgbClr val="4D7D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13658"/>
            <a:ext cx="5153025" cy="3581400"/>
          </a:xfrm>
        </p:spPr>
        <p:txBody>
          <a:bodyPr/>
          <a:lstStyle/>
          <a:p>
            <a:r>
              <a:rPr lang="ru-RU" altLang="ru-RU" sz="2800" dirty="0" smtClean="0"/>
              <a:t>Улучшенное представление протокола.</a:t>
            </a:r>
            <a:endParaRPr lang="en-US" altLang="ru-RU" sz="2800" dirty="0" smtClean="0"/>
          </a:p>
          <a:p>
            <a:r>
              <a:rPr lang="ru-RU" altLang="ru-RU" sz="2800" dirty="0" smtClean="0"/>
              <a:t>Первые из новой серии: средства обучения </a:t>
            </a:r>
            <a:r>
              <a:rPr lang="en-US" altLang="ru-RU" sz="2800" dirty="0" smtClean="0"/>
              <a:t>MICS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58213" y="6488114"/>
            <a:ext cx="762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B7D5522-D6EA-4F45-884B-96563B677C3B}" type="slidenum">
              <a:rPr lang="en-GB" spc="2000">
                <a:solidFill>
                  <a:schemeClr val="bg1"/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21</a:t>
            </a:fld>
            <a:endParaRPr lang="en-GB" spc="2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70661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944" y="503238"/>
            <a:ext cx="1670447" cy="1668462"/>
          </a:xfrm>
          <a:prstGeom prst="rect">
            <a:avLst/>
          </a:prstGeom>
          <a:noFill/>
          <a:ln w="635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662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944" y="4446589"/>
            <a:ext cx="1670447" cy="1665287"/>
          </a:xfrm>
          <a:prstGeom prst="rect">
            <a:avLst/>
          </a:prstGeom>
          <a:noFill/>
          <a:ln w="635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663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944" y="2474913"/>
            <a:ext cx="1670447" cy="1668462"/>
          </a:xfrm>
          <a:prstGeom prst="rect">
            <a:avLst/>
          </a:prstGeom>
          <a:noFill/>
          <a:ln w="635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9020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82320" y="152400"/>
            <a:ext cx="7848600" cy="87203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50" b="1" kern="1400" cap="all" spc="60" dirty="0">
                <a:latin typeface="Montserrat" charset="0"/>
                <a:cs typeface="+mn-cs"/>
              </a:rPr>
              <a:t>СБОР ДАННЫХ О ЖЕНЩИНАХ И МУЖЧИНАХ В MICS</a:t>
            </a:r>
          </a:p>
        </p:txBody>
      </p:sp>
      <p:pic>
        <p:nvPicPr>
          <p:cNvPr id="18436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5867400"/>
            <a:ext cx="2693988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054914"/>
            <a:ext cx="6781800" cy="451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4009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7"/>
          <p:cNvSpPr/>
          <p:nvPr/>
        </p:nvSpPr>
        <p:spPr>
          <a:xfrm rot="10800000">
            <a:off x="8482013" y="0"/>
            <a:ext cx="661987" cy="661988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Shape 73"/>
          <p:cNvSpPr/>
          <p:nvPr/>
        </p:nvSpPr>
        <p:spPr>
          <a:xfrm>
            <a:off x="914400" y="587548"/>
            <a:ext cx="2716212" cy="5873403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50800" tIns="50800" rIns="50800" bIns="50800" anchor="ctr">
            <a:spAutoFit/>
          </a:bodyPr>
          <a:lstStyle/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>
                <a:solidFill>
                  <a:prstClr val="black"/>
                </a:solidFill>
                <a:latin typeface="Montserrat" charset="0"/>
                <a:cs typeface="+mn-cs"/>
                <a:sym typeface="Univers LT Std 55 Roman"/>
              </a:rPr>
              <a:t>01. ПАНЕЛЬ ИНФОРМАЦИИ О ЖЕНЩИНЕ</a:t>
            </a: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900" b="1" cap="all" spc="80" dirty="0">
              <a:solidFill>
                <a:prstClr val="black"/>
              </a:solidFill>
              <a:latin typeface="Montserrat" charset="0"/>
              <a:ea typeface="Montserrat" charset="0"/>
              <a:cs typeface="Montserrat" charset="0"/>
              <a:sym typeface="Univers LT Std 55 Roman"/>
            </a:endParaRP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>
                <a:solidFill>
                  <a:prstClr val="black"/>
                </a:solidFill>
                <a:latin typeface="Montserrat" charset="0"/>
                <a:cs typeface="+mn-cs"/>
                <a:sym typeface="Univers LT Std 55 Roman"/>
              </a:rPr>
              <a:t>02. СВЕДЕНИЯ О ЖЕНЩИНЕ</a:t>
            </a: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900" b="1" cap="all" spc="80" dirty="0">
              <a:solidFill>
                <a:prstClr val="black"/>
              </a:solidFill>
              <a:latin typeface="Montserrat" charset="0"/>
              <a:ea typeface="Montserrat" charset="0"/>
              <a:cs typeface="Montserrat" charset="0"/>
              <a:sym typeface="Univers LT Std 55 Roman"/>
            </a:endParaRP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>
                <a:solidFill>
                  <a:prstClr val="black"/>
                </a:solidFill>
                <a:latin typeface="Montserrat" charset="0"/>
                <a:cs typeface="+mn-cs"/>
                <a:sym typeface="Univers LT Std 55 Roman"/>
              </a:rPr>
              <a:t>03. СМИ И ИКТ</a:t>
            </a: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900" b="1" cap="all" spc="80" dirty="0">
              <a:solidFill>
                <a:prstClr val="black"/>
              </a:solidFill>
              <a:latin typeface="Montserrat" charset="0"/>
              <a:ea typeface="Montserrat" charset="0"/>
              <a:cs typeface="Montserrat" charset="0"/>
              <a:sym typeface="Univers LT Std 55 Roman"/>
            </a:endParaRP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>
                <a:solidFill>
                  <a:prstClr val="black"/>
                </a:solidFill>
                <a:latin typeface="Montserrat" charset="0"/>
                <a:cs typeface="+mn-cs"/>
                <a:sym typeface="Univers LT Std 55 Roman"/>
              </a:rPr>
              <a:t>04. Фертильность/История рождений</a:t>
            </a: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900" b="1" cap="all" spc="80" dirty="0">
              <a:solidFill>
                <a:prstClr val="black"/>
              </a:solidFill>
              <a:latin typeface="Montserrat" charset="0"/>
              <a:ea typeface="Montserrat" charset="0"/>
              <a:cs typeface="Montserrat" charset="0"/>
              <a:sym typeface="Univers LT Std 55 Roman"/>
            </a:endParaRP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>
                <a:solidFill>
                  <a:prstClr val="black"/>
                </a:solidFill>
                <a:latin typeface="Montserrat" charset="0"/>
                <a:cs typeface="+mn-cs"/>
                <a:sym typeface="Univers LT Std 55 Roman"/>
              </a:rPr>
              <a:t>05. Желанность последнего рожденного ребенка</a:t>
            </a: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900" b="1" cap="all" spc="80" dirty="0">
              <a:solidFill>
                <a:srgbClr val="FF0000"/>
              </a:solidFill>
              <a:latin typeface="Montserrat" charset="0"/>
              <a:ea typeface="Montserrat" charset="0"/>
              <a:cs typeface="Montserrat" charset="0"/>
              <a:sym typeface="Univers LT Std 55 Roman"/>
            </a:endParaRP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>
                <a:solidFill>
                  <a:prstClr val="black"/>
                </a:solidFill>
                <a:latin typeface="Montserrat" charset="0"/>
                <a:cs typeface="+mn-cs"/>
                <a:sym typeface="Univers LT Std 55 Roman"/>
              </a:rPr>
              <a:t>06. Здоровье матери и новорожденного</a:t>
            </a: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900" b="1" cap="all" spc="80" dirty="0">
              <a:solidFill>
                <a:prstClr val="black"/>
              </a:solidFill>
              <a:latin typeface="Montserrat" charset="0"/>
              <a:ea typeface="Montserrat" charset="0"/>
              <a:cs typeface="Montserrat" charset="0"/>
              <a:sym typeface="Univers LT Std 55 Roman"/>
            </a:endParaRP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>
                <a:solidFill>
                  <a:prstClr val="black"/>
                </a:solidFill>
                <a:latin typeface="Montserrat" charset="0"/>
                <a:cs typeface="+mn-cs"/>
                <a:sym typeface="Univers LT Std 55 Roman"/>
              </a:rPr>
              <a:t>07. Послеродовое наблюдение</a:t>
            </a: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900" b="1" cap="all" spc="80" dirty="0">
              <a:solidFill>
                <a:prstClr val="black"/>
              </a:solidFill>
              <a:latin typeface="Montserrat" charset="0"/>
              <a:ea typeface="Montserrat" charset="0"/>
              <a:cs typeface="Montserrat" charset="0"/>
              <a:sym typeface="Univers LT Std 55 Roman"/>
            </a:endParaRP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>
                <a:solidFill>
                  <a:prstClr val="black"/>
                </a:solidFill>
                <a:latin typeface="Montserrat" charset="0"/>
                <a:cs typeface="+mn-cs"/>
                <a:sym typeface="Univers LT Std 55 Roman"/>
              </a:rPr>
              <a:t>08. Контрацепция</a:t>
            </a: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900" b="1" cap="all" spc="80" dirty="0">
              <a:solidFill>
                <a:prstClr val="black"/>
              </a:solidFill>
              <a:latin typeface="Montserrat" charset="0"/>
              <a:ea typeface="Montserrat" charset="0"/>
              <a:cs typeface="Montserrat" charset="0"/>
              <a:sym typeface="Univers LT Std 55 Roman"/>
            </a:endParaRP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>
                <a:solidFill>
                  <a:prstClr val="black"/>
                </a:solidFill>
                <a:latin typeface="Montserrat" charset="0"/>
                <a:cs typeface="+mn-cs"/>
                <a:sym typeface="Univers LT Std 55 Roman"/>
              </a:rPr>
              <a:t>09. Неудовлетворенная потребность в контрацепции</a:t>
            </a: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900" b="1" cap="all" spc="80" dirty="0">
              <a:solidFill>
                <a:prstClr val="black"/>
              </a:solidFill>
              <a:latin typeface="Montserrat" charset="0"/>
              <a:ea typeface="Montserrat" charset="0"/>
              <a:cs typeface="Montserrat" charset="0"/>
              <a:sym typeface="Univers LT Std 55 Roman"/>
            </a:endParaRP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 smtClean="0">
                <a:solidFill>
                  <a:prstClr val="black"/>
                </a:solidFill>
                <a:latin typeface="Montserrat" charset="0"/>
                <a:cs typeface="+mn-cs"/>
                <a:sym typeface="Univers LT Std 55 Roman"/>
              </a:rPr>
              <a:t>11</a:t>
            </a:r>
            <a:r>
              <a:rPr lang="ru-RU" sz="900" b="1" cap="all" spc="80" dirty="0">
                <a:solidFill>
                  <a:prstClr val="black"/>
                </a:solidFill>
                <a:latin typeface="Montserrat" charset="0"/>
                <a:cs typeface="+mn-cs"/>
                <a:sym typeface="Univers LT Std 55 Roman"/>
              </a:rPr>
              <a:t>. ОТНОШЕНИЕ К ДОМАШНЕМУ НАСИЛИЮ</a:t>
            </a: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900" b="1" cap="all" spc="80" dirty="0">
              <a:solidFill>
                <a:prstClr val="black"/>
              </a:solidFill>
              <a:latin typeface="Montserrat" charset="0"/>
              <a:ea typeface="Montserrat" charset="0"/>
              <a:cs typeface="Montserrat" charset="0"/>
              <a:sym typeface="Univers LT Std 55 Roman"/>
            </a:endParaRP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>
                <a:solidFill>
                  <a:prstClr val="black"/>
                </a:solidFill>
                <a:latin typeface="Montserrat" charset="0"/>
                <a:cs typeface="+mn-cs"/>
                <a:sym typeface="Univers LT Std 55 Roman"/>
              </a:rPr>
              <a:t>12 ВИКТИМИЗАЦИЯ</a:t>
            </a: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900" b="1" cap="all" spc="80" dirty="0">
              <a:solidFill>
                <a:prstClr val="black"/>
              </a:solidFill>
              <a:latin typeface="Montserrat" charset="0"/>
              <a:ea typeface="Montserrat" charset="0"/>
              <a:cs typeface="Montserrat" charset="0"/>
              <a:sym typeface="Univers LT Std 55 Roman"/>
            </a:endParaRP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>
                <a:solidFill>
                  <a:prstClr val="black"/>
                </a:solidFill>
                <a:latin typeface="Montserrat" charset="0"/>
                <a:cs typeface="+mn-cs"/>
                <a:sym typeface="Univers LT Std 55 Roman"/>
              </a:rPr>
              <a:t>13. БРАК / СОЮЗ</a:t>
            </a:r>
          </a:p>
        </p:txBody>
      </p:sp>
      <p:sp>
        <p:nvSpPr>
          <p:cNvPr id="13" name="Shape 73"/>
          <p:cNvSpPr/>
          <p:nvPr/>
        </p:nvSpPr>
        <p:spPr>
          <a:xfrm>
            <a:off x="2740025" y="2487613"/>
            <a:ext cx="2459038" cy="27305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50800" tIns="50800" rIns="50800" bIns="50800" anchor="ctr">
            <a:spAutoFit/>
          </a:bodyPr>
          <a:lstStyle/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en-US" sz="900" b="1" cap="all" spc="80" dirty="0">
              <a:solidFill>
                <a:prstClr val="black"/>
              </a:solidFill>
              <a:latin typeface="Montserrat" charset="0"/>
              <a:ea typeface="Montserrat" charset="0"/>
              <a:cs typeface="Montserrat" charset="0"/>
              <a:sym typeface="Univers LT Std 55 Roman"/>
            </a:endParaRPr>
          </a:p>
        </p:txBody>
      </p:sp>
      <p:sp>
        <p:nvSpPr>
          <p:cNvPr id="10" name="Shape 79"/>
          <p:cNvSpPr/>
          <p:nvPr/>
        </p:nvSpPr>
        <p:spPr>
          <a:xfrm>
            <a:off x="685800" y="-6033"/>
            <a:ext cx="7315200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200" b="1" spc="119" dirty="0">
                <a:solidFill>
                  <a:srgbClr val="FF0000"/>
                </a:solidFill>
                <a:latin typeface="Montserrat" charset="0"/>
                <a:cs typeface="+mn-cs"/>
                <a:sym typeface="Montserrat-Regular"/>
              </a:rPr>
              <a:t>ИНДИВИДУАЛЬНЫЙ </a:t>
            </a:r>
          </a:p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200" b="1" spc="119" dirty="0">
                <a:solidFill>
                  <a:srgbClr val="FF0000"/>
                </a:solidFill>
                <a:latin typeface="Montserrat" charset="0"/>
                <a:cs typeface="+mn-cs"/>
                <a:sym typeface="Montserrat-Regular"/>
              </a:rPr>
              <a:t>ВОПРОСНИК ДЛЯ ЖЕНЩИН</a:t>
            </a:r>
            <a:endParaRPr lang="ru-RU" sz="2200" b="1" spc="119" dirty="0">
              <a:solidFill>
                <a:prstClr val="black">
                  <a:lumMod val="85000"/>
                  <a:lumOff val="15000"/>
                </a:prstClr>
              </a:solidFill>
              <a:latin typeface="Montserrat" charset="0"/>
              <a:ea typeface="Montserrat" charset="0"/>
              <a:cs typeface="Montserrat" charset="0"/>
              <a:sym typeface="Montserrat-Regular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67200" y="1123949"/>
            <a:ext cx="2336800" cy="201593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>
                <a:solidFill>
                  <a:prstClr val="black"/>
                </a:solidFill>
                <a:latin typeface="Montserrat" charset="0"/>
                <a:cs typeface="+mn-cs"/>
                <a:sym typeface="Univers LT Std 55 Roman"/>
              </a:rPr>
              <a:t>14. ЖИЗНЕДЕЯТЕЛЬНОСТЬ ВЗРОСЛЫХ (18-49)</a:t>
            </a: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900" b="1" cap="all" spc="80" dirty="0">
              <a:solidFill>
                <a:prstClr val="black"/>
              </a:solidFill>
              <a:latin typeface="Montserrat" charset="0"/>
              <a:ea typeface="Montserrat" charset="0"/>
              <a:cs typeface="Montserrat" charset="0"/>
              <a:sym typeface="Univers LT Std 55 Roman"/>
            </a:endParaRP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 smtClean="0">
                <a:solidFill>
                  <a:prstClr val="black"/>
                </a:solidFill>
                <a:latin typeface="Montserrat" charset="0"/>
                <a:cs typeface="+mn-cs"/>
                <a:sym typeface="Univers LT Std 55 Roman"/>
              </a:rPr>
              <a:t>16</a:t>
            </a:r>
            <a:r>
              <a:rPr lang="ru-RU" sz="900" b="1" cap="all" spc="80" dirty="0">
                <a:solidFill>
                  <a:prstClr val="black"/>
                </a:solidFill>
                <a:latin typeface="Montserrat" charset="0"/>
                <a:cs typeface="+mn-cs"/>
                <a:sym typeface="Univers LT Std 55 Roman"/>
              </a:rPr>
              <a:t>. ВИЧ/СПИД</a:t>
            </a: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900" b="1" cap="all" spc="80" dirty="0">
              <a:solidFill>
                <a:prstClr val="black"/>
              </a:solidFill>
              <a:latin typeface="Montserrat" charset="0"/>
              <a:ea typeface="Montserrat" charset="0"/>
              <a:cs typeface="Montserrat" charset="0"/>
              <a:sym typeface="Univers LT Std 55 Roman"/>
            </a:endParaRP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 smtClean="0">
                <a:solidFill>
                  <a:srgbClr val="00B050"/>
                </a:solidFill>
                <a:latin typeface="Montserrat" charset="0"/>
                <a:cs typeface="+mn-cs"/>
                <a:sym typeface="Univers LT Std 55 Roman"/>
              </a:rPr>
              <a:t>18</a:t>
            </a:r>
            <a:r>
              <a:rPr lang="ru-RU" sz="900" b="1" cap="all" spc="80" dirty="0">
                <a:solidFill>
                  <a:srgbClr val="00B050"/>
                </a:solidFill>
                <a:latin typeface="Montserrat" charset="0"/>
                <a:cs typeface="+mn-cs"/>
                <a:sym typeface="Univers LT Std 55 Roman"/>
              </a:rPr>
              <a:t>. УПОТРЕБЛЕНИЕ ТАБАКА И АЛКОГОЛЯ</a:t>
            </a: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900" b="1" cap="all" spc="80" dirty="0">
              <a:solidFill>
                <a:srgbClr val="00B050"/>
              </a:solidFill>
              <a:latin typeface="Montserrat" charset="0"/>
              <a:ea typeface="Montserrat" charset="0"/>
              <a:cs typeface="Montserrat" charset="0"/>
              <a:sym typeface="Univers LT Std 55 Roman"/>
            </a:endParaRP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>
                <a:solidFill>
                  <a:srgbClr val="00B050"/>
                </a:solidFill>
                <a:latin typeface="Montserrat" charset="0"/>
                <a:cs typeface="+mn-cs"/>
                <a:sym typeface="Univers LT Std 55 Roman"/>
              </a:rPr>
              <a:t>19. УДОВЛЕТВОРЕННОСТЬ ЖИЗНЬЮ</a:t>
            </a:r>
          </a:p>
        </p:txBody>
      </p:sp>
    </p:spTree>
    <p:extLst>
      <p:ext uri="{BB962C8B-B14F-4D97-AF65-F5344CB8AC3E}">
        <p14:creationId xmlns:p14="http://schemas.microsoft.com/office/powerpoint/2010/main" val="3769159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7"/>
          <p:cNvSpPr/>
          <p:nvPr/>
        </p:nvSpPr>
        <p:spPr>
          <a:xfrm rot="10800000">
            <a:off x="8482013" y="0"/>
            <a:ext cx="661987" cy="661988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Shape 73"/>
          <p:cNvSpPr/>
          <p:nvPr/>
        </p:nvSpPr>
        <p:spPr>
          <a:xfrm>
            <a:off x="2740025" y="2487613"/>
            <a:ext cx="2459038" cy="27305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50800" tIns="50800" rIns="50800" bIns="50800" anchor="ctr">
            <a:spAutoFit/>
          </a:bodyPr>
          <a:lstStyle/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en-US" sz="900" b="1" cap="all" spc="80" dirty="0">
              <a:solidFill>
                <a:prstClr val="black"/>
              </a:solidFill>
              <a:latin typeface="Montserrat" charset="0"/>
              <a:ea typeface="Montserrat" charset="0"/>
              <a:cs typeface="Montserrat" charset="0"/>
              <a:sym typeface="Univers LT Std 55 Roman"/>
            </a:endParaRPr>
          </a:p>
        </p:txBody>
      </p:sp>
      <p:sp>
        <p:nvSpPr>
          <p:cNvPr id="10" name="Shape 79"/>
          <p:cNvSpPr/>
          <p:nvPr/>
        </p:nvSpPr>
        <p:spPr>
          <a:xfrm>
            <a:off x="685800" y="111085"/>
            <a:ext cx="8890000" cy="71755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200" b="1" spc="119" dirty="0">
                <a:solidFill>
                  <a:srgbClr val="FF0000"/>
                </a:solidFill>
                <a:latin typeface="Montserrat" charset="0"/>
                <a:cs typeface="+mn-cs"/>
                <a:sym typeface="Montserrat-Regular"/>
              </a:rPr>
              <a:t>ИНДИВИДУАЛЬНЫЙ </a:t>
            </a:r>
          </a:p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200" b="1" spc="119" dirty="0">
                <a:solidFill>
                  <a:srgbClr val="FF0000"/>
                </a:solidFill>
                <a:latin typeface="Montserrat" charset="0"/>
                <a:cs typeface="+mn-cs"/>
                <a:sym typeface="Montserrat-Regular"/>
              </a:rPr>
              <a:t>ВОПРОСНИК ДЛЯ МУЖЧИН</a:t>
            </a:r>
            <a:endParaRPr lang="ru-RU" sz="2200" b="1" spc="119" dirty="0">
              <a:solidFill>
                <a:prstClr val="black">
                  <a:lumMod val="85000"/>
                  <a:lumOff val="15000"/>
                </a:prstClr>
              </a:solidFill>
              <a:latin typeface="Montserrat" charset="0"/>
              <a:ea typeface="Montserrat" charset="0"/>
              <a:cs typeface="Montserrat" charset="0"/>
              <a:sym typeface="Montserrat-Regular"/>
            </a:endParaRPr>
          </a:p>
        </p:txBody>
      </p:sp>
      <p:sp>
        <p:nvSpPr>
          <p:cNvPr id="27652" name="TextBox 13"/>
          <p:cNvSpPr txBox="1">
            <a:spLocks noChangeArrowheads="1"/>
          </p:cNvSpPr>
          <p:nvPr/>
        </p:nvSpPr>
        <p:spPr bwMode="auto">
          <a:xfrm>
            <a:off x="8783638" y="95250"/>
            <a:ext cx="33655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fld id="{BEEFBCAC-6CFD-4DD2-9B45-AAAC7C5E5DF4}" type="slidenum">
              <a:rPr lang="en-US" sz="900">
                <a:solidFill>
                  <a:srgbClr val="FFFFFF"/>
                </a:solidFill>
                <a:latin typeface="Univers LT Std 45 Light"/>
                <a:ea typeface="Univers LT Std 45 Light"/>
                <a:cs typeface="Univers LT Std 45 Light"/>
              </a:rPr>
              <a:pPr algn="ctr"/>
              <a:t>24</a:t>
            </a:fld>
            <a:endParaRPr lang="ru-RU" sz="900" dirty="0">
              <a:solidFill>
                <a:srgbClr val="FFFFFF"/>
              </a:solidFill>
              <a:latin typeface="Univers LT Std 45 Light"/>
              <a:ea typeface="Univers LT Std 45 Light"/>
              <a:cs typeface="Univers LT Std 45 Ligh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14400" y="848955"/>
            <a:ext cx="2498725" cy="5863144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>
                <a:solidFill>
                  <a:prstClr val="black"/>
                </a:solidFill>
                <a:latin typeface="Montserrat" charset="0"/>
                <a:cs typeface="+mn-cs"/>
                <a:sym typeface="Univers LT Std 55 Roman"/>
              </a:rPr>
              <a:t>01. ПАНЕЛЬ ИНФОРМАЦИИ О МУЖЧИНЕ</a:t>
            </a: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900" b="1" cap="all" spc="80" dirty="0">
              <a:solidFill>
                <a:prstClr val="black"/>
              </a:solidFill>
              <a:latin typeface="Montserrat" charset="0"/>
              <a:ea typeface="Montserrat" charset="0"/>
              <a:cs typeface="Montserrat" charset="0"/>
              <a:sym typeface="Univers LT Std 55 Roman"/>
            </a:endParaRP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>
                <a:solidFill>
                  <a:prstClr val="black"/>
                </a:solidFill>
                <a:latin typeface="Montserrat" charset="0"/>
                <a:cs typeface="+mn-cs"/>
                <a:sym typeface="Univers LT Std 55 Roman"/>
              </a:rPr>
              <a:t>02. СВЕДЕНИЯ О МУЖЧИНЕ</a:t>
            </a: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900" b="1" cap="all" spc="80" dirty="0">
              <a:solidFill>
                <a:prstClr val="black"/>
              </a:solidFill>
              <a:latin typeface="Montserrat" charset="0"/>
              <a:ea typeface="Montserrat" charset="0"/>
              <a:cs typeface="Montserrat" charset="0"/>
              <a:sym typeface="Univers LT Std 55 Roman"/>
            </a:endParaRP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>
                <a:solidFill>
                  <a:prstClr val="black"/>
                </a:solidFill>
                <a:latin typeface="Montserrat" charset="0"/>
                <a:cs typeface="+mn-cs"/>
                <a:sym typeface="Univers LT Std 55 Roman"/>
              </a:rPr>
              <a:t>03. СМИ И ИКТ</a:t>
            </a: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900" b="1" cap="all" spc="80" dirty="0">
              <a:solidFill>
                <a:prstClr val="black"/>
              </a:solidFill>
              <a:latin typeface="Montserrat" charset="0"/>
              <a:ea typeface="Montserrat" charset="0"/>
              <a:cs typeface="Montserrat" charset="0"/>
              <a:sym typeface="Univers LT Std 55 Roman"/>
            </a:endParaRP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>
                <a:solidFill>
                  <a:prstClr val="black"/>
                </a:solidFill>
                <a:latin typeface="Montserrat" charset="0"/>
                <a:cs typeface="+mn-cs"/>
                <a:sym typeface="Univers LT Std 55 Roman"/>
              </a:rPr>
              <a:t>04. Фертильность</a:t>
            </a:r>
            <a:r>
              <a:rPr lang="ru-RU" sz="900" b="1" cap="all" spc="80" dirty="0">
                <a:solidFill>
                  <a:schemeClr val="accent4">
                    <a:lumMod val="60000"/>
                    <a:lumOff val="40000"/>
                  </a:schemeClr>
                </a:solidFill>
                <a:latin typeface="Montserrat" charset="0"/>
                <a:cs typeface="+mn-cs"/>
                <a:sym typeface="Univers LT Std 55 Roman"/>
              </a:rPr>
              <a:t>/История рождений</a:t>
            </a: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900" b="1" cap="all" spc="80" dirty="0">
              <a:solidFill>
                <a:prstClr val="black"/>
              </a:solidFill>
              <a:latin typeface="Montserrat" charset="0"/>
              <a:ea typeface="Montserrat" charset="0"/>
              <a:cs typeface="Montserrat" charset="0"/>
              <a:sym typeface="Univers LT Std 55 Roman"/>
            </a:endParaRP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>
                <a:solidFill>
                  <a:schemeClr val="accent4">
                    <a:lumMod val="60000"/>
                    <a:lumOff val="40000"/>
                  </a:schemeClr>
                </a:solidFill>
                <a:latin typeface="Montserrat" charset="0"/>
                <a:cs typeface="+mn-cs"/>
                <a:sym typeface="Univers LT Std 55 Roman"/>
              </a:rPr>
              <a:t>05. Желанность последнего рожденного ребенка</a:t>
            </a: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900" b="1" cap="all" spc="80" dirty="0">
              <a:solidFill>
                <a:srgbClr val="FF0000"/>
              </a:solidFill>
              <a:latin typeface="Montserrat" charset="0"/>
              <a:ea typeface="Montserrat" charset="0"/>
              <a:cs typeface="Montserrat" charset="0"/>
              <a:sym typeface="Univers LT Std 55 Roman"/>
            </a:endParaRP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>
                <a:solidFill>
                  <a:schemeClr val="accent4">
                    <a:lumMod val="60000"/>
                    <a:lumOff val="40000"/>
                  </a:schemeClr>
                </a:solidFill>
                <a:latin typeface="Montserrat" charset="0"/>
                <a:cs typeface="+mn-cs"/>
                <a:sym typeface="Univers LT Std 55 Roman"/>
              </a:rPr>
              <a:t>06. Здоровье матери и новорожденного</a:t>
            </a: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900" b="1" cap="all" spc="80" dirty="0">
              <a:solidFill>
                <a:schemeClr val="accent4">
                  <a:lumMod val="60000"/>
                  <a:lumOff val="40000"/>
                </a:schemeClr>
              </a:solidFill>
              <a:latin typeface="Montserrat" charset="0"/>
              <a:ea typeface="Montserrat" charset="0"/>
              <a:cs typeface="Montserrat" charset="0"/>
              <a:sym typeface="Univers LT Std 55 Roman"/>
            </a:endParaRP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>
                <a:solidFill>
                  <a:schemeClr val="accent4">
                    <a:lumMod val="60000"/>
                    <a:lumOff val="40000"/>
                  </a:schemeClr>
                </a:solidFill>
                <a:latin typeface="Montserrat" charset="0"/>
                <a:cs typeface="+mn-cs"/>
                <a:sym typeface="Univers LT Std 55 Roman"/>
              </a:rPr>
              <a:t>07. Послеродовое наблюдение</a:t>
            </a: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900" b="1" cap="all" spc="80" dirty="0">
              <a:solidFill>
                <a:schemeClr val="accent4">
                  <a:lumMod val="60000"/>
                  <a:lumOff val="40000"/>
                </a:schemeClr>
              </a:solidFill>
              <a:latin typeface="Montserrat" charset="0"/>
              <a:ea typeface="Montserrat" charset="0"/>
              <a:cs typeface="Montserrat" charset="0"/>
              <a:sym typeface="Univers LT Std 55 Roman"/>
            </a:endParaRP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>
                <a:solidFill>
                  <a:schemeClr val="accent4">
                    <a:lumMod val="60000"/>
                    <a:lumOff val="40000"/>
                  </a:schemeClr>
                </a:solidFill>
                <a:latin typeface="Montserrat" charset="0"/>
                <a:cs typeface="+mn-cs"/>
                <a:sym typeface="Univers LT Std 55 Roman"/>
              </a:rPr>
              <a:t>08. Контрацепция</a:t>
            </a: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900" b="1" cap="all" spc="80" dirty="0">
              <a:solidFill>
                <a:schemeClr val="accent4">
                  <a:lumMod val="60000"/>
                  <a:lumOff val="40000"/>
                </a:schemeClr>
              </a:solidFill>
              <a:latin typeface="Montserrat" charset="0"/>
              <a:ea typeface="Montserrat" charset="0"/>
              <a:cs typeface="Montserrat" charset="0"/>
              <a:sym typeface="Univers LT Std 55 Roman"/>
            </a:endParaRP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>
                <a:solidFill>
                  <a:schemeClr val="accent4">
                    <a:lumMod val="60000"/>
                    <a:lumOff val="40000"/>
                  </a:schemeClr>
                </a:solidFill>
                <a:latin typeface="Montserrat" charset="0"/>
                <a:cs typeface="+mn-cs"/>
                <a:sym typeface="Univers LT Std 55 Roman"/>
              </a:rPr>
              <a:t>09. Неудовлетворенная потребность в контрацепции</a:t>
            </a: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900" b="1" cap="all" spc="80" dirty="0">
              <a:solidFill>
                <a:schemeClr val="accent4">
                  <a:lumMod val="60000"/>
                  <a:lumOff val="40000"/>
                </a:schemeClr>
              </a:solidFill>
              <a:latin typeface="Montserrat" charset="0"/>
              <a:ea typeface="Montserrat" charset="0"/>
              <a:cs typeface="Montserrat" charset="0"/>
              <a:sym typeface="Univers LT Std 55 Roman"/>
            </a:endParaRP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 smtClean="0">
                <a:solidFill>
                  <a:prstClr val="black"/>
                </a:solidFill>
                <a:latin typeface="Montserrat" charset="0"/>
                <a:cs typeface="+mn-cs"/>
                <a:sym typeface="Univers LT Std 55 Roman"/>
              </a:rPr>
              <a:t>11</a:t>
            </a:r>
            <a:r>
              <a:rPr lang="ru-RU" sz="900" b="1" cap="all" spc="80" dirty="0">
                <a:solidFill>
                  <a:prstClr val="black"/>
                </a:solidFill>
                <a:latin typeface="Montserrat" charset="0"/>
                <a:cs typeface="+mn-cs"/>
                <a:sym typeface="Univers LT Std 55 Roman"/>
              </a:rPr>
              <a:t>. ОТНОШЕНИЕ К ДОМАШНЕМУ НАСИЛИЮ</a:t>
            </a: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700" b="1" cap="all" spc="80" dirty="0">
              <a:solidFill>
                <a:prstClr val="black"/>
              </a:solidFill>
              <a:latin typeface="Montserrat" charset="0"/>
              <a:ea typeface="Montserrat" charset="0"/>
              <a:cs typeface="Montserrat" charset="0"/>
              <a:sym typeface="Univers LT Std 55 Roman"/>
            </a:endParaRP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>
                <a:solidFill>
                  <a:prstClr val="black"/>
                </a:solidFill>
                <a:latin typeface="Montserrat" charset="0"/>
                <a:cs typeface="+mn-cs"/>
                <a:sym typeface="Univers LT Std 55 Roman"/>
              </a:rPr>
              <a:t>12. ВИКТИМИЗАЦИЯ</a:t>
            </a: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900" b="1" cap="all" spc="80" dirty="0">
              <a:solidFill>
                <a:prstClr val="black"/>
              </a:solidFill>
              <a:latin typeface="Montserrat" charset="0"/>
              <a:ea typeface="Montserrat" charset="0"/>
              <a:cs typeface="Montserrat" charset="0"/>
              <a:sym typeface="Univers LT Std 55 Roman"/>
            </a:endParaRP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>
                <a:solidFill>
                  <a:prstClr val="black"/>
                </a:solidFill>
                <a:latin typeface="Montserrat" charset="0"/>
                <a:cs typeface="+mn-cs"/>
                <a:sym typeface="Univers LT Std 55 Roman"/>
              </a:rPr>
              <a:t>13. БРАК / СОЮЗ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67400" y="941388"/>
            <a:ext cx="1725612" cy="32547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>
                <a:solidFill>
                  <a:prstClr val="black"/>
                </a:solidFill>
                <a:latin typeface="Montserrat" charset="0"/>
                <a:cs typeface="+mn-cs"/>
                <a:sym typeface="Univers LT Std 55 Roman"/>
              </a:rPr>
              <a:t>14. ЖИЗНЕДЕЯТЕЛЬНОСТЬ ВЗРОСЛЫХ (18-49)</a:t>
            </a: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900" b="1" cap="all" spc="80" dirty="0">
              <a:solidFill>
                <a:prstClr val="black"/>
              </a:solidFill>
              <a:latin typeface="Montserrat" charset="0"/>
              <a:ea typeface="Montserrat" charset="0"/>
              <a:cs typeface="Montserrat" charset="0"/>
              <a:sym typeface="Univers LT Std 55 Roman"/>
            </a:endParaRP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 smtClean="0">
                <a:solidFill>
                  <a:prstClr val="black"/>
                </a:solidFill>
                <a:latin typeface="Montserrat" charset="0"/>
                <a:cs typeface="+mn-cs"/>
                <a:sym typeface="Univers LT Std 55 Roman"/>
              </a:rPr>
              <a:t>16</a:t>
            </a:r>
            <a:r>
              <a:rPr lang="ru-RU" sz="900" b="1" cap="all" spc="80" dirty="0">
                <a:solidFill>
                  <a:prstClr val="black"/>
                </a:solidFill>
                <a:latin typeface="Montserrat" charset="0"/>
                <a:cs typeface="+mn-cs"/>
                <a:sym typeface="Univers LT Std 55 Roman"/>
              </a:rPr>
              <a:t>. ВИЧ/СПИД</a:t>
            </a: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900" b="1" cap="all" spc="80" dirty="0">
              <a:solidFill>
                <a:prstClr val="white">
                  <a:lumMod val="85000"/>
                </a:prstClr>
              </a:solidFill>
              <a:latin typeface="Montserrat" charset="0"/>
              <a:ea typeface="Montserrat" charset="0"/>
              <a:cs typeface="Montserrat" charset="0"/>
              <a:sym typeface="Univers LT Std 55 Roman"/>
            </a:endParaRP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>
                <a:solidFill>
                  <a:prstClr val="black"/>
                </a:solidFill>
                <a:latin typeface="Montserrat" charset="0"/>
                <a:cs typeface="+mn-cs"/>
                <a:sym typeface="Univers LT Std 55 Roman"/>
              </a:rPr>
              <a:t>[ТОЛЬКО ДЛЯ МУЖЧИН]</a:t>
            </a:r>
            <a:r>
              <a:rPr lang="ru-RU" sz="900" b="1" cap="all" spc="80" dirty="0">
                <a:solidFill>
                  <a:schemeClr val="accent1"/>
                </a:solidFill>
                <a:latin typeface="Montserrat" charset="0"/>
                <a:cs typeface="+mn-cs"/>
                <a:sym typeface="Univers LT Std 55 Roman"/>
              </a:rPr>
              <a:t>. обрезание</a:t>
            </a: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900" b="1" cap="all" spc="80" dirty="0">
              <a:solidFill>
                <a:prstClr val="black"/>
              </a:solidFill>
              <a:latin typeface="Montserrat" charset="0"/>
              <a:ea typeface="Montserrat" charset="0"/>
              <a:cs typeface="Montserrat" charset="0"/>
              <a:sym typeface="Univers LT Std 55 Roman"/>
            </a:endParaRP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>
                <a:solidFill>
                  <a:srgbClr val="00B050"/>
                </a:solidFill>
                <a:latin typeface="Montserrat" charset="0"/>
                <a:cs typeface="+mn-cs"/>
                <a:sym typeface="Univers LT Std 55 Roman"/>
              </a:rPr>
              <a:t>18. УПОТРЕБЛЕНИЕ ТАБАКА И АЛКОГОЛЯ</a:t>
            </a: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900" b="1" cap="all" spc="80" dirty="0">
              <a:solidFill>
                <a:srgbClr val="00B050"/>
              </a:solidFill>
              <a:latin typeface="Montserrat" charset="0"/>
              <a:ea typeface="Montserrat" charset="0"/>
              <a:cs typeface="Montserrat" charset="0"/>
              <a:sym typeface="Univers LT Std 55 Roman"/>
            </a:endParaRPr>
          </a:p>
          <a:p>
            <a:pPr defTabSz="457200"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900" b="1" cap="all" spc="80" dirty="0">
                <a:solidFill>
                  <a:srgbClr val="00B050"/>
                </a:solidFill>
                <a:latin typeface="Montserrat" charset="0"/>
                <a:cs typeface="+mn-cs"/>
                <a:sym typeface="Univers LT Std 55 Roman"/>
              </a:rPr>
              <a:t>19. УДОВЛЕТВОРЕННОСТЬ ЖИЗНЬЮ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180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 rot="10800000">
            <a:off x="8482013" y="0"/>
            <a:ext cx="661987" cy="661988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5842" name="TextBox 4"/>
          <p:cNvSpPr txBox="1">
            <a:spLocks noChangeArrowheads="1"/>
          </p:cNvSpPr>
          <p:nvPr/>
        </p:nvSpPr>
        <p:spPr bwMode="auto">
          <a:xfrm>
            <a:off x="8783638" y="95250"/>
            <a:ext cx="33655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fld id="{37FF0E94-B331-425C-92AA-00B067AB10BD}" type="slidenum">
              <a:rPr lang="en-US" sz="900">
                <a:solidFill>
                  <a:schemeClr val="bg1"/>
                </a:solidFill>
                <a:latin typeface="Univers LT Std 45 Light"/>
                <a:ea typeface="Univers LT Std 45 Light"/>
                <a:cs typeface="Univers LT Std 45 Light"/>
              </a:rPr>
              <a:pPr algn="ctr"/>
              <a:t>25</a:t>
            </a:fld>
            <a:endParaRPr lang="ru-RU" sz="900" dirty="0">
              <a:solidFill>
                <a:schemeClr val="bg1"/>
              </a:solidFill>
              <a:latin typeface="Univers LT Std 45 Light"/>
              <a:ea typeface="Univers LT Std 45 Light"/>
              <a:cs typeface="Univers LT Std 45 Light"/>
            </a:endParaRPr>
          </a:p>
        </p:txBody>
      </p:sp>
      <p:sp>
        <p:nvSpPr>
          <p:cNvPr id="9" name="Shape 79"/>
          <p:cNvSpPr/>
          <p:nvPr/>
        </p:nvSpPr>
        <p:spPr>
          <a:xfrm>
            <a:off x="976313" y="952500"/>
            <a:ext cx="2419350" cy="358775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200" b="1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  <a:sym typeface="Montserrat-Regular"/>
              </a:rPr>
              <a:t>МОДУЛЬ: WB</a:t>
            </a:r>
          </a:p>
        </p:txBody>
      </p:sp>
      <p:graphicFrame>
        <p:nvGraphicFramePr>
          <p:cNvPr id="2" name="Diagram 1"/>
          <p:cNvGraphicFramePr/>
          <p:nvPr/>
        </p:nvGraphicFramePr>
        <p:xfrm>
          <a:off x="442347" y="1311414"/>
          <a:ext cx="7863453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76313" y="5572125"/>
            <a:ext cx="6059487" cy="64611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Calibri" pitchFamily="34" charset="0"/>
              </a:rPr>
              <a:t>Если респондент тот же, что и в вопроснике о домашнем хозяйстве, пропустите эти вопросы: WB1 и WB2</a:t>
            </a:r>
          </a:p>
        </p:txBody>
      </p:sp>
    </p:spTree>
    <p:extLst>
      <p:ext uri="{BB962C8B-B14F-4D97-AF65-F5344CB8AC3E}">
        <p14:creationId xmlns:p14="http://schemas.microsoft.com/office/powerpoint/2010/main" val="129543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 rot="10800000">
            <a:off x="8482013" y="0"/>
            <a:ext cx="661987" cy="661988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Shape 79"/>
          <p:cNvSpPr/>
          <p:nvPr/>
        </p:nvSpPr>
        <p:spPr>
          <a:xfrm>
            <a:off x="606425" y="760413"/>
            <a:ext cx="4654550" cy="358775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200" b="1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  <a:sym typeface="Montserrat-Regular"/>
              </a:rPr>
              <a:t>03. СМИ И ИКТ (MT)</a:t>
            </a:r>
          </a:p>
        </p:txBody>
      </p:sp>
      <p:sp>
        <p:nvSpPr>
          <p:cNvPr id="41988" name="TextBox 9"/>
          <p:cNvSpPr txBox="1">
            <a:spLocks noChangeArrowheads="1"/>
          </p:cNvSpPr>
          <p:nvPr/>
        </p:nvSpPr>
        <p:spPr bwMode="auto">
          <a:xfrm>
            <a:off x="8783638" y="95250"/>
            <a:ext cx="33655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fld id="{A4846A96-91EF-4AD2-B812-55CAD7A4CCE2}" type="slidenum">
              <a:rPr lang="en-US" sz="900">
                <a:solidFill>
                  <a:schemeClr val="bg1"/>
                </a:solidFill>
                <a:latin typeface="Univers LT Std 45 Light"/>
                <a:ea typeface="Univers LT Std 45 Light"/>
                <a:cs typeface="Univers LT Std 45 Light"/>
              </a:rPr>
              <a:pPr algn="ctr"/>
              <a:t>26</a:t>
            </a:fld>
            <a:endParaRPr lang="ru-RU" sz="900" dirty="0">
              <a:solidFill>
                <a:schemeClr val="bg1"/>
              </a:solidFill>
              <a:latin typeface="Univers LT Std 45 Light"/>
              <a:ea typeface="Univers LT Std 45 Light"/>
              <a:cs typeface="Univers LT Std 45 Ligh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447800"/>
            <a:ext cx="6901873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84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 rot="10800000">
            <a:off x="8482013" y="0"/>
            <a:ext cx="661987" cy="661988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3010" name="TextBox 4"/>
          <p:cNvSpPr txBox="1">
            <a:spLocks noChangeArrowheads="1"/>
          </p:cNvSpPr>
          <p:nvPr/>
        </p:nvSpPr>
        <p:spPr bwMode="auto">
          <a:xfrm>
            <a:off x="8783638" y="95250"/>
            <a:ext cx="33655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fld id="{9A4B1209-B491-4556-84AE-85C601DBEA4A}" type="slidenum">
              <a:rPr lang="en-US" sz="900">
                <a:solidFill>
                  <a:schemeClr val="bg1"/>
                </a:solidFill>
                <a:latin typeface="Univers LT Std 45 Light"/>
                <a:ea typeface="Univers LT Std 45 Light"/>
                <a:cs typeface="Univers LT Std 45 Light"/>
              </a:rPr>
              <a:pPr algn="ctr"/>
              <a:t>27</a:t>
            </a:fld>
            <a:endParaRPr lang="ru-RU" sz="900" dirty="0">
              <a:solidFill>
                <a:schemeClr val="bg1"/>
              </a:solidFill>
              <a:latin typeface="Univers LT Std 45 Light"/>
              <a:ea typeface="Univers LT Std 45 Light"/>
              <a:cs typeface="Univers LT Std 45 Light"/>
            </a:endParaRPr>
          </a:p>
        </p:txBody>
      </p:sp>
      <p:sp>
        <p:nvSpPr>
          <p:cNvPr id="9" name="Shape 79"/>
          <p:cNvSpPr/>
          <p:nvPr/>
        </p:nvSpPr>
        <p:spPr>
          <a:xfrm>
            <a:off x="955992" y="221437"/>
            <a:ext cx="6719887" cy="359073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200" b="1" spc="119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  <a:sym typeface="Montserrat-Regular"/>
              </a:rPr>
              <a:t>ПОКАЗАТЕЛИ ЦУР и КОМП</a:t>
            </a:r>
            <a:endParaRPr lang="ru-RU" sz="2200" b="1" spc="119" dirty="0">
              <a:solidFill>
                <a:schemeClr val="tx1">
                  <a:lumMod val="85000"/>
                  <a:lumOff val="15000"/>
                </a:schemeClr>
              </a:solidFill>
              <a:latin typeface="Montserrat" charset="0"/>
              <a:cs typeface="+mn-cs"/>
              <a:sym typeface="Montserrat-Regular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2352437"/>
              </p:ext>
            </p:extLst>
          </p:nvPr>
        </p:nvGraphicFramePr>
        <p:xfrm>
          <a:off x="609600" y="600830"/>
          <a:ext cx="8077201" cy="611746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85800"/>
                <a:gridCol w="1510025"/>
                <a:gridCol w="817148"/>
                <a:gridCol w="203240"/>
                <a:gridCol w="4048029"/>
                <a:gridCol w="812959"/>
              </a:tblGrid>
              <a:tr h="241525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СРЕДСТВА МАССОВОЙ ИНФОРМАЦИИ И ИНФОРМАЦИОННО-КОММУНИКАЦИОННЫЕ ТЕХНОЛОГИИ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22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10.1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Пользование средствами массовой информации</a:t>
                      </a:r>
                      <a:r>
                        <a:rPr lang="ru-RU" sz="1050" b="0" baseline="30000" dirty="0">
                          <a:effectLst/>
                        </a:rPr>
                        <a:t>[M]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MT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Число женщин в возрасте 15–49 лет, которые как минимум один раз в неделю читают газету или журнал, слушают радио и смотрят телевизор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</a:tr>
              <a:tr h="5122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10.2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Доля домохозяйств, в которых имеется радиоприемник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HC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Число домохозяйств, в которых имеется радиоприемник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</a:tr>
              <a:tr h="5122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10.3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Доля домохозяйств, в которых имеется телевизор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HC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 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Число домохозяйств, в которых имеется телевизор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</a:tr>
              <a:tr h="5122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10.4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Доля домохозяйств, в которых имеется телефон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HC – MT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Число домохозяйств, в которых имеется телефон (стационарный или мобильный)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</a:tr>
              <a:tr h="5122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10.5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Доля домохозяйств, в которых имеется компьютер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HC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Число домохозяйств, в которых имеется компьютер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</a:tr>
              <a:tr h="5122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10.6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Доля домохозяйств, в которых имеется Интернет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HC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Число домохозяйств, в которых имеется доступ к Интернету дома с какого-либо устройства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</a:tr>
              <a:tr h="3736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10.7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Пользование компьютером</a:t>
                      </a:r>
                      <a:r>
                        <a:rPr lang="ru-RU" sz="1050" b="0" baseline="30000">
                          <a:effectLst/>
                        </a:rPr>
                        <a:t>[M]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MT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Число молодых женщин в возрасте 15–49 лет, которые в последние 3 месяца пользовались компьютером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</a:tr>
              <a:tr h="5122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10.8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Наличие собственного мобильного телефона </a:t>
                      </a:r>
                      <a:r>
                        <a:rPr lang="ru-RU" sz="1050" b="0" baseline="30000">
                          <a:effectLst/>
                        </a:rPr>
                        <a:t>[M]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MT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Число женщин в возрасте 15–49 лет, у которых есть собственный мобильный телефон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 5.b.1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</a:tr>
              <a:tr h="5122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10.9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Пользование мобильным телефоном</a:t>
                      </a:r>
                      <a:r>
                        <a:rPr lang="ru-RU" sz="1050" b="0" baseline="30000">
                          <a:effectLst/>
                        </a:rPr>
                        <a:t>[M]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MT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Число молодых женщин в возрасте 15–49 лет, которые в последние 3 месяца пользовались мобильным телефоном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 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</a:tr>
              <a:tr h="789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10.10a</a:t>
                      </a:r>
                      <a:endParaRPr lang="ru-RU" sz="1200" b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10.10b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Пользование Интернетом</a:t>
                      </a:r>
                      <a:r>
                        <a:rPr lang="ru-RU" sz="1050" b="0" baseline="30000">
                          <a:effectLst/>
                        </a:rPr>
                        <a:t>[M]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MT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Число молодых женщин в возрасте 15–49 лет, которые пользовались Интернетом: </a:t>
                      </a:r>
                      <a:endParaRPr lang="ru-RU" sz="1200" b="0">
                        <a:effectLst/>
                      </a:endParaRPr>
                    </a:p>
                    <a:p>
                      <a:pPr indent="181610"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(а) в последние 3 месяца,</a:t>
                      </a:r>
                      <a:endParaRPr lang="ru-RU" sz="1200" b="0">
                        <a:effectLst/>
                      </a:endParaRPr>
                    </a:p>
                    <a:p>
                      <a:pPr indent="181610"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(б) как минимум один раз в неделю в последние 3 месяца.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 17.8.1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</a:tr>
              <a:tr h="3736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10.11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Навыки пользования ИКТ </a:t>
                      </a:r>
                      <a:r>
                        <a:rPr lang="ru-RU" sz="1050" b="0" baseline="30000">
                          <a:effectLst/>
                        </a:rPr>
                        <a:t>[M]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MT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Число женщин, выполнявших как минимум одно из девяти конкретных действий с компьютером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 4.4.1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882" marR="31882" marT="31882" marB="31882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62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1" b="6411"/>
          <a:stretch>
            <a:fillRect/>
          </a:stretch>
        </p:blipFill>
        <p:spPr>
          <a:xfrm>
            <a:off x="0" y="2393950"/>
            <a:ext cx="9144000" cy="4464050"/>
          </a:xfrm>
          <a:solidFill>
            <a:schemeClr val="bg2"/>
          </a:solidFill>
        </p:spPr>
      </p:pic>
      <p:sp>
        <p:nvSpPr>
          <p:cNvPr id="5" name="Right Triangle 4"/>
          <p:cNvSpPr/>
          <p:nvPr/>
        </p:nvSpPr>
        <p:spPr>
          <a:xfrm rot="10800000">
            <a:off x="8482013" y="0"/>
            <a:ext cx="661987" cy="661988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7107" name="TextBox 9"/>
          <p:cNvSpPr txBox="1">
            <a:spLocks noChangeArrowheads="1"/>
          </p:cNvSpPr>
          <p:nvPr/>
        </p:nvSpPr>
        <p:spPr bwMode="auto">
          <a:xfrm>
            <a:off x="8783638" y="95250"/>
            <a:ext cx="33655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fld id="{E503D6FA-02A2-40E5-9AAB-85C7DAF80070}" type="slidenum">
              <a:rPr lang="en-US" sz="900">
                <a:solidFill>
                  <a:schemeClr val="bg1"/>
                </a:solidFill>
                <a:latin typeface="Univers LT Std 45 Light"/>
                <a:ea typeface="Univers LT Std 45 Light"/>
                <a:cs typeface="Univers LT Std 45 Light"/>
              </a:rPr>
              <a:pPr algn="ctr"/>
              <a:t>28</a:t>
            </a:fld>
            <a:endParaRPr lang="ru-RU" sz="900" dirty="0">
              <a:solidFill>
                <a:schemeClr val="bg1"/>
              </a:solidFill>
              <a:latin typeface="Univers LT Std 45 Light"/>
              <a:ea typeface="Univers LT Std 45 Light"/>
              <a:cs typeface="Univers LT Std 45 Light"/>
            </a:endParaRPr>
          </a:p>
        </p:txBody>
      </p:sp>
      <p:sp>
        <p:nvSpPr>
          <p:cNvPr id="8" name="Shape 79"/>
          <p:cNvSpPr>
            <a:spLocks noChangeAspect="1"/>
          </p:cNvSpPr>
          <p:nvPr/>
        </p:nvSpPr>
        <p:spPr>
          <a:xfrm>
            <a:off x="606425" y="760413"/>
            <a:ext cx="5299075" cy="358775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200" b="1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  <a:sym typeface="Montserrat-Regular"/>
              </a:rPr>
              <a:t>04. ФЕРТИЛЬНОСТЬ/ИСТОРИЯ РОЖДЕНИЙ (BH)</a:t>
            </a:r>
          </a:p>
        </p:txBody>
      </p:sp>
    </p:spTree>
    <p:extLst>
      <p:ext uri="{BB962C8B-B14F-4D97-AF65-F5344CB8AC3E}">
        <p14:creationId xmlns:p14="http://schemas.microsoft.com/office/powerpoint/2010/main" val="45046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ru-RU" sz="2600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</a:rPr>
              <a:t>Дает прямые оценки смертности </a:t>
            </a:r>
          </a:p>
          <a:p>
            <a:pPr eaLnBrk="1" hangingPunct="1">
              <a:defRPr/>
            </a:pPr>
            <a:r>
              <a:rPr lang="ru-RU" sz="2600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</a:rPr>
              <a:t>Оценки более подробные, чем краткие истории рождений</a:t>
            </a:r>
          </a:p>
          <a:p>
            <a:pPr eaLnBrk="1" hangingPunct="1">
              <a:defRPr/>
            </a:pPr>
            <a:r>
              <a:rPr lang="ru-RU" sz="2600" dirty="0">
                <a:solidFill>
                  <a:schemeClr val="accent2"/>
                </a:solidFill>
                <a:latin typeface="Montserrat"/>
              </a:rPr>
              <a:t>Показатели ЦУР:</a:t>
            </a:r>
            <a:r>
              <a:rPr lang="ru-RU" dirty="0" smtClean="0"/>
              <a:t> </a:t>
            </a:r>
          </a:p>
          <a:p>
            <a:pPr lvl="1" eaLnBrk="1" hangingPunct="1">
              <a:defRPr/>
            </a:pPr>
            <a:r>
              <a:rPr lang="ru-RU" sz="2200" spc="119" dirty="0">
                <a:solidFill>
                  <a:schemeClr val="accent2"/>
                </a:solidFill>
                <a:latin typeface="Montserrat" charset="0"/>
                <a:cs typeface="+mn-cs"/>
              </a:rPr>
              <a:t>Неонатальная смертность</a:t>
            </a:r>
          </a:p>
          <a:p>
            <a:pPr lvl="1" eaLnBrk="1" hangingPunct="1">
              <a:defRPr/>
            </a:pPr>
            <a:r>
              <a:rPr lang="ru-RU" sz="2200" spc="119" dirty="0">
                <a:solidFill>
                  <a:schemeClr val="accent2"/>
                </a:solidFill>
                <a:latin typeface="Montserrat" charset="0"/>
                <a:cs typeface="+mn-cs"/>
              </a:rPr>
              <a:t>Смертность детей в возрасте до пяти лет</a:t>
            </a:r>
          </a:p>
          <a:p>
            <a:pPr lvl="1" eaLnBrk="1" hangingPunct="1">
              <a:defRPr/>
            </a:pPr>
            <a:r>
              <a:rPr lang="ru-RU" sz="2200" spc="119" dirty="0">
                <a:solidFill>
                  <a:schemeClr val="accent2"/>
                </a:solidFill>
                <a:latin typeface="Montserrat" charset="0"/>
                <a:cs typeface="+mn-cs"/>
              </a:rPr>
              <a:t>Показатель рождаемости среди подростков</a:t>
            </a:r>
            <a:endParaRPr lang="ru-RU" dirty="0">
              <a:cs typeface="+mn-cs"/>
            </a:endParaRPr>
          </a:p>
        </p:txBody>
      </p:sp>
      <p:sp>
        <p:nvSpPr>
          <p:cNvPr id="6" name="Shape 79"/>
          <p:cNvSpPr/>
          <p:nvPr/>
        </p:nvSpPr>
        <p:spPr>
          <a:xfrm>
            <a:off x="976313" y="952500"/>
            <a:ext cx="2419350" cy="358775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200" b="1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  <a:sym typeface="Montserrat-Regular"/>
              </a:rPr>
              <a:t>МОДУЛЬ: BH</a:t>
            </a:r>
          </a:p>
        </p:txBody>
      </p:sp>
    </p:spTree>
    <p:extLst>
      <p:ext uri="{BB962C8B-B14F-4D97-AF65-F5344CB8AC3E}">
        <p14:creationId xmlns:p14="http://schemas.microsoft.com/office/powerpoint/2010/main" val="1931873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52" r="22952"/>
          <a:stretch>
            <a:fillRect/>
          </a:stretch>
        </p:blipFill>
        <p:spPr>
          <a:xfrm>
            <a:off x="4181475" y="0"/>
            <a:ext cx="4953000" cy="6858000"/>
          </a:xfrm>
          <a:solidFill>
            <a:schemeClr val="bg2"/>
          </a:solidFill>
        </p:spPr>
      </p:pic>
      <p:sp>
        <p:nvSpPr>
          <p:cNvPr id="5" name="Right Triangle 4"/>
          <p:cNvSpPr/>
          <p:nvPr/>
        </p:nvSpPr>
        <p:spPr>
          <a:xfrm rot="10800000">
            <a:off x="8482013" y="0"/>
            <a:ext cx="661987" cy="661988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3252" name="TextBox 9"/>
          <p:cNvSpPr txBox="1">
            <a:spLocks noChangeArrowheads="1"/>
          </p:cNvSpPr>
          <p:nvPr/>
        </p:nvSpPr>
        <p:spPr bwMode="auto">
          <a:xfrm>
            <a:off x="8783638" y="95250"/>
            <a:ext cx="33655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fld id="{F4228E20-85FC-4B97-A95E-BF41ED4A9648}" type="slidenum">
              <a:rPr lang="en-US" sz="900">
                <a:solidFill>
                  <a:schemeClr val="bg1"/>
                </a:solidFill>
                <a:latin typeface="Univers LT Std 45 Light"/>
                <a:ea typeface="Univers LT Std 45 Light"/>
                <a:cs typeface="Univers LT Std 45 Light"/>
              </a:rPr>
              <a:pPr algn="ctr"/>
              <a:t>30</a:t>
            </a:fld>
            <a:endParaRPr lang="ru-RU" sz="900" dirty="0">
              <a:solidFill>
                <a:schemeClr val="bg1"/>
              </a:solidFill>
              <a:latin typeface="Univers LT Std 45 Light"/>
              <a:ea typeface="Univers LT Std 45 Light"/>
              <a:cs typeface="Univers LT Std 45 Light"/>
            </a:endParaRPr>
          </a:p>
        </p:txBody>
      </p:sp>
      <p:sp>
        <p:nvSpPr>
          <p:cNvPr id="7" name="Shape 79"/>
          <p:cNvSpPr>
            <a:spLocks noChangeAspect="1"/>
          </p:cNvSpPr>
          <p:nvPr/>
        </p:nvSpPr>
        <p:spPr>
          <a:xfrm>
            <a:off x="609600" y="743583"/>
            <a:ext cx="3908425" cy="1076325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200" b="1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  <a:sym typeface="Montserrat-Regular"/>
              </a:rPr>
              <a:t>05. ЖЕЛАННОСТЬ ПОСЛЕДНЕГО РОЖДЕННОГО РЕБЕНКА (DB) И НЕУДОВЛЕТВОРЕННАЯ ПОТРЕБНОСТЬ В КОНТРАЦЕПЦИИ (UN)</a:t>
            </a:r>
          </a:p>
        </p:txBody>
      </p:sp>
    </p:spTree>
    <p:extLst>
      <p:ext uri="{BB962C8B-B14F-4D97-AF65-F5344CB8AC3E}">
        <p14:creationId xmlns:p14="http://schemas.microsoft.com/office/powerpoint/2010/main" val="366128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 rot="10800000">
            <a:off x="8482013" y="0"/>
            <a:ext cx="661987" cy="661988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0418" name="TextBox 4"/>
          <p:cNvSpPr txBox="1">
            <a:spLocks noChangeArrowheads="1"/>
          </p:cNvSpPr>
          <p:nvPr/>
        </p:nvSpPr>
        <p:spPr bwMode="auto">
          <a:xfrm>
            <a:off x="8783638" y="95250"/>
            <a:ext cx="33655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fld id="{7DAE4BED-C37C-4DF2-ABEE-4039D864435D}" type="slidenum">
              <a:rPr lang="en-US" sz="900">
                <a:solidFill>
                  <a:schemeClr val="bg1"/>
                </a:solidFill>
                <a:latin typeface="Univers LT Std 45 Light"/>
                <a:ea typeface="Univers LT Std 45 Light"/>
                <a:cs typeface="Univers LT Std 45 Light"/>
              </a:rPr>
              <a:pPr algn="ctr"/>
              <a:t>31</a:t>
            </a:fld>
            <a:endParaRPr lang="ru-RU" sz="900" dirty="0">
              <a:solidFill>
                <a:schemeClr val="bg1"/>
              </a:solidFill>
              <a:latin typeface="Univers LT Std 45 Light"/>
              <a:ea typeface="Univers LT Std 45 Light"/>
              <a:cs typeface="Univers LT Std 45 Light"/>
            </a:endParaRPr>
          </a:p>
        </p:txBody>
      </p:sp>
      <p:sp>
        <p:nvSpPr>
          <p:cNvPr id="9" name="Shape 79"/>
          <p:cNvSpPr/>
          <p:nvPr/>
        </p:nvSpPr>
        <p:spPr>
          <a:xfrm>
            <a:off x="976313" y="952500"/>
            <a:ext cx="2741612" cy="71755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600" b="1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  <a:sym typeface="Montserrat-Regular"/>
              </a:rPr>
              <a:t>МОДУЛЬ: </a:t>
            </a:r>
          </a:p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600" b="1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  <a:sym typeface="Montserrat-Regular"/>
              </a:rPr>
              <a:t>DB и UN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76313" y="1903413"/>
            <a:ext cx="7388225" cy="3294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200" dirty="0">
                <a:solidFill>
                  <a:schemeClr val="accent2"/>
                </a:solidFill>
                <a:latin typeface="+mn-lt"/>
                <a:cs typeface="+mn-cs"/>
              </a:rPr>
              <a:t>Показатель ЦУР: удовлетворенная потребность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200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</a:rPr>
              <a:t>Расчет с использованием следующих модулей</a:t>
            </a:r>
          </a:p>
          <a:p>
            <a:pPr marL="914400" lvl="1" indent="-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800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</a:rPr>
              <a:t>UN</a:t>
            </a:r>
          </a:p>
          <a:p>
            <a:pPr marL="914400" lvl="1" indent="-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800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</a:rPr>
              <a:t>DB</a:t>
            </a:r>
          </a:p>
          <a:p>
            <a:pPr marL="914400" lvl="1" indent="-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800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</a:rPr>
              <a:t>CP</a:t>
            </a:r>
          </a:p>
          <a:p>
            <a:pPr marL="914400" lvl="1" indent="-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800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</a:rPr>
              <a:t>MN</a:t>
            </a:r>
            <a:endParaRPr lang="ru-RU" sz="3200" spc="119" dirty="0">
              <a:solidFill>
                <a:schemeClr val="tx1">
                  <a:lumMod val="85000"/>
                  <a:lumOff val="15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35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 rot="10800000">
            <a:off x="8482013" y="0"/>
            <a:ext cx="661987" cy="661988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Shape 79"/>
          <p:cNvSpPr/>
          <p:nvPr/>
        </p:nvSpPr>
        <p:spPr>
          <a:xfrm>
            <a:off x="685800" y="163513"/>
            <a:ext cx="3908425" cy="719137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200" b="1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  <a:sym typeface="Montserrat-Regular"/>
              </a:rPr>
              <a:t>06. ЗДОРОВЬЕ МАТЕРИ И НОВОРОЖДЕННОГО (MN)</a:t>
            </a:r>
          </a:p>
        </p:txBody>
      </p:sp>
      <p:sp>
        <p:nvSpPr>
          <p:cNvPr id="64516" name="TextBox 9"/>
          <p:cNvSpPr txBox="1">
            <a:spLocks noChangeArrowheads="1"/>
          </p:cNvSpPr>
          <p:nvPr/>
        </p:nvSpPr>
        <p:spPr bwMode="auto">
          <a:xfrm>
            <a:off x="8783638" y="95250"/>
            <a:ext cx="33655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fld id="{1E9B5780-56B8-44A9-B693-7581196ABD57}" type="slidenum">
              <a:rPr lang="en-US" sz="900">
                <a:solidFill>
                  <a:schemeClr val="bg1"/>
                </a:solidFill>
                <a:latin typeface="Univers LT Std 45 Light"/>
                <a:ea typeface="Univers LT Std 45 Light"/>
                <a:cs typeface="Univers LT Std 45 Light"/>
              </a:rPr>
              <a:pPr algn="ctr"/>
              <a:t>32</a:t>
            </a:fld>
            <a:endParaRPr lang="ru-RU" sz="900" dirty="0">
              <a:solidFill>
                <a:schemeClr val="bg1"/>
              </a:solidFill>
              <a:latin typeface="Univers LT Std 45 Light"/>
              <a:ea typeface="Univers LT Std 45 Light"/>
              <a:cs typeface="Univers LT Std 45 Ligh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295400"/>
            <a:ext cx="6781800" cy="5079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19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 rot="10800000">
            <a:off x="8482013" y="0"/>
            <a:ext cx="661987" cy="661988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5538" name="TextBox 4"/>
          <p:cNvSpPr txBox="1">
            <a:spLocks noChangeArrowheads="1"/>
          </p:cNvSpPr>
          <p:nvPr/>
        </p:nvSpPr>
        <p:spPr bwMode="auto">
          <a:xfrm>
            <a:off x="8783638" y="95250"/>
            <a:ext cx="33655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fld id="{C09BCFED-5CAA-4C05-A99D-E57F149A504B}" type="slidenum">
              <a:rPr lang="en-US" sz="900">
                <a:solidFill>
                  <a:schemeClr val="bg1"/>
                </a:solidFill>
                <a:latin typeface="Univers LT Std 45 Light"/>
                <a:ea typeface="Univers LT Std 45 Light"/>
                <a:cs typeface="Univers LT Std 45 Light"/>
              </a:rPr>
              <a:pPr algn="ctr"/>
              <a:t>33</a:t>
            </a:fld>
            <a:endParaRPr lang="ru-RU" sz="900" dirty="0">
              <a:solidFill>
                <a:schemeClr val="bg1"/>
              </a:solidFill>
              <a:latin typeface="Univers LT Std 45 Light"/>
              <a:ea typeface="Univers LT Std 45 Light"/>
              <a:cs typeface="Univers LT Std 45 Light"/>
            </a:endParaRPr>
          </a:p>
        </p:txBody>
      </p:sp>
      <p:sp>
        <p:nvSpPr>
          <p:cNvPr id="9" name="Shape 79"/>
          <p:cNvSpPr/>
          <p:nvPr/>
        </p:nvSpPr>
        <p:spPr>
          <a:xfrm>
            <a:off x="682625" y="96183"/>
            <a:ext cx="7975600" cy="359073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800" b="1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sym typeface="Montserrat-Regular"/>
              </a:rPr>
              <a:t>ПОКАЗАТЕЛИ ЦУР и КОМП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9924724"/>
              </p:ext>
            </p:extLst>
          </p:nvPr>
        </p:nvGraphicFramePr>
        <p:xfrm>
          <a:off x="764574" y="501650"/>
          <a:ext cx="7846026" cy="629654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993520"/>
                <a:gridCol w="3989891"/>
                <a:gridCol w="1461800"/>
                <a:gridCol w="394642"/>
                <a:gridCol w="1006173"/>
              </a:tblGrid>
              <a:tr h="374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2.5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Дети, когда-либо находившиеся на грудном вскармливании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MN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</a:tr>
              <a:tr h="374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2.6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Раннее начало грудного вскармливания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MN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-2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</a:tr>
              <a:tr h="2718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2.20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Дети, имевшие при рождении низкий вес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MN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-2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</a:tr>
              <a:tr h="2718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2.21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Дети, которые были взвешены при рождении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MN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-2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</a:tr>
              <a:tr h="476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3.12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Защита от столбняка новорожденных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MN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-2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</a:tr>
              <a:tr h="6414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5.5a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5.5b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Охват дородовым наблюдением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MN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-2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</a:tr>
              <a:tr h="476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5.6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Содержание дородового наблюдения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MN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-2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</a:tr>
              <a:tr h="476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5.7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Присутствие квалифицированного лица в родах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MN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-2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 3.1.2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</a:tr>
              <a:tr h="374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5.8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Роды, принятые в медицинском учреждении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MN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-2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</a:tr>
              <a:tr h="2718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5.9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Кесарево сечение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MN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-2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</a:tr>
              <a:tr h="2718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5.13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Обсушивание новорожденных 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MN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-2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</a:tr>
              <a:tr h="374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5.14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Выкладывание «кожа к коже»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MN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-2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</a:tr>
              <a:tr h="374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5.15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Дети, которых не купали сразу после рождения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MN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-2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</a:tr>
              <a:tr h="476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5.16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Дети, пуповина которых перерезана чистым инструментом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MN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-2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</a:tr>
              <a:tr h="374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5.17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Дети, пуповину которых не обрабатывали вредными средствами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MN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-2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535" marR="19535" marT="19535" marB="1953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289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 rot="10800000">
            <a:off x="8482013" y="0"/>
            <a:ext cx="661987" cy="661988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5778" name="TextBox 4"/>
          <p:cNvSpPr txBox="1">
            <a:spLocks noChangeArrowheads="1"/>
          </p:cNvSpPr>
          <p:nvPr/>
        </p:nvSpPr>
        <p:spPr bwMode="auto">
          <a:xfrm>
            <a:off x="8783638" y="95250"/>
            <a:ext cx="33655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fld id="{FCBDAAC7-CE8C-4A17-870B-07DE548C590D}" type="slidenum">
              <a:rPr lang="en-US" sz="900">
                <a:solidFill>
                  <a:schemeClr val="bg1"/>
                </a:solidFill>
                <a:latin typeface="Univers LT Std 45 Light"/>
                <a:ea typeface="Univers LT Std 45 Light"/>
                <a:cs typeface="Univers LT Std 45 Light"/>
              </a:rPr>
              <a:pPr algn="ctr"/>
              <a:t>34</a:t>
            </a:fld>
            <a:endParaRPr lang="ru-RU" sz="900" dirty="0">
              <a:solidFill>
                <a:schemeClr val="bg1"/>
              </a:solidFill>
              <a:latin typeface="Univers LT Std 45 Light"/>
              <a:ea typeface="Univers LT Std 45 Light"/>
              <a:cs typeface="Univers LT Std 45 Light"/>
            </a:endParaRPr>
          </a:p>
        </p:txBody>
      </p:sp>
      <p:sp>
        <p:nvSpPr>
          <p:cNvPr id="9" name="Shape 79"/>
          <p:cNvSpPr/>
          <p:nvPr/>
        </p:nvSpPr>
        <p:spPr>
          <a:xfrm>
            <a:off x="976313" y="952500"/>
            <a:ext cx="2741612" cy="358775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600" b="1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  <a:sym typeface="Montserrat-Regular"/>
              </a:rPr>
              <a:t>МОДУЛЬ: MN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76312" y="1666374"/>
            <a:ext cx="7388225" cy="5078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u="sng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</a:rPr>
              <a:t>Обработка пуповины (ОПЦИОНАЛЬНО)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spc="119" dirty="0">
                <a:solidFill>
                  <a:schemeClr val="accent6"/>
                </a:solidFill>
                <a:latin typeface="Montserrat" charset="0"/>
                <a:cs typeface="+mn-cs"/>
              </a:rPr>
              <a:t>Только для стран с:</a:t>
            </a:r>
          </a:p>
          <a:p>
            <a:pPr marL="914400" lvl="1" indent="-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spc="119" dirty="0">
                <a:solidFill>
                  <a:schemeClr val="accent6"/>
                </a:solidFill>
                <a:latin typeface="Montserrat" charset="0"/>
                <a:cs typeface="+mn-cs"/>
              </a:rPr>
              <a:t>Высоким процентом родов вне учреждений</a:t>
            </a:r>
          </a:p>
          <a:p>
            <a:pPr marL="914400" lvl="1" indent="-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spc="119" dirty="0">
                <a:solidFill>
                  <a:schemeClr val="accent6"/>
                </a:solidFill>
                <a:latin typeface="Montserrat" charset="0"/>
                <a:cs typeface="+mn-cs"/>
              </a:rPr>
              <a:t>Высокой смертностью</a:t>
            </a:r>
          </a:p>
          <a:p>
            <a:pPr marL="914400" lvl="1" indent="-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spc="119" dirty="0">
                <a:solidFill>
                  <a:schemeClr val="accent6"/>
                </a:solidFill>
                <a:latin typeface="Montserrat" charset="0"/>
                <a:cs typeface="+mn-cs"/>
              </a:rPr>
              <a:t>Большой программой обработки пуповины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spc="119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</a:rPr>
              <a:t>Среди </a:t>
            </a:r>
            <a:r>
              <a:rPr lang="ru-RU" sz="2400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</a:rPr>
              <a:t>родов вне учреждений: </a:t>
            </a:r>
          </a:p>
          <a:p>
            <a:pPr marL="914400" lvl="1" indent="-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</a:rPr>
              <a:t>Инструменты, используемый для обрезания пуповины</a:t>
            </a:r>
          </a:p>
          <a:p>
            <a:pPr marL="914400" lvl="1" indent="-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</a:rPr>
              <a:t>Стерилизован или нет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</a:rPr>
              <a:t> Среди всех рождений, что применялось к пуповине</a:t>
            </a:r>
          </a:p>
        </p:txBody>
      </p:sp>
      <p:sp>
        <p:nvSpPr>
          <p:cNvPr id="6" name="Shape 79"/>
          <p:cNvSpPr/>
          <p:nvPr/>
        </p:nvSpPr>
        <p:spPr>
          <a:xfrm>
            <a:off x="6042025" y="920750"/>
            <a:ext cx="3078163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600" b="1" spc="119" dirty="0">
                <a:solidFill>
                  <a:schemeClr val="accent1"/>
                </a:solidFill>
                <a:latin typeface="Montserrat" charset="0"/>
                <a:cs typeface="+mn-cs"/>
                <a:sym typeface="Montserrat-Regular"/>
              </a:rPr>
              <a:t>Уход за новорожденным</a:t>
            </a:r>
          </a:p>
        </p:txBody>
      </p:sp>
    </p:spTree>
    <p:extLst>
      <p:ext uri="{BB962C8B-B14F-4D97-AF65-F5344CB8AC3E}">
        <p14:creationId xmlns:p14="http://schemas.microsoft.com/office/powerpoint/2010/main" val="3530597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0" b="3930"/>
          <a:stretch>
            <a:fillRect/>
          </a:stretch>
        </p:blipFill>
        <p:spPr>
          <a:xfrm>
            <a:off x="4181475" y="0"/>
            <a:ext cx="4953000" cy="6858000"/>
          </a:xfrm>
          <a:solidFill>
            <a:schemeClr val="bg2"/>
          </a:solidFill>
        </p:spPr>
      </p:pic>
      <p:sp>
        <p:nvSpPr>
          <p:cNvPr id="5" name="Right Triangle 4"/>
          <p:cNvSpPr/>
          <p:nvPr/>
        </p:nvSpPr>
        <p:spPr>
          <a:xfrm rot="10800000">
            <a:off x="8482013" y="0"/>
            <a:ext cx="661987" cy="661988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9876" name="TextBox 9"/>
          <p:cNvSpPr txBox="1">
            <a:spLocks noChangeArrowheads="1"/>
          </p:cNvSpPr>
          <p:nvPr/>
        </p:nvSpPr>
        <p:spPr bwMode="auto">
          <a:xfrm>
            <a:off x="8783638" y="95250"/>
            <a:ext cx="33655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fld id="{5DE66DBA-40C0-4E9A-8381-B5867A6844C4}" type="slidenum">
              <a:rPr lang="en-US" sz="900">
                <a:solidFill>
                  <a:schemeClr val="bg1"/>
                </a:solidFill>
                <a:latin typeface="Univers LT Std 45 Light"/>
                <a:ea typeface="Univers LT Std 45 Light"/>
                <a:cs typeface="Univers LT Std 45 Light"/>
              </a:rPr>
              <a:pPr algn="ctr"/>
              <a:t>35</a:t>
            </a:fld>
            <a:endParaRPr lang="ru-RU" sz="900" dirty="0">
              <a:solidFill>
                <a:schemeClr val="bg1"/>
              </a:solidFill>
              <a:latin typeface="Univers LT Std 45 Light"/>
              <a:ea typeface="Univers LT Std 45 Light"/>
              <a:cs typeface="Univers LT Std 45 Light"/>
            </a:endParaRPr>
          </a:p>
        </p:txBody>
      </p:sp>
      <p:sp>
        <p:nvSpPr>
          <p:cNvPr id="7" name="Shape 79"/>
          <p:cNvSpPr>
            <a:spLocks noChangeAspect="1"/>
          </p:cNvSpPr>
          <p:nvPr/>
        </p:nvSpPr>
        <p:spPr>
          <a:xfrm>
            <a:off x="606425" y="760413"/>
            <a:ext cx="3906838" cy="1050925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200" b="1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  <a:sym typeface="Montserrat-Regular"/>
              </a:rPr>
              <a:t>07.</a:t>
            </a:r>
          </a:p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200" b="1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  <a:sym typeface="Montserrat-Regular"/>
              </a:rPr>
              <a:t>ПОСЛЕРОДОВОЕ НАБЛЮДЕНИЕ (PN)</a:t>
            </a:r>
          </a:p>
        </p:txBody>
      </p:sp>
    </p:spTree>
    <p:extLst>
      <p:ext uri="{BB962C8B-B14F-4D97-AF65-F5344CB8AC3E}">
        <p14:creationId xmlns:p14="http://schemas.microsoft.com/office/powerpoint/2010/main" val="332659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dirty="0" smtClean="0">
                <a:latin typeface="Montserrat"/>
              </a:rPr>
              <a:t>Послеродовое наблюдение</a:t>
            </a:r>
            <a:endParaRPr lang="ru-RU" sz="3900" dirty="0" smtClean="0">
              <a:latin typeface="Montserrat"/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834452" y="1546902"/>
          <a:ext cx="768089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7764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4300"/>
            <a:ext cx="7200900" cy="876300"/>
          </a:xfrm>
        </p:spPr>
        <p:txBody>
          <a:bodyPr/>
          <a:lstStyle/>
          <a:p>
            <a:pPr eaLnBrk="1" hangingPunct="1"/>
            <a:r>
              <a:rPr lang="ru-RU" sz="4000" dirty="0" smtClean="0">
                <a:latin typeface="Montserrat"/>
              </a:rPr>
              <a:t>Послеродовое наблюдение</a:t>
            </a:r>
            <a:endParaRPr lang="ru-RU" sz="3900" dirty="0" smtClean="0">
              <a:latin typeface="Montserrat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377727"/>
              </p:ext>
            </p:extLst>
          </p:nvPr>
        </p:nvGraphicFramePr>
        <p:xfrm>
          <a:off x="685800" y="762000"/>
          <a:ext cx="8001001" cy="556260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65658"/>
                <a:gridCol w="1709013"/>
                <a:gridCol w="809702"/>
                <a:gridCol w="201626"/>
                <a:gridCol w="4010101"/>
                <a:gridCol w="804901"/>
              </a:tblGrid>
              <a:tr h="1092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5.10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Послеродовое пребывание в медицинском учреждении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PN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Число женщин в возрасте 15–49 лет, у которых период пребывания в медицинском учреждении после рождения у них последнего живого ребенка, родившегося в последние 2 года, составил 12 часов или более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/>
                </a:tc>
              </a:tr>
              <a:tr h="156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5.11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Послеродовое наблюдение за новорожденным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PN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Число детей, родившихся последними и живыми в последние 2 года, получавших наблюдение за их состоянием во время пребывания в медицинском учреждении или на дому вскоре после рождения или посещение для послеродового наблюдения в первые 2 дня после рождения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/>
                </a:tc>
              </a:tr>
              <a:tr h="156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5.12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2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2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Послеродовое наблюдение за матерью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PN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Число женщин в возрасте 15–49 лет, получавших наблюдение за их состоянием во время пребывания в медицинском учреждении или на дому вскоре после родов или посещение для послеродового наблюдения в первые 2 дня после последних родов живым ребенком, имевших место в последние 2 года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/>
                </a:tc>
              </a:tr>
              <a:tr h="1330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5.18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Получение жизненно важных услуг поставщика медицинской помощи вскоре после рождения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PN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Число детей, родившихся последними и живыми в последние 2 года, которые в течение 2 дней после рождения получили как минимум 2 жизненно важные услуги поставщика медицинской помощи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720" marR="4572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853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7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101725"/>
            <a:ext cx="9144000" cy="6056313"/>
          </a:xfrm>
          <a:solidFill>
            <a:schemeClr val="bg2"/>
          </a:solidFill>
        </p:spPr>
      </p:pic>
      <p:sp>
        <p:nvSpPr>
          <p:cNvPr id="5" name="Right Triangle 4"/>
          <p:cNvSpPr/>
          <p:nvPr/>
        </p:nvSpPr>
        <p:spPr>
          <a:xfrm rot="10800000">
            <a:off x="8482013" y="0"/>
            <a:ext cx="661987" cy="661988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Shape 79"/>
          <p:cNvSpPr/>
          <p:nvPr/>
        </p:nvSpPr>
        <p:spPr>
          <a:xfrm>
            <a:off x="1066800" y="163513"/>
            <a:ext cx="3908425" cy="333375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200" b="1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  <a:sym typeface="Montserrat-Regular"/>
              </a:rPr>
              <a:t>08.КОНТРАЦЕПЦИЯ (CP) </a:t>
            </a:r>
          </a:p>
        </p:txBody>
      </p:sp>
    </p:spTree>
    <p:extLst>
      <p:ext uri="{BB962C8B-B14F-4D97-AF65-F5344CB8AC3E}">
        <p14:creationId xmlns:p14="http://schemas.microsoft.com/office/powerpoint/2010/main" val="419155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 rot="10800000">
            <a:off x="8482013" y="0"/>
            <a:ext cx="661987" cy="661988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Shape 79"/>
          <p:cNvSpPr/>
          <p:nvPr/>
        </p:nvSpPr>
        <p:spPr>
          <a:xfrm>
            <a:off x="981393" y="210979"/>
            <a:ext cx="2419350" cy="358775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600" b="1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  <a:sym typeface="Montserrat-Regular"/>
              </a:rPr>
              <a:t>МОДУЛЬ: CP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5833" y="762000"/>
            <a:ext cx="7073900" cy="538609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600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</a:rPr>
              <a:t>Использование в настоящее время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600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</a:rPr>
              <a:t>Традиционные и "современные" методы</a:t>
            </a:r>
            <a:endParaRPr lang="ru-RU" sz="2600" spc="119" dirty="0">
              <a:solidFill>
                <a:schemeClr val="tx1">
                  <a:lumMod val="85000"/>
                  <a:lumOff val="15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600" spc="119" dirty="0">
                <a:solidFill>
                  <a:schemeClr val="accent2"/>
                </a:solidFill>
                <a:latin typeface="Montserrat" charset="0"/>
                <a:cs typeface="+mn-cs"/>
              </a:rPr>
              <a:t>Информация для ЦУР 3.7.1(Уровень распространения контрацепции</a:t>
            </a:r>
            <a:r>
              <a:rPr lang="ru-RU" sz="2600" spc="119" dirty="0" smtClean="0">
                <a:solidFill>
                  <a:schemeClr val="accent2"/>
                </a:solidFill>
                <a:latin typeface="Montserrat" charset="0"/>
                <a:cs typeface="+mn-cs"/>
              </a:rPr>
              <a:t>)</a:t>
            </a:r>
            <a:endParaRPr lang="ru-RU" sz="2600" spc="119" dirty="0">
              <a:solidFill>
                <a:schemeClr val="accent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600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</a:rPr>
              <a:t>Для всех женщин, кроме беременных</a:t>
            </a:r>
            <a:endParaRPr lang="ru-RU" sz="2600" spc="119" dirty="0">
              <a:solidFill>
                <a:schemeClr val="tx1">
                  <a:lumMod val="85000"/>
                  <a:lumOff val="15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 marL="742950" lvl="1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600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</a:rPr>
              <a:t>Беременные женщины: использование в прошлом</a:t>
            </a:r>
            <a:endParaRPr lang="ru-RU" sz="2600" spc="119" dirty="0">
              <a:solidFill>
                <a:schemeClr val="tx1">
                  <a:lumMod val="85000"/>
                  <a:lumOff val="15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234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/>
          <p:nvPr/>
        </p:nvSpPr>
        <p:spPr>
          <a:xfrm>
            <a:off x="914400" y="210344"/>
            <a:ext cx="6270625" cy="79028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35719" tIns="35719" rIns="35719" bIns="35719" anchor="ctr">
            <a:spAutoFit/>
          </a:bodyPr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800" b="1" spc="119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  <a:sym typeface="Montserrat-Regular"/>
              </a:rPr>
              <a:t>11.ОТНОШЕНИЕ </a:t>
            </a:r>
            <a:r>
              <a:rPr lang="ru-RU" sz="2800" b="1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  <a:sym typeface="Montserrat-Regular"/>
              </a:rPr>
              <a:t>К ДОМАШНЕМУ НАСИЛИЮ (DV)</a:t>
            </a:r>
            <a:endParaRPr lang="ru-RU" sz="2800" b="1" spc="119" dirty="0">
              <a:solidFill>
                <a:schemeClr val="tx1">
                  <a:lumMod val="85000"/>
                  <a:lumOff val="15000"/>
                </a:schemeClr>
              </a:solidFill>
              <a:latin typeface="Montserrat" charset="0"/>
              <a:ea typeface="Montserrat" charset="0"/>
              <a:cs typeface="Montserrat" charset="0"/>
              <a:sym typeface="Montserrat-Regular"/>
            </a:endParaRPr>
          </a:p>
        </p:txBody>
      </p:sp>
      <p:sp>
        <p:nvSpPr>
          <p:cNvPr id="8" name="Right Triangle 7"/>
          <p:cNvSpPr/>
          <p:nvPr/>
        </p:nvSpPr>
        <p:spPr>
          <a:xfrm rot="10800000">
            <a:off x="8482013" y="0"/>
            <a:ext cx="661987" cy="661988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524000"/>
            <a:ext cx="6019800" cy="450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51497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Box 4"/>
          <p:cNvSpPr txBox="1">
            <a:spLocks noChangeArrowheads="1"/>
          </p:cNvSpPr>
          <p:nvPr/>
        </p:nvSpPr>
        <p:spPr bwMode="auto">
          <a:xfrm>
            <a:off x="8783638" y="95250"/>
            <a:ext cx="33655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fld id="{52E629E6-B53E-4A99-8BE0-38415F75AB9C}" type="slidenum">
              <a:rPr lang="en-US" sz="900">
                <a:solidFill>
                  <a:schemeClr val="bg1"/>
                </a:solidFill>
                <a:latin typeface="Univers LT Std 45 Light"/>
                <a:ea typeface="Univers LT Std 45 Light"/>
                <a:cs typeface="Univers LT Std 45 Light"/>
              </a:rPr>
              <a:pPr algn="ctr"/>
              <a:t>41</a:t>
            </a:fld>
            <a:endParaRPr lang="ru-RU" sz="900" dirty="0">
              <a:solidFill>
                <a:schemeClr val="bg1"/>
              </a:solidFill>
              <a:latin typeface="Univers LT Std 45 Light"/>
              <a:ea typeface="Univers LT Std 45 Light"/>
              <a:cs typeface="Univers LT Std 45 Ligh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0725" y="1993900"/>
            <a:ext cx="7505700" cy="3786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</a:rPr>
              <a:t>5 вопросов для оценки принятия определенных норм гендерных ролей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2400" spc="119" dirty="0">
              <a:solidFill>
                <a:schemeClr val="tx1">
                  <a:lumMod val="85000"/>
                  <a:lumOff val="15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</a:rPr>
              <a:t>Положительное отношение не обязательно говорит об одобрении женщинами битья жен, но говорит о принятии женщинами таких норм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2400" spc="119" dirty="0">
              <a:solidFill>
                <a:schemeClr val="tx1">
                  <a:lumMod val="85000"/>
                  <a:lumOff val="15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</a:rPr>
              <a:t>Можно добавить вопросы, типичные для страны, но оставить стандартные вопросы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+mn-lt"/>
              <a:cs typeface="+mn-cs"/>
            </a:endParaRPr>
          </a:p>
        </p:txBody>
      </p:sp>
      <p:sp>
        <p:nvSpPr>
          <p:cNvPr id="6" name="Shape 79"/>
          <p:cNvSpPr>
            <a:spLocks noChangeAspect="1"/>
          </p:cNvSpPr>
          <p:nvPr/>
        </p:nvSpPr>
        <p:spPr>
          <a:xfrm>
            <a:off x="606425" y="760413"/>
            <a:ext cx="6992938" cy="333375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200" b="1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  <a:sym typeface="Montserrat-Regular"/>
              </a:rPr>
              <a:t>МОДУЛЬ: DV</a:t>
            </a:r>
            <a:endParaRPr lang="ru-RU" sz="2200" b="1" spc="119" dirty="0">
              <a:solidFill>
                <a:schemeClr val="tx1">
                  <a:lumMod val="85000"/>
                  <a:lumOff val="15000"/>
                </a:schemeClr>
              </a:solidFill>
              <a:latin typeface="Montserrat" charset="0"/>
              <a:ea typeface="Montserrat" charset="0"/>
              <a:cs typeface="Montserrat" charset="0"/>
              <a:sym typeface="Montserrat-Regular"/>
            </a:endParaRPr>
          </a:p>
        </p:txBody>
      </p:sp>
    </p:spTree>
    <p:extLst>
      <p:ext uri="{BB962C8B-B14F-4D97-AF65-F5344CB8AC3E}">
        <p14:creationId xmlns:p14="http://schemas.microsoft.com/office/powerpoint/2010/main" val="2104279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1" name="TextBox 9"/>
          <p:cNvSpPr txBox="1">
            <a:spLocks noChangeArrowheads="1"/>
          </p:cNvSpPr>
          <p:nvPr/>
        </p:nvSpPr>
        <p:spPr bwMode="auto">
          <a:xfrm>
            <a:off x="8783638" y="95250"/>
            <a:ext cx="33655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fld id="{C3D7EE08-7748-4E5C-AD0E-48FC341B6F43}" type="slidenum">
              <a:rPr lang="en-US" sz="900">
                <a:solidFill>
                  <a:schemeClr val="bg1"/>
                </a:solidFill>
                <a:latin typeface="Univers LT Std 45 Light"/>
                <a:ea typeface="Univers LT Std 45 Light"/>
                <a:cs typeface="Univers LT Std 45 Light"/>
              </a:rPr>
              <a:pPr algn="ctr"/>
              <a:t>42</a:t>
            </a:fld>
            <a:endParaRPr lang="ru-RU" sz="900" dirty="0">
              <a:solidFill>
                <a:schemeClr val="bg1"/>
              </a:solidFill>
              <a:latin typeface="Univers LT Std 45 Light"/>
              <a:ea typeface="Univers LT Std 45 Light"/>
              <a:cs typeface="Univers LT Std 45 Light"/>
            </a:endParaRPr>
          </a:p>
        </p:txBody>
      </p:sp>
      <p:sp>
        <p:nvSpPr>
          <p:cNvPr id="7" name="Shape 79"/>
          <p:cNvSpPr>
            <a:spLocks noChangeAspect="1"/>
          </p:cNvSpPr>
          <p:nvPr/>
        </p:nvSpPr>
        <p:spPr>
          <a:xfrm>
            <a:off x="661987" y="323851"/>
            <a:ext cx="3908425" cy="333375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200" b="1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  <a:sym typeface="Montserrat-Regular"/>
              </a:rPr>
              <a:t>12.</a:t>
            </a:r>
            <a:r>
              <a:rPr lang="ru-RU" dirty="0">
                <a:latin typeface="+mn-lt"/>
                <a:cs typeface="+mn-cs"/>
              </a:rPr>
              <a:t> </a:t>
            </a:r>
            <a:r>
              <a:rPr lang="ru-RU" sz="2200" b="1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  <a:sym typeface="Montserrat-Regular"/>
              </a:rPr>
              <a:t>Виктимизация (VI)</a:t>
            </a:r>
            <a:endParaRPr lang="ru-RU" sz="2200" b="1" spc="119" dirty="0">
              <a:solidFill>
                <a:schemeClr val="tx1">
                  <a:lumMod val="85000"/>
                  <a:lumOff val="15000"/>
                </a:schemeClr>
              </a:solidFill>
              <a:latin typeface="Montserrat" charset="0"/>
              <a:ea typeface="Montserrat" charset="0"/>
              <a:cs typeface="Montserrat" charset="0"/>
              <a:sym typeface="Montserrat-Regular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87" y="1066800"/>
            <a:ext cx="3276600" cy="3276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99" y="1092200"/>
            <a:ext cx="4780143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87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Box 4"/>
          <p:cNvSpPr txBox="1">
            <a:spLocks noChangeArrowheads="1"/>
          </p:cNvSpPr>
          <p:nvPr/>
        </p:nvSpPr>
        <p:spPr bwMode="auto">
          <a:xfrm>
            <a:off x="8783638" y="95250"/>
            <a:ext cx="33655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fld id="{D25D3F63-8381-4177-B027-C8C726AFDB71}" type="slidenum">
              <a:rPr lang="en-US" sz="900">
                <a:solidFill>
                  <a:schemeClr val="bg1"/>
                </a:solidFill>
                <a:latin typeface="Univers LT Std 45 Light"/>
                <a:ea typeface="Univers LT Std 45 Light"/>
                <a:cs typeface="Univers LT Std 45 Light"/>
              </a:rPr>
              <a:pPr algn="ctr"/>
              <a:t>43</a:t>
            </a:fld>
            <a:endParaRPr lang="ru-RU" sz="900" dirty="0">
              <a:solidFill>
                <a:schemeClr val="bg1"/>
              </a:solidFill>
              <a:latin typeface="Univers LT Std 45 Light"/>
              <a:ea typeface="Univers LT Std 45 Light"/>
              <a:cs typeface="Univers LT Std 45 Ligh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0725" y="1371600"/>
            <a:ext cx="7505700" cy="415498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</a:rPr>
              <a:t>Административные источники недостаточно надежны для определения виктимизации (</a:t>
            </a:r>
            <a:r>
              <a:rPr lang="ru-RU" sz="2400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  <a:hlinkClick r:id="rId3"/>
              </a:rPr>
              <a:t>UNODC </a:t>
            </a:r>
            <a:r>
              <a:rPr lang="ru-RU" sz="2400" spc="119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  <a:hlinkClick r:id="rId3"/>
              </a:rPr>
              <a:t>2010</a:t>
            </a:r>
            <a:r>
              <a:rPr lang="ru-RU" sz="2400" spc="119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</a:rPr>
              <a:t> (</a:t>
            </a:r>
            <a:r>
              <a:rPr lang="ru-RU" sz="2400" dirty="0"/>
              <a:t>Управление ООН по наркотикам и преступности (ЮНОДК или УНП ООН</a:t>
            </a:r>
            <a:r>
              <a:rPr lang="ru-RU" sz="2400" spc="119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</a:rPr>
              <a:t>))</a:t>
            </a:r>
            <a:endParaRPr lang="ru-RU" sz="2400" spc="119" dirty="0">
              <a:solidFill>
                <a:schemeClr val="tx1">
                  <a:lumMod val="85000"/>
                  <a:lumOff val="15000"/>
                </a:schemeClr>
              </a:solidFill>
              <a:latin typeface="Montserrat" charset="0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</a:rPr>
              <a:t>Модули MICS основаны на модулях UNODC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spc="119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</a:rPr>
              <a:t>Темы</a:t>
            </a:r>
            <a:r>
              <a:rPr lang="ru-RU" sz="2400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</a:rPr>
              <a:t>: 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</a:rPr>
              <a:t>Подверженность насилию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chemeClr val="accent2"/>
                </a:solidFill>
                <a:latin typeface="+mn-lt"/>
                <a:cs typeface="+mn-cs"/>
              </a:rPr>
              <a:t>Показатель ЦУР:</a:t>
            </a:r>
            <a:r>
              <a:rPr lang="ru-RU" dirty="0">
                <a:latin typeface="+mn-lt"/>
                <a:cs typeface="+mn-cs"/>
              </a:rPr>
              <a:t> </a:t>
            </a:r>
            <a:r>
              <a:rPr lang="ru-RU" sz="2400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</a:rPr>
              <a:t>Сообщение о преступлениях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chemeClr val="accent2"/>
                </a:solidFill>
                <a:latin typeface="+mn-lt"/>
                <a:cs typeface="+mn-cs"/>
              </a:rPr>
              <a:t>Показатель ЦУР:</a:t>
            </a:r>
            <a:r>
              <a:rPr lang="ru-RU" dirty="0">
                <a:latin typeface="+mn-lt"/>
                <a:cs typeface="+mn-cs"/>
              </a:rPr>
              <a:t> </a:t>
            </a:r>
            <a:r>
              <a:rPr lang="ru-RU" sz="2400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</a:rPr>
              <a:t>Восприятие безопасности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chemeClr val="accent2"/>
                </a:solidFill>
                <a:latin typeface="+mn-lt"/>
                <a:cs typeface="+mn-cs"/>
              </a:rPr>
              <a:t>Показатель ЦУР:  </a:t>
            </a:r>
            <a:r>
              <a:rPr lang="ru-RU" sz="2400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</a:rPr>
              <a:t>Дискриминации</a:t>
            </a:r>
            <a:endParaRPr lang="ru-RU" sz="2400" dirty="0">
              <a:latin typeface="+mn-lt"/>
              <a:cs typeface="+mn-cs"/>
            </a:endParaRPr>
          </a:p>
        </p:txBody>
      </p:sp>
      <p:sp>
        <p:nvSpPr>
          <p:cNvPr id="6" name="Shape 79"/>
          <p:cNvSpPr>
            <a:spLocks noChangeAspect="1"/>
          </p:cNvSpPr>
          <p:nvPr/>
        </p:nvSpPr>
        <p:spPr>
          <a:xfrm>
            <a:off x="606425" y="760413"/>
            <a:ext cx="6992938" cy="358775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200" b="1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  <a:sym typeface="Montserrat-Regular"/>
              </a:rPr>
              <a:t>МОДУЛЬ: VI</a:t>
            </a:r>
          </a:p>
        </p:txBody>
      </p:sp>
    </p:spTree>
    <p:extLst>
      <p:ext uri="{BB962C8B-B14F-4D97-AF65-F5344CB8AC3E}">
        <p14:creationId xmlns:p14="http://schemas.microsoft.com/office/powerpoint/2010/main" val="374576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1" name="pasted-image.pd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4500" y="6202363"/>
            <a:ext cx="1187450" cy="28575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09572" name="TextBox 10"/>
          <p:cNvSpPr txBox="1">
            <a:spLocks noChangeArrowheads="1"/>
          </p:cNvSpPr>
          <p:nvPr/>
        </p:nvSpPr>
        <p:spPr bwMode="auto">
          <a:xfrm>
            <a:off x="8783638" y="95250"/>
            <a:ext cx="33655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fld id="{67CD70B1-A495-4F36-8D07-388A95E34290}" type="slidenum">
              <a:rPr lang="en-US" sz="900">
                <a:solidFill>
                  <a:schemeClr val="bg1"/>
                </a:solidFill>
                <a:latin typeface="Univers LT Std 45 Light"/>
                <a:ea typeface="Univers LT Std 45 Light"/>
                <a:cs typeface="Univers LT Std 45 Light"/>
              </a:rPr>
              <a:pPr algn="ctr"/>
              <a:t>44</a:t>
            </a:fld>
            <a:endParaRPr lang="ru-RU" sz="900" dirty="0">
              <a:solidFill>
                <a:schemeClr val="bg1"/>
              </a:solidFill>
              <a:latin typeface="Univers LT Std 45 Light"/>
              <a:ea typeface="Univers LT Std 45 Light"/>
              <a:cs typeface="Univers LT Std 45 Light"/>
            </a:endParaRPr>
          </a:p>
        </p:txBody>
      </p:sp>
      <p:sp>
        <p:nvSpPr>
          <p:cNvPr id="9" name="Shape 79"/>
          <p:cNvSpPr>
            <a:spLocks noChangeAspect="1"/>
          </p:cNvSpPr>
          <p:nvPr/>
        </p:nvSpPr>
        <p:spPr>
          <a:xfrm>
            <a:off x="762000" y="210344"/>
            <a:ext cx="4116388" cy="358775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200" b="1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  <a:sym typeface="Montserrat-Regular"/>
              </a:rPr>
              <a:t>13. БРАК / СОЮЗ (MA)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028700"/>
            <a:ext cx="7688036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62641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extBox 4"/>
          <p:cNvSpPr txBox="1">
            <a:spLocks noChangeArrowheads="1"/>
          </p:cNvSpPr>
          <p:nvPr/>
        </p:nvSpPr>
        <p:spPr bwMode="auto">
          <a:xfrm>
            <a:off x="8783638" y="95250"/>
            <a:ext cx="33655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fld id="{4730C8C6-FDED-48AB-AE13-AA6037C95273}" type="slidenum">
              <a:rPr lang="en-US" sz="900">
                <a:solidFill>
                  <a:schemeClr val="bg1"/>
                </a:solidFill>
                <a:latin typeface="Univers LT Std 45 Light"/>
                <a:ea typeface="Univers LT Std 45 Light"/>
                <a:cs typeface="Univers LT Std 45 Light"/>
              </a:rPr>
              <a:pPr algn="ctr"/>
              <a:t>45</a:t>
            </a:fld>
            <a:endParaRPr lang="ru-RU" sz="900" dirty="0">
              <a:solidFill>
                <a:schemeClr val="bg1"/>
              </a:solidFill>
              <a:latin typeface="Univers LT Std 45 Light"/>
              <a:ea typeface="Univers LT Std 45 Light"/>
              <a:cs typeface="Univers LT Std 45 Ligh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0725" y="1993900"/>
            <a:ext cx="7505700" cy="1938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kern="0" dirty="0">
                <a:latin typeface="Montserrat"/>
                <a:cs typeface="+mn-cs"/>
              </a:rPr>
              <a:t>Семейное положение в настоящее время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kern="0" dirty="0">
                <a:latin typeface="Montserrat"/>
                <a:cs typeface="+mn-cs"/>
              </a:rPr>
              <a:t>Возраст текущего партнера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kern="0" dirty="0">
                <a:latin typeface="Montserrat"/>
                <a:cs typeface="+mn-cs"/>
              </a:rPr>
              <a:t>Возраст вступления в первый брак / союз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kern="0" dirty="0">
                <a:solidFill>
                  <a:schemeClr val="accent2"/>
                </a:solidFill>
                <a:latin typeface="Montserrat"/>
                <a:cs typeface="+mn-cs"/>
              </a:rPr>
              <a:t>ЦУР: ранний брак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kern="0" dirty="0">
                <a:solidFill>
                  <a:schemeClr val="accent6"/>
                </a:solidFill>
                <a:latin typeface="Montserrat"/>
                <a:cs typeface="+mn-cs"/>
              </a:rPr>
              <a:t>Полигиния</a:t>
            </a:r>
            <a:endParaRPr lang="ru-RU" sz="3200" dirty="0">
              <a:solidFill>
                <a:schemeClr val="accent6"/>
              </a:solidFill>
              <a:latin typeface="+mn-lt"/>
              <a:cs typeface="+mn-cs"/>
            </a:endParaRPr>
          </a:p>
        </p:txBody>
      </p:sp>
      <p:sp>
        <p:nvSpPr>
          <p:cNvPr id="6" name="Shape 79"/>
          <p:cNvSpPr>
            <a:spLocks noChangeAspect="1"/>
          </p:cNvSpPr>
          <p:nvPr/>
        </p:nvSpPr>
        <p:spPr>
          <a:xfrm>
            <a:off x="606425" y="760413"/>
            <a:ext cx="6992938" cy="358775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200" b="1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  <a:sym typeface="Montserrat-Regular"/>
              </a:rPr>
              <a:t>МОДУЛЬ: MA</a:t>
            </a:r>
          </a:p>
        </p:txBody>
      </p:sp>
    </p:spTree>
    <p:extLst>
      <p:ext uri="{BB962C8B-B14F-4D97-AF65-F5344CB8AC3E}">
        <p14:creationId xmlns:p14="http://schemas.microsoft.com/office/powerpoint/2010/main" val="3017839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ru-RU" sz="2800" dirty="0">
                <a:solidFill>
                  <a:schemeClr val="accent2"/>
                </a:solidFill>
                <a:latin typeface="Montserrat"/>
              </a:rPr>
              <a:t>Разукрупнение ЦУР</a:t>
            </a:r>
          </a:p>
          <a:p>
            <a:pPr eaLnBrk="1" hangingPunct="1">
              <a:defRPr/>
            </a:pPr>
            <a:r>
              <a:rPr lang="ru-RU" sz="2800" dirty="0">
                <a:latin typeface="Montserrat"/>
              </a:rPr>
              <a:t>Основан на модуле Вашингтонской группы ООН</a:t>
            </a:r>
          </a:p>
          <a:p>
            <a:pPr eaLnBrk="1" hangingPunct="1">
              <a:defRPr/>
            </a:pPr>
            <a:r>
              <a:rPr lang="ru-RU" sz="2800" dirty="0">
                <a:latin typeface="Montserrat"/>
              </a:rPr>
              <a:t>Охватывает:</a:t>
            </a:r>
          </a:p>
          <a:p>
            <a:pPr lvl="1" eaLnBrk="1" hangingPunct="1">
              <a:defRPr/>
            </a:pPr>
            <a:r>
              <a:rPr lang="ru-RU" sz="2400" dirty="0">
                <a:latin typeface="Montserrat"/>
                <a:cs typeface="+mn-cs"/>
              </a:rPr>
              <a:t>Зрение</a:t>
            </a:r>
          </a:p>
          <a:p>
            <a:pPr lvl="1" eaLnBrk="1" hangingPunct="1">
              <a:defRPr/>
            </a:pPr>
            <a:r>
              <a:rPr lang="ru-RU" sz="2400" dirty="0">
                <a:latin typeface="Montserrat"/>
                <a:cs typeface="+mn-cs"/>
              </a:rPr>
              <a:t>Слух</a:t>
            </a:r>
          </a:p>
          <a:p>
            <a:pPr lvl="1" eaLnBrk="1" hangingPunct="1">
              <a:defRPr/>
            </a:pPr>
            <a:r>
              <a:rPr lang="ru-RU" sz="2400" dirty="0">
                <a:latin typeface="Montserrat"/>
                <a:cs typeface="+mn-cs"/>
              </a:rPr>
              <a:t>Мобильность</a:t>
            </a:r>
          </a:p>
          <a:p>
            <a:pPr lvl="1" eaLnBrk="1" hangingPunct="1">
              <a:defRPr/>
            </a:pPr>
            <a:r>
              <a:rPr lang="ru-RU" sz="2400" dirty="0">
                <a:latin typeface="Montserrat"/>
                <a:cs typeface="+mn-cs"/>
              </a:rPr>
              <a:t>Концентрация/память</a:t>
            </a:r>
          </a:p>
          <a:p>
            <a:pPr lvl="1" eaLnBrk="1" hangingPunct="1">
              <a:defRPr/>
            </a:pPr>
            <a:r>
              <a:rPr lang="ru-RU" sz="2400" dirty="0">
                <a:latin typeface="Montserrat"/>
                <a:cs typeface="+mn-cs"/>
              </a:rPr>
              <a:t>Самообслуживание</a:t>
            </a:r>
          </a:p>
          <a:p>
            <a:pPr lvl="1" eaLnBrk="1" hangingPunct="1">
              <a:defRPr/>
            </a:pPr>
            <a:r>
              <a:rPr lang="ru-RU" sz="2400" dirty="0">
                <a:latin typeface="Montserrat"/>
                <a:cs typeface="+mn-cs"/>
              </a:rPr>
              <a:t>Общение</a:t>
            </a:r>
          </a:p>
          <a:p>
            <a:pPr marL="0" indent="0" eaLnBrk="1" hangingPunct="1">
              <a:buFontTx/>
              <a:buNone/>
              <a:defRPr/>
            </a:pPr>
            <a:endParaRPr lang="ru-RU" sz="2800" dirty="0">
              <a:latin typeface="Montserrat"/>
            </a:endParaRPr>
          </a:p>
          <a:p>
            <a:pPr eaLnBrk="1" hangingPunct="1">
              <a:defRPr/>
            </a:pPr>
            <a:endParaRPr lang="ru-RU" sz="2800" dirty="0">
              <a:latin typeface="Montserrat"/>
            </a:endParaRPr>
          </a:p>
          <a:p>
            <a:pPr marL="0" indent="0" eaLnBrk="1" hangingPunct="1">
              <a:buFontTx/>
              <a:buNone/>
              <a:defRPr/>
            </a:pPr>
            <a:endParaRPr lang="ru-RU" sz="2800" dirty="0">
              <a:latin typeface="Montserrat"/>
            </a:endParaRPr>
          </a:p>
          <a:p>
            <a:pPr marL="0" indent="0" eaLnBrk="1" hangingPunct="1">
              <a:buFontTx/>
              <a:buNone/>
              <a:defRPr/>
            </a:pPr>
            <a:endParaRPr lang="ru-RU" sz="2800" dirty="0">
              <a:latin typeface="Montserrat"/>
            </a:endParaRPr>
          </a:p>
          <a:p>
            <a:pPr marL="0" indent="0" eaLnBrk="1" hangingPunct="1">
              <a:buFontTx/>
              <a:buNone/>
              <a:defRPr/>
            </a:pPr>
            <a:endParaRPr lang="ru-RU" sz="2800" dirty="0">
              <a:latin typeface="Montserrat"/>
            </a:endParaRPr>
          </a:p>
        </p:txBody>
      </p:sp>
      <p:sp>
        <p:nvSpPr>
          <p:cNvPr id="4" name="Shape 79"/>
          <p:cNvSpPr>
            <a:spLocks noChangeAspect="1"/>
          </p:cNvSpPr>
          <p:nvPr/>
        </p:nvSpPr>
        <p:spPr>
          <a:xfrm>
            <a:off x="606425" y="760413"/>
            <a:ext cx="4505325" cy="358775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200" b="1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  <a:sym typeface="Montserrat-Regular"/>
              </a:rPr>
              <a:t>14. ЖИЗНЕДЕЯТЕЛЬНОСТЬ ВЗРОСЛЫХ (AF)</a:t>
            </a:r>
            <a:endParaRPr lang="ru-RU" sz="2200" b="1" spc="119" dirty="0">
              <a:solidFill>
                <a:schemeClr val="tx1">
                  <a:lumMod val="85000"/>
                  <a:lumOff val="15000"/>
                </a:schemeClr>
              </a:solidFill>
              <a:latin typeface="Montserrat" charset="0"/>
              <a:ea typeface="Montserrat" charset="0"/>
              <a:cs typeface="Montserrat" charset="0"/>
              <a:sym typeface="Montserrat-Regular"/>
            </a:endParaRPr>
          </a:p>
        </p:txBody>
      </p:sp>
    </p:spTree>
    <p:extLst>
      <p:ext uri="{BB962C8B-B14F-4D97-AF65-F5344CB8AC3E}">
        <p14:creationId xmlns:p14="http://schemas.microsoft.com/office/powerpoint/2010/main" val="3632132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7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101725"/>
            <a:ext cx="9144000" cy="6056313"/>
          </a:xfrm>
          <a:solidFill>
            <a:schemeClr val="bg2"/>
          </a:solidFill>
        </p:spPr>
      </p:pic>
      <p:sp>
        <p:nvSpPr>
          <p:cNvPr id="7" name="Shape 79"/>
          <p:cNvSpPr/>
          <p:nvPr/>
        </p:nvSpPr>
        <p:spPr>
          <a:xfrm>
            <a:off x="609600" y="163513"/>
            <a:ext cx="3908425" cy="358775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200" b="1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  <a:sym typeface="Montserrat-Regular"/>
              </a:rPr>
              <a:t>16. ВИЧ/СПИД (HA) </a:t>
            </a:r>
          </a:p>
        </p:txBody>
      </p:sp>
      <p:sp>
        <p:nvSpPr>
          <p:cNvPr id="121860" name="TextBox 9"/>
          <p:cNvSpPr txBox="1">
            <a:spLocks noChangeArrowheads="1"/>
          </p:cNvSpPr>
          <p:nvPr/>
        </p:nvSpPr>
        <p:spPr bwMode="auto">
          <a:xfrm>
            <a:off x="8783638" y="95250"/>
            <a:ext cx="33655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fld id="{2A09B4B2-AA98-4E69-9B24-B9E58741FC6F}" type="slidenum">
              <a:rPr lang="en-US" sz="900">
                <a:solidFill>
                  <a:schemeClr val="bg1"/>
                </a:solidFill>
                <a:latin typeface="Univers LT Std 45 Light"/>
                <a:ea typeface="Univers LT Std 45 Light"/>
                <a:cs typeface="Univers LT Std 45 Light"/>
              </a:rPr>
              <a:pPr algn="ctr"/>
              <a:t>47</a:t>
            </a:fld>
            <a:endParaRPr lang="ru-RU" sz="900" dirty="0">
              <a:solidFill>
                <a:schemeClr val="bg1"/>
              </a:solidFill>
              <a:latin typeface="Univers LT Std 45 Light"/>
              <a:ea typeface="Univers LT Std 45 Light"/>
              <a:cs typeface="Univers LT Std 45 Light"/>
            </a:endParaRPr>
          </a:p>
        </p:txBody>
      </p:sp>
    </p:spTree>
    <p:extLst>
      <p:ext uri="{BB962C8B-B14F-4D97-AF65-F5344CB8AC3E}">
        <p14:creationId xmlns:p14="http://schemas.microsoft.com/office/powerpoint/2010/main" val="17057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79"/>
          <p:cNvSpPr/>
          <p:nvPr/>
        </p:nvSpPr>
        <p:spPr>
          <a:xfrm>
            <a:off x="976313" y="152400"/>
            <a:ext cx="2786062" cy="358775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800" b="1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  <a:sym typeface="Montserrat-Regular"/>
              </a:rPr>
              <a:t>МОДУЛЬ: HA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426898"/>
              </p:ext>
            </p:extLst>
          </p:nvPr>
        </p:nvGraphicFramePr>
        <p:xfrm>
          <a:off x="609600" y="531495"/>
          <a:ext cx="8305801" cy="609458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82253"/>
                <a:gridCol w="1763969"/>
                <a:gridCol w="835902"/>
                <a:gridCol w="257046"/>
                <a:gridCol w="2680630"/>
                <a:gridCol w="1460305"/>
                <a:gridCol w="825696"/>
              </a:tblGrid>
              <a:tr h="399678">
                <a:tc grid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ВИЧ/СПИД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26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9.1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Наличие у молодых женщин знаний о профилактике ВИЧ</a:t>
                      </a:r>
                      <a:r>
                        <a:rPr lang="ru-RU" sz="1000" baseline="30000" dirty="0">
                          <a:effectLst/>
                        </a:rPr>
                        <a:t>[M]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HA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Число женщин в возрасте 15–24 лет, которые могут правильно назвать способы профилактики передачи ВИЧ половым путем и опровергают наиболее распространенные заблуждения относительно передачи ВИЧ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</a:tr>
              <a:tr h="4836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9.2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Наличие знаний о передаче ВИЧ от матери ребенку</a:t>
                      </a:r>
                      <a:r>
                        <a:rPr lang="ru-RU" sz="1000" baseline="30000" dirty="0">
                          <a:effectLst/>
                        </a:rPr>
                        <a:t>[M]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HA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Число женщин в возрасте 15–49 лет, которые могут правильно назвать все три способа передачи ВИЧ от матери ребенку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</a:tr>
              <a:tr h="6126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9.3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Дискриминационные установки по отношению к людям, живущим с ВИЧ</a:t>
                      </a:r>
                      <a:r>
                        <a:rPr lang="ru-RU" sz="1000" baseline="30000">
                          <a:effectLst/>
                        </a:rPr>
                        <a:t>[M]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HA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Число женщин в возрасте 15–49 лет, озвучивших дискриминационные установки по отношению к людям, живущим с ВИЧ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  <a:highlight>
                            <a:srgbClr val="00FF00"/>
                          </a:highlight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</a:tr>
              <a:tr h="6126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9.4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Женщины, которые знают, где можно пройти тестирование на ВИЧ</a:t>
                      </a:r>
                      <a:r>
                        <a:rPr lang="ru-RU" sz="1000" baseline="30000">
                          <a:effectLst/>
                        </a:rPr>
                        <a:t>[M]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HA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Число женщин в возрасте 15–49 лет, которые утверждают, что знают, где можно пройти тестирование на ВИЧ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</a:tr>
              <a:tr h="6126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9.5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Женщины, которые прошли тестирование на ВИЧ и знают результат</a:t>
                      </a:r>
                      <a:r>
                        <a:rPr lang="ru-RU" sz="1000" baseline="30000">
                          <a:effectLst/>
                        </a:rPr>
                        <a:t>[M]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HA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73530" algn="l"/>
                        </a:tabLst>
                      </a:pPr>
                      <a:r>
                        <a:rPr lang="ru-RU" sz="1000" dirty="0">
                          <a:effectLst/>
                        </a:rPr>
                        <a:t>Число женщин в возрасте 15–49 лет, которые в последние 12 месяцев прошли тестирование на ВИЧ и знают результат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</a:tr>
              <a:tr h="7415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9.6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Сексуально активные молодые женщины, которые прошли тестирование на ВИЧ и знают результат</a:t>
                      </a:r>
                      <a:r>
                        <a:rPr lang="ru-RU" sz="1000" baseline="30000">
                          <a:effectLst/>
                        </a:rPr>
                        <a:t>[M]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HA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Число женщин в возрасте 15–24 лет, которые в последние 12 месяцев имели сексуальный контакт и в последние 12 месяцев прошли тестирование на ВИЧ и знают результат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  <a:highlight>
                            <a:srgbClr val="00FF00"/>
                          </a:highlight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</a:tr>
              <a:tr h="11285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9.7a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9.7b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Охват ВИЧ-консультированием в период дородового наблюдения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HA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Число женщин в возрасте 15–49 лет, которые родили живого ребенка в последние 2 года, получили дородовое наблюдение во время беременности, закончившейся наиболее недавними родами, и сообщили, что во время посещения для дородового наблюдения получили:</a:t>
                      </a:r>
                      <a:endParaRPr lang="ru-RU" sz="1100" dirty="0">
                        <a:effectLst/>
                      </a:endParaRPr>
                    </a:p>
                    <a:p>
                      <a:pPr indent="243205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(а) ВИЧ-консультирование,</a:t>
                      </a:r>
                      <a:endParaRPr lang="ru-RU" sz="1100" dirty="0">
                        <a:effectLst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(б) информацию о ВИЧ-консультировании после получения результатов теста на ВИЧ.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</a:tr>
              <a:tr h="7415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9.8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Охват ВИЧ-тестированием в период дородового наблюдения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HA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Число женщин в возрасте 15–49 лет, которые родили живого ребенка в последние 2 года и сообщили, что в период дородового наблюдения им было предложено и они согласились пройти тестирование на ВИЧ и получили результат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196" marR="29196" marT="29196" marB="29196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860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1" name="TextBox 10"/>
          <p:cNvSpPr txBox="1">
            <a:spLocks noChangeArrowheads="1"/>
          </p:cNvSpPr>
          <p:nvPr/>
        </p:nvSpPr>
        <p:spPr bwMode="auto">
          <a:xfrm>
            <a:off x="8783638" y="95250"/>
            <a:ext cx="33655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fld id="{DE043CB9-AC8D-44DF-AA23-EB05808C98F8}" type="slidenum">
              <a:rPr lang="en-US" sz="900">
                <a:solidFill>
                  <a:schemeClr val="bg1"/>
                </a:solidFill>
                <a:latin typeface="Univers LT Std 45 Light"/>
                <a:ea typeface="Univers LT Std 45 Light"/>
                <a:cs typeface="Univers LT Std 45 Light"/>
              </a:rPr>
              <a:pPr algn="ctr"/>
              <a:t>49</a:t>
            </a:fld>
            <a:endParaRPr lang="ru-RU" sz="900" dirty="0">
              <a:solidFill>
                <a:schemeClr val="bg1"/>
              </a:solidFill>
              <a:latin typeface="Univers LT Std 45 Light"/>
              <a:ea typeface="Univers LT Std 45 Light"/>
              <a:cs typeface="Univers LT Std 45 Light"/>
            </a:endParaRPr>
          </a:p>
        </p:txBody>
      </p:sp>
      <p:sp>
        <p:nvSpPr>
          <p:cNvPr id="9" name="Shape 79"/>
          <p:cNvSpPr>
            <a:spLocks noChangeAspect="1"/>
          </p:cNvSpPr>
          <p:nvPr/>
        </p:nvSpPr>
        <p:spPr>
          <a:xfrm>
            <a:off x="1066800" y="205224"/>
            <a:ext cx="6193631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200" b="1" spc="119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  <a:sym typeface="Montserrat-Regular"/>
              </a:rPr>
              <a:t>18.</a:t>
            </a:r>
            <a:r>
              <a:rPr lang="ru-RU" sz="2400" b="1" cap="all" spc="80" dirty="0" smtClean="0">
                <a:solidFill>
                  <a:prstClr val="black"/>
                </a:solidFill>
                <a:latin typeface="Montserrat" charset="0"/>
                <a:cs typeface="+mn-cs"/>
                <a:sym typeface="Univers LT Std 55 Roman"/>
              </a:rPr>
              <a:t>УПОТРЕБЛЕНИЕ </a:t>
            </a:r>
            <a:r>
              <a:rPr lang="ru-RU" sz="2400" b="1" cap="all" spc="80" dirty="0">
                <a:solidFill>
                  <a:prstClr val="black"/>
                </a:solidFill>
                <a:latin typeface="Montserrat" charset="0"/>
                <a:cs typeface="+mn-cs"/>
                <a:sym typeface="Univers LT Std 55 Roman"/>
              </a:rPr>
              <a:t>ТАБАКА И АЛКОГОЛЯ (TA)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325880"/>
            <a:ext cx="3515360" cy="263652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520" y="1325880"/>
            <a:ext cx="4366491" cy="263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6849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229600" cy="28225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ru-RU" sz="2800" kern="0" dirty="0">
                <a:latin typeface="Montserrat"/>
              </a:rPr>
              <a:t>Табак:</a:t>
            </a:r>
          </a:p>
          <a:p>
            <a:pPr lvl="1" eaLnBrk="1" hangingPunct="1">
              <a:defRPr/>
            </a:pPr>
            <a:r>
              <a:rPr lang="ru-RU" sz="2400" kern="0" dirty="0">
                <a:solidFill>
                  <a:schemeClr val="accent2"/>
                </a:solidFill>
                <a:latin typeface="Montserrat"/>
                <a:cs typeface="+mn-cs"/>
              </a:rPr>
              <a:t>ЦУР: Употребление за последний месяц</a:t>
            </a:r>
          </a:p>
          <a:p>
            <a:pPr lvl="1" eaLnBrk="1" hangingPunct="1">
              <a:defRPr/>
            </a:pPr>
            <a:r>
              <a:rPr lang="ru-RU" sz="2400" kern="0" dirty="0">
                <a:latin typeface="Montserrat"/>
                <a:cs typeface="+mn-cs"/>
              </a:rPr>
              <a:t>Курение в возрасте 15 лет</a:t>
            </a:r>
          </a:p>
          <a:p>
            <a:pPr eaLnBrk="1" hangingPunct="1">
              <a:defRPr/>
            </a:pPr>
            <a:r>
              <a:rPr lang="ru-RU" sz="2800" kern="0" dirty="0">
                <a:latin typeface="Montserrat"/>
              </a:rPr>
              <a:t>Алкоголь</a:t>
            </a:r>
          </a:p>
          <a:p>
            <a:pPr lvl="1" eaLnBrk="1" hangingPunct="1">
              <a:defRPr/>
            </a:pPr>
            <a:r>
              <a:rPr lang="ru-RU" sz="2400" kern="0" dirty="0">
                <a:latin typeface="Montserrat"/>
                <a:cs typeface="+mn-cs"/>
              </a:rPr>
              <a:t>Употребление за последний месяц</a:t>
            </a:r>
          </a:p>
          <a:p>
            <a:pPr lvl="1" eaLnBrk="1" hangingPunct="1">
              <a:defRPr/>
            </a:pPr>
            <a:r>
              <a:rPr lang="ru-RU" sz="2400" kern="0" dirty="0">
                <a:latin typeface="Montserrat"/>
                <a:cs typeface="+mn-cs"/>
              </a:rPr>
              <a:t>Употребление алкоголя в возрасте до 15 лет</a:t>
            </a:r>
            <a:endParaRPr lang="ru-RU" kern="0" dirty="0">
              <a:latin typeface="Montserrat"/>
              <a:cs typeface="+mn-cs"/>
            </a:endParaRPr>
          </a:p>
        </p:txBody>
      </p:sp>
      <p:sp>
        <p:nvSpPr>
          <p:cNvPr id="6" name="Shape 79"/>
          <p:cNvSpPr/>
          <p:nvPr/>
        </p:nvSpPr>
        <p:spPr>
          <a:xfrm>
            <a:off x="976313" y="952500"/>
            <a:ext cx="2786062" cy="358775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800" b="1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  <a:sym typeface="Montserrat-Regular"/>
              </a:rPr>
              <a:t>МОДУЛЬ: TA</a:t>
            </a:r>
          </a:p>
        </p:txBody>
      </p:sp>
    </p:spTree>
    <p:extLst>
      <p:ext uri="{BB962C8B-B14F-4D97-AF65-F5344CB8AC3E}">
        <p14:creationId xmlns:p14="http://schemas.microsoft.com/office/powerpoint/2010/main" val="189361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79"/>
          <p:cNvSpPr/>
          <p:nvPr/>
        </p:nvSpPr>
        <p:spPr>
          <a:xfrm>
            <a:off x="914400" y="163513"/>
            <a:ext cx="4221162" cy="358775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200" b="1" spc="119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cs typeface="+mn-cs"/>
                <a:sym typeface="Montserrat-Regular"/>
              </a:rPr>
              <a:t>19.УДОВЛЕТВОРЕННОСТЬ ЖИЗНЬЮ (LS) </a:t>
            </a:r>
          </a:p>
        </p:txBody>
      </p:sp>
      <p:sp>
        <p:nvSpPr>
          <p:cNvPr id="138244" name="TextBox 9"/>
          <p:cNvSpPr txBox="1">
            <a:spLocks noChangeArrowheads="1"/>
          </p:cNvSpPr>
          <p:nvPr/>
        </p:nvSpPr>
        <p:spPr bwMode="auto">
          <a:xfrm>
            <a:off x="8783638" y="95250"/>
            <a:ext cx="33655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fld id="{A7C8D2F8-58B1-4759-ACB7-78343148DE2A}" type="slidenum">
              <a:rPr lang="en-US" sz="900">
                <a:solidFill>
                  <a:schemeClr val="bg1"/>
                </a:solidFill>
                <a:latin typeface="Univers LT Std 45 Light"/>
                <a:ea typeface="Univers LT Std 45 Light"/>
                <a:cs typeface="Univers LT Std 45 Light"/>
              </a:rPr>
              <a:pPr algn="ctr"/>
              <a:t>51</a:t>
            </a:fld>
            <a:endParaRPr lang="ru-RU" sz="900" dirty="0">
              <a:solidFill>
                <a:schemeClr val="bg1"/>
              </a:solidFill>
              <a:latin typeface="Univers LT Std 45 Light"/>
              <a:ea typeface="Univers LT Std 45 Light"/>
              <a:cs typeface="Univers LT Std 45 Ligh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4" y="1066800"/>
            <a:ext cx="3286125" cy="242069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375" y="1066799"/>
            <a:ext cx="3275625" cy="18404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3059803"/>
            <a:ext cx="2209800" cy="321965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4" y="3581400"/>
            <a:ext cx="3886541" cy="217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391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Picture Placeholder 1"/>
          <p:cNvSpPr>
            <a:spLocks noGrp="1"/>
          </p:cNvSpPr>
          <p:nvPr>
            <p:ph type="pic" sz="quarter" idx="12"/>
          </p:nvPr>
        </p:nvSpPr>
        <p:spPr>
          <a:xfrm>
            <a:off x="873125" y="661988"/>
            <a:ext cx="2908300" cy="2600325"/>
          </a:xfrm>
        </p:spPr>
      </p:sp>
      <p:sp>
        <p:nvSpPr>
          <p:cNvPr id="14131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873125" y="3629025"/>
            <a:ext cx="2908300" cy="2600325"/>
          </a:xfrm>
        </p:spPr>
      </p:sp>
      <p:pic>
        <p:nvPicPr>
          <p:cNvPr id="141315" name="Picture 6"/>
          <p:cNvPicPr>
            <a:picLocks noChangeAspect="1"/>
          </p:cNvPicPr>
          <p:nvPr/>
        </p:nvPicPr>
        <p:blipFill>
          <a:blip r:embed="rId3"/>
          <a:srcRect l="7133" r="7285"/>
          <a:stretch>
            <a:fillRect/>
          </a:stretch>
        </p:blipFill>
        <p:spPr bwMode="auto">
          <a:xfrm>
            <a:off x="873125" y="3629025"/>
            <a:ext cx="2908300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1316" name="Picture 7"/>
          <p:cNvPicPr>
            <a:picLocks noChangeAspect="1"/>
          </p:cNvPicPr>
          <p:nvPr/>
        </p:nvPicPr>
        <p:blipFill>
          <a:blip r:embed="rId4"/>
          <a:srcRect l="7741" t="24226" r="5394" b="-2"/>
          <a:stretch>
            <a:fillRect/>
          </a:stretch>
        </p:blipFill>
        <p:spPr bwMode="auto">
          <a:xfrm>
            <a:off x="873125" y="661988"/>
            <a:ext cx="2908300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hape 103"/>
          <p:cNvSpPr>
            <a:spLocks noChangeArrowheads="1"/>
          </p:cNvSpPr>
          <p:nvPr/>
        </p:nvSpPr>
        <p:spPr bwMode="auto">
          <a:xfrm>
            <a:off x="4285171" y="587375"/>
            <a:ext cx="4666742" cy="2308324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square" lIns="0" tIns="0" rIns="0" bIns="50800">
            <a:spAutoFit/>
          </a:bodyPr>
          <a:lstStyle/>
          <a:p>
            <a:pPr defTabSz="457200">
              <a:lnSpc>
                <a:spcPts val="2000"/>
              </a:lnSpc>
            </a:pPr>
            <a:r>
              <a:rPr lang="ru-RU" sz="2000" b="1" dirty="0">
                <a:solidFill>
                  <a:srgbClr val="262626"/>
                </a:solidFill>
                <a:latin typeface="Univers LT Std 55 Roman"/>
                <a:sym typeface="Univers LT Std 55 Roman"/>
              </a:rPr>
              <a:t>Ощущение счастья</a:t>
            </a:r>
          </a:p>
          <a:p>
            <a:pPr marL="342900" indent="-342900" defTabSz="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/>
            </a:pPr>
            <a:r>
              <a:rPr lang="ru-RU" sz="2000" dirty="0" smtClean="0">
                <a:latin typeface="Univers LT Std 55 Roman"/>
                <a:cs typeface="+mn-cs"/>
              </a:rPr>
              <a:t>5-бальная </a:t>
            </a:r>
            <a:r>
              <a:rPr lang="ru-RU" sz="2000" dirty="0">
                <a:latin typeface="Univers LT Std 55 Roman"/>
                <a:cs typeface="+mn-cs"/>
              </a:rPr>
              <a:t>шкала от очень несчастен до очень счастлив</a:t>
            </a:r>
          </a:p>
          <a:p>
            <a:pPr defTabSz="457200">
              <a:lnSpc>
                <a:spcPts val="2000"/>
              </a:lnSpc>
            </a:pPr>
            <a:endParaRPr lang="ru-RU" sz="2000" dirty="0" smtClean="0">
              <a:latin typeface="Univers LT Std 55 Roman"/>
              <a:ea typeface="Univers LT Std 55 Roman"/>
              <a:cs typeface="Univers LT Std 55 Roman"/>
              <a:sym typeface="Univers LT Std 55 Roman"/>
            </a:endParaRPr>
          </a:p>
          <a:p>
            <a:pPr defTabSz="457200">
              <a:lnSpc>
                <a:spcPts val="2000"/>
              </a:lnSpc>
            </a:pPr>
            <a:endParaRPr lang="ru-RU" sz="2000" dirty="0">
              <a:latin typeface="Univers LT Std 55 Roman"/>
              <a:ea typeface="Univers LT Std 55 Roman"/>
              <a:cs typeface="Univers LT Std 55 Roman"/>
              <a:sym typeface="Univers LT Std 55 Roman"/>
            </a:endParaRPr>
          </a:p>
          <a:p>
            <a:pPr defTabSz="457200">
              <a:lnSpc>
                <a:spcPts val="2000"/>
              </a:lnSpc>
            </a:pPr>
            <a:r>
              <a:rPr lang="ru-RU" sz="2000" b="1" dirty="0">
                <a:solidFill>
                  <a:srgbClr val="262626"/>
                </a:solidFill>
                <a:latin typeface="Univers LT Std 55 Roman"/>
                <a:sym typeface="Univers LT Std 55 Roman"/>
              </a:rPr>
              <a:t>Удовлетворенность жизнью</a:t>
            </a:r>
          </a:p>
          <a:p>
            <a:pPr marL="342900" indent="-342900" defTabSz="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/>
            </a:pPr>
            <a:r>
              <a:rPr lang="ru-RU" sz="2000" dirty="0" smtClean="0">
                <a:latin typeface="Univers LT Std 55 Roman"/>
                <a:cs typeface="+mn-cs"/>
              </a:rPr>
              <a:t>Шкала </a:t>
            </a:r>
            <a:r>
              <a:rPr lang="ru-RU" sz="2000" dirty="0">
                <a:latin typeface="Univers LT Std 55 Roman"/>
                <a:cs typeface="+mn-cs"/>
              </a:rPr>
              <a:t>с уровнями удовлетворенности от 0 до 10</a:t>
            </a:r>
          </a:p>
        </p:txBody>
      </p:sp>
      <p:sp>
        <p:nvSpPr>
          <p:cNvPr id="9" name="Shape 103"/>
          <p:cNvSpPr/>
          <p:nvPr/>
        </p:nvSpPr>
        <p:spPr>
          <a:xfrm>
            <a:off x="4373562" y="3157636"/>
            <a:ext cx="4410076" cy="210314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0" tIns="0" rIns="0" bIns="5080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nivers LT Std 55 Roman"/>
                <a:cs typeface="+mn-cs"/>
                <a:sym typeface="Univers LT Std 55 Roman"/>
              </a:rPr>
              <a:t>Субъективная оценка возможности изменения жизни к лучшему</a:t>
            </a:r>
          </a:p>
          <a:p>
            <a:pPr marL="342900" indent="-342900" defTabSz="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/>
            </a:pPr>
            <a:r>
              <a:rPr lang="ru-RU" sz="2000" dirty="0">
                <a:latin typeface="Univers LT Std 55 Roman"/>
                <a:cs typeface="+mn-cs"/>
                <a:sym typeface="Univers LT Std 55 Roman"/>
              </a:rPr>
              <a:t>За последний год стала лучше</a:t>
            </a:r>
          </a:p>
          <a:p>
            <a:pPr marL="342900" indent="-342900" defTabSz="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/>
            </a:pPr>
            <a:r>
              <a:rPr lang="ru-RU" sz="2000" dirty="0">
                <a:latin typeface="Univers LT Std 55 Roman"/>
                <a:cs typeface="+mn-cs"/>
                <a:sym typeface="Univers LT Std 55 Roman"/>
              </a:rPr>
              <a:t>Станет лучше в следующем </a:t>
            </a:r>
            <a:r>
              <a:rPr lang="ru-RU" sz="2000" dirty="0" smtClean="0">
                <a:latin typeface="Univers LT Std 55 Roman"/>
                <a:cs typeface="+mn-cs"/>
                <a:sym typeface="Univers LT Std 55 Roman"/>
              </a:rPr>
              <a:t>году</a:t>
            </a:r>
            <a:endParaRPr lang="hr-HR" sz="2000" dirty="0" smtClean="0">
              <a:latin typeface="Univers LT Std 55 Roman"/>
              <a:cs typeface="+mn-cs"/>
              <a:sym typeface="Univers LT Std 55 Roman"/>
            </a:endParaRPr>
          </a:p>
          <a:p>
            <a:pPr defTabSz="4572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1050" dirty="0">
              <a:latin typeface="Univers LT Std 55 Roman"/>
              <a:ea typeface="Univers LT Std 55 Roman"/>
              <a:cs typeface="Univers LT Std 55 Roman"/>
              <a:sym typeface="Univers LT Std 55 Roman"/>
            </a:endParaRPr>
          </a:p>
          <a:p>
            <a:pPr defTabSz="4572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1200" b="1" dirty="0">
              <a:solidFill>
                <a:schemeClr val="tx1">
                  <a:lumMod val="85000"/>
                  <a:lumOff val="15000"/>
                </a:schemeClr>
              </a:solidFill>
              <a:latin typeface="Univers LT Std 55 Roman"/>
              <a:ea typeface="Univers LT Std 55 Roman"/>
              <a:cs typeface="Univers LT Std 55 Roman"/>
              <a:sym typeface="Univers LT Std 55 Roman"/>
            </a:endParaRPr>
          </a:p>
        </p:txBody>
      </p:sp>
      <p:sp>
        <p:nvSpPr>
          <p:cNvPr id="141320" name="TextBox 10"/>
          <p:cNvSpPr txBox="1">
            <a:spLocks noChangeArrowheads="1"/>
          </p:cNvSpPr>
          <p:nvPr/>
        </p:nvSpPr>
        <p:spPr bwMode="auto">
          <a:xfrm>
            <a:off x="8783638" y="95250"/>
            <a:ext cx="33655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fld id="{B17FBFB9-EB97-4197-AC8F-C7D6AE6BF02E}" type="slidenum">
              <a:rPr lang="en-US" sz="900">
                <a:solidFill>
                  <a:schemeClr val="bg1"/>
                </a:solidFill>
                <a:latin typeface="Univers LT Std 45 Light"/>
                <a:ea typeface="Univers LT Std 45 Light"/>
                <a:cs typeface="Univers LT Std 45 Light"/>
              </a:rPr>
              <a:pPr algn="ctr"/>
              <a:t>52</a:t>
            </a:fld>
            <a:endParaRPr lang="ru-RU" sz="900" dirty="0">
              <a:solidFill>
                <a:schemeClr val="bg1"/>
              </a:solidFill>
              <a:latin typeface="Univers LT Std 45 Light"/>
              <a:ea typeface="Univers LT Std 45 Light"/>
              <a:cs typeface="Univers LT Std 45 Light"/>
            </a:endParaRPr>
          </a:p>
        </p:txBody>
      </p:sp>
      <p:sp>
        <p:nvSpPr>
          <p:cNvPr id="11" name="Shape 103"/>
          <p:cNvSpPr/>
          <p:nvPr/>
        </p:nvSpPr>
        <p:spPr>
          <a:xfrm>
            <a:off x="4373562" y="5053896"/>
            <a:ext cx="4410076" cy="1487587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0" tIns="0" rIns="0" bIns="5080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 sz="1800"/>
            </a:pPr>
            <a:r>
              <a:rPr lang="ru-RU" sz="2000" b="1" dirty="0" smtClean="0"/>
              <a:t>Примечание</a:t>
            </a:r>
            <a:r>
              <a:rPr lang="ru-RU" sz="2000" b="1" dirty="0"/>
              <a:t>: </a:t>
            </a:r>
            <a:r>
              <a:rPr lang="ru-RU" sz="2000" dirty="0"/>
              <a:t>Вопросы по другим областям удовлетворения из MICS5 могут быть </a:t>
            </a:r>
            <a:r>
              <a:rPr lang="ru-RU" sz="2000" dirty="0" smtClean="0"/>
              <a:t>использованы</a:t>
            </a:r>
            <a:endParaRPr lang="hr-HR" sz="1050" dirty="0" smtClean="0">
              <a:latin typeface="Univers LT Std 55 Roman"/>
              <a:ea typeface="Univers LT Std 55 Roman"/>
              <a:cs typeface="Univers LT Std 55 Roman"/>
              <a:sym typeface="Univers LT Std 55 Roman"/>
            </a:endParaRPr>
          </a:p>
          <a:p>
            <a:pPr defTabSz="4572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1050" dirty="0">
              <a:latin typeface="Univers LT Std 55 Roman"/>
              <a:ea typeface="Univers LT Std 55 Roman"/>
              <a:cs typeface="Univers LT Std 55 Roman"/>
              <a:sym typeface="Univers LT Std 55 Roman"/>
            </a:endParaRPr>
          </a:p>
          <a:p>
            <a:pPr defTabSz="4572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 sz="1800"/>
            </a:pPr>
            <a:endParaRPr lang="ru-RU" sz="1200" b="1" dirty="0">
              <a:solidFill>
                <a:schemeClr val="tx1">
                  <a:lumMod val="85000"/>
                  <a:lumOff val="15000"/>
                </a:schemeClr>
              </a:solidFill>
              <a:latin typeface="Univers LT Std 55 Roman"/>
              <a:ea typeface="Univers LT Std 55 Roman"/>
              <a:cs typeface="Univers LT Std 55 Roman"/>
              <a:sym typeface="Univers LT Std 55 Roman"/>
            </a:endParaRPr>
          </a:p>
        </p:txBody>
      </p:sp>
    </p:spTree>
    <p:extLst>
      <p:ext uri="{BB962C8B-B14F-4D97-AF65-F5344CB8AC3E}">
        <p14:creationId xmlns:p14="http://schemas.microsoft.com/office/powerpoint/2010/main" val="2750408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1100" y="1249680"/>
            <a:ext cx="6934200" cy="2590800"/>
          </a:xfrm>
        </p:spPr>
        <p:txBody>
          <a:bodyPr/>
          <a:lstStyle/>
          <a:p>
            <a:pPr eaLnBrk="1" hangingPunct="1"/>
            <a:r>
              <a:rPr lang="ru-RU" altLang="ru-RU" sz="4000" b="1" dirty="0" smtClean="0"/>
              <a:t>Вопросник о детях в возрасте до пяти лет</a:t>
            </a:r>
            <a:endParaRPr lang="en-US" altLang="ru-RU" sz="2000" b="1" dirty="0" smtClean="0"/>
          </a:p>
        </p:txBody>
      </p:sp>
      <p:sp>
        <p:nvSpPr>
          <p:cNvPr id="12292" name="Rectangle 17"/>
          <p:cNvSpPr>
            <a:spLocks noChangeArrowheads="1"/>
          </p:cNvSpPr>
          <p:nvPr/>
        </p:nvSpPr>
        <p:spPr bwMode="auto">
          <a:xfrm>
            <a:off x="533400" y="3733800"/>
            <a:ext cx="8229600" cy="7620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u="none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63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97" name="Group 69"/>
          <p:cNvGraphicFramePr>
            <a:graphicFrameLocks noGrp="1"/>
          </p:cNvGraphicFramePr>
          <p:nvPr>
            <p:ph idx="1"/>
          </p:nvPr>
        </p:nvGraphicFramePr>
        <p:xfrm>
          <a:off x="441325" y="1600200"/>
          <a:ext cx="8237538" cy="4084636"/>
        </p:xfrm>
        <a:graphic>
          <a:graphicData uri="http://schemas.openxmlformats.org/drawingml/2006/table">
            <a:tbl>
              <a:tblPr/>
              <a:tblGrid>
                <a:gridCol w="1311275"/>
                <a:gridCol w="6926263"/>
              </a:tblGrid>
              <a:tr h="39630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0969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UF</a:t>
                      </a:r>
                      <a:endParaRPr kumimoji="0" lang="en-US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ПАНЕЛЬ ИНФОРМАЦИИ О РЕБЕНКЕ В ВОЗРАСТЕ ДО ПЯТИ ЛЕТ</a:t>
                      </a:r>
                      <a:endParaRPr kumimoji="0" lang="en-US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0484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UB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СВЕДЕНИЯ О РЕБЕНКЕ В ВОЗРАСТЕ ДО ПЯТИ ЛЕТ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30484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BR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РЕГИСТРАЦИЯ РОЖДЕНИЯ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0484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EC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РАЗВИТИЕ В РАННЕМ ДЕТСТВЕ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30484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UCD</a:t>
                      </a:r>
                      <a:endParaRPr kumimoji="0" lang="en-US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ДИСЦИПЛИНИРОВАНИЕ ДЕТЕЙ</a:t>
                      </a: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[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ВОЗРАСТЕ </a:t>
                      </a: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1-4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ЛЕТ</a:t>
                      </a: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0484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UCF</a:t>
                      </a:r>
                      <a:endParaRPr kumimoji="0" lang="en-US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РЕБЕНКА </a:t>
                      </a: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ВОЗРАСТЕ </a:t>
                      </a: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2-4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ЛЕТ</a:t>
                      </a: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60969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BD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ГРУДНОЕ ВСКАРМЛИВАНИЕ И ПИЩЕВОЙ РАЦИОН </a:t>
                      </a: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РЕБЕНКА В ВОЗРАСТЕ </a:t>
                      </a: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0-2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ЛЕТ</a:t>
                      </a: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0484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IM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ИММУНИЗАЦИЯ </a:t>
                      </a: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РЕБЕНКА В ВОЗРАСТЕ </a:t>
                      </a: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0-2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ЛЕТ</a:t>
                      </a: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30484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ЛЕЧЕНИЕ БОЛЕЗНЕЙ И УХОД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3501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AN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АНТРОПОМЕТРИЯ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  <p:sp>
        <p:nvSpPr>
          <p:cNvPr id="16424" name="Title 4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4000" b="1" u="none">
                <a:solidFill>
                  <a:schemeClr val="accent2"/>
                </a:solidFill>
              </a:rPr>
              <a:t>ВОПРОСНИК О ДЕТЯХ В ВОЗРАСТЕ ДО ПЯТИ ЛЕТ</a:t>
            </a:r>
            <a:endParaRPr lang="en-US" altLang="ru-RU" sz="4000" b="1" u="none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90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Панель информации</a:t>
            </a:r>
            <a:endParaRPr lang="en-US" altLang="ru-RU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mtClean="0"/>
              <a:t>Идентификационная                     информация</a:t>
            </a:r>
            <a:endParaRPr lang="en-US" altLang="ru-RU" smtClean="0"/>
          </a:p>
          <a:p>
            <a:r>
              <a:rPr lang="ru-RU" altLang="ru-RU" smtClean="0"/>
              <a:t>Приветствие                                                          и получение согласия</a:t>
            </a:r>
            <a:endParaRPr lang="en-US" altLang="ru-RU" smtClean="0"/>
          </a:p>
          <a:p>
            <a:r>
              <a:rPr lang="ru-RU" altLang="ru-RU" smtClean="0"/>
              <a:t>Результат опроса</a:t>
            </a:r>
            <a:endParaRPr lang="en-US" altLang="ru-RU" smtClean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504950"/>
            <a:ext cx="3984886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1625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endParaRPr lang="en-US" sz="4400" u="none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19100" y="3429000"/>
            <a:ext cx="8382000" cy="32766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/>
            <a:r>
              <a:rPr lang="ru-RU" altLang="ru-RU" sz="2600" i="1" u="none"/>
              <a:t>Показатель </a:t>
            </a:r>
            <a:r>
              <a:rPr lang="en-US" altLang="ru-RU" sz="2600" i="1" u="none"/>
              <a:t>16.9</a:t>
            </a:r>
            <a:r>
              <a:rPr lang="ru-RU" altLang="ru-RU" sz="2600" i="1" u="none"/>
              <a:t> ЦУР</a:t>
            </a:r>
            <a:r>
              <a:rPr lang="en-US" altLang="ru-RU" sz="2600" i="1" u="none"/>
              <a:t>:</a:t>
            </a:r>
            <a:r>
              <a:rPr lang="ru-RU" altLang="ru-RU" sz="2600" i="1" u="none"/>
              <a:t> </a:t>
            </a:r>
            <a:r>
              <a:rPr lang="ru-RU" altLang="ru-RU" sz="2600" u="none"/>
              <a:t>обеспечить к </a:t>
            </a:r>
            <a:r>
              <a:rPr lang="en-US" altLang="ru-RU" sz="2600" u="none"/>
              <a:t>2030</a:t>
            </a:r>
            <a:r>
              <a:rPr lang="ru-RU" altLang="ru-RU" sz="2600" u="none"/>
              <a:t> году правосубъектность для всех, включая регистрацию рождений.</a:t>
            </a:r>
            <a:endParaRPr lang="en-US" altLang="ru-RU" sz="2600" u="none"/>
          </a:p>
          <a:p>
            <a:pPr algn="just" eaLnBrk="1" hangingPunct="1"/>
            <a:endParaRPr lang="en-US" altLang="ru-RU" sz="2600" u="none"/>
          </a:p>
          <a:p>
            <a:pPr algn="just" eaLnBrk="1" hangingPunct="1"/>
            <a:r>
              <a:rPr lang="ru-RU" altLang="ru-RU" sz="2600" i="1" u="none"/>
              <a:t>Показатель </a:t>
            </a:r>
            <a:r>
              <a:rPr lang="en-US" altLang="ru-RU" sz="2600" b="1" i="1" u="none"/>
              <a:t>16.9.1</a:t>
            </a:r>
            <a:r>
              <a:rPr lang="ru-RU" altLang="ru-RU" sz="2600" b="1" i="1" u="none"/>
              <a:t> </a:t>
            </a:r>
            <a:r>
              <a:rPr lang="ru-RU" altLang="ru-RU" sz="2600" i="1" u="none"/>
              <a:t>ЦУР</a:t>
            </a:r>
            <a:r>
              <a:rPr lang="en-US" altLang="ru-RU" sz="2600" i="1" u="none"/>
              <a:t>: </a:t>
            </a:r>
            <a:r>
              <a:rPr lang="ru-RU" altLang="ru-RU" sz="2600" u="none"/>
              <a:t>доля детей в возрасте до </a:t>
            </a:r>
            <a:r>
              <a:rPr lang="en-US" altLang="ru-RU" sz="2600" u="none"/>
              <a:t>5</a:t>
            </a:r>
            <a:r>
              <a:rPr lang="ru-RU" altLang="ru-RU" sz="2600" u="none"/>
              <a:t> лет, рождение которых зарегистрировано в официальном органе, в разбивке по возрасту.</a:t>
            </a:r>
            <a:endParaRPr lang="en-US" altLang="ru-RU" sz="2600" u="none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3824"/>
            <a:ext cx="8382000" cy="3215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389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r>
              <a:rPr lang="ru-RU" altLang="ru-RU" sz="4000" smtClean="0"/>
              <a:t>Среда, поддерживающая обучение</a:t>
            </a:r>
            <a:endParaRPr lang="en-GB" altLang="ru-RU" sz="4000" smtClean="0">
              <a:ea typeface="ＭＳ Ｐゴシック" pitchFamily="34" charset="-128"/>
            </a:endParaRPr>
          </a:p>
          <a:p>
            <a:pPr lvl="1"/>
            <a:r>
              <a:rPr lang="ru-RU" altLang="ru-RU" sz="3600" smtClean="0"/>
              <a:t>Наличие игрушек, книг для детей</a:t>
            </a:r>
            <a:endParaRPr lang="en-GB" altLang="ru-RU" sz="3600" smtClean="0">
              <a:ea typeface="ＭＳ Ｐゴシック" pitchFamily="34" charset="-128"/>
            </a:endParaRPr>
          </a:p>
          <a:p>
            <a:r>
              <a:rPr lang="en-GB" altLang="ru-RU" sz="4000" smtClean="0">
                <a:ea typeface="ＭＳ Ｐゴシック" pitchFamily="34" charset="-128"/>
              </a:rPr>
              <a:t>(</a:t>
            </a:r>
            <a:r>
              <a:rPr lang="ru-RU" altLang="ru-RU" sz="4000" smtClean="0"/>
              <a:t>Ненадлежащий</a:t>
            </a:r>
            <a:r>
              <a:rPr lang="en-GB" altLang="ru-RU" sz="4000" smtClean="0">
                <a:ea typeface="ＭＳ Ｐゴシック" pitchFamily="34" charset="-128"/>
              </a:rPr>
              <a:t>)</a:t>
            </a:r>
            <a:r>
              <a:rPr lang="ru-RU" altLang="ru-RU" sz="4000" smtClean="0"/>
              <a:t> присмотр</a:t>
            </a:r>
            <a:endParaRPr lang="en-GB" altLang="ru-RU" sz="4000" smtClean="0">
              <a:ea typeface="ＭＳ Ｐゴシック" pitchFamily="34" charset="-128"/>
            </a:endParaRPr>
          </a:p>
          <a:p>
            <a:r>
              <a:rPr lang="ru-RU" altLang="ru-RU" sz="4000" smtClean="0"/>
              <a:t>Поддержка в раннем обучении</a:t>
            </a:r>
            <a:endParaRPr lang="en-GB" altLang="ru-RU" sz="4000" smtClean="0">
              <a:ea typeface="ＭＳ Ｐゴシック" pitchFamily="34" charset="-128"/>
            </a:endParaRPr>
          </a:p>
          <a:p>
            <a:pPr eaLnBrk="1" hangingPunct="1"/>
            <a:r>
              <a:rPr lang="ru-RU" altLang="ru-RU" sz="4000" smtClean="0"/>
              <a:t>Развитие в раннем детстве</a:t>
            </a:r>
            <a:endParaRPr lang="en-US" altLang="ru-RU" sz="4000" smtClean="0">
              <a:ea typeface="ＭＳ Ｐゴシック" pitchFamily="34" charset="-128"/>
            </a:endParaRPr>
          </a:p>
        </p:txBody>
      </p:sp>
      <p:sp>
        <p:nvSpPr>
          <p:cNvPr id="26627" name="Rectangle 6"/>
          <p:cNvSpPr>
            <a:spLocks noChangeArrowheads="1"/>
          </p:cNvSpPr>
          <p:nvPr/>
        </p:nvSpPr>
        <p:spPr bwMode="auto">
          <a:xfrm>
            <a:off x="5969000" y="53181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u="none">
              <a:latin typeface="Arial" pitchFamily="34" charset="0"/>
            </a:endParaRPr>
          </a:p>
        </p:txBody>
      </p:sp>
      <p:sp>
        <p:nvSpPr>
          <p:cNvPr id="26628" name="Title 4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4000" b="1" u="none">
                <a:solidFill>
                  <a:schemeClr val="accent2"/>
                </a:solidFill>
              </a:rPr>
              <a:t>РАЗВИТИЕ В РАННЕМ ДЕТСТВЕ</a:t>
            </a:r>
            <a:endParaRPr lang="en-US" altLang="ru-RU" sz="4000" b="1" u="none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8280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480425" cy="1104900"/>
          </a:xfrm>
        </p:spPr>
        <p:txBody>
          <a:bodyPr/>
          <a:lstStyle/>
          <a:p>
            <a:pPr eaLnBrk="1" hangingPunct="1"/>
            <a:r>
              <a:rPr lang="ru-RU" altLang="ru-RU" sz="4000" dirty="0" smtClean="0"/>
              <a:t>Индекс детского развития в раннем возрасте</a:t>
            </a:r>
            <a:endParaRPr lang="en-US" altLang="ru-RU" sz="4000" dirty="0" smtClean="0">
              <a:ea typeface="ＭＳ Ｐゴシック" pitchFamily="34" charset="-128"/>
            </a:endParaRPr>
          </a:p>
        </p:txBody>
      </p:sp>
      <p:sp>
        <p:nvSpPr>
          <p:cNvPr id="27653" name="Rectangle 6"/>
          <p:cNvSpPr>
            <a:spLocks noChangeArrowheads="1"/>
          </p:cNvSpPr>
          <p:nvPr/>
        </p:nvSpPr>
        <p:spPr bwMode="auto">
          <a:xfrm>
            <a:off x="6578600" y="6858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u="none">
              <a:latin typeface="Arial" pitchFamily="34" charset="0"/>
            </a:endParaRPr>
          </a:p>
        </p:txBody>
      </p:sp>
      <p:graphicFrame>
        <p:nvGraphicFramePr>
          <p:cNvPr id="27654" name="Object 5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0804741"/>
              </p:ext>
            </p:extLst>
          </p:nvPr>
        </p:nvGraphicFramePr>
        <p:xfrm>
          <a:off x="1249363" y="1824038"/>
          <a:ext cx="7658100" cy="5137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Worksheet" r:id="rId4" imgW="6962609" imgH="4514791" progId="Excel.Sheet.8">
                  <p:embed/>
                </p:oleObj>
              </mc:Choice>
              <mc:Fallback>
                <p:oleObj name="Worksheet" r:id="rId4" imgW="6962609" imgH="4514791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9363" y="1824038"/>
                        <a:ext cx="7658100" cy="5137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5" name="Rectangle 5"/>
          <p:cNvSpPr txBox="1">
            <a:spLocks noChangeArrowheads="1"/>
          </p:cNvSpPr>
          <p:nvPr/>
        </p:nvSpPr>
        <p:spPr bwMode="auto">
          <a:xfrm rot="-2406281">
            <a:off x="2176463" y="2855913"/>
            <a:ext cx="2960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2800" u="none" dirty="0"/>
              <a:t>Чтение/счет</a:t>
            </a:r>
            <a:endParaRPr lang="en-US" altLang="ru-RU" u="none" dirty="0"/>
          </a:p>
        </p:txBody>
      </p:sp>
      <p:sp>
        <p:nvSpPr>
          <p:cNvPr id="27656" name="Rectangle 5"/>
          <p:cNvSpPr txBox="1">
            <a:spLocks noChangeArrowheads="1"/>
          </p:cNvSpPr>
          <p:nvPr/>
        </p:nvSpPr>
        <p:spPr bwMode="auto">
          <a:xfrm rot="2845569">
            <a:off x="4486275" y="2962275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2400" u="none"/>
              <a:t>Соц./эмоц. разв-е</a:t>
            </a:r>
            <a:endParaRPr lang="en-US" altLang="ru-RU" sz="2400" u="none"/>
          </a:p>
        </p:txBody>
      </p:sp>
      <p:sp>
        <p:nvSpPr>
          <p:cNvPr id="27657" name="Rectangle 5"/>
          <p:cNvSpPr txBox="1">
            <a:spLocks noChangeArrowheads="1"/>
          </p:cNvSpPr>
          <p:nvPr/>
        </p:nvSpPr>
        <p:spPr bwMode="auto">
          <a:xfrm rot="-2473063">
            <a:off x="4064000" y="493395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2400" u="none"/>
              <a:t>Познават.</a:t>
            </a:r>
          </a:p>
          <a:p>
            <a:pPr algn="ctr" eaLnBrk="1" hangingPunct="1">
              <a:buFontTx/>
              <a:buNone/>
            </a:pPr>
            <a:r>
              <a:rPr lang="ru-RU" altLang="ru-RU" sz="2400" u="none"/>
              <a:t> разв-е</a:t>
            </a:r>
            <a:endParaRPr lang="en-US" altLang="ru-RU" sz="2400" u="none"/>
          </a:p>
        </p:txBody>
      </p:sp>
      <p:pic>
        <p:nvPicPr>
          <p:cNvPr id="27658" name="Picture 4" descr="C:\Documents and Settings\chinton\Desktop\milk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375917">
            <a:off x="3871913" y="3251200"/>
            <a:ext cx="1860550" cy="170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8" y="4935538"/>
            <a:ext cx="2132012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575" y="4778375"/>
            <a:ext cx="2638425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4182" y="1315151"/>
            <a:ext cx="2451102" cy="2571050"/>
          </a:xfrm>
          <a:prstGeom prst="rect">
            <a:avLst/>
          </a:prstGeom>
        </p:spPr>
      </p:pic>
      <p:pic>
        <p:nvPicPr>
          <p:cNvPr id="27661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00"/>
          <a:stretch>
            <a:fillRect/>
          </a:stretch>
        </p:blipFill>
        <p:spPr bwMode="auto">
          <a:xfrm>
            <a:off x="6097588" y="993775"/>
            <a:ext cx="2927350" cy="190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79675" y="1068388"/>
            <a:ext cx="3582988" cy="769937"/>
          </a:xfrm>
          <a:prstGeom prst="rect">
            <a:avLst/>
          </a:prstGeom>
          <a:solidFill>
            <a:schemeClr val="accent5">
              <a:lumMod val="9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US" altLang="ru-RU" sz="4400" u="none" dirty="0" smtClean="0"/>
              <a:t>4 </a:t>
            </a:r>
            <a:r>
              <a:rPr lang="ru-RU" altLang="ru-RU" sz="4400" u="none" dirty="0" smtClean="0"/>
              <a:t>области</a:t>
            </a:r>
            <a:endParaRPr lang="en-US" altLang="ru-RU" sz="4400" u="none" dirty="0" smtClean="0"/>
          </a:p>
        </p:txBody>
      </p:sp>
    </p:spTree>
    <p:extLst>
      <p:ext uri="{BB962C8B-B14F-4D97-AF65-F5344CB8AC3E}">
        <p14:creationId xmlns:p14="http://schemas.microsoft.com/office/powerpoint/2010/main" val="20432915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14600" y="4191000"/>
            <a:ext cx="4267200" cy="14747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altLang="ru-RU" u="none" smtClean="0"/>
              <a:t>Внимание: показатель «Посещение программ обучения в раннем возрасте» рассчитывается с использованием данных из модуля </a:t>
            </a:r>
            <a:r>
              <a:rPr lang="en-US" altLang="ru-RU" u="none" smtClean="0"/>
              <a:t>ED</a:t>
            </a:r>
            <a:r>
              <a:rPr lang="ru-RU" altLang="ru-RU" u="none" smtClean="0"/>
              <a:t>.</a:t>
            </a:r>
            <a:endParaRPr lang="en-US" altLang="ru-RU" u="none" smtClean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" y="76200"/>
            <a:ext cx="9024119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ight Arrow 5"/>
          <p:cNvSpPr>
            <a:spLocks noChangeArrowheads="1"/>
          </p:cNvSpPr>
          <p:nvPr/>
        </p:nvSpPr>
        <p:spPr bwMode="auto">
          <a:xfrm rot="-1152082">
            <a:off x="6904692" y="3920504"/>
            <a:ext cx="1568648" cy="549275"/>
          </a:xfrm>
          <a:prstGeom prst="rightArrow">
            <a:avLst>
              <a:gd name="adj1" fmla="val 50000"/>
              <a:gd name="adj2" fmla="val 50106"/>
            </a:avLst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u="none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300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200900" cy="1485900"/>
          </a:xfrm>
        </p:spPr>
        <p:txBody>
          <a:bodyPr/>
          <a:lstStyle/>
          <a:p>
            <a:r>
              <a:rPr lang="ru-RU" altLang="ru-RU" sz="4000" dirty="0" err="1" smtClean="0"/>
              <a:t>Дисциплинирование</a:t>
            </a:r>
            <a:r>
              <a:rPr lang="ru-RU" altLang="ru-RU" sz="4000" dirty="0" smtClean="0"/>
              <a:t> детей </a:t>
            </a:r>
            <a:r>
              <a:rPr lang="en-US" altLang="ru-RU" sz="4000" dirty="0" smtClean="0"/>
              <a:t>[</a:t>
            </a:r>
            <a:r>
              <a:rPr lang="ru-RU" altLang="ru-RU" sz="4000" dirty="0" smtClean="0"/>
              <a:t>в возрасте </a:t>
            </a:r>
            <a:r>
              <a:rPr lang="en-US" altLang="ru-RU" sz="4000" dirty="0" smtClean="0"/>
              <a:t>1-4</a:t>
            </a:r>
            <a:r>
              <a:rPr lang="ru-RU" altLang="ru-RU" sz="4000" dirty="0" smtClean="0"/>
              <a:t> лет</a:t>
            </a:r>
            <a:r>
              <a:rPr lang="en-US" altLang="ru-RU" sz="4000" dirty="0" smtClean="0"/>
              <a:t>]</a:t>
            </a:r>
            <a:r>
              <a:rPr lang="ru-RU" altLang="ru-RU" sz="4000" dirty="0" smtClean="0"/>
              <a:t> и </a:t>
            </a:r>
            <a:r>
              <a:rPr lang="en-US" altLang="ru-RU" sz="4000" dirty="0" smtClean="0"/>
              <a:t>[5-14</a:t>
            </a:r>
            <a:r>
              <a:rPr lang="ru-RU" altLang="ru-RU" sz="4000" dirty="0" smtClean="0"/>
              <a:t> лет</a:t>
            </a:r>
            <a:r>
              <a:rPr lang="en-US" altLang="ru-RU" sz="4000" dirty="0" smtClean="0"/>
              <a:t>]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525963"/>
          </a:xfrm>
        </p:spPr>
        <p:txBody>
          <a:bodyPr/>
          <a:lstStyle/>
          <a:p>
            <a:r>
              <a:rPr lang="ru-RU" altLang="ru-RU" sz="2800" dirty="0" smtClean="0"/>
              <a:t>Дисциплинарные воздействия, которые оказывал любой взрослый член домохозяйства в прошедшем одном месяце.</a:t>
            </a:r>
            <a:endParaRPr lang="en-US" altLang="ru-RU" sz="2800" dirty="0" smtClean="0"/>
          </a:p>
          <a:p>
            <a:r>
              <a:rPr lang="ru-RU" altLang="ru-RU" sz="2800" dirty="0" smtClean="0"/>
              <a:t>Модуль включался в Вопросник домохозяйства для </a:t>
            </a:r>
            <a:r>
              <a:rPr lang="en-US" altLang="ru-RU" sz="2800" dirty="0" smtClean="0"/>
              <a:t>MICS5</a:t>
            </a:r>
            <a:r>
              <a:rPr lang="ru-RU" altLang="ru-RU" sz="2800" dirty="0" smtClean="0"/>
              <a:t>.</a:t>
            </a:r>
            <a:endParaRPr lang="en-US" altLang="ru-RU" sz="2800" dirty="0" smtClean="0"/>
          </a:p>
          <a:p>
            <a:r>
              <a:rPr lang="ru-RU" altLang="ru-RU" sz="2800" dirty="0" smtClean="0"/>
              <a:t>Теперь содержится в двух разных вопросниках:</a:t>
            </a:r>
            <a:endParaRPr lang="en-US" altLang="ru-RU" sz="2800" dirty="0" smtClean="0"/>
          </a:p>
          <a:p>
            <a:pPr lvl="1"/>
            <a:r>
              <a:rPr lang="ru-RU" altLang="ru-RU" sz="2600" dirty="0" smtClean="0"/>
              <a:t>Вопроснике о детях в возрасте до пяти лет</a:t>
            </a:r>
            <a:r>
              <a:rPr lang="en-US" altLang="ru-RU" sz="2600" dirty="0" smtClean="0"/>
              <a:t> (</a:t>
            </a:r>
            <a:r>
              <a:rPr lang="ru-RU" altLang="ru-RU" sz="2600" dirty="0" smtClean="0"/>
              <a:t>в отношении всех детей домохозяйства</a:t>
            </a:r>
            <a:r>
              <a:rPr lang="en-US" altLang="ru-RU" sz="2600" dirty="0" smtClean="0"/>
              <a:t>)</a:t>
            </a:r>
            <a:r>
              <a:rPr lang="ru-RU" altLang="ru-RU" sz="2600" dirty="0" smtClean="0"/>
              <a:t>;</a:t>
            </a:r>
            <a:endParaRPr lang="en-US" altLang="ru-RU" sz="2600" dirty="0" smtClean="0"/>
          </a:p>
          <a:p>
            <a:pPr lvl="1"/>
            <a:r>
              <a:rPr lang="ru-RU" altLang="ru-RU" sz="2600" dirty="0" smtClean="0"/>
              <a:t>Вопроснике о детях в возрасте </a:t>
            </a:r>
            <a:r>
              <a:rPr lang="en-US" altLang="ru-RU" sz="2600" dirty="0" smtClean="0"/>
              <a:t>5-17</a:t>
            </a:r>
            <a:r>
              <a:rPr lang="ru-RU" altLang="ru-RU" sz="2600" dirty="0" smtClean="0"/>
              <a:t> лет</a:t>
            </a:r>
            <a:r>
              <a:rPr lang="en-US" altLang="ru-RU" sz="2600" dirty="0" smtClean="0"/>
              <a:t> (</a:t>
            </a:r>
            <a:r>
              <a:rPr lang="ru-RU" altLang="ru-RU" sz="2600" dirty="0" smtClean="0"/>
              <a:t>в отношении одного случайно выбранного ребенка</a:t>
            </a:r>
            <a:r>
              <a:rPr lang="en-US" altLang="ru-RU" sz="2600" dirty="0" smtClean="0"/>
              <a:t>)</a:t>
            </a:r>
            <a:r>
              <a:rPr lang="ru-RU" altLang="ru-RU" sz="2600" dirty="0" smtClean="0"/>
              <a:t>.</a:t>
            </a:r>
            <a:endParaRPr lang="en-US" altLang="ru-RU" sz="2600" dirty="0" smtClean="0"/>
          </a:p>
        </p:txBody>
      </p:sp>
    </p:spTree>
    <p:extLst>
      <p:ext uri="{BB962C8B-B14F-4D97-AF65-F5344CB8AC3E}">
        <p14:creationId xmlns:p14="http://schemas.microsoft.com/office/powerpoint/2010/main" val="58660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57150"/>
            <a:ext cx="4495800" cy="6673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239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104" name="Group 2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6034547"/>
              </p:ext>
            </p:extLst>
          </p:nvPr>
        </p:nvGraphicFramePr>
        <p:xfrm>
          <a:off x="533400" y="152400"/>
          <a:ext cx="8610600" cy="2286000"/>
        </p:xfrm>
        <a:graphic>
          <a:graphicData uri="http://schemas.openxmlformats.org/drawingml/2006/table">
            <a:tbl>
              <a:tblPr/>
              <a:tblGrid>
                <a:gridCol w="387350"/>
                <a:gridCol w="1417638"/>
                <a:gridCol w="838200"/>
                <a:gridCol w="2690812"/>
                <a:gridCol w="2209800"/>
                <a:gridCol w="1066800"/>
              </a:tblGrid>
              <a:tr h="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8.3</a:t>
                      </a:r>
                      <a:endParaRPr kumimoji="0" lang="en-US" alt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Насильствен-</a:t>
                      </a:r>
                      <a:r>
                        <a:rPr kumimoji="0" lang="ru-RU" alt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ные</a:t>
                      </a: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методы </a:t>
                      </a:r>
                      <a:r>
                        <a:rPr kumimoji="0" lang="ru-RU" alt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дисциплини-рования</a:t>
                      </a:r>
                      <a:endParaRPr kumimoji="0" lang="en-US" alt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UCD, FCD</a:t>
                      </a:r>
                      <a:endParaRPr kumimoji="0" lang="en-US" alt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alt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детей в возрасте 1–14 лет, которые в прошедшем одном месяце подвергались какому-либо физическому наказанию и/или психологической агрессии со стороны лиц, осуществляющих уход за этими детьми</a:t>
                      </a:r>
                      <a:endParaRPr kumimoji="0" lang="en-US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Общее число детей в возрасте </a:t>
                      </a:r>
                      <a:r>
                        <a:rPr kumimoji="0" lang="en-GB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1-14</a:t>
                      </a: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лет</a:t>
                      </a:r>
                      <a:endParaRPr kumimoji="0" lang="en-US" alt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ЦУР</a:t>
                      </a:r>
                      <a:r>
                        <a:rPr kumimoji="0" lang="en-GB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16.2.1</a:t>
                      </a:r>
                      <a:endParaRPr kumimoji="0" lang="en-US" alt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2743200"/>
            <a:ext cx="8496300" cy="25288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>
              <a:defRPr/>
            </a:pPr>
            <a:r>
              <a:rPr lang="ru-RU" altLang="ru-RU" sz="3200" b="1" u="none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Психологическая агрессия </a:t>
            </a:r>
            <a:r>
              <a:rPr lang="en-US" altLang="ru-RU" sz="3200" u="none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– </a:t>
            </a:r>
            <a:r>
              <a:rPr lang="en-US" altLang="ru-RU" sz="3200" u="none" dirty="0" smtClean="0"/>
              <a:t>D, H</a:t>
            </a:r>
            <a:r>
              <a:rPr lang="ru-RU" altLang="ru-RU" sz="3200" u="none" dirty="0" smtClean="0"/>
              <a:t>.</a:t>
            </a:r>
            <a:endParaRPr lang="en-US" altLang="ru-RU" sz="3200" u="none" dirty="0" smtClean="0"/>
          </a:p>
          <a:p>
            <a:pPr algn="l">
              <a:defRPr/>
            </a:pPr>
            <a:endParaRPr lang="en-US" altLang="ru-RU" sz="3200" u="none" dirty="0" smtClean="0"/>
          </a:p>
          <a:p>
            <a:pPr algn="l">
              <a:defRPr/>
            </a:pPr>
            <a:r>
              <a:rPr lang="ru-RU" altLang="ru-RU" sz="3200" b="1" u="none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Физические наказания </a:t>
            </a:r>
            <a:r>
              <a:rPr lang="en-US" altLang="ru-RU" sz="3200" b="1" u="none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– </a:t>
            </a:r>
            <a:r>
              <a:rPr lang="en-US" altLang="ru-RU" sz="3200" u="none" dirty="0" smtClean="0"/>
              <a:t>C, F, G, I, J, K </a:t>
            </a:r>
          </a:p>
          <a:p>
            <a:pPr algn="l">
              <a:defRPr/>
            </a:pPr>
            <a:r>
              <a:rPr lang="en-US" altLang="ru-RU" sz="3200" u="none" dirty="0" smtClean="0"/>
              <a:t>(I </a:t>
            </a:r>
            <a:r>
              <a:rPr lang="ru-RU" altLang="ru-RU" sz="3200" u="none" dirty="0" smtClean="0"/>
              <a:t>и</a:t>
            </a:r>
            <a:r>
              <a:rPr lang="en-US" altLang="ru-RU" sz="3200" u="none" dirty="0" smtClean="0"/>
              <a:t> K </a:t>
            </a:r>
            <a:r>
              <a:rPr lang="ru-RU" altLang="ru-RU" sz="3200" u="none" dirty="0" smtClean="0"/>
              <a:t>– суровые наказания</a:t>
            </a:r>
            <a:r>
              <a:rPr lang="en-US" altLang="ru-RU" sz="3200" u="none" dirty="0" smtClean="0"/>
              <a:t>)</a:t>
            </a:r>
            <a:r>
              <a:rPr lang="ru-RU" altLang="ru-RU" sz="3200" u="none" dirty="0" smtClean="0"/>
              <a:t>.</a:t>
            </a:r>
            <a:endParaRPr lang="en-US" altLang="ru-RU" sz="3200" u="none" dirty="0" smtClean="0"/>
          </a:p>
          <a:p>
            <a:pPr algn="l">
              <a:defRPr/>
            </a:pPr>
            <a:endParaRPr lang="en-US" altLang="ru-RU" sz="3200" u="none" dirty="0" smtClean="0"/>
          </a:p>
        </p:txBody>
      </p:sp>
      <p:sp>
        <p:nvSpPr>
          <p:cNvPr id="6" name="Right Arrow 5"/>
          <p:cNvSpPr>
            <a:spLocks noChangeArrowheads="1"/>
          </p:cNvSpPr>
          <p:nvPr/>
        </p:nvSpPr>
        <p:spPr bwMode="auto">
          <a:xfrm rot="-1152082">
            <a:off x="7620989" y="2353460"/>
            <a:ext cx="966788" cy="550863"/>
          </a:xfrm>
          <a:prstGeom prst="rightArrow">
            <a:avLst>
              <a:gd name="adj1" fmla="val 50000"/>
              <a:gd name="adj2" fmla="val 49962"/>
            </a:avLst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u="none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87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 txBox="1">
            <a:spLocks noChangeArrowheads="1"/>
          </p:cNvSpPr>
          <p:nvPr/>
        </p:nvSpPr>
        <p:spPr bwMode="auto">
          <a:xfrm>
            <a:off x="457200" y="14478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b="1" u="none" dirty="0">
                <a:solidFill>
                  <a:srgbClr val="2D2D8A"/>
                </a:solidFill>
              </a:rPr>
              <a:t>Дезагрегированный показатель ЦУР.</a:t>
            </a:r>
            <a:endParaRPr lang="en-US" altLang="ru-RU" b="1" u="none" dirty="0">
              <a:solidFill>
                <a:srgbClr val="2D2D8A"/>
              </a:solidFill>
            </a:endParaRPr>
          </a:p>
          <a:p>
            <a:pPr eaLnBrk="1" hangingPunct="1"/>
            <a:r>
              <a:rPr lang="ru-RU" altLang="ru-RU" sz="2200" u="none" dirty="0"/>
              <a:t>Цель – оценка числа/доли детей, испытывающих затруднения жизнедеятельности.</a:t>
            </a:r>
            <a:endParaRPr lang="en-US" altLang="ru-RU" sz="2200" u="none" dirty="0"/>
          </a:p>
          <a:p>
            <a:pPr eaLnBrk="1" hangingPunct="1"/>
            <a:r>
              <a:rPr lang="ru-RU" altLang="ru-RU" sz="2200" u="none" dirty="0"/>
              <a:t>Не является средством диагностики и не может использоваться для оценки инвалидности отдельно взятых детей.</a:t>
            </a:r>
            <a:endParaRPr lang="en-US" altLang="ru-RU" sz="2200" u="none" dirty="0"/>
          </a:p>
          <a:p>
            <a:r>
              <a:rPr lang="ru-RU" altLang="ru-RU" sz="2200" u="none" dirty="0"/>
              <a:t>В двух разных вопросниках:</a:t>
            </a:r>
            <a:endParaRPr lang="en-US" altLang="ru-RU" sz="2200" u="none" dirty="0"/>
          </a:p>
          <a:p>
            <a:pPr lvl="1"/>
            <a:r>
              <a:rPr lang="ru-RU" altLang="ru-RU" sz="2000" u="none" dirty="0"/>
              <a:t>о детях в возрасте до 5 лет </a:t>
            </a:r>
            <a:r>
              <a:rPr lang="en-US" altLang="ru-RU" sz="2000" u="none" dirty="0"/>
              <a:t>(</a:t>
            </a:r>
            <a:r>
              <a:rPr lang="ru-RU" altLang="ru-RU" sz="2000" u="none" dirty="0"/>
              <a:t>в отношении всех детей домохозяйства</a:t>
            </a:r>
            <a:r>
              <a:rPr lang="en-US" altLang="ru-RU" sz="2000" u="none" dirty="0"/>
              <a:t>)</a:t>
            </a:r>
            <a:r>
              <a:rPr lang="ru-RU" altLang="ru-RU" sz="2000" u="none" dirty="0"/>
              <a:t>;</a:t>
            </a:r>
            <a:endParaRPr lang="en-US" altLang="ru-RU" sz="2000" u="none" dirty="0"/>
          </a:p>
          <a:p>
            <a:pPr lvl="1"/>
            <a:r>
              <a:rPr lang="ru-RU" altLang="ru-RU" sz="2000" u="none" dirty="0"/>
              <a:t>о детях в возрасте </a:t>
            </a:r>
            <a:r>
              <a:rPr lang="en-US" altLang="ru-RU" sz="2000" u="none" dirty="0"/>
              <a:t>5-17</a:t>
            </a:r>
            <a:r>
              <a:rPr lang="ru-RU" altLang="ru-RU" sz="2000" u="none" dirty="0"/>
              <a:t> лет</a:t>
            </a:r>
            <a:r>
              <a:rPr lang="en-US" altLang="ru-RU" sz="2000" u="none" dirty="0"/>
              <a:t> (</a:t>
            </a:r>
            <a:r>
              <a:rPr lang="ru-RU" altLang="ru-RU" sz="2000" u="none" dirty="0"/>
              <a:t>в отношении одного случайно выбранного ребенка</a:t>
            </a:r>
            <a:r>
              <a:rPr lang="en-US" altLang="ru-RU" sz="2000" u="none" dirty="0"/>
              <a:t>)</a:t>
            </a:r>
            <a:r>
              <a:rPr lang="ru-RU" altLang="ru-RU" sz="2200" u="none" dirty="0"/>
              <a:t>.</a:t>
            </a:r>
            <a:endParaRPr lang="en-US" altLang="ru-RU" sz="2200" u="none" dirty="0"/>
          </a:p>
          <a:p>
            <a:r>
              <a:rPr lang="ru-RU" altLang="ru-RU" sz="2200" u="none" dirty="0"/>
              <a:t>Набор вопросов немного отличается.</a:t>
            </a:r>
            <a:endParaRPr lang="en-US" altLang="ru-RU" sz="2200" u="none" dirty="0"/>
          </a:p>
        </p:txBody>
      </p:sp>
      <p:sp>
        <p:nvSpPr>
          <p:cNvPr id="35843" name="Title 1"/>
          <p:cNvSpPr>
            <a:spLocks noGrp="1"/>
          </p:cNvSpPr>
          <p:nvPr>
            <p:ph type="title"/>
          </p:nvPr>
        </p:nvSpPr>
        <p:spPr>
          <a:xfrm>
            <a:off x="971550" y="152400"/>
            <a:ext cx="7200900" cy="1485900"/>
          </a:xfrm>
        </p:spPr>
        <p:txBody>
          <a:bodyPr/>
          <a:lstStyle/>
          <a:p>
            <a:r>
              <a:rPr lang="ru-RU" altLang="ru-RU" sz="4000" dirty="0" smtClean="0"/>
              <a:t>Функционирование ребенка </a:t>
            </a:r>
            <a:r>
              <a:rPr lang="en-US" altLang="ru-RU" sz="4000" dirty="0" smtClean="0"/>
              <a:t>[</a:t>
            </a:r>
            <a:r>
              <a:rPr lang="ru-RU" altLang="ru-RU" sz="4000" dirty="0" smtClean="0"/>
              <a:t>в возрасте </a:t>
            </a:r>
            <a:r>
              <a:rPr lang="en-US" altLang="ru-RU" sz="4000" dirty="0" smtClean="0"/>
              <a:t>2</a:t>
            </a:r>
            <a:r>
              <a:rPr lang="ru-RU" altLang="ru-RU" sz="4000" dirty="0" smtClean="0"/>
              <a:t>-</a:t>
            </a:r>
            <a:r>
              <a:rPr lang="en-US" altLang="ru-RU" sz="4000" dirty="0" smtClean="0"/>
              <a:t>4</a:t>
            </a:r>
            <a:r>
              <a:rPr lang="ru-RU" altLang="ru-RU" sz="4000" dirty="0" smtClean="0"/>
              <a:t> лет</a:t>
            </a:r>
            <a:r>
              <a:rPr lang="en-US" altLang="ru-RU" sz="4000" dirty="0" smtClean="0"/>
              <a:t>] </a:t>
            </a:r>
            <a:r>
              <a:rPr lang="ru-RU" altLang="ru-RU" sz="4000" dirty="0" smtClean="0"/>
              <a:t>и</a:t>
            </a:r>
            <a:r>
              <a:rPr lang="en-US" altLang="ru-RU" sz="4000" dirty="0" smtClean="0"/>
              <a:t> [5-17</a:t>
            </a:r>
            <a:r>
              <a:rPr lang="ru-RU" altLang="ru-RU" sz="4000" dirty="0" smtClean="0"/>
              <a:t> лет</a:t>
            </a:r>
            <a:r>
              <a:rPr lang="en-US" altLang="ru-RU" sz="4000" dirty="0" smtClean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90259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 txBox="1">
            <a:spLocks noChangeArrowheads="1"/>
          </p:cNvSpPr>
          <p:nvPr/>
        </p:nvSpPr>
        <p:spPr bwMode="auto">
          <a:xfrm>
            <a:off x="457200" y="1447800"/>
            <a:ext cx="84582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2800" u="none" dirty="0"/>
              <a:t>Создан на основе модуля Вашингтонской группы ООН по статистике инвалидности.</a:t>
            </a:r>
            <a:endParaRPr lang="en-US" altLang="ru-RU" sz="2800" u="none" dirty="0"/>
          </a:p>
          <a:p>
            <a:pPr eaLnBrk="1" hangingPunct="1"/>
            <a:r>
              <a:rPr lang="ru-RU" altLang="ru-RU" sz="2800" u="none" dirty="0"/>
              <a:t>Цель опроса по модулю – оценка затруднений, испытываемых в следующих жизненных отправлениях:</a:t>
            </a:r>
            <a:endParaRPr lang="en-US" altLang="ru-RU" sz="2800" u="none" dirty="0"/>
          </a:p>
          <a:p>
            <a:pPr lvl="1" eaLnBrk="1" hangingPunct="1"/>
            <a:r>
              <a:rPr lang="ru-RU" altLang="ru-RU" sz="2300" u="none" dirty="0"/>
              <a:t>речь и язык</a:t>
            </a:r>
            <a:r>
              <a:rPr lang="en-US" altLang="ru-RU" sz="2300" u="none" dirty="0"/>
              <a:t>, </a:t>
            </a:r>
          </a:p>
          <a:p>
            <a:pPr lvl="1" eaLnBrk="1" hangingPunct="1"/>
            <a:r>
              <a:rPr lang="ru-RU" altLang="ru-RU" sz="2300" u="none" dirty="0"/>
              <a:t>слух</a:t>
            </a:r>
            <a:r>
              <a:rPr lang="en-US" altLang="ru-RU" sz="2300" u="none" dirty="0"/>
              <a:t>, </a:t>
            </a:r>
          </a:p>
          <a:p>
            <a:pPr lvl="1" eaLnBrk="1" hangingPunct="1"/>
            <a:r>
              <a:rPr lang="ru-RU" altLang="ru-RU" sz="2300" u="none" dirty="0"/>
              <a:t>зрение</a:t>
            </a:r>
            <a:r>
              <a:rPr lang="en-US" altLang="ru-RU" sz="2300" u="none" dirty="0"/>
              <a:t>, </a:t>
            </a:r>
          </a:p>
          <a:p>
            <a:pPr lvl="1" eaLnBrk="1" hangingPunct="1"/>
            <a:r>
              <a:rPr lang="ru-RU" altLang="ru-RU" sz="2300" u="none" dirty="0"/>
              <a:t>обучение</a:t>
            </a:r>
            <a:r>
              <a:rPr lang="en-US" altLang="ru-RU" sz="2300" u="none" dirty="0"/>
              <a:t>, </a:t>
            </a:r>
          </a:p>
          <a:p>
            <a:pPr lvl="1" eaLnBrk="1" hangingPunct="1"/>
            <a:r>
              <a:rPr lang="ru-RU" altLang="ru-RU" sz="2300" u="none" dirty="0"/>
              <a:t>способность передвигаться и двигательные навыки,</a:t>
            </a:r>
            <a:endParaRPr lang="en-US" altLang="ru-RU" sz="2300" u="none" dirty="0"/>
          </a:p>
          <a:p>
            <a:pPr lvl="1" eaLnBrk="1" hangingPunct="1"/>
            <a:r>
              <a:rPr lang="ru-RU" altLang="ru-RU" sz="2300" u="none" dirty="0"/>
              <a:t>эмоции.</a:t>
            </a:r>
            <a:endParaRPr lang="en-GB" altLang="ru-RU" sz="2300" u="none" dirty="0"/>
          </a:p>
        </p:txBody>
      </p:sp>
      <p:sp>
        <p:nvSpPr>
          <p:cNvPr id="36867" name="Title 1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4000" u="none">
                <a:solidFill>
                  <a:schemeClr val="tx2"/>
                </a:solidFill>
              </a:rPr>
              <a:t>Функционирование ребенка </a:t>
            </a:r>
            <a:r>
              <a:rPr lang="en-US" altLang="ru-RU" sz="4000" u="none">
                <a:solidFill>
                  <a:schemeClr val="tx2"/>
                </a:solidFill>
              </a:rPr>
              <a:t>[</a:t>
            </a:r>
            <a:r>
              <a:rPr lang="ru-RU" altLang="ru-RU" sz="4000" u="none">
                <a:solidFill>
                  <a:schemeClr val="tx2"/>
                </a:solidFill>
              </a:rPr>
              <a:t>в возрасте </a:t>
            </a:r>
            <a:r>
              <a:rPr lang="en-US" altLang="ru-RU" sz="4000" u="none">
                <a:solidFill>
                  <a:schemeClr val="tx2"/>
                </a:solidFill>
              </a:rPr>
              <a:t>2</a:t>
            </a:r>
            <a:r>
              <a:rPr lang="ru-RU" altLang="ru-RU" sz="4000" u="none">
                <a:solidFill>
                  <a:schemeClr val="tx2"/>
                </a:solidFill>
              </a:rPr>
              <a:t>-</a:t>
            </a:r>
            <a:r>
              <a:rPr lang="en-US" altLang="ru-RU" sz="4000" u="none">
                <a:solidFill>
                  <a:schemeClr val="tx2"/>
                </a:solidFill>
              </a:rPr>
              <a:t>4</a:t>
            </a:r>
            <a:r>
              <a:rPr lang="ru-RU" altLang="ru-RU" sz="4000" u="none">
                <a:solidFill>
                  <a:schemeClr val="tx2"/>
                </a:solidFill>
              </a:rPr>
              <a:t> лет</a:t>
            </a:r>
            <a:r>
              <a:rPr lang="en-US" altLang="ru-RU" sz="4000" u="none">
                <a:solidFill>
                  <a:schemeClr val="tx2"/>
                </a:solidFill>
              </a:rPr>
              <a:t>] </a:t>
            </a:r>
            <a:r>
              <a:rPr lang="ru-RU" altLang="ru-RU" sz="4000" u="none">
                <a:solidFill>
                  <a:schemeClr val="tx2"/>
                </a:solidFill>
              </a:rPr>
              <a:t>и</a:t>
            </a:r>
            <a:r>
              <a:rPr lang="en-US" altLang="ru-RU" sz="4000" u="none">
                <a:solidFill>
                  <a:schemeClr val="tx2"/>
                </a:solidFill>
              </a:rPr>
              <a:t> [5-17</a:t>
            </a:r>
            <a:r>
              <a:rPr lang="ru-RU" altLang="ru-RU" sz="4000" u="none">
                <a:solidFill>
                  <a:schemeClr val="tx2"/>
                </a:solidFill>
              </a:rPr>
              <a:t> лет</a:t>
            </a:r>
            <a:r>
              <a:rPr lang="en-US" altLang="ru-RU" sz="4000" u="none">
                <a:solidFill>
                  <a:schemeClr val="tx2"/>
                </a:soli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61041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694214" y="304800"/>
            <a:ext cx="7200900" cy="1485900"/>
          </a:xfrm>
        </p:spPr>
        <p:txBody>
          <a:bodyPr/>
          <a:lstStyle/>
          <a:p>
            <a:pPr lvl="0">
              <a:lnSpc>
                <a:spcPct val="100000"/>
              </a:lnSpc>
            </a:pPr>
            <a:r>
              <a:rPr lang="ru-RU" altLang="ru-RU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ГРУДНОЕ ВСКАРМЛИВАНИЕ И ПИЩЕВОЙ РАЦИОН </a:t>
            </a:r>
            <a:r>
              <a:rPr lang="en-GB" altLang="ru-RU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altLang="ru-RU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РЕБЕНКА В ВОЗРАСТЕ </a:t>
            </a:r>
            <a:r>
              <a:rPr lang="en-GB" altLang="ru-RU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0-2</a:t>
            </a:r>
            <a:r>
              <a:rPr lang="ru-RU" altLang="ru-RU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ЛЕТ</a:t>
            </a:r>
            <a:r>
              <a:rPr lang="en-GB" altLang="ru-RU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en-US" altLang="ru-RU" sz="3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133600"/>
            <a:ext cx="4191000" cy="377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17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7105567"/>
              </p:ext>
            </p:extLst>
          </p:nvPr>
        </p:nvGraphicFramePr>
        <p:xfrm>
          <a:off x="762000" y="76200"/>
          <a:ext cx="6095999" cy="6652914"/>
        </p:xfrm>
        <a:graphic>
          <a:graphicData uri="http://schemas.openxmlformats.org/drawingml/2006/table">
            <a:tbl>
              <a:tblPr/>
              <a:tblGrid>
                <a:gridCol w="791308"/>
                <a:gridCol w="4394199"/>
                <a:gridCol w="910492"/>
              </a:tblGrid>
              <a:tr h="29608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9346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2.5</a:t>
                      </a:r>
                      <a:endParaRPr kumimoji="0" lang="en-US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Дети, когда-либо находившиеся на грудном вскармливании</a:t>
                      </a:r>
                      <a:endParaRPr kumimoji="0" lang="en-US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MN</a:t>
                      </a:r>
                      <a:endParaRPr kumimoji="0" lang="en-US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40951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2.6</a:t>
                      </a:r>
                      <a:endParaRPr kumimoji="0" lang="en-US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Раннее начало грудного вскармливания</a:t>
                      </a:r>
                      <a:endParaRPr kumimoji="0" lang="en-US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MN</a:t>
                      </a:r>
                      <a:endParaRPr kumimoji="0" lang="en-US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49346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2.7</a:t>
                      </a:r>
                      <a:endParaRPr kumimoji="0" lang="en-US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Исключительно грудное вскармливание до </a:t>
                      </a:r>
                      <a:r>
                        <a:rPr kumimoji="0" lang="en-GB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месяцев</a:t>
                      </a:r>
                      <a:endParaRPr kumimoji="0" lang="en-US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BD</a:t>
                      </a:r>
                      <a:endParaRPr kumimoji="0" lang="en-US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56097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2.8</a:t>
                      </a:r>
                      <a:endParaRPr kumimoji="0" lang="en-US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Преимущественно грудное вскармливание до </a:t>
                      </a:r>
                      <a:r>
                        <a:rPr kumimoji="0" lang="en-GB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месяцев</a:t>
                      </a:r>
                      <a:endParaRPr kumimoji="0" lang="en-US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BD</a:t>
                      </a:r>
                      <a:endParaRPr kumimoji="0" lang="en-US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49346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2.9</a:t>
                      </a:r>
                      <a:endParaRPr kumimoji="0" lang="en-US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Продолжение грудного вскармливания в возрасте </a:t>
                      </a:r>
                      <a:r>
                        <a:rPr kumimoji="0" lang="en-GB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года</a:t>
                      </a:r>
                      <a:endParaRPr kumimoji="0" lang="en-US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BD</a:t>
                      </a:r>
                      <a:endParaRPr kumimoji="0" lang="en-US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49346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2.10</a:t>
                      </a:r>
                      <a:endParaRPr kumimoji="0" lang="en-US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Продолжение грудного вскармливания в возрасте </a:t>
                      </a:r>
                      <a:r>
                        <a:rPr kumimoji="0" lang="en-GB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лет</a:t>
                      </a:r>
                      <a:endParaRPr kumimoji="0" lang="en-US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BD</a:t>
                      </a:r>
                      <a:endParaRPr kumimoji="0" lang="en-US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40951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2.11</a:t>
                      </a:r>
                      <a:endParaRPr kumimoji="0" lang="en-US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Продолжительность грудного вскармливания</a:t>
                      </a:r>
                      <a:endParaRPr kumimoji="0" lang="en-US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BD</a:t>
                      </a:r>
                      <a:endParaRPr kumimoji="0" lang="en-US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40951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2.12</a:t>
                      </a:r>
                      <a:endParaRPr kumimoji="0" lang="en-US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Грудное вскармливание в соответствии с возрастом</a:t>
                      </a:r>
                      <a:endParaRPr kumimoji="0" lang="en-US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BD</a:t>
                      </a:r>
                      <a:endParaRPr kumimoji="0" lang="en-US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4146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2.13</a:t>
                      </a:r>
                      <a:endParaRPr kumimoji="0" lang="en-US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Введение твердой, полутвердой или мягкой пищи</a:t>
                      </a:r>
                      <a:endParaRPr kumimoji="0" lang="en-US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BD</a:t>
                      </a:r>
                      <a:endParaRPr kumimoji="0" lang="en-US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56577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2.14</a:t>
                      </a:r>
                      <a:endParaRPr kumimoji="0" lang="en-US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Частота вскармливания молоком детей, не вскармливаемых грудью</a:t>
                      </a:r>
                      <a:endParaRPr kumimoji="0" lang="en-US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BD</a:t>
                      </a:r>
                      <a:endParaRPr kumimoji="0" lang="en-US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27963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2.15</a:t>
                      </a:r>
                      <a:endParaRPr kumimoji="0" lang="en-US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Минимальная частота кормлений</a:t>
                      </a:r>
                      <a:endParaRPr kumimoji="0" lang="en-US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BD</a:t>
                      </a:r>
                      <a:endParaRPr kumimoji="0" lang="en-US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40951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2.16</a:t>
                      </a:r>
                      <a:endParaRPr kumimoji="0" lang="en-US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Минимальное пищевое разнообразие</a:t>
                      </a:r>
                      <a:endParaRPr kumimoji="0" lang="en-US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BD</a:t>
                      </a:r>
                      <a:endParaRPr kumimoji="0" lang="en-US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54452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2.17a</a:t>
                      </a:r>
                      <a:endParaRPr kumimoji="0" lang="en-US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2.17b</a:t>
                      </a:r>
                      <a:endParaRPr kumimoji="0" lang="en-US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Минимально приемлемое питание</a:t>
                      </a:r>
                      <a:endParaRPr kumimoji="0" lang="en-US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BD</a:t>
                      </a:r>
                      <a:endParaRPr kumimoji="0" lang="en-US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27963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2.18</a:t>
                      </a:r>
                      <a:endParaRPr kumimoji="0" lang="en-US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Вскармливание из бутылочки</a:t>
                      </a:r>
                      <a:endParaRPr kumimoji="0" lang="en-US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BD</a:t>
                      </a:r>
                      <a:endParaRPr kumimoji="0" lang="en-US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798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dirty="0" smtClean="0"/>
          </a:p>
        </p:txBody>
      </p:sp>
      <p:sp>
        <p:nvSpPr>
          <p:cNvPr id="39939" name="Down Arrow 1"/>
          <p:cNvSpPr>
            <a:spLocks noChangeArrowheads="1"/>
          </p:cNvSpPr>
          <p:nvPr/>
        </p:nvSpPr>
        <p:spPr bwMode="auto">
          <a:xfrm>
            <a:off x="4335463" y="598488"/>
            <a:ext cx="533400" cy="1230312"/>
          </a:xfrm>
          <a:prstGeom prst="downArrow">
            <a:avLst>
              <a:gd name="adj1" fmla="val 50000"/>
              <a:gd name="adj2" fmla="val 49997"/>
            </a:avLst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u="none">
              <a:latin typeface="Arial" pitchFamily="34" charset="0"/>
            </a:endParaRPr>
          </a:p>
        </p:txBody>
      </p:sp>
      <p:sp>
        <p:nvSpPr>
          <p:cNvPr id="39941" name="TextBox 1"/>
          <p:cNvSpPr txBox="1">
            <a:spLocks noChangeArrowheads="1"/>
          </p:cNvSpPr>
          <p:nvPr/>
        </p:nvSpPr>
        <p:spPr bwMode="auto">
          <a:xfrm>
            <a:off x="204788" y="2286000"/>
            <a:ext cx="2166937" cy="302260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u="none">
                <a:latin typeface="Arial" pitchFamily="34" charset="0"/>
              </a:rPr>
              <a:t>Необходима адаптация</a:t>
            </a:r>
            <a:r>
              <a:rPr lang="en-US" altLang="ru-RU" sz="2400" u="none">
                <a:latin typeface="Arial" pitchFamily="34" charset="0"/>
              </a:rPr>
              <a:t>:</a:t>
            </a:r>
            <a:r>
              <a:rPr lang="ru-RU" altLang="ru-RU" sz="2400" u="none">
                <a:latin typeface="Arial" pitchFamily="34" charset="0"/>
              </a:rPr>
              <a:t> местные названия жидкостей, а затем пищевых продуктов.</a:t>
            </a:r>
            <a:endParaRPr lang="en-US" altLang="ru-RU" sz="2400" u="none">
              <a:latin typeface="Arial" pitchFamily="34" charset="0"/>
            </a:endParaRPr>
          </a:p>
        </p:txBody>
      </p:sp>
      <p:sp>
        <p:nvSpPr>
          <p:cNvPr id="9" name="Right Arrow 8"/>
          <p:cNvSpPr>
            <a:spLocks noChangeArrowheads="1"/>
          </p:cNvSpPr>
          <p:nvPr/>
        </p:nvSpPr>
        <p:spPr bwMode="auto">
          <a:xfrm rot="-7517699">
            <a:off x="4770438" y="793750"/>
            <a:ext cx="966787" cy="550863"/>
          </a:xfrm>
          <a:prstGeom prst="rightArrow">
            <a:avLst>
              <a:gd name="adj1" fmla="val 50000"/>
              <a:gd name="adj2" fmla="val 49962"/>
            </a:avLst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u="none">
              <a:latin typeface="Arial" pitchFamily="34" charset="0"/>
            </a:endParaRPr>
          </a:p>
        </p:txBody>
      </p:sp>
      <p:sp>
        <p:nvSpPr>
          <p:cNvPr id="10" name="Right Arrow 9"/>
          <p:cNvSpPr>
            <a:spLocks noChangeArrowheads="1"/>
          </p:cNvSpPr>
          <p:nvPr/>
        </p:nvSpPr>
        <p:spPr bwMode="auto">
          <a:xfrm rot="-6111895">
            <a:off x="4753769" y="4501356"/>
            <a:ext cx="968375" cy="550863"/>
          </a:xfrm>
          <a:prstGeom prst="rightArrow">
            <a:avLst>
              <a:gd name="adj1" fmla="val 50000"/>
              <a:gd name="adj2" fmla="val 50044"/>
            </a:avLst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u="none">
              <a:latin typeface="Arial" pitchFamily="34" charset="0"/>
            </a:endParaRPr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825" y="268288"/>
            <a:ext cx="5153025" cy="633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ight Arrow 8"/>
          <p:cNvSpPr/>
          <p:nvPr/>
        </p:nvSpPr>
        <p:spPr bwMode="auto">
          <a:xfrm rot="14082301">
            <a:off x="4236654" y="659473"/>
            <a:ext cx="967261" cy="550716"/>
          </a:xfrm>
          <a:prstGeom prst="rightArrow">
            <a:avLst/>
          </a:prstGeom>
          <a:solidFill>
            <a:srgbClr val="3399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ight Arrow 9"/>
          <p:cNvSpPr/>
          <p:nvPr/>
        </p:nvSpPr>
        <p:spPr bwMode="auto">
          <a:xfrm rot="15488105">
            <a:off x="4068565" y="4462769"/>
            <a:ext cx="967261" cy="550716"/>
          </a:xfrm>
          <a:prstGeom prst="rightArrow">
            <a:avLst/>
          </a:prstGeom>
          <a:solidFill>
            <a:srgbClr val="3399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842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7200900" cy="1485900"/>
          </a:xfrm>
        </p:spPr>
        <p:txBody>
          <a:bodyPr/>
          <a:lstStyle/>
          <a:p>
            <a:r>
              <a:rPr lang="ru-RU" altLang="ru-RU" sz="4000" dirty="0" smtClean="0"/>
              <a:t>Минимальное пищевое разнообразие</a:t>
            </a:r>
            <a:endParaRPr lang="en-US" altLang="ru-RU" sz="4000" dirty="0" smtClean="0"/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839200" cy="4525963"/>
          </a:xfrm>
        </p:spPr>
        <p:txBody>
          <a:bodyPr/>
          <a:lstStyle/>
          <a:p>
            <a:r>
              <a:rPr lang="en-US" altLang="ru-RU" sz="2600" dirty="0" smtClean="0"/>
              <a:t>7</a:t>
            </a:r>
            <a:r>
              <a:rPr lang="ru-RU" altLang="ru-RU" sz="2600" dirty="0" smtClean="0"/>
              <a:t> пищевых групп, используемых для расчета данного показателя</a:t>
            </a:r>
            <a:r>
              <a:rPr lang="en-US" altLang="ru-RU" sz="2600" dirty="0" smtClean="0"/>
              <a:t>:</a:t>
            </a:r>
          </a:p>
          <a:p>
            <a:pPr marL="400050" lvl="1" indent="0">
              <a:buFontTx/>
              <a:buNone/>
            </a:pPr>
            <a:r>
              <a:rPr lang="en-US" altLang="ru-RU" sz="2600" dirty="0" smtClean="0"/>
              <a:t>— </a:t>
            </a:r>
            <a:r>
              <a:rPr lang="ru-RU" altLang="ru-RU" sz="2600" dirty="0" smtClean="0"/>
              <a:t>зерновые, корнеплоды и клубни;</a:t>
            </a:r>
            <a:endParaRPr lang="en-US" altLang="ru-RU" sz="2600" dirty="0" smtClean="0"/>
          </a:p>
          <a:p>
            <a:pPr marL="400050" lvl="1" indent="0">
              <a:buFontTx/>
              <a:buNone/>
            </a:pPr>
            <a:r>
              <a:rPr lang="en-US" altLang="ru-RU" sz="2600" dirty="0" smtClean="0"/>
              <a:t>— </a:t>
            </a:r>
            <a:r>
              <a:rPr lang="ru-RU" altLang="ru-RU" sz="2600" dirty="0" smtClean="0"/>
              <a:t>бобовые и орехи;</a:t>
            </a:r>
            <a:endParaRPr lang="en-US" altLang="ru-RU" sz="2600" dirty="0" smtClean="0"/>
          </a:p>
          <a:p>
            <a:pPr marL="400050" lvl="1" indent="0">
              <a:buFontTx/>
              <a:buNone/>
            </a:pPr>
            <a:r>
              <a:rPr lang="en-US" altLang="ru-RU" sz="2600" dirty="0" smtClean="0"/>
              <a:t>— </a:t>
            </a:r>
            <a:r>
              <a:rPr lang="ru-RU" altLang="ru-RU" sz="2600" dirty="0" smtClean="0"/>
              <a:t>молочные продукты </a:t>
            </a:r>
            <a:r>
              <a:rPr lang="en-US" altLang="ru-RU" sz="2600" dirty="0" smtClean="0"/>
              <a:t>(</a:t>
            </a:r>
            <a:r>
              <a:rPr lang="ru-RU" altLang="ru-RU" sz="2600" dirty="0" smtClean="0"/>
              <a:t>молоко, йогурт, сыр</a:t>
            </a:r>
            <a:r>
              <a:rPr lang="en-US" altLang="ru-RU" sz="2600" dirty="0" smtClean="0"/>
              <a:t>)</a:t>
            </a:r>
            <a:r>
              <a:rPr lang="ru-RU" altLang="ru-RU" sz="2600" dirty="0" smtClean="0"/>
              <a:t>;</a:t>
            </a:r>
            <a:endParaRPr lang="en-US" altLang="ru-RU" sz="2600" dirty="0" smtClean="0"/>
          </a:p>
          <a:p>
            <a:pPr marL="400050" lvl="1" indent="0">
              <a:buFontTx/>
              <a:buNone/>
            </a:pPr>
            <a:r>
              <a:rPr lang="en-US" altLang="ru-RU" sz="2600" dirty="0" smtClean="0"/>
              <a:t>— </a:t>
            </a:r>
            <a:r>
              <a:rPr lang="ru-RU" altLang="ru-RU" sz="2600" dirty="0" smtClean="0"/>
              <a:t>мясная пища </a:t>
            </a:r>
            <a:r>
              <a:rPr lang="en-US" altLang="ru-RU" sz="2600" dirty="0" smtClean="0"/>
              <a:t>(</a:t>
            </a:r>
            <a:r>
              <a:rPr lang="ru-RU" altLang="ru-RU" sz="2600" dirty="0" smtClean="0"/>
              <a:t>мясо, рыба, птица и печень/ субпродукты</a:t>
            </a:r>
            <a:r>
              <a:rPr lang="en-US" altLang="ru-RU" sz="2600" dirty="0" smtClean="0"/>
              <a:t>)</a:t>
            </a:r>
            <a:r>
              <a:rPr lang="ru-RU" altLang="ru-RU" sz="2600" dirty="0" smtClean="0"/>
              <a:t>;</a:t>
            </a:r>
            <a:endParaRPr lang="en-US" altLang="ru-RU" sz="2600" dirty="0" smtClean="0"/>
          </a:p>
          <a:p>
            <a:pPr marL="400050" lvl="1" indent="0">
              <a:buFontTx/>
              <a:buNone/>
            </a:pPr>
            <a:r>
              <a:rPr lang="en-US" altLang="ru-RU" sz="2600" dirty="0" smtClean="0"/>
              <a:t>— </a:t>
            </a:r>
            <a:r>
              <a:rPr lang="ru-RU" altLang="ru-RU" sz="2600" dirty="0" smtClean="0"/>
              <a:t>яйца;</a:t>
            </a:r>
            <a:endParaRPr lang="en-US" altLang="ru-RU" sz="2600" dirty="0" smtClean="0"/>
          </a:p>
          <a:p>
            <a:pPr marL="400050" lvl="1" indent="0">
              <a:buFontTx/>
              <a:buNone/>
            </a:pPr>
            <a:r>
              <a:rPr lang="en-US" altLang="ru-RU" sz="2600" dirty="0" smtClean="0"/>
              <a:t>— </a:t>
            </a:r>
            <a:r>
              <a:rPr lang="ru-RU" altLang="ru-RU" sz="2600" dirty="0" smtClean="0"/>
              <a:t>фрукты и овощи, богатые витамином </a:t>
            </a:r>
            <a:r>
              <a:rPr lang="en-US" altLang="ru-RU" sz="2600" dirty="0" smtClean="0"/>
              <a:t>A</a:t>
            </a:r>
            <a:r>
              <a:rPr lang="ru-RU" altLang="ru-RU" sz="2600" dirty="0" smtClean="0"/>
              <a:t>;</a:t>
            </a:r>
            <a:endParaRPr lang="en-US" altLang="ru-RU" sz="2600" dirty="0" smtClean="0"/>
          </a:p>
          <a:p>
            <a:pPr marL="400050" lvl="1" indent="0">
              <a:buFontTx/>
              <a:buNone/>
            </a:pPr>
            <a:r>
              <a:rPr lang="en-US" altLang="ru-RU" sz="2600" dirty="0" smtClean="0"/>
              <a:t>— </a:t>
            </a:r>
            <a:r>
              <a:rPr lang="ru-RU" altLang="ru-RU" sz="2600" dirty="0" smtClean="0"/>
              <a:t>другие фрукты и овощи.</a:t>
            </a:r>
            <a:endParaRPr lang="en-US" altLang="ru-RU" sz="2600" dirty="0" smtClean="0"/>
          </a:p>
        </p:txBody>
      </p:sp>
    </p:spTree>
    <p:extLst>
      <p:ext uri="{BB962C8B-B14F-4D97-AF65-F5344CB8AC3E}">
        <p14:creationId xmlns:p14="http://schemas.microsoft.com/office/powerpoint/2010/main" val="62433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200900" cy="1485900"/>
          </a:xfrm>
        </p:spPr>
        <p:txBody>
          <a:bodyPr/>
          <a:lstStyle/>
          <a:p>
            <a:r>
              <a:rPr lang="ru-RU" altLang="ru-RU" dirty="0" smtClean="0"/>
              <a:t>Показатели иммунизации</a:t>
            </a:r>
            <a:endParaRPr lang="en-US" altLang="ru-RU" dirty="0" smtClean="0"/>
          </a:p>
        </p:txBody>
      </p:sp>
      <p:graphicFrame>
        <p:nvGraphicFramePr>
          <p:cNvPr id="60477" name="Group 6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4118187"/>
              </p:ext>
            </p:extLst>
          </p:nvPr>
        </p:nvGraphicFramePr>
        <p:xfrm>
          <a:off x="457200" y="1219200"/>
          <a:ext cx="8453438" cy="4181447"/>
        </p:xfrm>
        <a:graphic>
          <a:graphicData uri="http://schemas.openxmlformats.org/drawingml/2006/table">
            <a:tbl>
              <a:tblPr/>
              <a:tblGrid>
                <a:gridCol w="1339850"/>
                <a:gridCol w="7113588"/>
              </a:tblGrid>
              <a:tr h="3699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3.1</a:t>
                      </a:r>
                      <a:endParaRPr kumimoji="0" lang="en-US" alt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Охват прививками от туберкулеза</a:t>
                      </a:r>
                      <a:endParaRPr kumimoji="0" lang="en-US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99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3.2</a:t>
                      </a:r>
                      <a:endParaRPr kumimoji="0" lang="en-US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Охват прививками от гепатита </a:t>
                      </a:r>
                      <a:r>
                        <a:rPr kumimoji="0" lang="en-GB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</a:t>
                      </a:r>
                      <a:endParaRPr kumimoji="0" lang="en-US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99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3.3</a:t>
                      </a:r>
                      <a:endParaRPr kumimoji="0" lang="en-US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Охват прививками от полиомиелита</a:t>
                      </a:r>
                      <a:endParaRPr kumimoji="0" lang="en-US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0644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3.4</a:t>
                      </a:r>
                      <a:endParaRPr kumimoji="0" lang="en-US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Охват прививками от коклюша, дифтерии и столбняка ((А)КДС)</a:t>
                      </a:r>
                      <a:endParaRPr kumimoji="0" lang="en-US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0644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3.5</a:t>
                      </a:r>
                      <a:endParaRPr kumimoji="0" lang="en-US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Охват прививками от гемофильной инфекции типа </a:t>
                      </a:r>
                      <a:r>
                        <a:rPr kumimoji="0" lang="en-GB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 (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ХИБ</a:t>
                      </a:r>
                      <a:r>
                        <a:rPr kumimoji="0" lang="en-GB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endParaRPr kumimoji="0" lang="en-US" alt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7916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3.6</a:t>
                      </a:r>
                      <a:endParaRPr kumimoji="0" lang="en-US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Охват прививками от пневмококковой инфекции (введение пневмококковой конъюгированной вакцины)</a:t>
                      </a:r>
                      <a:endParaRPr kumimoji="0" lang="en-US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99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3.7</a:t>
                      </a:r>
                      <a:endParaRPr kumimoji="0" lang="en-US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Охват прививками от ротавируса</a:t>
                      </a:r>
                      <a:endParaRPr kumimoji="0" lang="en-US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99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3.8</a:t>
                      </a:r>
                      <a:endParaRPr kumimoji="0" lang="en-US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Охват прививками от кори</a:t>
                      </a:r>
                      <a:endParaRPr kumimoji="0" lang="en-US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99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3.9</a:t>
                      </a:r>
                      <a:endParaRPr kumimoji="0" lang="en-US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Охват прививками от краснухи</a:t>
                      </a:r>
                      <a:endParaRPr kumimoji="0" lang="en-US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99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3.11</a:t>
                      </a:r>
                      <a:endParaRPr kumimoji="0" lang="en-US" alt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Охват всеми прививками</a:t>
                      </a:r>
                      <a:endParaRPr kumimoji="0" lang="en-US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5720" marR="45720"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6121" name="Rectangle 3"/>
          <p:cNvSpPr txBox="1">
            <a:spLocks noChangeArrowheads="1"/>
          </p:cNvSpPr>
          <p:nvPr/>
        </p:nvSpPr>
        <p:spPr bwMode="auto">
          <a:xfrm>
            <a:off x="457200" y="5791200"/>
            <a:ext cx="8453438" cy="90805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2200" u="none"/>
              <a:t>Процентная доля детей в возрасте </a:t>
            </a:r>
            <a:r>
              <a:rPr lang="en-US" altLang="ru-RU" sz="2200" u="none"/>
              <a:t>12-23</a:t>
            </a:r>
            <a:r>
              <a:rPr lang="ru-RU" altLang="ru-RU" sz="2200" u="none"/>
              <a:t> месяцев, которым </a:t>
            </a:r>
            <a:r>
              <a:rPr lang="ru-RU" altLang="ru-RU" sz="2200" i="1" u="none"/>
              <a:t>к первому дню рождения </a:t>
            </a:r>
            <a:r>
              <a:rPr lang="ru-RU" altLang="ru-RU" sz="2200" u="none"/>
              <a:t>сделана каждая конкретная прививка.</a:t>
            </a:r>
            <a:r>
              <a:rPr lang="en-US" altLang="ru-RU" sz="2200" u="none"/>
              <a:t> </a:t>
            </a:r>
            <a:endParaRPr lang="en-US" altLang="ru-RU" sz="2200" i="1" u="none"/>
          </a:p>
        </p:txBody>
      </p:sp>
    </p:spTree>
    <p:extLst>
      <p:ext uri="{BB962C8B-B14F-4D97-AF65-F5344CB8AC3E}">
        <p14:creationId xmlns:p14="http://schemas.microsoft.com/office/powerpoint/2010/main" val="371216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380918"/>
              </p:ext>
            </p:extLst>
          </p:nvPr>
        </p:nvGraphicFramePr>
        <p:xfrm>
          <a:off x="685800" y="769837"/>
          <a:ext cx="8153401" cy="53655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17291"/>
                <a:gridCol w="2718055"/>
                <a:gridCol w="2718055"/>
              </a:tblGrid>
              <a:tr h="1998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Возраст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Наименование прививки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Название</a:t>
                      </a:r>
                      <a:r>
                        <a:rPr lang="ru-RU" sz="1400">
                          <a:effectLst/>
                        </a:rPr>
                        <a:t> вакцины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</a:tr>
              <a:tr h="1998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</a:tr>
              <a:tr h="3552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 течение 24 часов после рождения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Первая вакцинация против вирусного гепатита В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ВГВ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</a:tr>
              <a:tr h="1776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 течение пребывания в роддоме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Вакцинация против туберкулеза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БЦЖ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</a:tr>
              <a:tr h="7074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 месяца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Первая вакцинация против коклюша, дифтерии, столбняка, гемофильной инфекции и вирусного гепатита В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ПЕНТА</a:t>
                      </a:r>
                      <a:r>
                        <a:rPr lang="ru-RU" sz="1400">
                          <a:effectLst/>
                        </a:rPr>
                        <a:t>(АКДС-ВГВ-ХИБ)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</a:tr>
              <a:tr h="3552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Первая вакцинация против пневмококковой инфекции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ПКВ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</a:tr>
              <a:tr h="1998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Вакцинация против полиомиелита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ОПВ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</a:tr>
              <a:tr h="7074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3,5 месяца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Вторая вакцинация против коклюша, дифтерии, столбняка, гемофильной инфекции и вирусного гепатита В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ПЕНТА</a:t>
                      </a:r>
                      <a:r>
                        <a:rPr lang="ru-RU" sz="1400">
                          <a:effectLst/>
                        </a:rPr>
                        <a:t> (АКДС-ВГВ-ХИБ)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</a:tr>
              <a:tr h="1998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Вакцинация против полиомиелита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ИПВ</a:t>
                      </a: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ОПВ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</a:tr>
              <a:tr h="7074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 месяцев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Третья вакцинация против коклюша, дифтерии, столбняка, гемофильной инфекции и вирусного гепатита В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ПЕНТА</a:t>
                      </a:r>
                      <a:r>
                        <a:rPr lang="ru-RU" sz="1400">
                          <a:effectLst/>
                        </a:rPr>
                        <a:t> (АКДС-ВГВ-ХИБ)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</a:tr>
              <a:tr h="3552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Вторая вакцинация против пневмококковой инфекции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ПКВ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</a:tr>
              <a:tr h="1998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Вакцинация против полиомиелита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ОПВ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</a:tr>
              <a:tr h="5305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 месяцев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Вакцинация против кори, эпидемического паротита и краснухи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КПК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</a:tr>
              <a:tr h="3552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Третья вакцинация против пневмококковой инфекции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ПКВ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632" marR="54632" marT="0" marB="0"/>
                </a:tc>
              </a:tr>
            </a:tbl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914400" y="6306122"/>
            <a:ext cx="78486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/>
            </a:r>
            <a:b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</a:b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ИПВ – инактивированная полиомиелитная вакцина, внедрить по мере поступления вакцины.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1" y="31173"/>
            <a:ext cx="8229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srgbClr val="111111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Данный календарь был утвержден приказом Министерства здравоохранения №143 от 26 февраля 2016 года.</a:t>
            </a:r>
            <a:br>
              <a:rPr lang="ru-RU" dirty="0">
                <a:solidFill>
                  <a:srgbClr val="111111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</a:br>
            <a:r>
              <a:rPr lang="ru-RU" dirty="0">
                <a:solidFill>
                  <a:srgbClr val="111111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/>
            </a:r>
            <a:br>
              <a:rPr lang="ru-RU" dirty="0">
                <a:solidFill>
                  <a:srgbClr val="111111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</a:br>
            <a:endParaRPr lang="ru-RU" dirty="0">
              <a:solidFill>
                <a:srgbClr val="111111"/>
              </a:solidFill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959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mtClean="0"/>
              <a:t>Содержание</a:t>
            </a:r>
            <a:endParaRPr lang="en-US" altLang="ru-RU" sz="3400" smtClean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1325" y="1371600"/>
            <a:ext cx="8505825" cy="4525963"/>
          </a:xfrm>
        </p:spPr>
        <p:txBody>
          <a:bodyPr/>
          <a:lstStyle/>
          <a:p>
            <a:pPr eaLnBrk="1" hangingPunct="1"/>
            <a:r>
              <a:rPr lang="ru-RU" altLang="ru-RU" smtClean="0"/>
              <a:t>Имеющиеся дома записи о прививках:</a:t>
            </a:r>
            <a:endParaRPr lang="en-US" altLang="ru-RU" smtClean="0"/>
          </a:p>
          <a:p>
            <a:pPr lvl="1" eaLnBrk="1" hangingPunct="1"/>
            <a:r>
              <a:rPr lang="ru-RU" altLang="ru-RU" smtClean="0"/>
              <a:t>карты прививок,</a:t>
            </a:r>
            <a:r>
              <a:rPr lang="en-US" altLang="ru-RU" smtClean="0"/>
              <a:t> </a:t>
            </a:r>
            <a:r>
              <a:rPr lang="ru-RU" altLang="ru-RU" smtClean="0"/>
              <a:t>медицинские карты ребенка.</a:t>
            </a:r>
            <a:endParaRPr lang="en-US" altLang="ru-RU" smtClean="0"/>
          </a:p>
          <a:p>
            <a:pPr eaLnBrk="1" hangingPunct="1"/>
            <a:r>
              <a:rPr lang="ru-RU" altLang="ru-RU" smtClean="0"/>
              <a:t>Слова матери </a:t>
            </a:r>
            <a:r>
              <a:rPr lang="en-US" altLang="ru-RU" smtClean="0"/>
              <a:t>(</a:t>
            </a:r>
            <a:r>
              <a:rPr lang="ru-RU" altLang="ru-RU" smtClean="0"/>
              <a:t>если карты нет</a:t>
            </a:r>
            <a:r>
              <a:rPr lang="en-US" altLang="ru-RU" smtClean="0"/>
              <a:t>)</a:t>
            </a:r>
            <a:r>
              <a:rPr lang="ru-RU" altLang="ru-RU" smtClean="0"/>
              <a:t>.</a:t>
            </a:r>
            <a:endParaRPr lang="en-US" altLang="ru-RU" smtClean="0"/>
          </a:p>
          <a:p>
            <a:pPr eaLnBrk="1" hangingPunct="1"/>
            <a:endParaRPr lang="en-US" altLang="ru-RU" smtClean="0"/>
          </a:p>
        </p:txBody>
      </p:sp>
      <p:pic>
        <p:nvPicPr>
          <p:cNvPr id="4813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971800"/>
            <a:ext cx="4132263" cy="235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738" y="4206875"/>
            <a:ext cx="3752850" cy="250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4" name="Picture 6" descr="Extracted Images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590800"/>
            <a:ext cx="5276850" cy="604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614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200900" cy="1485900"/>
          </a:xfrm>
        </p:spPr>
        <p:txBody>
          <a:bodyPr/>
          <a:lstStyle/>
          <a:p>
            <a:r>
              <a:rPr lang="ru-RU" altLang="ru-RU" sz="4000" dirty="0" smtClean="0"/>
              <a:t>Планирование и адаптация к местным условиям</a:t>
            </a:r>
            <a:endParaRPr lang="en-US" altLang="ru-RU" sz="4000" dirty="0" smtClean="0"/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457200" y="1427163"/>
            <a:ext cx="8229600" cy="4525962"/>
          </a:xfrm>
        </p:spPr>
        <p:txBody>
          <a:bodyPr/>
          <a:lstStyle/>
          <a:p>
            <a:r>
              <a:rPr lang="ru-RU" altLang="ru-RU" smtClean="0"/>
              <a:t>Получите страновые карты прививок, использовавшиеся в предыдущие 3 года</a:t>
            </a:r>
            <a:r>
              <a:rPr lang="en-US" altLang="ru-RU" smtClean="0"/>
              <a:t>.</a:t>
            </a:r>
          </a:p>
          <a:p>
            <a:r>
              <a:rPr lang="ru-RU" altLang="ru-RU" smtClean="0"/>
              <a:t>Внимание: могут существовать субнациональные записи о прививках.</a:t>
            </a:r>
            <a:endParaRPr lang="en-US" altLang="ru-RU" smtClean="0"/>
          </a:p>
          <a:p>
            <a:r>
              <a:rPr lang="ru-RU" altLang="ru-RU" smtClean="0"/>
              <a:t>Получите наиболее актуальный национальный график детских прививок,    а также график, действовавший для когорт рождений, включенных в обследование.</a:t>
            </a:r>
            <a:endParaRPr lang="en-US" altLang="ru-RU" smtClean="0"/>
          </a:p>
        </p:txBody>
      </p:sp>
    </p:spTree>
    <p:extLst>
      <p:ext uri="{BB962C8B-B14F-4D97-AF65-F5344CB8AC3E}">
        <p14:creationId xmlns:p14="http://schemas.microsoft.com/office/powerpoint/2010/main" val="22840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ru-RU" sz="3600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3600" smtClean="0"/>
              <a:t>Диарея и лечение от нее</a:t>
            </a:r>
            <a:endParaRPr lang="en-US" altLang="ru-RU" sz="3600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3600" smtClean="0"/>
              <a:t>Пневмония (подозрение на пневмонию)</a:t>
            </a:r>
            <a:endParaRPr lang="en-US" altLang="ru-RU" sz="3600" smtClean="0"/>
          </a:p>
          <a:p>
            <a:pPr eaLnBrk="1" hangingPunct="1">
              <a:lnSpc>
                <a:spcPct val="90000"/>
              </a:lnSpc>
            </a:pPr>
            <a:r>
              <a:rPr lang="ru-RU" altLang="ru-RU" sz="3600" smtClean="0"/>
              <a:t>Малярия</a:t>
            </a:r>
            <a:r>
              <a:rPr lang="en-US" altLang="ru-RU" sz="3600" smtClean="0">
                <a:ea typeface="ＭＳ Ｐゴシック" pitchFamily="34" charset="-128"/>
              </a:rPr>
              <a:t> (</a:t>
            </a:r>
            <a:r>
              <a:rPr lang="ru-RU" altLang="ru-RU" sz="3600" smtClean="0"/>
              <a:t>повышенная температура</a:t>
            </a:r>
            <a:r>
              <a:rPr lang="en-US" altLang="ru-RU" sz="3600" smtClean="0">
                <a:ea typeface="ＭＳ Ｐゴシック" pitchFamily="34" charset="-128"/>
              </a:rPr>
              <a:t>)</a:t>
            </a:r>
            <a:r>
              <a:rPr lang="ru-RU" altLang="ru-RU" sz="3600" smtClean="0"/>
              <a:t> и лечение от нее</a:t>
            </a:r>
            <a:endParaRPr lang="en-US" altLang="ru-RU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ru-RU" sz="3600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3600" smtClean="0"/>
              <a:t>Безопасное удаление детских фекалий</a:t>
            </a:r>
            <a:endParaRPr lang="en-US" altLang="ru-RU" sz="3600" smtClean="0">
              <a:ea typeface="ＭＳ Ｐゴシック" pitchFamily="34" charset="-128"/>
            </a:endParaRPr>
          </a:p>
        </p:txBody>
      </p:sp>
      <p:sp>
        <p:nvSpPr>
          <p:cNvPr id="53251" name="Title 1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4000" b="1" u="none">
                <a:solidFill>
                  <a:schemeClr val="tx2"/>
                </a:solidFill>
              </a:rPr>
              <a:t>Лечение болезней и уход</a:t>
            </a:r>
            <a:endParaRPr lang="en-US" altLang="ru-RU" sz="4000" b="1" u="none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82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062663" y="1905000"/>
            <a:ext cx="2590800" cy="309086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u="none">
                <a:latin typeface="Arial" pitchFamily="34" charset="0"/>
              </a:rPr>
              <a:t>Необходима адаптация </a:t>
            </a:r>
            <a:r>
              <a:rPr lang="en-US" altLang="ru-RU" sz="2800" u="none">
                <a:latin typeface="Arial" pitchFamily="34" charset="0"/>
              </a:rPr>
              <a:t>(</a:t>
            </a:r>
            <a:r>
              <a:rPr lang="ru-RU" altLang="ru-RU" sz="2800" u="none">
                <a:latin typeface="Arial" pitchFamily="34" charset="0"/>
              </a:rPr>
              <a:t>категорий ответов, а не только некоторых вопросов</a:t>
            </a:r>
            <a:r>
              <a:rPr lang="en-US" altLang="ru-RU" sz="2800" u="none">
                <a:latin typeface="Arial" pitchFamily="34" charset="0"/>
              </a:rPr>
              <a:t>)</a:t>
            </a:r>
            <a:r>
              <a:rPr lang="ru-RU" altLang="ru-RU" sz="2800" u="none">
                <a:latin typeface="Arial" pitchFamily="34" charset="0"/>
              </a:rPr>
              <a:t>.</a:t>
            </a:r>
            <a:endParaRPr lang="en-US" altLang="ru-RU" sz="2800" u="none">
              <a:latin typeface="Arial" pitchFamily="34" charset="0"/>
            </a:endParaRPr>
          </a:p>
        </p:txBody>
      </p:sp>
      <p:sp>
        <p:nvSpPr>
          <p:cNvPr id="6" name="Right Arrow 5"/>
          <p:cNvSpPr>
            <a:spLocks noChangeArrowheads="1"/>
          </p:cNvSpPr>
          <p:nvPr/>
        </p:nvSpPr>
        <p:spPr bwMode="auto">
          <a:xfrm rot="-1152082">
            <a:off x="2928938" y="2549525"/>
            <a:ext cx="966787" cy="550863"/>
          </a:xfrm>
          <a:prstGeom prst="rightArrow">
            <a:avLst>
              <a:gd name="adj1" fmla="val 50000"/>
              <a:gd name="adj2" fmla="val 49962"/>
            </a:avLst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u="none">
              <a:latin typeface="Arial" pitchFamily="34" charset="0"/>
            </a:endParaRPr>
          </a:p>
        </p:txBody>
      </p:sp>
      <p:sp>
        <p:nvSpPr>
          <p:cNvPr id="7" name="Right Arrow 6"/>
          <p:cNvSpPr>
            <a:spLocks noChangeArrowheads="1"/>
          </p:cNvSpPr>
          <p:nvPr/>
        </p:nvSpPr>
        <p:spPr bwMode="auto">
          <a:xfrm rot="8431517">
            <a:off x="3379788" y="4587875"/>
            <a:ext cx="966787" cy="550863"/>
          </a:xfrm>
          <a:prstGeom prst="rightArrow">
            <a:avLst>
              <a:gd name="adj1" fmla="val 50000"/>
              <a:gd name="adj2" fmla="val 49962"/>
            </a:avLst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u="none">
              <a:latin typeface="Arial" pitchFamily="34" charset="0"/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6" y="40486"/>
            <a:ext cx="5005387" cy="6819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ight Arrow 5"/>
          <p:cNvSpPr/>
          <p:nvPr/>
        </p:nvSpPr>
        <p:spPr bwMode="auto">
          <a:xfrm rot="20447918">
            <a:off x="2531833" y="2755974"/>
            <a:ext cx="967261" cy="550716"/>
          </a:xfrm>
          <a:prstGeom prst="rightArrow">
            <a:avLst/>
          </a:prstGeom>
          <a:solidFill>
            <a:srgbClr val="3399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ight Arrow 6"/>
          <p:cNvSpPr/>
          <p:nvPr/>
        </p:nvSpPr>
        <p:spPr bwMode="auto">
          <a:xfrm rot="8431517">
            <a:off x="2929986" y="4435655"/>
            <a:ext cx="967261" cy="550716"/>
          </a:xfrm>
          <a:prstGeom prst="rightArrow">
            <a:avLst/>
          </a:prstGeom>
          <a:solidFill>
            <a:srgbClr val="3399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710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200900" cy="1485900"/>
          </a:xfrm>
        </p:spPr>
        <p:txBody>
          <a:bodyPr/>
          <a:lstStyle/>
          <a:p>
            <a:pPr eaLnBrk="1" hangingPunct="1"/>
            <a:r>
              <a:rPr lang="ru-RU" altLang="ru-RU" sz="3600" dirty="0" smtClean="0"/>
              <a:t>Показатель безопасного удаления детских фекалий</a:t>
            </a:r>
            <a:endParaRPr lang="en-US" altLang="ru-RU" sz="3600" dirty="0" smtClean="0">
              <a:ea typeface="ＭＳ Ｐゴシック" pitchFamily="34" charset="-128"/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219200"/>
            <a:ext cx="7200900" cy="3581400"/>
          </a:xfrm>
        </p:spPr>
        <p:txBody>
          <a:bodyPr/>
          <a:lstStyle/>
          <a:p>
            <a:pPr marL="0" lvl="1" indent="0" eaLnBrk="1" hangingPunct="1">
              <a:buFontTx/>
              <a:buNone/>
            </a:pPr>
            <a:r>
              <a:rPr lang="ru-RU" altLang="ru-RU" sz="2400" dirty="0" smtClean="0"/>
              <a:t>Процентная доля детей в возрасте </a:t>
            </a:r>
            <a:r>
              <a:rPr lang="en-US" altLang="ru-RU" sz="2400" dirty="0" smtClean="0">
                <a:ea typeface="ＭＳ Ｐゴシック" pitchFamily="34" charset="-128"/>
              </a:rPr>
              <a:t>0-2</a:t>
            </a:r>
            <a:r>
              <a:rPr lang="ru-RU" altLang="ru-RU" sz="2400" dirty="0" smtClean="0"/>
              <a:t> лет, последние фекалии которых удалены безопасным образом.</a:t>
            </a:r>
            <a:endParaRPr lang="en-US" altLang="ru-RU" sz="2400" dirty="0" smtClean="0">
              <a:ea typeface="ＭＳ Ｐゴシック" pitchFamily="34" charset="-128"/>
            </a:endParaRPr>
          </a:p>
          <a:p>
            <a:pPr marL="0" lvl="1" indent="0" eaLnBrk="1" hangingPunct="1"/>
            <a:endParaRPr lang="en-US" altLang="ru-RU" sz="2400" dirty="0" smtClean="0">
              <a:ea typeface="ＭＳ Ｐゴシック" pitchFamily="34" charset="-128"/>
            </a:endParaRPr>
          </a:p>
          <a:p>
            <a:pPr marL="0" lvl="1" indent="0" eaLnBrk="1" hangingPunct="1"/>
            <a:r>
              <a:rPr lang="ru-RU" altLang="ru-RU" sz="2400" dirty="0" smtClean="0"/>
              <a:t> Безопасное удаление включает в себя пользование туалетом/выгребной ямой или смыв в туалет/выгребную яму</a:t>
            </a:r>
            <a:r>
              <a:rPr lang="en-US" altLang="ru-RU" sz="2400" dirty="0" smtClean="0">
                <a:ea typeface="ＭＳ Ｐゴシック" pitchFamily="34" charset="-128"/>
              </a:rPr>
              <a:t>. </a:t>
            </a:r>
          </a:p>
          <a:p>
            <a:pPr marL="0" lvl="1" indent="0" eaLnBrk="1" hangingPunct="1"/>
            <a:r>
              <a:rPr lang="ru-RU" altLang="ru-RU" sz="2400" dirty="0" smtClean="0"/>
              <a:t> Безопасность выбрасывания фекалий в мусор зависит от способа удаления твердых отходов, поэтому в отсутствие сведений об этом способе такое выбрасывание не считается безопасным</a:t>
            </a:r>
            <a:r>
              <a:rPr lang="en-US" altLang="ru-RU" sz="2400" dirty="0" smtClean="0">
                <a:ea typeface="ＭＳ Ｐゴシック" pitchFamily="34" charset="-128"/>
              </a:rPr>
              <a:t>.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990600" y="5715000"/>
            <a:ext cx="5715000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342900" indent="-3429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u="none" dirty="0">
                <a:latin typeface="Arial" pitchFamily="34" charset="0"/>
              </a:rPr>
              <a:t>Безопасное удаление детских фекалий критически важно для снижения заболеваемости диареей.</a:t>
            </a:r>
            <a:endParaRPr lang="en-US" altLang="ru-RU" sz="1800" u="none" dirty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5204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/>
              <a:t>Антропометрия</a:t>
            </a:r>
            <a:endParaRPr lang="en-US" altLang="ru-RU" b="1" smtClean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20" y="1447800"/>
            <a:ext cx="8568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112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smtClean="0"/>
              <a:t>Необходимое оборудование</a:t>
            </a:r>
            <a:endParaRPr lang="en-US" altLang="ru-RU" sz="4000" smtClean="0"/>
          </a:p>
        </p:txBody>
      </p:sp>
      <p:sp>
        <p:nvSpPr>
          <p:cNvPr id="60419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Clr>
                <a:schemeClr val="tx1"/>
              </a:buClr>
              <a:buFontTx/>
              <a:buNone/>
            </a:pPr>
            <a:r>
              <a:rPr lang="ru-RU" altLang="ru-RU" b="1" smtClean="0"/>
              <a:t>Весы</a:t>
            </a:r>
            <a:r>
              <a:rPr lang="en-US" altLang="ru-RU" b="1" smtClean="0"/>
              <a:t> </a:t>
            </a:r>
          </a:p>
          <a:p>
            <a:pPr lvl="1">
              <a:buClr>
                <a:schemeClr val="tx1"/>
              </a:buClr>
            </a:pPr>
            <a:r>
              <a:rPr lang="ru-RU" altLang="ru-RU" sz="2800" smtClean="0"/>
              <a:t>Электронные весы </a:t>
            </a:r>
            <a:r>
              <a:rPr lang="en-GB" altLang="ru-RU" sz="2800" smtClean="0"/>
              <a:t>Seca 874 U</a:t>
            </a:r>
            <a:r>
              <a:rPr lang="ru-RU" altLang="ru-RU" sz="2800" smtClean="0"/>
              <a:t>.</a:t>
            </a:r>
            <a:endParaRPr lang="en-GB" altLang="ru-RU" sz="2800" smtClean="0"/>
          </a:p>
          <a:p>
            <a:pPr lvl="1">
              <a:buClr>
                <a:schemeClr val="tx1"/>
              </a:buClr>
            </a:pPr>
            <a:r>
              <a:rPr lang="ru-RU" altLang="ru-RU" sz="2800" smtClean="0"/>
              <a:t>Нагрузка –               до </a:t>
            </a:r>
            <a:r>
              <a:rPr lang="en-GB" altLang="ru-RU" sz="2800" smtClean="0"/>
              <a:t>150</a:t>
            </a:r>
            <a:r>
              <a:rPr lang="ru-RU" altLang="ru-RU" sz="2800" smtClean="0"/>
              <a:t> кг;      точность –               до </a:t>
            </a:r>
            <a:r>
              <a:rPr lang="en-GB" altLang="ru-RU" sz="2800" smtClean="0"/>
              <a:t>100</a:t>
            </a:r>
            <a:r>
              <a:rPr lang="ru-RU" altLang="ru-RU" sz="2800" smtClean="0"/>
              <a:t> г.</a:t>
            </a:r>
            <a:endParaRPr lang="en-GB" altLang="ru-RU" sz="2800" smtClean="0"/>
          </a:p>
          <a:p>
            <a:pPr lvl="1">
              <a:buClr>
                <a:schemeClr val="tx1"/>
              </a:buClr>
              <a:buFontTx/>
              <a:buNone/>
            </a:pPr>
            <a:endParaRPr lang="en-GB" altLang="ru-RU" sz="2800" smtClean="0"/>
          </a:p>
          <a:p>
            <a:pPr marL="0" indent="0">
              <a:buFontTx/>
              <a:buNone/>
            </a:pPr>
            <a:endParaRPr lang="en-US" altLang="ru-RU" smtClean="0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684213" y="1754188"/>
            <a:ext cx="8001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tx1"/>
              </a:buClr>
              <a:defRPr/>
            </a:pPr>
            <a:endParaRPr lang="en-US" sz="2800" u="none" dirty="0">
              <a:latin typeface="+mj-lt"/>
              <a:cs typeface="+mn-cs"/>
            </a:endParaRPr>
          </a:p>
        </p:txBody>
      </p:sp>
      <p:pic>
        <p:nvPicPr>
          <p:cNvPr id="60421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90975" y="2605088"/>
            <a:ext cx="4694238" cy="3521075"/>
          </a:xfrm>
        </p:spPr>
      </p:pic>
    </p:spTree>
    <p:extLst>
      <p:ext uri="{BB962C8B-B14F-4D97-AF65-F5344CB8AC3E}">
        <p14:creationId xmlns:p14="http://schemas.microsoft.com/office/powerpoint/2010/main" val="104612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smtClean="0"/>
              <a:t>Необходимое оборудование</a:t>
            </a:r>
            <a:endParaRPr lang="en-US" altLang="ru-RU" sz="4000" smtClean="0"/>
          </a:p>
        </p:txBody>
      </p:sp>
      <p:sp>
        <p:nvSpPr>
          <p:cNvPr id="61443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Clr>
                <a:schemeClr val="tx1"/>
              </a:buClr>
              <a:buFontTx/>
              <a:buNone/>
            </a:pPr>
            <a:r>
              <a:rPr lang="ru-RU" altLang="ru-RU" b="1" smtClean="0"/>
              <a:t>Ростомер</a:t>
            </a:r>
            <a:endParaRPr lang="en-US" altLang="ru-RU" b="1" smtClean="0"/>
          </a:p>
          <a:p>
            <a:pPr lvl="1">
              <a:buClr>
                <a:schemeClr val="tx1"/>
              </a:buClr>
            </a:pPr>
            <a:r>
              <a:rPr lang="ru-RU" altLang="ru-RU" sz="2800" smtClean="0"/>
              <a:t>Ростомер детский деревянный </a:t>
            </a:r>
            <a:r>
              <a:rPr lang="en-US" altLang="ru-RU" sz="2800" smtClean="0"/>
              <a:t>(</a:t>
            </a:r>
            <a:r>
              <a:rPr lang="ru-RU" altLang="ru-RU" sz="2800" smtClean="0"/>
              <a:t>каталог ЮНИСЕФ</a:t>
            </a:r>
            <a:r>
              <a:rPr lang="en-US" altLang="ru-RU" sz="2800" smtClean="0"/>
              <a:t>)</a:t>
            </a:r>
            <a:r>
              <a:rPr lang="ru-RU" altLang="ru-RU" sz="2800" smtClean="0"/>
              <a:t>.</a:t>
            </a:r>
            <a:endParaRPr lang="en-US" altLang="ru-RU" sz="2800" smtClean="0"/>
          </a:p>
          <a:p>
            <a:pPr lvl="1">
              <a:buClr>
                <a:schemeClr val="tx1"/>
              </a:buClr>
            </a:pPr>
            <a:r>
              <a:rPr lang="ru-RU" altLang="ru-RU" sz="2800" smtClean="0"/>
              <a:t>Измеряемые длина тела/рост – до </a:t>
            </a:r>
            <a:r>
              <a:rPr lang="en-US" altLang="ru-RU" sz="2800" smtClean="0"/>
              <a:t>130</a:t>
            </a:r>
            <a:r>
              <a:rPr lang="ru-RU" altLang="ru-RU" sz="2800" smtClean="0"/>
              <a:t> см.</a:t>
            </a:r>
            <a:endParaRPr lang="en-US" altLang="ru-RU" sz="2800" smtClean="0"/>
          </a:p>
          <a:p>
            <a:pPr marL="0" indent="0">
              <a:buFontTx/>
              <a:buNone/>
            </a:pPr>
            <a:endParaRPr lang="en-US" altLang="ru-RU" smtClean="0"/>
          </a:p>
        </p:txBody>
      </p:sp>
      <p:pic>
        <p:nvPicPr>
          <p:cNvPr id="61444" name="Content Placeholder 1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1550" y="1600200"/>
            <a:ext cx="3925888" cy="5235575"/>
          </a:xfrm>
        </p:spPr>
      </p:pic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684213" y="1754188"/>
            <a:ext cx="8001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tx1"/>
              </a:buClr>
              <a:defRPr/>
            </a:pPr>
            <a:endParaRPr lang="en-US" sz="2800" u="none" dirty="0">
              <a:latin typeface="+mj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353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/>
          <p:cNvPicPr>
            <a:picLocks noChangeAspect="1"/>
          </p:cNvPicPr>
          <p:nvPr/>
        </p:nvPicPr>
        <p:blipFill>
          <a:blip r:embed="rId3" cstate="email"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37250" y="6165850"/>
            <a:ext cx="2935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83920" y="1768475"/>
            <a:ext cx="6440488" cy="10985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ru-RU" altLang="ru-RU" sz="3600" b="1" dirty="0" smtClean="0">
                <a:latin typeface="Arial" pitchFamily="34" charset="0"/>
              </a:rPr>
              <a:t>ВОПРОСНИК О </a:t>
            </a:r>
            <a:r>
              <a:rPr lang="ru-RU" altLang="ru-RU" sz="3600" b="1" dirty="0">
                <a:latin typeface="Arial" pitchFamily="34" charset="0"/>
              </a:rPr>
              <a:t>ДЕТЯХ</a:t>
            </a:r>
            <a:endParaRPr lang="en-US" altLang="ru-RU" sz="3600" b="1" dirty="0">
              <a:latin typeface="Arial" pitchFamily="34" charset="0"/>
            </a:endParaRPr>
          </a:p>
          <a:p>
            <a:pPr algn="r"/>
            <a:r>
              <a:rPr lang="ru-RU" altLang="ru-RU" sz="3600" b="1" dirty="0">
                <a:latin typeface="Arial" pitchFamily="34" charset="0"/>
              </a:rPr>
              <a:t>В ВОЗРАСТЕ 5-17 ЛЕТ</a:t>
            </a:r>
            <a:endParaRPr lang="en-US" altLang="ru-RU" sz="3600" b="1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97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7213" y="1530350"/>
            <a:ext cx="7581900" cy="915988"/>
          </a:xfrm>
        </p:spPr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 altLang="ru-RU" sz="2000" smtClean="0">
                <a:latin typeface="Arial" pitchFamily="34" charset="0"/>
                <a:cs typeface="Arial" pitchFamily="34" charset="0"/>
              </a:rPr>
              <a:t>1. </a:t>
            </a:r>
            <a:r>
              <a:rPr lang="ru-RU" altLang="ru-RU" sz="2000" smtClean="0">
                <a:latin typeface="Arial" pitchFamily="34" charset="0"/>
                <a:cs typeface="Arial" pitchFamily="34" charset="0"/>
              </a:rPr>
              <a:t>Панель информации о ребенке</a:t>
            </a:r>
            <a:r>
              <a:rPr lang="en-US" altLang="ru-RU" sz="2000" smtClean="0">
                <a:latin typeface="Arial" pitchFamily="34" charset="0"/>
                <a:cs typeface="Arial" pitchFamily="34" charset="0"/>
              </a:rPr>
              <a:t> [FS]</a:t>
            </a:r>
          </a:p>
          <a:p>
            <a:pPr marL="0" indent="0">
              <a:buFont typeface="Arial" pitchFamily="34" charset="0"/>
              <a:buNone/>
            </a:pPr>
            <a:r>
              <a:rPr lang="en-US" altLang="ru-RU" sz="2000" smtClean="0">
                <a:latin typeface="Arial" pitchFamily="34" charset="0"/>
                <a:cs typeface="Arial" pitchFamily="34" charset="0"/>
              </a:rPr>
              <a:t>2. </a:t>
            </a:r>
            <a:r>
              <a:rPr lang="ru-RU" altLang="ru-RU" sz="2000" smtClean="0">
                <a:latin typeface="Arial" pitchFamily="34" charset="0"/>
                <a:cs typeface="Arial" pitchFamily="34" charset="0"/>
              </a:rPr>
              <a:t>Сведения о ребенке</a:t>
            </a:r>
            <a:r>
              <a:rPr lang="en-US" altLang="ru-RU" sz="2000" smtClean="0">
                <a:latin typeface="Arial" pitchFamily="34" charset="0"/>
                <a:cs typeface="Arial" pitchFamily="34" charset="0"/>
              </a:rPr>
              <a:t> [CB]</a:t>
            </a:r>
          </a:p>
        </p:txBody>
      </p:sp>
      <p:sp>
        <p:nvSpPr>
          <p:cNvPr id="17411" name="Rectangle 3"/>
          <p:cNvSpPr txBox="1">
            <a:spLocks noChangeArrowheads="1"/>
          </p:cNvSpPr>
          <p:nvPr/>
        </p:nvSpPr>
        <p:spPr bwMode="auto">
          <a:xfrm>
            <a:off x="4233863" y="3457575"/>
            <a:ext cx="4044950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buFont typeface="Arial" pitchFamily="34" charset="0"/>
              <a:buNone/>
            </a:pPr>
            <a:endParaRPr lang="ru-RU" altLang="ru-RU" sz="2400">
              <a:latin typeface="Arial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2913064" y="5267325"/>
            <a:ext cx="5983286" cy="86995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buFont typeface="Arial" pitchFamily="34" charset="0"/>
              <a:buNone/>
            </a:pPr>
            <a:r>
              <a:rPr lang="en-US" altLang="ru-RU" sz="1500" dirty="0">
                <a:solidFill>
                  <a:srgbClr val="00B0F0"/>
                </a:solidFill>
                <a:latin typeface="Arial" pitchFamily="34" charset="0"/>
              </a:rPr>
              <a:t> 6. </a:t>
            </a:r>
            <a:r>
              <a:rPr lang="ru-RU" altLang="ru-RU" sz="1500" b="1" dirty="0">
                <a:solidFill>
                  <a:srgbClr val="00B0F0"/>
                </a:solidFill>
                <a:latin typeface="Arial" pitchFamily="34" charset="0"/>
              </a:rPr>
              <a:t>УЧАСТИЕ РОДИТЕЛЕЙ в образовании </a:t>
            </a:r>
            <a:r>
              <a:rPr lang="en-US" altLang="ru-RU" sz="1500" dirty="0">
                <a:solidFill>
                  <a:srgbClr val="00B0F0"/>
                </a:solidFill>
                <a:latin typeface="Arial" pitchFamily="34" charset="0"/>
              </a:rPr>
              <a:t>[</a:t>
            </a:r>
            <a:r>
              <a:rPr lang="ru-RU" altLang="ru-RU" sz="1500" dirty="0">
                <a:solidFill>
                  <a:srgbClr val="00B0F0"/>
                </a:solidFill>
                <a:latin typeface="Arial" pitchFamily="34" charset="0"/>
              </a:rPr>
              <a:t>детей </a:t>
            </a:r>
            <a:r>
              <a:rPr lang="en-US" altLang="ru-RU" sz="1500" dirty="0">
                <a:solidFill>
                  <a:srgbClr val="00B0F0"/>
                </a:solidFill>
                <a:latin typeface="Arial" pitchFamily="34" charset="0"/>
              </a:rPr>
              <a:t>7-14</a:t>
            </a:r>
            <a:r>
              <a:rPr lang="ru-RU" altLang="ru-RU" sz="1500" dirty="0">
                <a:solidFill>
                  <a:srgbClr val="00B0F0"/>
                </a:solidFill>
                <a:latin typeface="Arial" pitchFamily="34" charset="0"/>
              </a:rPr>
              <a:t> лет</a:t>
            </a:r>
            <a:r>
              <a:rPr lang="en-US" altLang="ru-RU" sz="1500" dirty="0">
                <a:solidFill>
                  <a:srgbClr val="00B0F0"/>
                </a:solidFill>
                <a:latin typeface="Arial" pitchFamily="34" charset="0"/>
              </a:rPr>
              <a:t>] [PI]</a:t>
            </a:r>
          </a:p>
          <a:p>
            <a:pPr algn="r">
              <a:buFont typeface="Arial" pitchFamily="34" charset="0"/>
              <a:buNone/>
            </a:pPr>
            <a:r>
              <a:rPr lang="en-US" altLang="ru-RU" sz="1500" dirty="0">
                <a:solidFill>
                  <a:srgbClr val="00B0F0"/>
                </a:solidFill>
                <a:latin typeface="Arial" pitchFamily="34" charset="0"/>
              </a:rPr>
              <a:t>7. </a:t>
            </a:r>
            <a:r>
              <a:rPr lang="ru-RU" altLang="ru-RU" sz="1500" dirty="0">
                <a:solidFill>
                  <a:srgbClr val="00B0F0"/>
                </a:solidFill>
                <a:latin typeface="Arial" pitchFamily="34" charset="0"/>
              </a:rPr>
              <a:t>Основополагающие умения и навыки, необходимые в </a:t>
            </a:r>
            <a:r>
              <a:rPr lang="ru-RU" altLang="ru-RU" sz="1500" b="1" dirty="0">
                <a:solidFill>
                  <a:srgbClr val="00B0F0"/>
                </a:solidFill>
                <a:latin typeface="Arial" pitchFamily="34" charset="0"/>
              </a:rPr>
              <a:t>УЧЕБЕ </a:t>
            </a:r>
            <a:r>
              <a:rPr lang="en-US" altLang="ru-RU" sz="1500" dirty="0">
                <a:solidFill>
                  <a:srgbClr val="00B0F0"/>
                </a:solidFill>
                <a:latin typeface="Arial" pitchFamily="34" charset="0"/>
              </a:rPr>
              <a:t>[</a:t>
            </a:r>
            <a:r>
              <a:rPr lang="ru-RU" altLang="ru-RU" sz="1500" dirty="0">
                <a:solidFill>
                  <a:srgbClr val="00B0F0"/>
                </a:solidFill>
                <a:latin typeface="Arial" pitchFamily="34" charset="0"/>
              </a:rPr>
              <a:t>детям </a:t>
            </a:r>
            <a:r>
              <a:rPr lang="en-US" altLang="ru-RU" sz="1500" dirty="0">
                <a:solidFill>
                  <a:srgbClr val="00B0F0"/>
                </a:solidFill>
                <a:latin typeface="Arial" pitchFamily="34" charset="0"/>
              </a:rPr>
              <a:t>7-14</a:t>
            </a:r>
            <a:r>
              <a:rPr lang="ru-RU" altLang="ru-RU" sz="1500" dirty="0">
                <a:solidFill>
                  <a:srgbClr val="00B0F0"/>
                </a:solidFill>
                <a:latin typeface="Arial" pitchFamily="34" charset="0"/>
              </a:rPr>
              <a:t> лет</a:t>
            </a:r>
            <a:r>
              <a:rPr lang="en-US" altLang="ru-RU" sz="1500" dirty="0">
                <a:solidFill>
                  <a:srgbClr val="00B0F0"/>
                </a:solidFill>
                <a:latin typeface="Arial" pitchFamily="34" charset="0"/>
              </a:rPr>
              <a:t>] [FL]</a:t>
            </a:r>
          </a:p>
        </p:txBody>
      </p:sp>
      <p:pic>
        <p:nvPicPr>
          <p:cNvPr id="17413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57950" y="6426200"/>
            <a:ext cx="21844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hape 79"/>
          <p:cNvSpPr/>
          <p:nvPr/>
        </p:nvSpPr>
        <p:spPr>
          <a:xfrm>
            <a:off x="609600" y="401638"/>
            <a:ext cx="8012113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ts val="2800"/>
              </a:lnSpc>
            </a:pPr>
            <a:r>
              <a:rPr lang="ru-RU" altLang="ru-RU" sz="2800">
                <a:solidFill>
                  <a:srgbClr val="00B0F0"/>
                </a:solidFill>
                <a:latin typeface="Arial" pitchFamily="34" charset="0"/>
                <a:sym typeface="Montserrat-Regular"/>
              </a:rPr>
              <a:t>ВОПРОСНИК О ДЕТЯХ В ВОЗРАСТЕ </a:t>
            </a:r>
            <a:r>
              <a:rPr lang="en-US" altLang="ru-RU" sz="2800">
                <a:solidFill>
                  <a:srgbClr val="00B0F0"/>
                </a:solidFill>
                <a:latin typeface="Arial" pitchFamily="34" charset="0"/>
                <a:sym typeface="Montserrat-Regular"/>
              </a:rPr>
              <a:t>5-17</a:t>
            </a:r>
            <a:r>
              <a:rPr lang="ru-RU" altLang="ru-RU" sz="2800">
                <a:solidFill>
                  <a:srgbClr val="00B0F0"/>
                </a:solidFill>
                <a:latin typeface="Arial" pitchFamily="34" charset="0"/>
                <a:sym typeface="Montserrat-Regular"/>
              </a:rPr>
              <a:t> ЛЕТ</a:t>
            </a:r>
            <a:r>
              <a:rPr lang="en-US" altLang="ru-RU" sz="2800">
                <a:solidFill>
                  <a:srgbClr val="00B0F0"/>
                </a:solidFill>
                <a:latin typeface="Arial" pitchFamily="34" charset="0"/>
                <a:sym typeface="Montserrat-Regular"/>
              </a:rPr>
              <a:t>:</a:t>
            </a:r>
          </a:p>
          <a:p>
            <a:pPr>
              <a:lnSpc>
                <a:spcPts val="2800"/>
              </a:lnSpc>
            </a:pPr>
            <a:r>
              <a:rPr lang="ru-RU" altLang="ru-RU" sz="2800">
                <a:solidFill>
                  <a:srgbClr val="00B0F0"/>
                </a:solidFill>
                <a:latin typeface="Arial" pitchFamily="34" charset="0"/>
                <a:sym typeface="Montserrat-Regular"/>
              </a:rPr>
              <a:t>структура и содержание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816225" y="3037951"/>
            <a:ext cx="5507038" cy="1434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altLang="ru-RU" sz="1500" dirty="0">
                <a:latin typeface="Arial" pitchFamily="34" charset="0"/>
              </a:rPr>
              <a:t>3. </a:t>
            </a:r>
            <a:r>
              <a:rPr lang="ru-RU" altLang="ru-RU" sz="1500" dirty="0">
                <a:latin typeface="Arial" pitchFamily="34" charset="0"/>
              </a:rPr>
              <a:t>Детский</a:t>
            </a:r>
            <a:r>
              <a:rPr lang="en-US" altLang="ru-RU" sz="1500" dirty="0">
                <a:latin typeface="Arial" pitchFamily="34" charset="0"/>
              </a:rPr>
              <a:t> </a:t>
            </a:r>
            <a:r>
              <a:rPr lang="ru-RU" altLang="ru-RU" sz="1500" b="1" dirty="0">
                <a:latin typeface="Arial" pitchFamily="34" charset="0"/>
              </a:rPr>
              <a:t>ТРУД</a:t>
            </a:r>
            <a:r>
              <a:rPr lang="en-US" altLang="ru-RU" sz="1500" b="1" dirty="0">
                <a:latin typeface="Arial" pitchFamily="34" charset="0"/>
              </a:rPr>
              <a:t> </a:t>
            </a:r>
            <a:r>
              <a:rPr lang="en-US" altLang="ru-RU" sz="1500" dirty="0">
                <a:latin typeface="Arial" pitchFamily="34" charset="0"/>
              </a:rPr>
              <a:t>[CL]</a:t>
            </a:r>
          </a:p>
          <a:p>
            <a:pPr algn="r">
              <a:lnSpc>
                <a:spcPct val="150000"/>
              </a:lnSpc>
            </a:pPr>
            <a:r>
              <a:rPr lang="en-US" altLang="ru-RU" sz="1500" dirty="0">
                <a:latin typeface="Arial" pitchFamily="34" charset="0"/>
              </a:rPr>
              <a:t>4. </a:t>
            </a:r>
            <a:r>
              <a:rPr lang="ru-RU" altLang="ru-RU" sz="1500" b="1" dirty="0">
                <a:latin typeface="Arial" pitchFamily="34" charset="0"/>
              </a:rPr>
              <a:t>ДИСЦИПЛИНИРОВАНИЕ </a:t>
            </a:r>
            <a:r>
              <a:rPr lang="ru-RU" altLang="ru-RU" sz="1500" dirty="0">
                <a:latin typeface="Arial" pitchFamily="34" charset="0"/>
              </a:rPr>
              <a:t>детей</a:t>
            </a:r>
          </a:p>
          <a:p>
            <a:pPr algn="r">
              <a:lnSpc>
                <a:spcPct val="150000"/>
              </a:lnSpc>
            </a:pPr>
            <a:r>
              <a:rPr lang="en-US" altLang="ru-RU" sz="1500" dirty="0">
                <a:latin typeface="Arial" pitchFamily="34" charset="0"/>
              </a:rPr>
              <a:t>[5-14</a:t>
            </a:r>
            <a:r>
              <a:rPr lang="ru-RU" altLang="ru-RU" sz="1500" dirty="0">
                <a:latin typeface="Arial" pitchFamily="34" charset="0"/>
              </a:rPr>
              <a:t> лет</a:t>
            </a:r>
            <a:r>
              <a:rPr lang="en-US" altLang="ru-RU" sz="1500" dirty="0">
                <a:latin typeface="Arial" pitchFamily="34" charset="0"/>
              </a:rPr>
              <a:t>] [FCD]</a:t>
            </a:r>
          </a:p>
          <a:p>
            <a:pPr algn="r">
              <a:lnSpc>
                <a:spcPct val="150000"/>
              </a:lnSpc>
            </a:pPr>
            <a:r>
              <a:rPr lang="en-US" altLang="ru-RU" sz="1500" dirty="0">
                <a:solidFill>
                  <a:srgbClr val="00B0F0"/>
                </a:solidFill>
                <a:latin typeface="Arial" pitchFamily="34" charset="0"/>
              </a:rPr>
              <a:t>5. </a:t>
            </a:r>
            <a:r>
              <a:rPr lang="ru-RU" altLang="ru-RU" sz="1500" b="1" dirty="0">
                <a:solidFill>
                  <a:srgbClr val="00B0F0"/>
                </a:solidFill>
                <a:latin typeface="Arial" pitchFamily="34" charset="0"/>
              </a:rPr>
              <a:t>ЖИЗНЕДЕЯТЕЛЬНОСТЬ</a:t>
            </a:r>
            <a:r>
              <a:rPr lang="en-US" altLang="ru-RU" sz="1500" b="1" dirty="0">
                <a:solidFill>
                  <a:srgbClr val="00B0F0"/>
                </a:solidFill>
                <a:latin typeface="Arial" pitchFamily="34" charset="0"/>
              </a:rPr>
              <a:t> </a:t>
            </a:r>
            <a:r>
              <a:rPr lang="ru-RU" altLang="ru-RU" sz="1500" dirty="0">
                <a:solidFill>
                  <a:srgbClr val="00B0F0"/>
                </a:solidFill>
                <a:latin typeface="Arial" pitchFamily="34" charset="0"/>
              </a:rPr>
              <a:t>ребенка </a:t>
            </a:r>
            <a:r>
              <a:rPr lang="en-US" altLang="ru-RU" sz="1500" dirty="0">
                <a:solidFill>
                  <a:srgbClr val="00B0F0"/>
                </a:solidFill>
                <a:latin typeface="Arial" pitchFamily="34" charset="0"/>
              </a:rPr>
              <a:t>[FCF]</a:t>
            </a:r>
          </a:p>
        </p:txBody>
      </p:sp>
      <p:sp>
        <p:nvSpPr>
          <p:cNvPr id="15" name="Left Brace 14"/>
          <p:cNvSpPr/>
          <p:nvPr/>
        </p:nvSpPr>
        <p:spPr>
          <a:xfrm>
            <a:off x="2520951" y="5183188"/>
            <a:ext cx="392112" cy="1038225"/>
          </a:xfrm>
          <a:prstGeom prst="leftBrace">
            <a:avLst>
              <a:gd name="adj1" fmla="val 35000"/>
              <a:gd name="adj2" fmla="val 50000"/>
            </a:avLst>
          </a:prstGeom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Left Brace 15"/>
          <p:cNvSpPr/>
          <p:nvPr/>
        </p:nvSpPr>
        <p:spPr>
          <a:xfrm>
            <a:off x="2549526" y="2816225"/>
            <a:ext cx="392112" cy="2247900"/>
          </a:xfrm>
          <a:prstGeom prst="leftBrace">
            <a:avLst>
              <a:gd name="adj1" fmla="val 35000"/>
              <a:gd name="adj2" fmla="val 50000"/>
            </a:avLst>
          </a:prstGeom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57213" y="3073400"/>
            <a:ext cx="225901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200">
                <a:latin typeface="Arial" pitchFamily="34" charset="0"/>
              </a:rPr>
              <a:t>ЗАЩИТА ДЕТЕЙ</a:t>
            </a:r>
            <a:endParaRPr lang="en-US" altLang="ru-RU" sz="2200">
              <a:latin typeface="Arial" pitchFamily="3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12775" y="5064125"/>
            <a:ext cx="2109788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200">
                <a:latin typeface="Arial" pitchFamily="34" charset="0"/>
              </a:rPr>
              <a:t>КАЧЕСТВЕН-НОЕ ОБРАЗОВА-НИЕ</a:t>
            </a:r>
            <a:endParaRPr lang="en-US" altLang="ru-RU" sz="2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282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build="p"/>
      <p:bldP spid="13" grpId="0"/>
      <p:bldP spid="14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pasted-image.pdf"/>
          <p:cNvPicPr/>
          <p:nvPr/>
        </p:nvPicPr>
        <p:blipFill rotWithShape="1">
          <a:blip r:embed="rId3" cstate="email">
            <a:alphaModFix amt="50000"/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44" y="0"/>
            <a:ext cx="9146943" cy="6862847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79"/>
          <p:cNvSpPr/>
          <p:nvPr/>
        </p:nvSpPr>
        <p:spPr>
          <a:xfrm>
            <a:off x="5803900" y="1106488"/>
            <a:ext cx="283845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3000">
                <a:solidFill>
                  <a:schemeClr val="bg1"/>
                </a:solidFill>
                <a:latin typeface="Arial" pitchFamily="34" charset="0"/>
                <a:sym typeface="Montserrat-Regular"/>
              </a:rPr>
              <a:t>Модуль</a:t>
            </a:r>
            <a:r>
              <a:rPr lang="en-US" altLang="ru-RU" sz="3000">
                <a:solidFill>
                  <a:schemeClr val="bg1"/>
                </a:solidFill>
                <a:latin typeface="Arial" pitchFamily="34" charset="0"/>
                <a:sym typeface="Montserrat-Regular"/>
              </a:rPr>
              <a:t> 1:</a:t>
            </a:r>
          </a:p>
          <a:p>
            <a:r>
              <a:rPr lang="ru-RU" altLang="ru-RU" sz="3000">
                <a:solidFill>
                  <a:schemeClr val="bg1"/>
                </a:solidFill>
                <a:latin typeface="Arial" pitchFamily="34" charset="0"/>
                <a:sym typeface="Montserrat-Regular"/>
              </a:rPr>
              <a:t>ПАНЕЛЬ ИНФОРМАЦИИ О РЕБЕНКЕ</a:t>
            </a:r>
            <a:r>
              <a:rPr lang="en-US" altLang="ru-RU" sz="3000">
                <a:solidFill>
                  <a:schemeClr val="bg1"/>
                </a:solidFill>
                <a:latin typeface="Arial" pitchFamily="34" charset="0"/>
                <a:sym typeface="Montserrat-Regular"/>
              </a:rPr>
              <a:t> (FS)</a:t>
            </a:r>
          </a:p>
        </p:txBody>
      </p:sp>
      <p:sp>
        <p:nvSpPr>
          <p:cNvPr id="18438" name="Shape 95"/>
          <p:cNvSpPr>
            <a:spLocks noChangeArrowheads="1"/>
          </p:cNvSpPr>
          <p:nvPr/>
        </p:nvSpPr>
        <p:spPr bwMode="auto">
          <a:xfrm>
            <a:off x="565150" y="3890963"/>
            <a:ext cx="8077200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ru-RU" sz="2600">
                <a:latin typeface="Arial" pitchFamily="34" charset="0"/>
              </a:rPr>
              <a:t>Верхняя панель </a:t>
            </a:r>
            <a:r>
              <a:rPr lang="en-US" altLang="ru-RU" sz="2600">
                <a:latin typeface="Arial" pitchFamily="34" charset="0"/>
                <a:sym typeface="Wingdings" pitchFamily="2" charset="2"/>
              </a:rPr>
              <a:t> </a:t>
            </a:r>
            <a:r>
              <a:rPr lang="en-US" altLang="ru-RU" sz="2600">
                <a:latin typeface="Arial" pitchFamily="34" charset="0"/>
              </a:rPr>
              <a:t> </a:t>
            </a:r>
            <a:r>
              <a:rPr lang="en-US" altLang="ru-RU" sz="2600" b="1">
                <a:latin typeface="Arial" pitchFamily="34" charset="0"/>
              </a:rPr>
              <a:t>Идентификационные данные</a:t>
            </a:r>
            <a:endParaRPr lang="en-US" altLang="ru-RU" sz="2600">
              <a:latin typeface="Arial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ru-RU" sz="2600">
                <a:latin typeface="Arial" pitchFamily="34" charset="0"/>
              </a:rPr>
              <a:t>Средняя панель </a:t>
            </a:r>
            <a:r>
              <a:rPr lang="en-US" altLang="ru-RU" sz="2600">
                <a:latin typeface="Arial" pitchFamily="34" charset="0"/>
                <a:sym typeface="Wingdings" pitchFamily="2" charset="2"/>
              </a:rPr>
              <a:t></a:t>
            </a:r>
            <a:r>
              <a:rPr lang="en-US" altLang="ru-RU" sz="2600">
                <a:latin typeface="Arial" pitchFamily="34" charset="0"/>
              </a:rPr>
              <a:t> </a:t>
            </a:r>
            <a:r>
              <a:rPr lang="en-US" altLang="ru-RU" sz="2600" b="1">
                <a:latin typeface="Arial" pitchFamily="34" charset="0"/>
              </a:rPr>
              <a:t>Респондент(ка), приветствие, согласие</a:t>
            </a:r>
            <a:endParaRPr lang="en-US" altLang="ru-RU" sz="2600">
              <a:latin typeface="Arial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ru-RU" sz="2600">
                <a:latin typeface="Arial" pitchFamily="34" charset="0"/>
              </a:rPr>
              <a:t>Нижняя панель </a:t>
            </a:r>
            <a:r>
              <a:rPr lang="en-US" altLang="ru-RU" sz="2600">
                <a:latin typeface="Arial" pitchFamily="34" charset="0"/>
                <a:sym typeface="Wingdings" pitchFamily="2" charset="2"/>
              </a:rPr>
              <a:t></a:t>
            </a:r>
            <a:r>
              <a:rPr lang="en-US" altLang="ru-RU" sz="2600">
                <a:latin typeface="Arial" pitchFamily="34" charset="0"/>
              </a:rPr>
              <a:t> </a:t>
            </a:r>
            <a:r>
              <a:rPr lang="en-US" altLang="ru-RU" sz="2600" b="1">
                <a:latin typeface="Arial" pitchFamily="34" charset="0"/>
              </a:rPr>
              <a:t>Результат </a:t>
            </a:r>
            <a:r>
              <a:rPr lang="en-US" altLang="ru-RU" sz="2600">
                <a:latin typeface="Arial" pitchFamily="34" charset="0"/>
              </a:rPr>
              <a:t>опроса</a:t>
            </a:r>
          </a:p>
          <a:p>
            <a:pPr algn="ctr">
              <a:lnSpc>
                <a:spcPts val="2000"/>
              </a:lnSpc>
            </a:pPr>
            <a:endParaRPr lang="en-US" altLang="ru-RU" sz="2600"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18440" name="Picture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57950" y="6426200"/>
            <a:ext cx="21844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073" y="326195"/>
            <a:ext cx="4969329" cy="3312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80524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805772052"/>
              </p:ext>
            </p:extLst>
          </p:nvPr>
        </p:nvGraphicFramePr>
        <p:xfrm>
          <a:off x="613045" y="1277405"/>
          <a:ext cx="7692755" cy="3783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798638" y="5414963"/>
            <a:ext cx="6061075" cy="92551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/>
              <a:t>ПРОВЕРЬТЕ</a:t>
            </a:r>
            <a:r>
              <a:rPr lang="en-US" altLang="ru-RU"/>
              <a:t> CB1 </a:t>
            </a:r>
            <a:r>
              <a:rPr lang="en-US" altLang="ru-RU">
                <a:sym typeface="Wingdings" pitchFamily="2" charset="2"/>
              </a:rPr>
              <a:t></a:t>
            </a:r>
            <a:r>
              <a:rPr lang="en-US" altLang="ru-RU"/>
              <a:t> </a:t>
            </a:r>
            <a:r>
              <a:rPr lang="ru-RU" altLang="ru-RU"/>
              <a:t>Респондент(ка) тот (та) же, что респондент(ка), ответивший(ая) на вопросник д/х </a:t>
            </a:r>
            <a:r>
              <a:rPr lang="en-US" altLang="ru-RU">
                <a:sym typeface="Wingdings" pitchFamily="2" charset="2"/>
              </a:rPr>
              <a:t> </a:t>
            </a:r>
            <a:r>
              <a:rPr lang="ru-RU" altLang="ru-RU"/>
              <a:t>Пропустите вопросы о возрасте и образовании</a:t>
            </a:r>
            <a:endParaRPr lang="en-GB" altLang="ru-RU"/>
          </a:p>
        </p:txBody>
      </p:sp>
      <p:pic>
        <p:nvPicPr>
          <p:cNvPr id="21510" name="Picture 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67513" y="6403975"/>
            <a:ext cx="2184400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hape 79"/>
          <p:cNvSpPr/>
          <p:nvPr/>
        </p:nvSpPr>
        <p:spPr>
          <a:xfrm>
            <a:off x="612775" y="563563"/>
            <a:ext cx="7869238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ts val="2800"/>
              </a:lnSpc>
            </a:pPr>
            <a:r>
              <a:rPr lang="ru-RU" altLang="ru-RU" sz="2800">
                <a:solidFill>
                  <a:srgbClr val="00B0F0"/>
                </a:solidFill>
                <a:latin typeface="Arial" pitchFamily="34" charset="0"/>
                <a:sym typeface="Montserrat-Regular"/>
              </a:rPr>
              <a:t>Модуль</a:t>
            </a:r>
            <a:r>
              <a:rPr lang="en-US" altLang="ru-RU" sz="2800">
                <a:solidFill>
                  <a:srgbClr val="00B0F0"/>
                </a:solidFill>
                <a:latin typeface="Arial" pitchFamily="34" charset="0"/>
                <a:sym typeface="Montserrat-Regular"/>
              </a:rPr>
              <a:t> 2: </a:t>
            </a:r>
            <a:r>
              <a:rPr lang="ru-RU" altLang="ru-RU" sz="2800">
                <a:solidFill>
                  <a:srgbClr val="00B0F0"/>
                </a:solidFill>
                <a:latin typeface="Arial" pitchFamily="34" charset="0"/>
                <a:sym typeface="Montserrat-Regular"/>
              </a:rPr>
              <a:t>Сведения о ребенке</a:t>
            </a:r>
          </a:p>
        </p:txBody>
      </p:sp>
    </p:spTree>
    <p:extLst>
      <p:ext uri="{BB962C8B-B14F-4D97-AF65-F5344CB8AC3E}">
        <p14:creationId xmlns:p14="http://schemas.microsoft.com/office/powerpoint/2010/main" val="27019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pasted-image.pdf"/>
          <p:cNvPicPr/>
          <p:nvPr/>
        </p:nvPicPr>
        <p:blipFill rotWithShape="1">
          <a:blip r:embed="rId3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6943" cy="6862847"/>
          </a:xfrm>
          <a:prstGeom prst="rect">
            <a:avLst/>
          </a:prstGeom>
          <a:ln w="12700">
            <a:miter lim="400000"/>
          </a:ln>
        </p:spPr>
      </p:pic>
      <p:sp>
        <p:nvSpPr>
          <p:cNvPr id="22534" name="Shape 95"/>
          <p:cNvSpPr>
            <a:spLocks noChangeArrowheads="1"/>
          </p:cNvSpPr>
          <p:nvPr/>
        </p:nvSpPr>
        <p:spPr bwMode="auto">
          <a:xfrm>
            <a:off x="565150" y="5073650"/>
            <a:ext cx="80772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ts val="2000"/>
              </a:lnSpc>
            </a:pPr>
            <a:endParaRPr lang="ru-RU" altLang="ru-RU" sz="2600"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22536" name="Picture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6388" y="6391275"/>
            <a:ext cx="2184400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7" name="Rectangle 1"/>
          <p:cNvSpPr>
            <a:spLocks noChangeArrowheads="1"/>
          </p:cNvSpPr>
          <p:nvPr/>
        </p:nvSpPr>
        <p:spPr bwMode="auto">
          <a:xfrm>
            <a:off x="2035175" y="4337050"/>
            <a:ext cx="5408613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ts val="2000"/>
              </a:lnSpc>
            </a:pPr>
            <a:endParaRPr lang="ru-RU" altLang="ru-RU" sz="2600">
              <a:latin typeface="Arial" pitchFamily="34" charset="0"/>
            </a:endParaRPr>
          </a:p>
        </p:txBody>
      </p:sp>
      <p:sp>
        <p:nvSpPr>
          <p:cNvPr id="14" name="Shape 79"/>
          <p:cNvSpPr/>
          <p:nvPr/>
        </p:nvSpPr>
        <p:spPr>
          <a:xfrm>
            <a:off x="258995" y="5383727"/>
            <a:ext cx="7880350" cy="103505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 b="1" dirty="0">
                <a:latin typeface="Arial" pitchFamily="34" charset="0"/>
                <a:sym typeface="Montserrat-Regular"/>
              </a:rPr>
              <a:t>Показатель </a:t>
            </a:r>
            <a:r>
              <a:rPr lang="en-US" altLang="ru-RU" sz="2400" b="1" dirty="0">
                <a:latin typeface="Arial" pitchFamily="34" charset="0"/>
                <a:sym typeface="Montserrat-Regular"/>
              </a:rPr>
              <a:t>8.7.1</a:t>
            </a:r>
            <a:r>
              <a:rPr lang="ru-RU" altLang="ru-RU" sz="2400" b="1" dirty="0">
                <a:latin typeface="Arial" pitchFamily="34" charset="0"/>
                <a:sym typeface="Montserrat-Regular"/>
              </a:rPr>
              <a:t> ЦУР </a:t>
            </a:r>
            <a:endParaRPr lang="en-US" altLang="ru-RU" sz="2400" b="1" dirty="0">
              <a:latin typeface="Arial" pitchFamily="34" charset="0"/>
              <a:sym typeface="Montserrat-Regular"/>
            </a:endParaRPr>
          </a:p>
          <a:p>
            <a:r>
              <a:rPr lang="ru-RU" altLang="ru-RU" sz="2200" dirty="0">
                <a:latin typeface="Arial" pitchFamily="34" charset="0"/>
                <a:sym typeface="Montserrat-Regular"/>
              </a:rPr>
              <a:t>Доля и число детей в возрасте </a:t>
            </a:r>
            <a:r>
              <a:rPr lang="en-US" altLang="ru-RU" sz="2200" dirty="0">
                <a:latin typeface="Arial" pitchFamily="34" charset="0"/>
                <a:sym typeface="Montserrat-Regular"/>
              </a:rPr>
              <a:t>5-17</a:t>
            </a:r>
            <a:r>
              <a:rPr lang="ru-RU" altLang="ru-RU" sz="2200" dirty="0">
                <a:latin typeface="Arial" pitchFamily="34" charset="0"/>
                <a:sym typeface="Montserrat-Regular"/>
              </a:rPr>
              <a:t> лет, вовлеченных в детский труд, в разбивке по полу и возрасту</a:t>
            </a:r>
            <a:endParaRPr lang="en-US" altLang="ru-RU" sz="2200" dirty="0">
              <a:latin typeface="Arial" pitchFamily="34" charset="0"/>
              <a:sym typeface="Montserrat-Regular"/>
            </a:endParaRPr>
          </a:p>
        </p:txBody>
      </p:sp>
      <p:pic>
        <p:nvPicPr>
          <p:cNvPr id="11" name="Picture 2" descr="child labour europ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5193"/>
            <a:ext cx="7895771" cy="4974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hape 79"/>
          <p:cNvSpPr/>
          <p:nvPr/>
        </p:nvSpPr>
        <p:spPr>
          <a:xfrm>
            <a:off x="1005441" y="2906198"/>
            <a:ext cx="2979738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3000" dirty="0">
                <a:solidFill>
                  <a:schemeClr val="bg1"/>
                </a:solidFill>
                <a:latin typeface="Arial" pitchFamily="34" charset="0"/>
                <a:sym typeface="Montserrat-Regular"/>
              </a:rPr>
              <a:t>Модуль</a:t>
            </a:r>
            <a:r>
              <a:rPr lang="en-US" altLang="ru-RU" sz="3000" dirty="0">
                <a:solidFill>
                  <a:schemeClr val="bg1"/>
                </a:solidFill>
                <a:latin typeface="Arial" pitchFamily="34" charset="0"/>
                <a:sym typeface="Montserrat-Regular"/>
              </a:rPr>
              <a:t> 3:</a:t>
            </a:r>
          </a:p>
          <a:p>
            <a:r>
              <a:rPr lang="ru-RU" altLang="ru-RU" sz="3000" dirty="0">
                <a:solidFill>
                  <a:schemeClr val="bg1"/>
                </a:solidFill>
                <a:latin typeface="Arial" pitchFamily="34" charset="0"/>
                <a:sym typeface="Montserrat-Regular"/>
              </a:rPr>
              <a:t>ДЕТСКИЙ ТРУД</a:t>
            </a:r>
            <a:endParaRPr lang="en-US" altLang="ru-RU" sz="3000" dirty="0">
              <a:solidFill>
                <a:schemeClr val="bg1"/>
              </a:solidFill>
              <a:latin typeface="Arial" pitchFamily="34" charset="0"/>
              <a:sym typeface="Montserrat-Regular"/>
            </a:endParaRPr>
          </a:p>
        </p:txBody>
      </p:sp>
    </p:spTree>
    <p:extLst>
      <p:ext uri="{BB962C8B-B14F-4D97-AF65-F5344CB8AC3E}">
        <p14:creationId xmlns:p14="http://schemas.microsoft.com/office/powerpoint/2010/main" val="361070453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 txBox="1">
            <a:spLocks/>
          </p:cNvSpPr>
          <p:nvPr/>
        </p:nvSpPr>
        <p:spPr bwMode="auto">
          <a:xfrm>
            <a:off x="735013" y="630238"/>
            <a:ext cx="775652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ru-RU" altLang="ru-RU" sz="2700">
                <a:solidFill>
                  <a:srgbClr val="0099FF"/>
                </a:solidFill>
                <a:latin typeface="Arial" pitchFamily="34" charset="0"/>
              </a:rPr>
              <a:t>Когда выполнение работы детьми вызывает опасения</a:t>
            </a:r>
            <a:r>
              <a:rPr lang="en-US" altLang="ru-RU" sz="2700">
                <a:solidFill>
                  <a:srgbClr val="0099FF"/>
                </a:solidFill>
                <a:latin typeface="Arial" pitchFamily="34" charset="0"/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5013" y="1676400"/>
            <a:ext cx="7593012" cy="4154984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Font typeface="Arial" pitchFamily="34" charset="0"/>
              <a:buChar char="•"/>
            </a:pPr>
            <a:r>
              <a:rPr lang="ru-RU" altLang="ru-RU" sz="2200" dirty="0">
                <a:latin typeface="Arial" pitchFamily="34" charset="0"/>
              </a:rPr>
              <a:t>Работа</a:t>
            </a:r>
            <a:r>
              <a:rPr lang="en-US" altLang="ru-RU" sz="2200" dirty="0">
                <a:latin typeface="Arial" pitchFamily="34" charset="0"/>
              </a:rPr>
              <a:t> </a:t>
            </a:r>
            <a:r>
              <a:rPr lang="ru-RU" altLang="ru-RU" sz="2200" b="1" dirty="0">
                <a:latin typeface="Arial" pitchFamily="34" charset="0"/>
              </a:rPr>
              <a:t>не по возрасту</a:t>
            </a:r>
            <a:r>
              <a:rPr lang="ru-RU" altLang="ru-RU" sz="2200" dirty="0">
                <a:latin typeface="Arial" pitchFamily="34" charset="0"/>
              </a:rPr>
              <a:t>.</a:t>
            </a:r>
            <a:endParaRPr lang="en-US" altLang="ru-RU" sz="2200" dirty="0">
              <a:latin typeface="Arial" pitchFamily="34" charset="0"/>
            </a:endParaRPr>
          </a:p>
          <a:p>
            <a:pPr lvl="1">
              <a:buFont typeface="Wingdings" pitchFamily="2" charset="2"/>
              <a:buChar char="à"/>
            </a:pPr>
            <a:r>
              <a:rPr lang="ru-RU" altLang="ru-RU" sz="2200" dirty="0">
                <a:latin typeface="Arial" pitchFamily="34" charset="0"/>
              </a:rPr>
              <a:t>Слишком длительная, слишком тяжелая физически.</a:t>
            </a:r>
            <a:endParaRPr lang="en-US" altLang="ru-RU" sz="2200" dirty="0">
              <a:latin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altLang="ru-RU" sz="2200" dirty="0" smtClean="0">
                <a:latin typeface="Arial" pitchFamily="34" charset="0"/>
                <a:sym typeface="Wingdings" pitchFamily="2" charset="2"/>
              </a:rPr>
              <a:t>Работа</a:t>
            </a:r>
            <a:r>
              <a:rPr lang="en-US" altLang="ru-RU" sz="2200" b="1" dirty="0" smtClean="0">
                <a:latin typeface="Arial" pitchFamily="34" charset="0"/>
                <a:sym typeface="Wingdings" pitchFamily="2" charset="2"/>
              </a:rPr>
              <a:t> </a:t>
            </a:r>
            <a:r>
              <a:rPr lang="ru-RU" altLang="ru-RU" sz="2200" b="1" dirty="0">
                <a:latin typeface="Arial" pitchFamily="34" charset="0"/>
                <a:sym typeface="Wingdings" pitchFamily="2" charset="2"/>
              </a:rPr>
              <a:t>мешает учиться</a:t>
            </a:r>
            <a:r>
              <a:rPr lang="ru-RU" altLang="ru-RU" sz="2200" dirty="0">
                <a:latin typeface="Arial" pitchFamily="34" charset="0"/>
                <a:sym typeface="Wingdings" pitchFamily="2" charset="2"/>
              </a:rPr>
              <a:t>.</a:t>
            </a:r>
            <a:endParaRPr lang="en-US" altLang="ru-RU" sz="2200" dirty="0">
              <a:latin typeface="Arial" pitchFamily="34" charset="0"/>
              <a:sym typeface="Wingdings" pitchFamily="2" charset="2"/>
            </a:endParaRPr>
          </a:p>
          <a:p>
            <a:pPr lvl="1"/>
            <a:r>
              <a:rPr lang="en-US" altLang="ru-RU" sz="2200" dirty="0">
                <a:latin typeface="Arial" pitchFamily="34" charset="0"/>
                <a:sym typeface="Wingdings" pitchFamily="2" charset="2"/>
              </a:rPr>
              <a:t> </a:t>
            </a:r>
            <a:r>
              <a:rPr lang="ru-RU" altLang="ru-RU" sz="2200" dirty="0">
                <a:latin typeface="Arial" pitchFamily="34" charset="0"/>
              </a:rPr>
              <a:t>Ребенок переутомляется, учится ниже своих возможностей, не может заниматься регулярно, его исключают из учебного заведения, он попадает в порочный круг неквалифицированного труда, мало зарабатывает, у него слабая социальная защита.</a:t>
            </a:r>
            <a:endParaRPr lang="en-US" altLang="ru-RU" sz="2200" dirty="0">
              <a:latin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altLang="ru-RU" sz="2200" dirty="0" smtClean="0">
                <a:latin typeface="Arial" pitchFamily="34" charset="0"/>
              </a:rPr>
              <a:t>Работа </a:t>
            </a:r>
            <a:r>
              <a:rPr lang="ru-RU" altLang="ru-RU" sz="2200" dirty="0">
                <a:latin typeface="Arial" pitchFamily="34" charset="0"/>
              </a:rPr>
              <a:t>может </a:t>
            </a:r>
            <a:r>
              <a:rPr lang="ru-RU" altLang="ru-RU" sz="2200" b="1" dirty="0">
                <a:latin typeface="Arial" pitchFamily="34" charset="0"/>
              </a:rPr>
              <a:t>вредить здоровью, безопасности или душевному </a:t>
            </a:r>
            <a:r>
              <a:rPr lang="ru-RU" altLang="ru-RU" sz="2200" dirty="0">
                <a:latin typeface="Arial" pitchFamily="34" charset="0"/>
              </a:rPr>
              <a:t>благополучию.</a:t>
            </a:r>
            <a:endParaRPr lang="en-US" altLang="ru-RU" sz="2200" dirty="0">
              <a:latin typeface="Arial" pitchFamily="34" charset="0"/>
            </a:endParaRPr>
          </a:p>
        </p:txBody>
      </p:sp>
      <p:pic>
        <p:nvPicPr>
          <p:cNvPr id="24580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7350" y="6391275"/>
            <a:ext cx="2184400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35013" y="5934574"/>
            <a:ext cx="5746749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1700" dirty="0">
                <a:solidFill>
                  <a:srgbClr val="C00000"/>
                </a:solidFill>
                <a:latin typeface="Arial" pitchFamily="34" charset="0"/>
              </a:rPr>
              <a:t>Согласно оценкам, </a:t>
            </a:r>
            <a:r>
              <a:rPr lang="en-US" altLang="ru-RU" sz="1700" dirty="0">
                <a:solidFill>
                  <a:srgbClr val="C00000"/>
                </a:solidFill>
                <a:latin typeface="Arial" pitchFamily="34" charset="0"/>
              </a:rPr>
              <a:t>150</a:t>
            </a:r>
            <a:r>
              <a:rPr lang="ru-RU" altLang="ru-RU" sz="1700" dirty="0">
                <a:solidFill>
                  <a:srgbClr val="C00000"/>
                </a:solidFill>
                <a:latin typeface="Arial" pitchFamily="34" charset="0"/>
              </a:rPr>
              <a:t> миллионов детей в мире вовлечены в детский труд.</a:t>
            </a:r>
            <a:endParaRPr lang="en-US" altLang="ru-RU" sz="1700" dirty="0">
              <a:solidFill>
                <a:srgbClr val="C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0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12725" y="1404938"/>
            <a:ext cx="6550025" cy="1625600"/>
          </a:xfrm>
          <a:prstGeom prst="rect">
            <a:avLst/>
          </a:prstGeom>
          <a:solidFill>
            <a:srgbClr val="00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00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ВИДЫ</a:t>
            </a:r>
          </a:p>
          <a:p>
            <a:r>
              <a:rPr lang="ru-RU" altLang="ru-RU" sz="200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ЭКОНОМИЧЕСКОЙ</a:t>
            </a:r>
            <a:endParaRPr lang="en-US" altLang="ru-RU" sz="200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altLang="ru-RU" sz="200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ДЕЯТЕЛЬНОСТИ</a:t>
            </a:r>
          </a:p>
          <a:p>
            <a:r>
              <a:rPr lang="ru-RU" altLang="ru-RU" sz="200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00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CL1</a:t>
            </a:r>
          </a:p>
        </p:txBody>
      </p:sp>
      <p:sp>
        <p:nvSpPr>
          <p:cNvPr id="10" name="Rectangle 9"/>
          <p:cNvSpPr/>
          <p:nvPr/>
        </p:nvSpPr>
        <p:spPr>
          <a:xfrm>
            <a:off x="212725" y="3090863"/>
            <a:ext cx="6550025" cy="18399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00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ОПАСНЫЕ</a:t>
            </a:r>
            <a:r>
              <a:rPr lang="en-US" altLang="ru-RU" sz="200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altLang="ru-RU" sz="200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УСЛОВИЯ</a:t>
            </a:r>
            <a:endParaRPr lang="en-US" altLang="ru-RU" sz="200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ru-RU" sz="200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CL4, CL5, CL6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12725" y="4999038"/>
            <a:ext cx="6550025" cy="174466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00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РАБОТА</a:t>
            </a:r>
            <a:r>
              <a:rPr lang="en-US" altLang="ru-RU" sz="200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altLang="ru-RU" sz="200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ПО ДОМУ</a:t>
            </a:r>
            <a:endParaRPr lang="en-US" altLang="ru-RU" sz="200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ru-RU" sz="200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CL7, CL9, CL11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52725" y="2516188"/>
            <a:ext cx="3876675" cy="4445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Изготовление или продажа товаров, изделий ручной работы, одежды, продуктов питания или сельскохозяйственной продукции</a:t>
            </a:r>
            <a:endParaRPr lang="en-US" altLang="ru-RU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752725" y="3155950"/>
            <a:ext cx="3876675" cy="43497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CL4: </a:t>
            </a:r>
            <a:r>
              <a:rPr lang="ru-RU" alt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переноска тяжестей</a:t>
            </a:r>
            <a:endParaRPr lang="en-US" altLang="ru-RU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752725" y="3663950"/>
            <a:ext cx="3876675" cy="43497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CL5: </a:t>
            </a:r>
            <a:r>
              <a:rPr lang="ru-RU" alt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работа с опасными инструментами</a:t>
            </a:r>
            <a:endParaRPr lang="en-US" altLang="ru-RU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752725" y="4162425"/>
            <a:ext cx="3876675" cy="66675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CL6: </a:t>
            </a:r>
            <a:r>
              <a:rPr lang="ru-RU" alt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пыль, дым или газ; экстремально низкие или высокие температуры</a:t>
            </a:r>
            <a:r>
              <a:rPr lang="en-US" alt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;</a:t>
            </a:r>
            <a:r>
              <a:rPr lang="ru-RU" alt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громкий шум, вибрация</a:t>
            </a:r>
            <a:r>
              <a:rPr lang="en-US" alt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;</a:t>
            </a:r>
            <a:r>
              <a:rPr lang="ru-RU" alt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высотные работы</a:t>
            </a:r>
            <a:r>
              <a:rPr lang="en-US" alt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;</a:t>
            </a:r>
            <a:r>
              <a:rPr lang="ru-RU" alt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работа с химикатами</a:t>
            </a:r>
            <a:endParaRPr lang="en-US" altLang="ru-RU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752725" y="5064125"/>
            <a:ext cx="3876675" cy="46355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CL7: </a:t>
            </a:r>
            <a:r>
              <a:rPr lang="ru-RU" alt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подноска воды</a:t>
            </a:r>
            <a:endParaRPr lang="en-US" altLang="ru-RU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Isosceles Triangle 6"/>
          <p:cNvSpPr/>
          <p:nvPr/>
        </p:nvSpPr>
        <p:spPr>
          <a:xfrm rot="5400000">
            <a:off x="5051425" y="3746501"/>
            <a:ext cx="3921125" cy="36830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196138" y="1438275"/>
            <a:ext cx="1884362" cy="51879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17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ДЕТСКИЙ ТРУД</a:t>
            </a:r>
            <a:r>
              <a:rPr lang="en-US" altLang="ru-RU" sz="17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7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характеризуют</a:t>
            </a:r>
            <a:r>
              <a:rPr lang="en-US" altLang="ru-RU" sz="17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algn="ctr"/>
            <a:endParaRPr lang="en-US" altLang="ru-RU" sz="17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altLang="ru-RU" sz="17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ВИД</a:t>
            </a:r>
            <a:r>
              <a:rPr lang="en-US" altLang="ru-RU" sz="17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7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ДЕЯТЕЛЬ-НОСТИ</a:t>
            </a:r>
            <a:endParaRPr lang="en-US" altLang="ru-RU" sz="17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altLang="ru-RU" sz="17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altLang="ru-RU" sz="17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УСЛОВИЯ РАБОТЫ</a:t>
            </a:r>
            <a:endParaRPr lang="en-US" altLang="ru-RU" sz="17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altLang="ru-RU" sz="17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altLang="ru-RU" sz="17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ВОЗРАСТ</a:t>
            </a:r>
            <a:r>
              <a:rPr lang="en-US" altLang="ru-RU" sz="17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7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РЕБЕНКА</a:t>
            </a:r>
            <a:endParaRPr lang="en-US" altLang="ru-RU" sz="17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altLang="ru-RU" sz="17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altLang="ru-RU" sz="17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ВРЕМЯ</a:t>
            </a:r>
            <a:r>
              <a:rPr lang="ru-RU" altLang="ru-RU" sz="17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ЗАТРАЧЕННОЕ НА ВЫПОЛНЕ-НИЕ ВИДА ДЕЯТЕЛЬНОС-ТИ </a:t>
            </a:r>
            <a:r>
              <a:rPr lang="en-US" altLang="ru-RU" sz="17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(CL3, CL8, CL10, CL12)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752725" y="2012950"/>
            <a:ext cx="3876675" cy="442913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Работа на семейном предприятии за плату или бесплатно</a:t>
            </a:r>
            <a:endParaRPr lang="en-US" altLang="ru-RU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752725" y="1474788"/>
            <a:ext cx="3876675" cy="4445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Работа на семейном участке, ферме, в огороде, уход за животными</a:t>
            </a:r>
            <a:endParaRPr lang="en-US" altLang="ru-RU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752725" y="5600700"/>
            <a:ext cx="3876675" cy="430213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CL9: </a:t>
            </a:r>
            <a:r>
              <a:rPr lang="ru-RU" alt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сбор дров</a:t>
            </a:r>
            <a:endParaRPr lang="en-US" altLang="ru-RU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752725" y="6105525"/>
            <a:ext cx="3876675" cy="53022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CL11: </a:t>
            </a:r>
            <a:r>
              <a:rPr lang="ru-RU" alt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закупки, приготовление пищи, мытье посуды, уборка, уход за другими членами домохозяйства</a:t>
            </a:r>
            <a:endParaRPr lang="en-US" altLang="ru-RU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712" name="Title 1"/>
          <p:cNvSpPr txBox="1">
            <a:spLocks/>
          </p:cNvSpPr>
          <p:nvPr/>
        </p:nvSpPr>
        <p:spPr bwMode="auto">
          <a:xfrm>
            <a:off x="212725" y="492125"/>
            <a:ext cx="8335963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ru-RU" altLang="ru-RU" sz="2700">
                <a:solidFill>
                  <a:srgbClr val="0099FF"/>
                </a:solidFill>
                <a:latin typeface="Arial" pitchFamily="34" charset="0"/>
              </a:rPr>
              <a:t>Методика КОМП для расчета показателя «Детский труд»</a:t>
            </a:r>
            <a:endParaRPr lang="en-US" altLang="ru-RU" sz="2700">
              <a:solidFill>
                <a:srgbClr val="0099FF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617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13" grpId="0" animBg="1"/>
      <p:bldP spid="19" grpId="0" animBg="1"/>
      <p:bldP spid="20" grpId="0" animBg="1"/>
      <p:bldP spid="21" grpId="0" animBg="1"/>
      <p:bldP spid="22" grpId="0" animBg="1"/>
      <p:bldP spid="7" grpId="0" animBg="1"/>
      <p:bldP spid="23" grpId="0" animBg="1"/>
      <p:bldP spid="17" grpId="0" animBg="1"/>
      <p:bldP spid="15" grpId="0" animBg="1"/>
      <p:bldP spid="18" grpId="0" animBg="1"/>
      <p:bldP spid="24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58925" y="2098675"/>
            <a:ext cx="1825625" cy="820738"/>
          </a:xfrm>
          <a:prstGeom prst="rect">
            <a:avLst/>
          </a:prstGeom>
          <a:solidFill>
            <a:srgbClr val="00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210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ЭКОНОМИЧ. ДЕЯТ-ТЬ</a:t>
            </a:r>
            <a:endParaRPr lang="en-US" altLang="ru-RU" sz="210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23" name="Title 1"/>
          <p:cNvSpPr>
            <a:spLocks noGrp="1"/>
          </p:cNvSpPr>
          <p:nvPr>
            <p:ph type="title"/>
          </p:nvPr>
        </p:nvSpPr>
        <p:spPr>
          <a:xfrm>
            <a:off x="504825" y="495300"/>
            <a:ext cx="8335963" cy="576263"/>
          </a:xfrm>
        </p:spPr>
        <p:txBody>
          <a:bodyPr/>
          <a:lstStyle/>
          <a:p>
            <a:r>
              <a:rPr lang="ru-RU" altLang="ru-RU" sz="2700" dirty="0" smtClean="0">
                <a:solidFill>
                  <a:srgbClr val="0099FF"/>
                </a:solidFill>
                <a:latin typeface="Arial" pitchFamily="34" charset="0"/>
                <a:cs typeface="Arial" pitchFamily="34" charset="0"/>
              </a:rPr>
              <a:t>Методика КОМП для расчета показателя «Детский труд»</a:t>
            </a:r>
            <a:endParaRPr lang="en-US" altLang="ru-RU" sz="2700" dirty="0" smtClean="0">
              <a:solidFill>
                <a:srgbClr val="0099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378575" y="2098675"/>
            <a:ext cx="2030413" cy="8318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220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ОПАСНЫЕ УСЛОВИЯ</a:t>
            </a:r>
            <a:endParaRPr lang="en-US" altLang="ru-RU" sz="220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03650" y="2089150"/>
            <a:ext cx="2157413" cy="84931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220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РАБОТА ПО ДОМУ</a:t>
            </a:r>
            <a:endParaRPr lang="en-US" altLang="ru-RU" sz="220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26" name="Picture 2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6388" y="6391275"/>
            <a:ext cx="2184400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1"/>
          <p:cNvPicPr>
            <a:picLocks noChangeAspect="1"/>
          </p:cNvPicPr>
          <p:nvPr/>
        </p:nvPicPr>
        <p:blipFill>
          <a:blip r:embed="rId4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575" y="3070225"/>
            <a:ext cx="552450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8" name="TextBox 2"/>
          <p:cNvSpPr txBox="1">
            <a:spLocks noChangeArrowheads="1"/>
          </p:cNvSpPr>
          <p:nvPr/>
        </p:nvSpPr>
        <p:spPr bwMode="auto">
          <a:xfrm>
            <a:off x="492761" y="3252788"/>
            <a:ext cx="900112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ru-RU" sz="2200" b="1" dirty="0">
                <a:latin typeface="Arial" pitchFamily="34" charset="0"/>
              </a:rPr>
              <a:t>5 - 11</a:t>
            </a:r>
          </a:p>
        </p:txBody>
      </p:sp>
      <p:pic>
        <p:nvPicPr>
          <p:cNvPr id="30729" name="Picture 8"/>
          <p:cNvPicPr>
            <a:picLocks noChangeAspect="1"/>
          </p:cNvPicPr>
          <p:nvPr/>
        </p:nvPicPr>
        <p:blipFill>
          <a:blip r:embed="rId5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100" y="4094163"/>
            <a:ext cx="542925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0" name="Picture 11"/>
          <p:cNvPicPr>
            <a:picLocks noChangeAspect="1"/>
          </p:cNvPicPr>
          <p:nvPr/>
        </p:nvPicPr>
        <p:blipFill>
          <a:blip r:embed="rId5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100" y="5165725"/>
            <a:ext cx="542925" cy="90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1" name="TextBox 12"/>
          <p:cNvSpPr txBox="1">
            <a:spLocks noChangeArrowheads="1"/>
          </p:cNvSpPr>
          <p:nvPr/>
        </p:nvSpPr>
        <p:spPr bwMode="auto">
          <a:xfrm>
            <a:off x="492761" y="4230688"/>
            <a:ext cx="1055687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ru-RU" sz="2200" b="1" dirty="0">
                <a:latin typeface="Arial" pitchFamily="34" charset="0"/>
              </a:rPr>
              <a:t>12 - 14</a:t>
            </a:r>
          </a:p>
        </p:txBody>
      </p:sp>
      <p:sp>
        <p:nvSpPr>
          <p:cNvPr id="30732" name="TextBox 13"/>
          <p:cNvSpPr txBox="1">
            <a:spLocks noChangeArrowheads="1"/>
          </p:cNvSpPr>
          <p:nvPr/>
        </p:nvSpPr>
        <p:spPr bwMode="auto">
          <a:xfrm>
            <a:off x="476885" y="5373688"/>
            <a:ext cx="1055687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ru-RU" sz="2200" b="1" dirty="0">
                <a:latin typeface="Arial" pitchFamily="34" charset="0"/>
              </a:rPr>
              <a:t>15 - 17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558925" y="3070225"/>
            <a:ext cx="1825625" cy="8794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sz="2200">
                <a:latin typeface="Arial" pitchFamily="34" charset="0"/>
                <a:cs typeface="Arial" pitchFamily="34" charset="0"/>
              </a:rPr>
              <a:t>1 </a:t>
            </a:r>
            <a:r>
              <a:rPr lang="ru-RU" altLang="ru-RU" sz="2200">
                <a:latin typeface="Arial" pitchFamily="34" charset="0"/>
                <a:cs typeface="Arial" pitchFamily="34" charset="0"/>
              </a:rPr>
              <a:t>час или более</a:t>
            </a:r>
            <a:endParaRPr lang="en-US" altLang="ru-RU" sz="2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601788" y="4098925"/>
            <a:ext cx="1782762" cy="8588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sz="2200">
                <a:latin typeface="Arial" pitchFamily="34" charset="0"/>
                <a:cs typeface="Arial" pitchFamily="34" charset="0"/>
              </a:rPr>
              <a:t>14 </a:t>
            </a:r>
            <a:r>
              <a:rPr lang="ru-RU" altLang="ru-RU" sz="2200">
                <a:latin typeface="Arial" pitchFamily="34" charset="0"/>
                <a:cs typeface="Arial" pitchFamily="34" charset="0"/>
              </a:rPr>
              <a:t>часов или более</a:t>
            </a:r>
            <a:endParaRPr lang="en-US" altLang="ru-RU" sz="2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558925" y="5165725"/>
            <a:ext cx="1825625" cy="9064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sz="2200">
                <a:latin typeface="Arial" pitchFamily="34" charset="0"/>
                <a:cs typeface="Arial" pitchFamily="34" charset="0"/>
              </a:rPr>
              <a:t>43 </a:t>
            </a:r>
            <a:r>
              <a:rPr lang="ru-RU" altLang="ru-RU" sz="2200">
                <a:latin typeface="Arial" pitchFamily="34" charset="0"/>
                <a:cs typeface="Arial" pitchFamily="34" charset="0"/>
              </a:rPr>
              <a:t>часа или более</a:t>
            </a:r>
            <a:endParaRPr lang="en-US" altLang="ru-RU" sz="220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803650" y="3100388"/>
            <a:ext cx="2157413" cy="8493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sz="2200">
                <a:latin typeface="Arial" pitchFamily="34" charset="0"/>
                <a:cs typeface="Arial" pitchFamily="34" charset="0"/>
              </a:rPr>
              <a:t>28 </a:t>
            </a:r>
            <a:r>
              <a:rPr lang="ru-RU" altLang="ru-RU" sz="2200">
                <a:latin typeface="Arial" pitchFamily="34" charset="0"/>
                <a:cs typeface="Arial" pitchFamily="34" charset="0"/>
              </a:rPr>
              <a:t>часов или более</a:t>
            </a:r>
            <a:endParaRPr lang="en-US" altLang="ru-RU" sz="220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803650" y="4108450"/>
            <a:ext cx="2157413" cy="8493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sz="2200">
                <a:latin typeface="Arial" pitchFamily="34" charset="0"/>
                <a:cs typeface="Arial" pitchFamily="34" charset="0"/>
              </a:rPr>
              <a:t>28 </a:t>
            </a:r>
            <a:r>
              <a:rPr lang="ru-RU" altLang="ru-RU" sz="2200">
                <a:latin typeface="Arial" pitchFamily="34" charset="0"/>
                <a:cs typeface="Arial" pitchFamily="34" charset="0"/>
              </a:rPr>
              <a:t>часов или более</a:t>
            </a:r>
            <a:endParaRPr lang="en-US" altLang="ru-RU" sz="220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856038" y="5165725"/>
            <a:ext cx="2105025" cy="9064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sz="2200">
                <a:latin typeface="Arial" pitchFamily="34" charset="0"/>
                <a:cs typeface="Arial" pitchFamily="34" charset="0"/>
              </a:rPr>
              <a:t>43 </a:t>
            </a:r>
            <a:r>
              <a:rPr lang="ru-RU" altLang="ru-RU" sz="2200">
                <a:latin typeface="Arial" pitchFamily="34" charset="0"/>
                <a:cs typeface="Arial" pitchFamily="34" charset="0"/>
              </a:rPr>
              <a:t>часа или более</a:t>
            </a:r>
            <a:endParaRPr lang="en-US" altLang="ru-RU" sz="220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378575" y="3116263"/>
            <a:ext cx="2030413" cy="29559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2200">
                <a:latin typeface="Arial" pitchFamily="34" charset="0"/>
                <a:cs typeface="Arial" pitchFamily="34" charset="0"/>
              </a:rPr>
              <a:t>Любые</a:t>
            </a:r>
            <a:endParaRPr lang="en-US" altLang="ru-RU" sz="2200">
              <a:latin typeface="Arial" pitchFamily="34" charset="0"/>
              <a:cs typeface="Arial" pitchFamily="34" charset="0"/>
            </a:endParaRPr>
          </a:p>
        </p:txBody>
      </p:sp>
      <p:sp>
        <p:nvSpPr>
          <p:cNvPr id="30740" name="TextBox 6"/>
          <p:cNvSpPr txBox="1">
            <a:spLocks noChangeArrowheads="1"/>
          </p:cNvSpPr>
          <p:nvPr/>
        </p:nvSpPr>
        <p:spPr bwMode="auto">
          <a:xfrm>
            <a:off x="688341" y="1330324"/>
            <a:ext cx="5957887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200" dirty="0">
                <a:latin typeface="Arial" pitchFamily="34" charset="0"/>
              </a:rPr>
              <a:t>Повозрастные пороговые значения для установления вовлеченности в детский труд</a:t>
            </a:r>
            <a:endParaRPr lang="en-US" altLang="ru-RU" sz="22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16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pasted-image.pdf"/>
          <p:cNvPicPr/>
          <p:nvPr/>
        </p:nvPicPr>
        <p:blipFill rotWithShape="1"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6943" cy="6862847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79"/>
          <p:cNvSpPr/>
          <p:nvPr/>
        </p:nvSpPr>
        <p:spPr>
          <a:xfrm>
            <a:off x="5803900" y="1106488"/>
            <a:ext cx="2979738" cy="274320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3000">
                <a:solidFill>
                  <a:schemeClr val="bg1"/>
                </a:solidFill>
                <a:latin typeface="Arial" pitchFamily="34" charset="0"/>
                <a:sym typeface="Montserrat-Regular"/>
              </a:rPr>
              <a:t>Модуль</a:t>
            </a:r>
            <a:r>
              <a:rPr lang="en-US" altLang="ru-RU" sz="3000">
                <a:solidFill>
                  <a:schemeClr val="bg1"/>
                </a:solidFill>
                <a:latin typeface="Arial" pitchFamily="34" charset="0"/>
                <a:sym typeface="Montserrat-Regular"/>
              </a:rPr>
              <a:t> 4:</a:t>
            </a:r>
          </a:p>
          <a:p>
            <a:r>
              <a:rPr lang="ru-RU" altLang="ru-RU" sz="3000">
                <a:solidFill>
                  <a:schemeClr val="bg1"/>
                </a:solidFill>
                <a:latin typeface="Arial" pitchFamily="34" charset="0"/>
                <a:sym typeface="Montserrat-Regular"/>
              </a:rPr>
              <a:t>ДИСЦИПЛИНИ-РОВАНИЕ ДЕТЕЙ</a:t>
            </a:r>
            <a:endParaRPr lang="en-US" altLang="ru-RU" sz="3000">
              <a:solidFill>
                <a:schemeClr val="bg1"/>
              </a:solidFill>
              <a:latin typeface="Arial" pitchFamily="34" charset="0"/>
              <a:sym typeface="Montserrat-Regular"/>
            </a:endParaRPr>
          </a:p>
          <a:p>
            <a:r>
              <a:rPr lang="en-US" altLang="ru-RU" sz="3000">
                <a:solidFill>
                  <a:schemeClr val="bg1"/>
                </a:solidFill>
                <a:latin typeface="Arial" pitchFamily="34" charset="0"/>
                <a:sym typeface="Montserrat-Regular"/>
              </a:rPr>
              <a:t>[</a:t>
            </a:r>
            <a:r>
              <a:rPr lang="ru-RU" altLang="ru-RU" sz="3000">
                <a:solidFill>
                  <a:schemeClr val="bg1"/>
                </a:solidFill>
                <a:latin typeface="Arial" pitchFamily="34" charset="0"/>
                <a:sym typeface="Montserrat-Regular"/>
              </a:rPr>
              <a:t>в возрасте </a:t>
            </a:r>
            <a:r>
              <a:rPr lang="en-US" altLang="ru-RU" sz="3000">
                <a:solidFill>
                  <a:schemeClr val="bg1"/>
                </a:solidFill>
                <a:latin typeface="Arial" pitchFamily="34" charset="0"/>
                <a:sym typeface="Montserrat-Regular"/>
              </a:rPr>
              <a:t>5-14</a:t>
            </a:r>
            <a:r>
              <a:rPr lang="ru-RU" altLang="ru-RU" sz="3000">
                <a:solidFill>
                  <a:schemeClr val="bg1"/>
                </a:solidFill>
                <a:latin typeface="Arial" pitchFamily="34" charset="0"/>
                <a:sym typeface="Montserrat-Regular"/>
              </a:rPr>
              <a:t> лет</a:t>
            </a:r>
            <a:r>
              <a:rPr lang="en-US" altLang="ru-RU" sz="3000">
                <a:solidFill>
                  <a:schemeClr val="bg1"/>
                </a:solidFill>
                <a:latin typeface="Arial" pitchFamily="34" charset="0"/>
                <a:sym typeface="Montserrat-Regular"/>
              </a:rPr>
              <a:t>]</a:t>
            </a:r>
          </a:p>
        </p:txBody>
      </p:sp>
      <p:sp>
        <p:nvSpPr>
          <p:cNvPr id="31750" name="Shape 95"/>
          <p:cNvSpPr>
            <a:spLocks noChangeArrowheads="1"/>
          </p:cNvSpPr>
          <p:nvPr/>
        </p:nvSpPr>
        <p:spPr bwMode="auto">
          <a:xfrm>
            <a:off x="565150" y="5081588"/>
            <a:ext cx="80772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ts val="2000"/>
              </a:lnSpc>
            </a:pPr>
            <a:endParaRPr lang="ru-RU" altLang="ru-RU" sz="2600"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31751" name="Picture Placeholder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150" y="947738"/>
            <a:ext cx="5035550" cy="2855912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2" name="Picture 1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6388" y="6391275"/>
            <a:ext cx="2184400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3" name="Rectangle 1"/>
          <p:cNvSpPr>
            <a:spLocks noChangeArrowheads="1"/>
          </p:cNvSpPr>
          <p:nvPr/>
        </p:nvSpPr>
        <p:spPr bwMode="auto">
          <a:xfrm>
            <a:off x="2035175" y="4337050"/>
            <a:ext cx="540861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ts val="2000"/>
              </a:lnSpc>
            </a:pPr>
            <a:endParaRPr lang="ru-RU" altLang="ru-RU" sz="2600">
              <a:latin typeface="Arial" pitchFamily="34" charset="0"/>
            </a:endParaRPr>
          </a:p>
        </p:txBody>
      </p:sp>
      <p:sp>
        <p:nvSpPr>
          <p:cNvPr id="14" name="Shape 79"/>
          <p:cNvSpPr/>
          <p:nvPr/>
        </p:nvSpPr>
        <p:spPr>
          <a:xfrm>
            <a:off x="603250" y="4410075"/>
            <a:ext cx="7878763" cy="149383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 b="1">
                <a:latin typeface="Arial" pitchFamily="34" charset="0"/>
                <a:sym typeface="Montserrat-Regular"/>
              </a:rPr>
              <a:t>Показатель </a:t>
            </a:r>
            <a:r>
              <a:rPr lang="en-US" altLang="ru-RU" sz="2400" b="1">
                <a:latin typeface="Arial" pitchFamily="34" charset="0"/>
                <a:sym typeface="Montserrat-Regular"/>
              </a:rPr>
              <a:t>16.2.1</a:t>
            </a:r>
            <a:r>
              <a:rPr lang="ru-RU" altLang="ru-RU" sz="2400" b="1">
                <a:latin typeface="Arial" pitchFamily="34" charset="0"/>
                <a:sym typeface="Montserrat-Regular"/>
              </a:rPr>
              <a:t> ЦУР</a:t>
            </a:r>
            <a:endParaRPr lang="en-US" altLang="ru-RU" sz="2400" b="1">
              <a:latin typeface="Arial" pitchFamily="34" charset="0"/>
              <a:sym typeface="Montserrat-Regular"/>
            </a:endParaRPr>
          </a:p>
          <a:p>
            <a:r>
              <a:rPr lang="ru-RU" altLang="ru-RU" sz="2000">
                <a:latin typeface="Arial" pitchFamily="34" charset="0"/>
                <a:sym typeface="Montserrat-Regular"/>
              </a:rPr>
              <a:t>Доля детей в возрасте </a:t>
            </a:r>
            <a:r>
              <a:rPr lang="en-US" altLang="ru-RU" sz="2000">
                <a:latin typeface="Arial" pitchFamily="34" charset="0"/>
                <a:sym typeface="Montserrat-Regular"/>
              </a:rPr>
              <a:t>1-14</a:t>
            </a:r>
            <a:r>
              <a:rPr lang="ru-RU" altLang="ru-RU" sz="2000">
                <a:latin typeface="Arial" pitchFamily="34" charset="0"/>
                <a:sym typeface="Montserrat-Regular"/>
              </a:rPr>
              <a:t> лет, </a:t>
            </a:r>
            <a:r>
              <a:rPr lang="ru-RU" altLang="ru-RU">
                <a:sym typeface="Montserrat-Regular"/>
              </a:rPr>
              <a:t>которые в прошедшем одном месяце подвергались какому-либо физическому наказанию и/или психологической агрессии со стороны лиц, осуществляющих уход за этими детьми</a:t>
            </a:r>
            <a:endParaRPr lang="en-US" altLang="ru-RU" sz="2000">
              <a:latin typeface="Arial" pitchFamily="34" charset="0"/>
              <a:sym typeface="Montserrat-Regular"/>
            </a:endParaRPr>
          </a:p>
        </p:txBody>
      </p:sp>
    </p:spTree>
    <p:extLst>
      <p:ext uri="{BB962C8B-B14F-4D97-AF65-F5344CB8AC3E}">
        <p14:creationId xmlns:p14="http://schemas.microsoft.com/office/powerpoint/2010/main" val="268255669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 txBox="1">
            <a:spLocks/>
          </p:cNvSpPr>
          <p:nvPr/>
        </p:nvSpPr>
        <p:spPr bwMode="auto">
          <a:xfrm>
            <a:off x="595313" y="477838"/>
            <a:ext cx="82708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ru-RU" altLang="ru-RU" sz="2700">
                <a:solidFill>
                  <a:srgbClr val="0099FF"/>
                </a:solidFill>
                <a:latin typeface="Arial" pitchFamily="34" charset="0"/>
              </a:rPr>
              <a:t>Защита детей от насильственного дисциплинирования</a:t>
            </a:r>
            <a:endParaRPr lang="en-US" altLang="ru-RU" sz="2700">
              <a:solidFill>
                <a:srgbClr val="0099FF"/>
              </a:solidFill>
              <a:latin typeface="Arial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95313" y="1233488"/>
            <a:ext cx="7748587" cy="3985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300" dirty="0" err="1">
                <a:latin typeface="Arial" pitchFamily="34" charset="0"/>
              </a:rPr>
              <a:t>Дисциплинирование</a:t>
            </a:r>
            <a:r>
              <a:rPr lang="ru-RU" altLang="ru-RU" sz="2300" dirty="0">
                <a:latin typeface="Arial" pitchFamily="34" charset="0"/>
              </a:rPr>
              <a:t> детей – неотъемлемая часть воспитания.</a:t>
            </a:r>
            <a:endParaRPr lang="en-US" altLang="ru-RU" sz="2300" dirty="0">
              <a:latin typeface="Arial" pitchFamily="34" charset="0"/>
            </a:endParaRPr>
          </a:p>
          <a:p>
            <a:endParaRPr lang="en-US" altLang="ru-RU" sz="2300" dirty="0">
              <a:latin typeface="Arial" pitchFamily="34" charset="0"/>
            </a:endParaRPr>
          </a:p>
          <a:p>
            <a:r>
              <a:rPr lang="ru-RU" altLang="ru-RU" sz="2300" dirty="0">
                <a:latin typeface="Arial" pitchFamily="34" charset="0"/>
              </a:rPr>
              <a:t>Насильственные методы </a:t>
            </a:r>
            <a:r>
              <a:rPr lang="ru-RU" altLang="ru-RU" sz="2300" dirty="0" err="1">
                <a:latin typeface="Arial" pitchFamily="34" charset="0"/>
              </a:rPr>
              <a:t>дисциплинирования</a:t>
            </a:r>
            <a:r>
              <a:rPr lang="ru-RU" altLang="ru-RU" sz="2300" dirty="0">
                <a:latin typeface="Arial" pitchFamily="34" charset="0"/>
              </a:rPr>
              <a:t> используются слишком часто.</a:t>
            </a:r>
            <a:endParaRPr lang="en-US" altLang="ru-RU" sz="2300" dirty="0">
              <a:latin typeface="Arial" pitchFamily="34" charset="0"/>
            </a:endParaRPr>
          </a:p>
          <a:p>
            <a:endParaRPr lang="en-US" altLang="ru-RU" sz="2300" dirty="0">
              <a:latin typeface="Arial" pitchFamily="34" charset="0"/>
            </a:endParaRPr>
          </a:p>
          <a:p>
            <a:r>
              <a:rPr lang="ru-RU" altLang="ru-RU" sz="2300" dirty="0">
                <a:latin typeface="Arial" pitchFamily="34" charset="0"/>
              </a:rPr>
              <a:t>Две формы</a:t>
            </a:r>
            <a:r>
              <a:rPr lang="en-US" altLang="ru-RU" sz="2300" dirty="0">
                <a:latin typeface="Arial" pitchFamily="34" charset="0"/>
              </a:rPr>
              <a:t>: </a:t>
            </a:r>
          </a:p>
          <a:p>
            <a:pPr lvl="1">
              <a:buFont typeface="Arial" pitchFamily="34" charset="0"/>
              <a:buChar char="•"/>
            </a:pPr>
            <a:r>
              <a:rPr lang="ru-RU" altLang="ru-RU" sz="2300" b="1" dirty="0">
                <a:latin typeface="Arial" pitchFamily="34" charset="0"/>
              </a:rPr>
              <a:t>физическое </a:t>
            </a:r>
            <a:r>
              <a:rPr lang="en-US" altLang="ru-RU" sz="2300" b="1" dirty="0">
                <a:latin typeface="Arial" pitchFamily="34" charset="0"/>
              </a:rPr>
              <a:t>(</a:t>
            </a:r>
            <a:r>
              <a:rPr lang="ru-RU" altLang="ru-RU" sz="2300" b="1" dirty="0">
                <a:latin typeface="Arial" pitchFamily="34" charset="0"/>
              </a:rPr>
              <a:t>или телесное</a:t>
            </a:r>
            <a:r>
              <a:rPr lang="en-US" altLang="ru-RU" sz="2300" b="1" dirty="0">
                <a:latin typeface="Arial" pitchFamily="34" charset="0"/>
              </a:rPr>
              <a:t>)</a:t>
            </a:r>
            <a:r>
              <a:rPr lang="ru-RU" altLang="ru-RU" sz="2300" b="1" dirty="0">
                <a:latin typeface="Arial" pitchFamily="34" charset="0"/>
              </a:rPr>
              <a:t> наказание;</a:t>
            </a:r>
            <a:endParaRPr lang="en-US" altLang="ru-RU" sz="2300" b="1" dirty="0">
              <a:latin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ru-RU" altLang="ru-RU" sz="2300" b="1" dirty="0">
                <a:latin typeface="Arial" pitchFamily="34" charset="0"/>
              </a:rPr>
              <a:t>психологическая агрессия.</a:t>
            </a:r>
            <a:endParaRPr lang="en-US" altLang="ru-RU" sz="2300" b="1" dirty="0">
              <a:latin typeface="Arial" pitchFamily="34" charset="0"/>
            </a:endParaRPr>
          </a:p>
          <a:p>
            <a:r>
              <a:rPr lang="ru-RU" altLang="ru-RU" sz="2300" dirty="0" smtClean="0">
                <a:latin typeface="Arial" pitchFamily="34" charset="0"/>
              </a:rPr>
              <a:t>Часто </a:t>
            </a:r>
            <a:r>
              <a:rPr lang="ru-RU" altLang="ru-RU" sz="2300" dirty="0">
                <a:latin typeface="Arial" pitchFamily="34" charset="0"/>
              </a:rPr>
              <a:t>применяются вместе, усугубляя краткосрочный и долгосрочный вред, наносимый детям.</a:t>
            </a:r>
            <a:endParaRPr lang="en-US" altLang="ru-RU" sz="2300" dirty="0">
              <a:latin typeface="Arial" pitchFamily="34" charset="0"/>
            </a:endParaRPr>
          </a:p>
        </p:txBody>
      </p:sp>
      <p:pic>
        <p:nvPicPr>
          <p:cNvPr id="32772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6388" y="6391275"/>
            <a:ext cx="2184400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7459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pasted-image.pdf"/>
          <p:cNvPicPr/>
          <p:nvPr/>
        </p:nvPicPr>
        <p:blipFill rotWithShape="1">
          <a:blip r:embed="rId3" cstate="email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7217" y="0"/>
            <a:ext cx="9146943" cy="6862847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79"/>
          <p:cNvSpPr/>
          <p:nvPr/>
        </p:nvSpPr>
        <p:spPr>
          <a:xfrm>
            <a:off x="5702300" y="1527175"/>
            <a:ext cx="2979738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3000">
                <a:solidFill>
                  <a:schemeClr val="bg1"/>
                </a:solidFill>
                <a:latin typeface="Arial" pitchFamily="34" charset="0"/>
                <a:sym typeface="Montserrat-Regular"/>
              </a:rPr>
              <a:t>Модуль</a:t>
            </a:r>
            <a:r>
              <a:rPr lang="en-US" altLang="ru-RU" sz="3000">
                <a:solidFill>
                  <a:schemeClr val="bg1"/>
                </a:solidFill>
                <a:latin typeface="Arial" pitchFamily="34" charset="0"/>
                <a:sym typeface="Montserrat-Regular"/>
              </a:rPr>
              <a:t> 5:</a:t>
            </a:r>
          </a:p>
          <a:p>
            <a:r>
              <a:rPr lang="ru-RU" altLang="ru-RU" sz="3000">
                <a:solidFill>
                  <a:schemeClr val="bg1"/>
                </a:solidFill>
                <a:latin typeface="Arial" pitchFamily="34" charset="0"/>
                <a:sym typeface="Montserrat-Regular"/>
              </a:rPr>
              <a:t>ЖИЗНЕДЕЯ-ТЕЛЬНОСТЬ</a:t>
            </a:r>
            <a:endParaRPr lang="en-US" altLang="ru-RU" sz="3000">
              <a:solidFill>
                <a:schemeClr val="bg1"/>
              </a:solidFill>
              <a:latin typeface="Arial" pitchFamily="34" charset="0"/>
              <a:sym typeface="Montserrat-Regular"/>
            </a:endParaRPr>
          </a:p>
          <a:p>
            <a:r>
              <a:rPr lang="ru-RU" altLang="ru-RU" sz="3000">
                <a:solidFill>
                  <a:schemeClr val="bg1"/>
                </a:solidFill>
                <a:latin typeface="Arial" pitchFamily="34" charset="0"/>
                <a:sym typeface="Montserrat-Regular"/>
              </a:rPr>
              <a:t>РЕБЕНКА</a:t>
            </a:r>
            <a:endParaRPr lang="en-US" altLang="ru-RU" sz="3000">
              <a:solidFill>
                <a:schemeClr val="bg1"/>
              </a:solidFill>
              <a:latin typeface="Arial" pitchFamily="34" charset="0"/>
              <a:sym typeface="Montserrat-Regular"/>
            </a:endParaRPr>
          </a:p>
          <a:p>
            <a:r>
              <a:rPr lang="en-US" altLang="ru-RU" sz="3000">
                <a:solidFill>
                  <a:srgbClr val="C00000"/>
                </a:solidFill>
                <a:latin typeface="Arial" pitchFamily="34" charset="0"/>
                <a:sym typeface="Montserrat-Regular"/>
              </a:rPr>
              <a:t>[</a:t>
            </a:r>
            <a:r>
              <a:rPr lang="ru-RU" altLang="ru-RU" sz="3000">
                <a:solidFill>
                  <a:srgbClr val="C00000"/>
                </a:solidFill>
                <a:latin typeface="Arial" pitchFamily="34" charset="0"/>
                <a:sym typeface="Montserrat-Regular"/>
              </a:rPr>
              <a:t>НОВЫЙ</a:t>
            </a:r>
            <a:r>
              <a:rPr lang="en-US" altLang="ru-RU" sz="3000">
                <a:solidFill>
                  <a:srgbClr val="C00000"/>
                </a:solidFill>
                <a:latin typeface="Arial" pitchFamily="34" charset="0"/>
                <a:sym typeface="Montserrat-Regular"/>
              </a:rPr>
              <a:t>]</a:t>
            </a:r>
          </a:p>
        </p:txBody>
      </p:sp>
      <p:sp>
        <p:nvSpPr>
          <p:cNvPr id="35846" name="Shape 95"/>
          <p:cNvSpPr>
            <a:spLocks noChangeArrowheads="1"/>
          </p:cNvSpPr>
          <p:nvPr/>
        </p:nvSpPr>
        <p:spPr bwMode="auto">
          <a:xfrm>
            <a:off x="565150" y="5081588"/>
            <a:ext cx="80772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ts val="2000"/>
              </a:lnSpc>
            </a:pPr>
            <a:endParaRPr lang="ru-RU" altLang="ru-RU" sz="2600"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35848" name="Picture 12"/>
          <p:cNvPicPr>
            <a:picLocks noChangeAspect="1"/>
          </p:cNvPicPr>
          <p:nvPr/>
        </p:nvPicPr>
        <p:blipFill>
          <a:blip r:embed="rId4" cstate="email"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57950" y="6321425"/>
            <a:ext cx="21844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9" name="Rectangle 1"/>
          <p:cNvSpPr>
            <a:spLocks noChangeArrowheads="1"/>
          </p:cNvSpPr>
          <p:nvPr/>
        </p:nvSpPr>
        <p:spPr bwMode="auto">
          <a:xfrm>
            <a:off x="2035175" y="4337050"/>
            <a:ext cx="540861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ts val="2000"/>
              </a:lnSpc>
            </a:pPr>
            <a:endParaRPr lang="ru-RU" altLang="ru-RU" sz="2600">
              <a:latin typeface="Arial" pitchFamily="34" charset="0"/>
            </a:endParaRPr>
          </a:p>
        </p:txBody>
      </p:sp>
      <p:sp>
        <p:nvSpPr>
          <p:cNvPr id="14" name="Shape 79"/>
          <p:cNvSpPr/>
          <p:nvPr/>
        </p:nvSpPr>
        <p:spPr>
          <a:xfrm>
            <a:off x="358775" y="5259388"/>
            <a:ext cx="7880350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 b="1">
                <a:latin typeface="Arial" pitchFamily="34" charset="0"/>
                <a:sym typeface="Montserrat-Regular"/>
              </a:rPr>
              <a:t>Дети, жизнедеятельность которых затруднена</a:t>
            </a:r>
            <a:endParaRPr lang="en-US" altLang="ru-RU" sz="2400">
              <a:latin typeface="Arial" pitchFamily="34" charset="0"/>
              <a:sym typeface="Montserrat-Regular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2486" y="1451784"/>
            <a:ext cx="4847012" cy="3231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025691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865188"/>
            <a:ext cx="8408988" cy="528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FontTx/>
              <a:buChar char="•"/>
            </a:pPr>
            <a:r>
              <a:rPr lang="ru-RU" altLang="ru-RU" sz="2600">
                <a:solidFill>
                  <a:srgbClr val="FFC000"/>
                </a:solidFill>
                <a:latin typeface="Arial" pitchFamily="34" charset="0"/>
              </a:rPr>
              <a:t>Дезагрегирование по ЦУР</a:t>
            </a:r>
            <a:endParaRPr lang="en-US" altLang="ru-RU" sz="2600">
              <a:solidFill>
                <a:srgbClr val="FFC000"/>
              </a:solidFill>
              <a:latin typeface="Arial" pitchFamily="34" charset="0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buFontTx/>
              <a:buChar char="•"/>
            </a:pPr>
            <a:r>
              <a:rPr lang="ru-RU" altLang="ru-RU" sz="2600">
                <a:latin typeface="Arial" pitchFamily="34" charset="0"/>
              </a:rPr>
              <a:t>Основано на модуле Вашингтонской группы ООН по статистике инвалидности.</a:t>
            </a:r>
            <a:endParaRPr lang="en-US" altLang="ru-RU" sz="2600">
              <a:latin typeface="Arial" pitchFamily="34" charset="0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buFontTx/>
              <a:buChar char="•"/>
            </a:pPr>
            <a:r>
              <a:rPr lang="ru-RU" altLang="ru-RU" sz="2600">
                <a:latin typeface="Arial" pitchFamily="34" charset="0"/>
              </a:rPr>
              <a:t>Охватывает</a:t>
            </a:r>
            <a:r>
              <a:rPr lang="en-US" altLang="ru-RU" sz="2600">
                <a:latin typeface="Arial" pitchFamily="34" charset="0"/>
              </a:rPr>
              <a:t>:</a:t>
            </a:r>
          </a:p>
          <a:p>
            <a:pPr lvl="1">
              <a:lnSpc>
                <a:spcPct val="100000"/>
              </a:lnSpc>
              <a:spcBef>
                <a:spcPct val="20000"/>
              </a:spcBef>
              <a:buFontTx/>
              <a:buChar char="–"/>
            </a:pPr>
            <a:r>
              <a:rPr lang="ru-RU" altLang="ru-RU" sz="2200">
                <a:latin typeface="Arial" pitchFamily="34" charset="0"/>
              </a:rPr>
              <a:t>зрение, слух;</a:t>
            </a:r>
            <a:endParaRPr lang="en-US" altLang="ru-RU" sz="2200">
              <a:latin typeface="Arial" pitchFamily="34" charset="0"/>
            </a:endParaRPr>
          </a:p>
          <a:p>
            <a:pPr lvl="1">
              <a:lnSpc>
                <a:spcPct val="100000"/>
              </a:lnSpc>
              <a:spcBef>
                <a:spcPct val="20000"/>
              </a:spcBef>
              <a:buFontTx/>
              <a:buChar char="–"/>
            </a:pPr>
            <a:r>
              <a:rPr lang="ru-RU" altLang="ru-RU" sz="2200">
                <a:latin typeface="Arial" pitchFamily="34" charset="0"/>
              </a:rPr>
              <a:t>мобильность</a:t>
            </a:r>
            <a:r>
              <a:rPr lang="en-US" altLang="ru-RU" sz="2200">
                <a:latin typeface="Arial" pitchFamily="34" charset="0"/>
              </a:rPr>
              <a:t> (</a:t>
            </a:r>
            <a:r>
              <a:rPr lang="ru-RU" altLang="ru-RU" sz="2200">
                <a:latin typeface="Arial" pitchFamily="34" charset="0"/>
              </a:rPr>
              <a:t>расстояние, которое ребенок может пройти, и сравнение с другими детьми</a:t>
            </a:r>
            <a:r>
              <a:rPr lang="en-US" altLang="ru-RU" sz="2200">
                <a:latin typeface="Arial" pitchFamily="34" charset="0"/>
              </a:rPr>
              <a:t>)</a:t>
            </a:r>
            <a:r>
              <a:rPr lang="ru-RU" altLang="ru-RU" sz="2200">
                <a:latin typeface="Arial" pitchFamily="34" charset="0"/>
              </a:rPr>
              <a:t>;</a:t>
            </a:r>
            <a:endParaRPr lang="en-US" altLang="ru-RU" sz="2200">
              <a:latin typeface="Arial" pitchFamily="34" charset="0"/>
            </a:endParaRPr>
          </a:p>
          <a:p>
            <a:pPr lvl="1">
              <a:lnSpc>
                <a:spcPct val="100000"/>
              </a:lnSpc>
              <a:spcBef>
                <a:spcPct val="20000"/>
              </a:spcBef>
              <a:buFontTx/>
              <a:buChar char="–"/>
            </a:pPr>
            <a:r>
              <a:rPr lang="ru-RU" altLang="ru-RU" sz="2200">
                <a:latin typeface="Arial" pitchFamily="34" charset="0"/>
              </a:rPr>
              <a:t>самообслуживание </a:t>
            </a:r>
            <a:r>
              <a:rPr lang="en-US" altLang="ru-RU" sz="2200">
                <a:latin typeface="Arial" pitchFamily="34" charset="0"/>
              </a:rPr>
              <a:t>(</a:t>
            </a:r>
            <a:r>
              <a:rPr lang="ru-RU" altLang="ru-RU" sz="2200">
                <a:latin typeface="Arial" pitchFamily="34" charset="0"/>
              </a:rPr>
              <a:t>прием пищи</a:t>
            </a:r>
            <a:r>
              <a:rPr lang="en-US" altLang="ru-RU" sz="2200">
                <a:latin typeface="Arial" pitchFamily="34" charset="0"/>
              </a:rPr>
              <a:t>/</a:t>
            </a:r>
            <a:r>
              <a:rPr lang="ru-RU" altLang="ru-RU" sz="2200">
                <a:latin typeface="Arial" pitchFamily="34" charset="0"/>
              </a:rPr>
              <a:t>одевание</a:t>
            </a:r>
            <a:r>
              <a:rPr lang="en-US" altLang="ru-RU" sz="2200">
                <a:latin typeface="Arial" pitchFamily="34" charset="0"/>
              </a:rPr>
              <a:t>)</a:t>
            </a:r>
            <a:r>
              <a:rPr lang="ru-RU" altLang="ru-RU" sz="2200">
                <a:latin typeface="Arial" pitchFamily="34" charset="0"/>
              </a:rPr>
              <a:t>;</a:t>
            </a:r>
            <a:endParaRPr lang="en-US" altLang="ru-RU" sz="2200">
              <a:latin typeface="Arial" pitchFamily="34" charset="0"/>
            </a:endParaRPr>
          </a:p>
          <a:p>
            <a:pPr lvl="1">
              <a:lnSpc>
                <a:spcPct val="100000"/>
              </a:lnSpc>
              <a:spcBef>
                <a:spcPct val="20000"/>
              </a:spcBef>
              <a:buFontTx/>
              <a:buChar char="–"/>
            </a:pPr>
            <a:r>
              <a:rPr lang="ru-RU" altLang="ru-RU" sz="2200">
                <a:latin typeface="Arial" pitchFamily="34" charset="0"/>
              </a:rPr>
              <a:t>коммуникация </a:t>
            </a:r>
            <a:r>
              <a:rPr lang="en-US" altLang="ru-RU" sz="2200">
                <a:latin typeface="Arial" pitchFamily="34" charset="0"/>
              </a:rPr>
              <a:t>(</a:t>
            </a:r>
            <a:r>
              <a:rPr lang="ru-RU" altLang="ru-RU" sz="2200">
                <a:latin typeface="Arial" pitchFamily="34" charset="0"/>
              </a:rPr>
              <a:t>понимают ли ребенка</a:t>
            </a:r>
            <a:r>
              <a:rPr lang="en-US" altLang="ru-RU" sz="2200">
                <a:latin typeface="Arial" pitchFamily="34" charset="0"/>
              </a:rPr>
              <a:t>)</a:t>
            </a:r>
            <a:r>
              <a:rPr lang="ru-RU" altLang="ru-RU" sz="2200">
                <a:latin typeface="Arial" pitchFamily="34" charset="0"/>
              </a:rPr>
              <a:t>;</a:t>
            </a:r>
            <a:endParaRPr lang="en-US" altLang="ru-RU" sz="2200">
              <a:latin typeface="Arial" pitchFamily="34" charset="0"/>
            </a:endParaRPr>
          </a:p>
          <a:p>
            <a:pPr lvl="1">
              <a:lnSpc>
                <a:spcPct val="100000"/>
              </a:lnSpc>
              <a:spcBef>
                <a:spcPct val="20000"/>
              </a:spcBef>
              <a:buFontTx/>
              <a:buChar char="–"/>
            </a:pPr>
            <a:r>
              <a:rPr lang="ru-RU" altLang="ru-RU" sz="2200">
                <a:latin typeface="Arial" pitchFamily="34" charset="0"/>
              </a:rPr>
              <a:t>учение новому;</a:t>
            </a:r>
            <a:endParaRPr lang="en-US" altLang="ru-RU" sz="2200">
              <a:latin typeface="Arial" pitchFamily="34" charset="0"/>
            </a:endParaRPr>
          </a:p>
          <a:p>
            <a:pPr lvl="1">
              <a:lnSpc>
                <a:spcPct val="100000"/>
              </a:lnSpc>
              <a:spcBef>
                <a:spcPct val="20000"/>
              </a:spcBef>
              <a:buFontTx/>
              <a:buChar char="–"/>
            </a:pPr>
            <a:r>
              <a:rPr lang="ru-RU" altLang="ru-RU" sz="2200">
                <a:latin typeface="Arial" pitchFamily="34" charset="0"/>
              </a:rPr>
              <a:t>сосредоточение, принятие изменений повседневного уклада;</a:t>
            </a:r>
            <a:endParaRPr lang="en-US" altLang="ru-RU" sz="2200">
              <a:latin typeface="Arial" pitchFamily="34" charset="0"/>
            </a:endParaRPr>
          </a:p>
          <a:p>
            <a:pPr lvl="1">
              <a:lnSpc>
                <a:spcPct val="100000"/>
              </a:lnSpc>
              <a:spcBef>
                <a:spcPct val="20000"/>
              </a:spcBef>
              <a:buFontTx/>
              <a:buChar char="–"/>
            </a:pPr>
            <a:r>
              <a:rPr lang="ru-RU" altLang="ru-RU" sz="2200">
                <a:latin typeface="Arial" pitchFamily="34" charset="0"/>
              </a:rPr>
              <a:t>контроль поведения, появление новых друзей;</a:t>
            </a:r>
            <a:endParaRPr lang="en-US" altLang="ru-RU" sz="2200">
              <a:latin typeface="Arial" pitchFamily="34" charset="0"/>
            </a:endParaRPr>
          </a:p>
          <a:p>
            <a:pPr lvl="1">
              <a:lnSpc>
                <a:spcPct val="100000"/>
              </a:lnSpc>
              <a:spcBef>
                <a:spcPct val="20000"/>
              </a:spcBef>
              <a:buFontTx/>
              <a:buChar char="–"/>
            </a:pPr>
            <a:r>
              <a:rPr lang="ru-RU" altLang="ru-RU" sz="2200">
                <a:latin typeface="Arial" pitchFamily="34" charset="0"/>
              </a:rPr>
              <a:t>встревоженность</a:t>
            </a:r>
            <a:r>
              <a:rPr lang="en-US" altLang="ru-RU" sz="2200">
                <a:latin typeface="Arial" pitchFamily="34" charset="0"/>
              </a:rPr>
              <a:t>/</a:t>
            </a:r>
            <a:r>
              <a:rPr lang="ru-RU" altLang="ru-RU" sz="2200">
                <a:latin typeface="Arial" pitchFamily="34" charset="0"/>
              </a:rPr>
              <a:t>обеспокоенность</a:t>
            </a:r>
            <a:r>
              <a:rPr lang="en-US" altLang="ru-RU" sz="2200">
                <a:latin typeface="Arial" pitchFamily="34" charset="0"/>
              </a:rPr>
              <a:t>;</a:t>
            </a:r>
            <a:r>
              <a:rPr lang="ru-RU" altLang="ru-RU" sz="2200">
                <a:latin typeface="Arial" pitchFamily="34" charset="0"/>
              </a:rPr>
              <a:t> опечаленность</a:t>
            </a:r>
            <a:r>
              <a:rPr lang="en-US" altLang="ru-RU" sz="2200">
                <a:latin typeface="Arial" pitchFamily="34" charset="0"/>
              </a:rPr>
              <a:t>/</a:t>
            </a:r>
            <a:r>
              <a:rPr lang="ru-RU" altLang="ru-RU" sz="2200">
                <a:latin typeface="Arial" pitchFamily="34" charset="0"/>
              </a:rPr>
              <a:t>подавленность.</a:t>
            </a:r>
            <a:endParaRPr lang="en-GB" altLang="ru-RU" sz="2200">
              <a:latin typeface="Arial" pitchFamily="34" charset="0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buFontTx/>
              <a:buNone/>
            </a:pPr>
            <a:endParaRPr lang="en-GB" altLang="ru-RU" sz="2200">
              <a:latin typeface="Arial" pitchFamily="34" charset="0"/>
            </a:endParaRPr>
          </a:p>
        </p:txBody>
      </p:sp>
      <p:sp>
        <p:nvSpPr>
          <p:cNvPr id="36867" name="Title 1"/>
          <p:cNvSpPr txBox="1">
            <a:spLocks/>
          </p:cNvSpPr>
          <p:nvPr/>
        </p:nvSpPr>
        <p:spPr bwMode="auto">
          <a:xfrm>
            <a:off x="457200" y="277813"/>
            <a:ext cx="8272463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ru-RU" altLang="ru-RU" sz="2700">
                <a:solidFill>
                  <a:srgbClr val="0099FF"/>
                </a:solidFill>
                <a:latin typeface="Arial" pitchFamily="34" charset="0"/>
              </a:rPr>
              <a:t>Обследование КОМП жизнедеятельности детей</a:t>
            </a:r>
            <a:endParaRPr lang="en-US" altLang="ru-RU" sz="2700">
              <a:solidFill>
                <a:srgbClr val="0099FF"/>
              </a:solidFill>
              <a:latin typeface="Arial" pitchFamily="34" charset="0"/>
            </a:endParaRPr>
          </a:p>
        </p:txBody>
      </p:sp>
      <p:pic>
        <p:nvPicPr>
          <p:cNvPr id="36868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81788" y="6440488"/>
            <a:ext cx="21844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1097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pasted-image.pdf"/>
          <p:cNvPicPr/>
          <p:nvPr/>
        </p:nvPicPr>
        <p:blipFill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44" y="0"/>
            <a:ext cx="9146943" cy="6862847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79"/>
          <p:cNvSpPr/>
          <p:nvPr/>
        </p:nvSpPr>
        <p:spPr>
          <a:xfrm>
            <a:off x="4979988" y="1128713"/>
            <a:ext cx="2979737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3000">
                <a:solidFill>
                  <a:schemeClr val="bg1"/>
                </a:solidFill>
                <a:latin typeface="Arial" pitchFamily="34" charset="0"/>
                <a:sym typeface="Montserrat-Regular"/>
              </a:rPr>
              <a:t>Модуль</a:t>
            </a:r>
            <a:r>
              <a:rPr lang="en-US" altLang="ru-RU" sz="3000">
                <a:solidFill>
                  <a:schemeClr val="bg1"/>
                </a:solidFill>
                <a:latin typeface="Arial" pitchFamily="34" charset="0"/>
                <a:sym typeface="Montserrat-Regular"/>
              </a:rPr>
              <a:t> 6:</a:t>
            </a:r>
          </a:p>
          <a:p>
            <a:r>
              <a:rPr lang="ru-RU" altLang="ru-RU" sz="3000">
                <a:solidFill>
                  <a:schemeClr val="bg1"/>
                </a:solidFill>
                <a:latin typeface="Arial" pitchFamily="34" charset="0"/>
                <a:sym typeface="Montserrat-Regular"/>
              </a:rPr>
              <a:t>УЧАСТИЕ РОДИТЕЛЕЙ В ОБРАЗОВАНИИ</a:t>
            </a:r>
            <a:endParaRPr lang="en-US" altLang="ru-RU" sz="3000">
              <a:solidFill>
                <a:schemeClr val="bg1"/>
              </a:solidFill>
              <a:latin typeface="Arial" pitchFamily="34" charset="0"/>
              <a:sym typeface="Montserrat-Regular"/>
            </a:endParaRPr>
          </a:p>
          <a:p>
            <a:r>
              <a:rPr lang="en-US" altLang="ru-RU" sz="3000">
                <a:solidFill>
                  <a:srgbClr val="C00000"/>
                </a:solidFill>
                <a:latin typeface="Arial" pitchFamily="34" charset="0"/>
                <a:sym typeface="Montserrat-Regular"/>
              </a:rPr>
              <a:t>[</a:t>
            </a:r>
            <a:r>
              <a:rPr lang="ru-RU" altLang="ru-RU" sz="3000">
                <a:solidFill>
                  <a:srgbClr val="C00000"/>
                </a:solidFill>
                <a:latin typeface="Arial" pitchFamily="34" charset="0"/>
                <a:sym typeface="Montserrat-Regular"/>
              </a:rPr>
              <a:t>НОВЫЙ</a:t>
            </a:r>
            <a:r>
              <a:rPr lang="en-US" altLang="ru-RU" sz="3000">
                <a:solidFill>
                  <a:srgbClr val="C00000"/>
                </a:solidFill>
                <a:latin typeface="Arial" pitchFamily="34" charset="0"/>
                <a:sym typeface="Montserrat-Regular"/>
              </a:rPr>
              <a:t>]</a:t>
            </a:r>
          </a:p>
        </p:txBody>
      </p:sp>
      <p:sp>
        <p:nvSpPr>
          <p:cNvPr id="37894" name="Shape 95"/>
          <p:cNvSpPr>
            <a:spLocks noChangeArrowheads="1"/>
          </p:cNvSpPr>
          <p:nvPr/>
        </p:nvSpPr>
        <p:spPr bwMode="auto">
          <a:xfrm>
            <a:off x="565150" y="5081588"/>
            <a:ext cx="80772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ts val="2000"/>
              </a:lnSpc>
            </a:pPr>
            <a:endParaRPr lang="ru-RU" altLang="ru-RU" sz="2600"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37896" name="Picture 12"/>
          <p:cNvPicPr>
            <a:picLocks noChangeAspect="1"/>
          </p:cNvPicPr>
          <p:nvPr/>
        </p:nvPicPr>
        <p:blipFill>
          <a:blip r:embed="rId4" cstate="email"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69063" y="6373813"/>
            <a:ext cx="2185987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7" name="Rectangle 1"/>
          <p:cNvSpPr>
            <a:spLocks noChangeArrowheads="1"/>
          </p:cNvSpPr>
          <p:nvPr/>
        </p:nvSpPr>
        <p:spPr bwMode="auto">
          <a:xfrm>
            <a:off x="2035175" y="4337050"/>
            <a:ext cx="540861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ts val="2000"/>
              </a:lnSpc>
            </a:pPr>
            <a:endParaRPr lang="ru-RU" altLang="ru-RU" sz="2600">
              <a:latin typeface="Arial" pitchFamily="34" charset="0"/>
            </a:endParaRPr>
          </a:p>
        </p:txBody>
      </p:sp>
      <p:sp>
        <p:nvSpPr>
          <p:cNvPr id="14" name="Shape 79"/>
          <p:cNvSpPr/>
          <p:nvPr/>
        </p:nvSpPr>
        <p:spPr>
          <a:xfrm>
            <a:off x="603250" y="4410075"/>
            <a:ext cx="7878763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/>
            </a:pPr>
            <a:endParaRPr lang="en-US" sz="2400" spc="119" dirty="0">
              <a:latin typeface="Arial" charset="0"/>
              <a:ea typeface="Arial" charset="0"/>
              <a:cs typeface="Arial" charset="0"/>
              <a:sym typeface="Montserrat-Regular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827" y="487992"/>
            <a:ext cx="4619338" cy="547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58395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/>
          </p:cNvSpPr>
          <p:nvPr/>
        </p:nvSpPr>
        <p:spPr bwMode="auto">
          <a:xfrm>
            <a:off x="0" y="6781800"/>
            <a:ext cx="9144000" cy="7620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ru-RU" sz="4000">
                <a:solidFill>
                  <a:schemeClr val="bg1"/>
                </a:solidFill>
              </a:rPr>
              <a:t/>
            </a:r>
            <a:br>
              <a:rPr lang="en-US" altLang="ru-RU" sz="4000">
                <a:solidFill>
                  <a:schemeClr val="bg1"/>
                </a:solidFill>
              </a:rPr>
            </a:br>
            <a:endParaRPr lang="en-US" altLang="ru-RU" sz="400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9600" y="2498725"/>
            <a:ext cx="8534400" cy="44497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ru-RU" sz="2200">
                <a:solidFill>
                  <a:srgbClr val="00B050"/>
                </a:solidFill>
              </a:rPr>
              <a:t>1) </a:t>
            </a:r>
            <a:r>
              <a:rPr lang="ru-RU" altLang="ru-RU" sz="2200">
                <a:solidFill>
                  <a:srgbClr val="00B050"/>
                </a:solidFill>
              </a:rPr>
              <a:t>Участие родителей </a:t>
            </a:r>
            <a:r>
              <a:rPr lang="en-US" altLang="ru-RU" sz="2200">
                <a:solidFill>
                  <a:srgbClr val="00B050"/>
                </a:solidFill>
              </a:rPr>
              <a:t>–</a:t>
            </a:r>
            <a:r>
              <a:rPr lang="ru-RU" altLang="ru-RU" sz="2200">
                <a:solidFill>
                  <a:srgbClr val="00B050"/>
                </a:solidFill>
              </a:rPr>
              <a:t> матерей или лиц, осуществляющих уход</a:t>
            </a:r>
            <a:endParaRPr lang="en-US" altLang="ru-RU" sz="2200">
              <a:solidFill>
                <a:srgbClr val="00B050"/>
              </a:solidFill>
            </a:endParaRPr>
          </a:p>
          <a:p>
            <a:pPr lvl="1">
              <a:buFont typeface="Wingdings" pitchFamily="2" charset="2"/>
              <a:buChar char="Ø"/>
            </a:pPr>
            <a:r>
              <a:rPr lang="ru-RU" altLang="ru-RU" sz="2000"/>
              <a:t>Условия для обучения </a:t>
            </a:r>
            <a:r>
              <a:rPr lang="en-US" altLang="ru-RU" sz="2000"/>
              <a:t>–</a:t>
            </a:r>
            <a:r>
              <a:rPr lang="ru-RU" altLang="ru-RU" sz="2000"/>
              <a:t> наличие материалов для чтения              дома и т. п.</a:t>
            </a:r>
            <a:endParaRPr lang="en-US" altLang="ru-RU" sz="2000"/>
          </a:p>
          <a:p>
            <a:pPr lvl="1">
              <a:buFont typeface="Wingdings" pitchFamily="2" charset="2"/>
              <a:buChar char="Ø"/>
            </a:pPr>
            <a:r>
              <a:rPr lang="ru-RU" altLang="ru-RU" sz="2000"/>
              <a:t>Участие родителей в управлении школой  </a:t>
            </a:r>
            <a:r>
              <a:rPr lang="en-US" altLang="ru-RU" sz="2000"/>
              <a:t>–</a:t>
            </a:r>
            <a:r>
              <a:rPr lang="ru-RU" altLang="ru-RU" sz="2000"/>
              <a:t> в комитете по управлению школой</a:t>
            </a:r>
            <a:r>
              <a:rPr lang="en-US" altLang="ru-RU" sz="2000"/>
              <a:t>/</a:t>
            </a:r>
            <a:r>
              <a:rPr lang="ru-RU" altLang="ru-RU" sz="2000"/>
              <a:t>родительско-учительском объединении и т. п.</a:t>
            </a:r>
            <a:endParaRPr lang="en-US" altLang="ru-RU" sz="2000"/>
          </a:p>
          <a:p>
            <a:pPr lvl="1"/>
            <a:endParaRPr lang="en-US" altLang="ru-RU" sz="2000"/>
          </a:p>
          <a:p>
            <a:r>
              <a:rPr lang="en-US" altLang="ru-RU" sz="2200">
                <a:solidFill>
                  <a:srgbClr val="00B050"/>
                </a:solidFill>
              </a:rPr>
              <a:t>2) </a:t>
            </a:r>
            <a:r>
              <a:rPr lang="ru-RU" altLang="ru-RU" sz="2200">
                <a:solidFill>
                  <a:srgbClr val="00B050"/>
                </a:solidFill>
              </a:rPr>
              <a:t>Основополагающие умения и навыки, необходимые в учебе </a:t>
            </a:r>
            <a:r>
              <a:rPr lang="en-US" altLang="ru-RU" sz="2200">
                <a:solidFill>
                  <a:srgbClr val="00B050"/>
                </a:solidFill>
              </a:rPr>
              <a:t>– </a:t>
            </a:r>
            <a:r>
              <a:rPr lang="ru-RU" altLang="ru-RU" sz="2200">
                <a:solidFill>
                  <a:srgbClr val="00B050"/>
                </a:solidFill>
              </a:rPr>
              <a:t>Дети в возрасте </a:t>
            </a:r>
            <a:r>
              <a:rPr lang="en-US" altLang="ru-RU" sz="2200">
                <a:solidFill>
                  <a:srgbClr val="00B050"/>
                </a:solidFill>
              </a:rPr>
              <a:t>7-14</a:t>
            </a:r>
            <a:r>
              <a:rPr lang="ru-RU" altLang="ru-RU" sz="2200">
                <a:solidFill>
                  <a:srgbClr val="00B050"/>
                </a:solidFill>
              </a:rPr>
              <a:t> лет</a:t>
            </a:r>
            <a:endParaRPr lang="en-US" altLang="ru-RU" sz="2200">
              <a:solidFill>
                <a:srgbClr val="00B050"/>
              </a:solidFill>
            </a:endParaRPr>
          </a:p>
          <a:p>
            <a:pPr lvl="1">
              <a:buFont typeface="Wingdings" pitchFamily="2" charset="2"/>
              <a:buChar char="Ø"/>
            </a:pPr>
            <a:r>
              <a:rPr lang="ru-RU" altLang="ru-RU" sz="2000"/>
              <a:t>Условия для обучения </a:t>
            </a:r>
            <a:r>
              <a:rPr lang="en-US" altLang="ru-RU" sz="2000"/>
              <a:t>–</a:t>
            </a:r>
            <a:r>
              <a:rPr lang="ru-RU" altLang="ru-RU" sz="2000"/>
              <a:t> Чтение, языки</a:t>
            </a:r>
            <a:endParaRPr lang="en-US" altLang="ru-RU" sz="2000"/>
          </a:p>
          <a:p>
            <a:pPr lvl="1">
              <a:buFont typeface="Wingdings" pitchFamily="2" charset="2"/>
              <a:buChar char="Ø"/>
            </a:pPr>
            <a:r>
              <a:rPr lang="ru-RU" altLang="ru-RU" sz="2000"/>
              <a:t>Умения и навыки чтения</a:t>
            </a:r>
            <a:endParaRPr lang="en-US" altLang="ru-RU" sz="2000"/>
          </a:p>
          <a:p>
            <a:pPr lvl="1">
              <a:buFont typeface="Wingdings" pitchFamily="2" charset="2"/>
              <a:buChar char="Ø"/>
            </a:pPr>
            <a:r>
              <a:rPr lang="ru-RU" altLang="ru-RU" sz="2000"/>
              <a:t>Умения и навыки счета</a:t>
            </a:r>
            <a:endParaRPr lang="en-US" altLang="ru-RU" sz="3200"/>
          </a:p>
          <a:p>
            <a:pPr>
              <a:buFont typeface="Arial" pitchFamily="34" charset="0"/>
              <a:buChar char="•"/>
            </a:pPr>
            <a:endParaRPr lang="en-US" altLang="ru-RU" sz="3200"/>
          </a:p>
          <a:p>
            <a:pPr lvl="1"/>
            <a:endParaRPr lang="en-US" altLang="ru-RU" sz="2800"/>
          </a:p>
        </p:txBody>
      </p:sp>
      <p:sp>
        <p:nvSpPr>
          <p:cNvPr id="38916" name="Rectangle 1"/>
          <p:cNvSpPr>
            <a:spLocks noChangeArrowheads="1"/>
          </p:cNvSpPr>
          <p:nvPr/>
        </p:nvSpPr>
        <p:spPr bwMode="auto">
          <a:xfrm>
            <a:off x="1081088" y="533400"/>
            <a:ext cx="7213600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3200"/>
              <a:t>Структура модулей «Участие родителей </a:t>
            </a:r>
          </a:p>
          <a:p>
            <a:r>
              <a:rPr lang="ru-RU" altLang="ru-RU" sz="3200"/>
              <a:t>в образовании» и «Основополагающие </a:t>
            </a:r>
          </a:p>
          <a:p>
            <a:r>
              <a:rPr lang="ru-RU" altLang="ru-RU" sz="3200"/>
              <a:t>умения и навыки, необходимые в </a:t>
            </a:r>
          </a:p>
          <a:p>
            <a:r>
              <a:rPr lang="ru-RU" altLang="ru-RU" sz="3200"/>
              <a:t>учебе» КОМП</a:t>
            </a:r>
            <a:endParaRPr lang="en-US" altLang="ru-RU" sz="3200"/>
          </a:p>
        </p:txBody>
      </p:sp>
    </p:spTree>
    <p:extLst>
      <p:ext uri="{BB962C8B-B14F-4D97-AF65-F5344CB8AC3E}">
        <p14:creationId xmlns:p14="http://schemas.microsoft.com/office/powerpoint/2010/main" val="161637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/>
          </p:cNvSpPr>
          <p:nvPr/>
        </p:nvSpPr>
        <p:spPr bwMode="auto">
          <a:xfrm>
            <a:off x="0" y="6781800"/>
            <a:ext cx="9144000" cy="7620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ru-RU" sz="4000">
                <a:solidFill>
                  <a:srgbClr val="FFFFFF"/>
                </a:solidFill>
              </a:rPr>
              <a:t/>
            </a:r>
            <a:br>
              <a:rPr lang="en-US" altLang="ru-RU" sz="4000">
                <a:solidFill>
                  <a:srgbClr val="FFFFFF"/>
                </a:solidFill>
              </a:rPr>
            </a:br>
            <a:endParaRPr lang="en-US" altLang="ru-RU" sz="4000">
              <a:solidFill>
                <a:srgbClr val="FFFFFF"/>
              </a:solidFill>
            </a:endParaRPr>
          </a:p>
        </p:txBody>
      </p:sp>
      <p:sp>
        <p:nvSpPr>
          <p:cNvPr id="40963" name="Title 1"/>
          <p:cNvSpPr>
            <a:spLocks/>
          </p:cNvSpPr>
          <p:nvPr/>
        </p:nvSpPr>
        <p:spPr bwMode="auto">
          <a:xfrm>
            <a:off x="7938" y="836613"/>
            <a:ext cx="9144000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200" b="1"/>
              <a:t>Участие родителей</a:t>
            </a:r>
            <a:r>
              <a:rPr lang="en-US" altLang="ru-RU" sz="3200" b="1"/>
              <a:t> II: </a:t>
            </a:r>
            <a:r>
              <a:rPr lang="ru-RU" altLang="ru-RU" sz="3200" b="1"/>
              <a:t>д</a:t>
            </a:r>
            <a:r>
              <a:rPr lang="en-US" altLang="ru-RU" sz="3200" b="1"/>
              <a:t>ó</a:t>
            </a:r>
            <a:r>
              <a:rPr lang="ru-RU" altLang="ru-RU" sz="3200" b="1"/>
              <a:t>ма</a:t>
            </a:r>
            <a:endParaRPr lang="en-US" altLang="ru-RU" sz="3200" b="1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3438" y="2562225"/>
            <a:ext cx="747712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460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/>
          </p:cNvSpPr>
          <p:nvPr/>
        </p:nvSpPr>
        <p:spPr bwMode="auto">
          <a:xfrm>
            <a:off x="0" y="6781800"/>
            <a:ext cx="9144000" cy="7620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ru-RU" sz="4000">
                <a:solidFill>
                  <a:srgbClr val="FFFFFF"/>
                </a:solidFill>
              </a:rPr>
              <a:t/>
            </a:r>
            <a:br>
              <a:rPr lang="en-US" altLang="ru-RU" sz="4000">
                <a:solidFill>
                  <a:srgbClr val="FFFFFF"/>
                </a:solidFill>
              </a:rPr>
            </a:br>
            <a:endParaRPr lang="en-US" altLang="ru-RU" sz="4000">
              <a:solidFill>
                <a:srgbClr val="FFFFFF"/>
              </a:solidFill>
            </a:endParaRPr>
          </a:p>
        </p:txBody>
      </p:sp>
      <p:sp>
        <p:nvSpPr>
          <p:cNvPr id="41987" name="Title 1"/>
          <p:cNvSpPr>
            <a:spLocks/>
          </p:cNvSpPr>
          <p:nvPr/>
        </p:nvSpPr>
        <p:spPr bwMode="auto">
          <a:xfrm>
            <a:off x="7938" y="836613"/>
            <a:ext cx="9144000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200" b="1"/>
              <a:t>Участие родителей </a:t>
            </a:r>
            <a:r>
              <a:rPr lang="en-US" altLang="ru-RU" sz="3200" b="1"/>
              <a:t>III:</a:t>
            </a:r>
          </a:p>
          <a:p>
            <a:pPr algn="ctr"/>
            <a:r>
              <a:rPr lang="ru-RU" altLang="ru-RU" sz="3200" b="1"/>
              <a:t>участие в органе управления школой</a:t>
            </a:r>
            <a:endParaRPr lang="en-US" altLang="ru-RU" sz="3200" b="1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3900" y="1819275"/>
            <a:ext cx="7467600" cy="460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573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/>
          </p:cNvSpPr>
          <p:nvPr/>
        </p:nvSpPr>
        <p:spPr bwMode="auto">
          <a:xfrm>
            <a:off x="0" y="6781800"/>
            <a:ext cx="9144000" cy="7620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ru-RU" sz="4000">
                <a:solidFill>
                  <a:srgbClr val="FFFFFF"/>
                </a:solidFill>
              </a:rPr>
              <a:t/>
            </a:r>
            <a:br>
              <a:rPr lang="en-US" altLang="ru-RU" sz="4000">
                <a:solidFill>
                  <a:srgbClr val="FFFFFF"/>
                </a:solidFill>
              </a:rPr>
            </a:br>
            <a:endParaRPr lang="en-US" altLang="ru-RU" sz="4000">
              <a:solidFill>
                <a:srgbClr val="FFFFFF"/>
              </a:solidFill>
            </a:endParaRPr>
          </a:p>
        </p:txBody>
      </p:sp>
      <p:sp>
        <p:nvSpPr>
          <p:cNvPr id="43011" name="Title 1"/>
          <p:cNvSpPr>
            <a:spLocks/>
          </p:cNvSpPr>
          <p:nvPr/>
        </p:nvSpPr>
        <p:spPr bwMode="auto">
          <a:xfrm>
            <a:off x="313087" y="836612"/>
            <a:ext cx="9144000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200" b="1" dirty="0"/>
              <a:t>Участие родителей </a:t>
            </a:r>
            <a:r>
              <a:rPr lang="en-US" altLang="ru-RU" sz="3200" b="1" dirty="0"/>
              <a:t>IV:</a:t>
            </a:r>
          </a:p>
          <a:p>
            <a:pPr algn="ctr"/>
            <a:r>
              <a:rPr lang="ru-RU" altLang="ru-RU" sz="3200" b="1" dirty="0"/>
              <a:t>табели успеваемости и посещение родителями школы</a:t>
            </a:r>
            <a:endParaRPr lang="en-US" altLang="ru-RU" sz="32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2927" y="2100263"/>
            <a:ext cx="8554022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26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/>
          </p:cNvSpPr>
          <p:nvPr/>
        </p:nvSpPr>
        <p:spPr bwMode="auto">
          <a:xfrm>
            <a:off x="0" y="6781800"/>
            <a:ext cx="9144000" cy="7620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ru-RU" sz="4000">
                <a:solidFill>
                  <a:srgbClr val="FFFFFF"/>
                </a:solidFill>
              </a:rPr>
              <a:t/>
            </a:r>
            <a:br>
              <a:rPr lang="en-US" altLang="ru-RU" sz="4000">
                <a:solidFill>
                  <a:srgbClr val="FFFFFF"/>
                </a:solidFill>
              </a:rPr>
            </a:br>
            <a:endParaRPr lang="en-US" altLang="ru-RU" sz="4000">
              <a:solidFill>
                <a:srgbClr val="FFFFFF"/>
              </a:solidFill>
            </a:endParaRPr>
          </a:p>
        </p:txBody>
      </p:sp>
      <p:sp>
        <p:nvSpPr>
          <p:cNvPr id="44035" name="Title 1"/>
          <p:cNvSpPr>
            <a:spLocks/>
          </p:cNvSpPr>
          <p:nvPr/>
        </p:nvSpPr>
        <p:spPr bwMode="auto">
          <a:xfrm>
            <a:off x="381000" y="435768"/>
            <a:ext cx="9144000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200" b="1" dirty="0"/>
              <a:t>Участие родителей </a:t>
            </a:r>
            <a:r>
              <a:rPr lang="en-US" altLang="ru-RU" sz="3200" b="1" dirty="0"/>
              <a:t>V:</a:t>
            </a:r>
            <a:r>
              <a:rPr lang="ru-RU" altLang="ru-RU" sz="3200" b="1" dirty="0"/>
              <a:t> срыв школьных занятий</a:t>
            </a:r>
            <a:endParaRPr lang="en-US" altLang="ru-RU" sz="32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4282" y="1733550"/>
            <a:ext cx="6691312" cy="484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509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pasted-image.pdf"/>
          <p:cNvPicPr/>
          <p:nvPr/>
        </p:nvPicPr>
        <p:blipFill rotWithShape="1">
          <a:blip r:embed="rId3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081" y="0"/>
            <a:ext cx="9146943" cy="6862847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79"/>
          <p:cNvSpPr/>
          <p:nvPr/>
        </p:nvSpPr>
        <p:spPr>
          <a:xfrm>
            <a:off x="375327" y="3935413"/>
            <a:ext cx="8366125" cy="2708434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3000" dirty="0">
                <a:solidFill>
                  <a:schemeClr val="bg1"/>
                </a:solidFill>
                <a:latin typeface="Arial" pitchFamily="34" charset="0"/>
                <a:sym typeface="Montserrat-Regular"/>
              </a:rPr>
              <a:t>Модуль</a:t>
            </a:r>
            <a:r>
              <a:rPr lang="en-US" altLang="ru-RU" sz="3000" dirty="0">
                <a:solidFill>
                  <a:schemeClr val="bg1"/>
                </a:solidFill>
                <a:latin typeface="Arial" pitchFamily="34" charset="0"/>
                <a:sym typeface="Montserrat-Regular"/>
              </a:rPr>
              <a:t> 7:</a:t>
            </a:r>
            <a:r>
              <a:rPr lang="ru-RU" altLang="ru-RU" sz="3000" dirty="0">
                <a:solidFill>
                  <a:schemeClr val="bg1"/>
                </a:solidFill>
                <a:latin typeface="Arial" pitchFamily="34" charset="0"/>
                <a:sym typeface="Montserrat-Regular"/>
              </a:rPr>
              <a:t> ОСНОВОПОЛАГАЮЩИЕ УМЕНИЯ И НАВЫКИ, НЕОБХОДИМЫЕ В УЧЕБЕ </a:t>
            </a:r>
            <a:r>
              <a:rPr lang="en-US" altLang="ru-RU" sz="3000" dirty="0">
                <a:solidFill>
                  <a:srgbClr val="C00000"/>
                </a:solidFill>
                <a:latin typeface="Arial" pitchFamily="34" charset="0"/>
                <a:sym typeface="Montserrat-Regular"/>
              </a:rPr>
              <a:t>[</a:t>
            </a:r>
            <a:r>
              <a:rPr lang="ru-RU" altLang="ru-RU" sz="3000" dirty="0">
                <a:solidFill>
                  <a:srgbClr val="C00000"/>
                </a:solidFill>
                <a:latin typeface="Arial" pitchFamily="34" charset="0"/>
                <a:sym typeface="Montserrat-Regular"/>
              </a:rPr>
              <a:t>НОВЫЙ</a:t>
            </a:r>
            <a:r>
              <a:rPr lang="en-US" altLang="ru-RU" sz="3000" dirty="0">
                <a:solidFill>
                  <a:srgbClr val="C00000"/>
                </a:solidFill>
                <a:latin typeface="Arial" pitchFamily="34" charset="0"/>
                <a:sym typeface="Montserrat-Regular"/>
              </a:rPr>
              <a:t>]</a:t>
            </a:r>
          </a:p>
          <a:p>
            <a:r>
              <a:rPr lang="ru-RU" altLang="ru-RU" b="1" dirty="0">
                <a:latin typeface="Arial" pitchFamily="34" charset="0"/>
                <a:sym typeface="Montserrat-Regular"/>
              </a:rPr>
              <a:t>Показатель </a:t>
            </a:r>
            <a:r>
              <a:rPr lang="en-US" altLang="ru-RU" b="1" dirty="0">
                <a:latin typeface="Arial" pitchFamily="34" charset="0"/>
                <a:sym typeface="Montserrat-Regular"/>
              </a:rPr>
              <a:t>4.2 </a:t>
            </a:r>
            <a:r>
              <a:rPr lang="ru-RU" altLang="ru-RU" b="1" dirty="0">
                <a:sym typeface="Montserrat-Regular"/>
              </a:rPr>
              <a:t>ЦУР</a:t>
            </a:r>
            <a:endParaRPr lang="en-US" altLang="ru-RU" b="1" dirty="0">
              <a:latin typeface="Arial" pitchFamily="34" charset="0"/>
              <a:sym typeface="Montserrat-Regular"/>
            </a:endParaRPr>
          </a:p>
          <a:p>
            <a:r>
              <a:rPr lang="ru-RU" altLang="ru-RU" sz="1500" dirty="0">
                <a:latin typeface="Arial" pitchFamily="34" charset="0"/>
                <a:sym typeface="Montserrat-Regular"/>
              </a:rPr>
              <a:t>Доля детей и молодых людей</a:t>
            </a:r>
            <a:r>
              <a:rPr lang="en-US" altLang="ru-RU" sz="1500" dirty="0">
                <a:latin typeface="Arial" pitchFamily="34" charset="0"/>
                <a:sym typeface="Montserrat-Regular"/>
              </a:rPr>
              <a:t>: (a) </a:t>
            </a:r>
            <a:r>
              <a:rPr lang="ru-RU" altLang="ru-RU" sz="1500" dirty="0">
                <a:latin typeface="Arial" pitchFamily="34" charset="0"/>
                <a:sym typeface="Montserrat-Regular"/>
              </a:rPr>
              <a:t>обучающихся во </a:t>
            </a:r>
            <a:r>
              <a:rPr lang="en-US" altLang="ru-RU" sz="1500" dirty="0">
                <a:latin typeface="Arial" pitchFamily="34" charset="0"/>
                <a:sym typeface="Montserrat-Regular"/>
              </a:rPr>
              <a:t>2</a:t>
            </a:r>
            <a:r>
              <a:rPr lang="ru-RU" altLang="ru-RU" sz="1500" dirty="0">
                <a:latin typeface="Arial" pitchFamily="34" charset="0"/>
                <a:sym typeface="Montserrat-Regular"/>
              </a:rPr>
              <a:t>-м</a:t>
            </a:r>
            <a:r>
              <a:rPr lang="en-US" altLang="ru-RU" sz="1500" dirty="0">
                <a:latin typeface="Arial" pitchFamily="34" charset="0"/>
                <a:sym typeface="Montserrat-Regular"/>
              </a:rPr>
              <a:t>/3</a:t>
            </a:r>
            <a:r>
              <a:rPr lang="ru-RU" altLang="ru-RU" sz="1500" dirty="0">
                <a:latin typeface="Arial" pitchFamily="34" charset="0"/>
                <a:sym typeface="Montserrat-Regular"/>
              </a:rPr>
              <a:t>-м классе</a:t>
            </a:r>
            <a:r>
              <a:rPr lang="en-US" altLang="ru-RU" sz="1500" dirty="0" smtClean="0">
                <a:latin typeface="Arial" pitchFamily="34" charset="0"/>
                <a:sym typeface="Montserrat-Regular"/>
              </a:rPr>
              <a:t>;</a:t>
            </a:r>
            <a:endParaRPr lang="ru-RU" altLang="ru-RU" sz="1500" dirty="0" smtClean="0">
              <a:latin typeface="Arial" pitchFamily="34" charset="0"/>
              <a:sym typeface="Montserrat-Regular"/>
            </a:endParaRPr>
          </a:p>
          <a:p>
            <a:r>
              <a:rPr lang="en-US" altLang="ru-RU" sz="1500" dirty="0" smtClean="0">
                <a:latin typeface="Arial" pitchFamily="34" charset="0"/>
                <a:sym typeface="Montserrat-Regular"/>
              </a:rPr>
              <a:t>(</a:t>
            </a:r>
            <a:r>
              <a:rPr lang="en-US" altLang="ru-RU" sz="1500" dirty="0">
                <a:latin typeface="Arial" pitchFamily="34" charset="0"/>
                <a:sym typeface="Montserrat-Regular"/>
              </a:rPr>
              <a:t>b) </a:t>
            </a:r>
            <a:r>
              <a:rPr lang="ru-RU" altLang="ru-RU" sz="1500" dirty="0">
                <a:latin typeface="Arial" pitchFamily="34" charset="0"/>
                <a:sym typeface="Montserrat-Regular"/>
              </a:rPr>
              <a:t>оканчивающих начальную ступень обучения; и </a:t>
            </a:r>
            <a:r>
              <a:rPr lang="en-US" altLang="ru-RU" sz="1500" dirty="0">
                <a:latin typeface="Arial" pitchFamily="34" charset="0"/>
                <a:sym typeface="Montserrat-Regular"/>
              </a:rPr>
              <a:t>(c)</a:t>
            </a:r>
            <a:r>
              <a:rPr lang="ru-RU" altLang="ru-RU" sz="1500" dirty="0">
                <a:latin typeface="Arial" pitchFamily="34" charset="0"/>
                <a:sym typeface="Montserrat-Regular"/>
              </a:rPr>
              <a:t> оканчивающих средние классы школы, продемонстрировавших по меньшей мере минимальный уровень </a:t>
            </a:r>
            <a:r>
              <a:rPr lang="en-US" altLang="ru-RU" sz="1500" dirty="0">
                <a:latin typeface="Arial" pitchFamily="34" charset="0"/>
                <a:sym typeface="Montserrat-Regular"/>
              </a:rPr>
              <a:t>(</a:t>
            </a:r>
            <a:r>
              <a:rPr lang="en-US" altLang="ru-RU" sz="1500" dirty="0" err="1">
                <a:latin typeface="Arial" pitchFamily="34" charset="0"/>
                <a:sym typeface="Montserrat-Regular"/>
              </a:rPr>
              <a:t>i</a:t>
            </a:r>
            <a:r>
              <a:rPr lang="en-US" altLang="ru-RU" sz="1500" dirty="0">
                <a:latin typeface="Arial" pitchFamily="34" charset="0"/>
                <a:sym typeface="Montserrat-Regular"/>
              </a:rPr>
              <a:t>)</a:t>
            </a:r>
            <a:r>
              <a:rPr lang="ru-RU" altLang="ru-RU" sz="1500" dirty="0">
                <a:latin typeface="Arial" pitchFamily="34" charset="0"/>
                <a:sym typeface="Montserrat-Regular"/>
              </a:rPr>
              <a:t> умения читать и</a:t>
            </a:r>
            <a:r>
              <a:rPr lang="en-US" altLang="ru-RU" sz="1500" dirty="0">
                <a:latin typeface="Arial" pitchFamily="34" charset="0"/>
                <a:sym typeface="Montserrat-Regular"/>
              </a:rPr>
              <a:t> (ii)</a:t>
            </a:r>
            <a:r>
              <a:rPr lang="ru-RU" altLang="ru-RU" sz="1500" dirty="0">
                <a:latin typeface="Arial" pitchFamily="34" charset="0"/>
                <a:sym typeface="Montserrat-Regular"/>
              </a:rPr>
              <a:t> владения математикой </a:t>
            </a:r>
            <a:r>
              <a:rPr lang="en-US" altLang="ru-RU" sz="1500" dirty="0">
                <a:latin typeface="Arial" pitchFamily="34" charset="0"/>
                <a:sym typeface="Montserrat-Regular"/>
              </a:rPr>
              <a:t>(</a:t>
            </a:r>
            <a:r>
              <a:rPr lang="ru-RU" altLang="ru-RU" sz="1500" dirty="0">
                <a:latin typeface="Arial" pitchFamily="34" charset="0"/>
                <a:sym typeface="Montserrat-Regular"/>
              </a:rPr>
              <a:t>в разбивке по полу</a:t>
            </a:r>
            <a:r>
              <a:rPr lang="en-US" altLang="ru-RU" sz="1500" dirty="0">
                <a:latin typeface="Arial" pitchFamily="34" charset="0"/>
                <a:sym typeface="Montserrat-Regular"/>
              </a:rPr>
              <a:t>)</a:t>
            </a:r>
            <a:r>
              <a:rPr lang="ru-RU" altLang="ru-RU" sz="1700" dirty="0">
                <a:latin typeface="Arial" pitchFamily="34" charset="0"/>
                <a:sym typeface="Montserrat-Regular"/>
              </a:rPr>
              <a:t>.</a:t>
            </a:r>
            <a:endParaRPr lang="en-US" altLang="ru-RU" sz="1700" dirty="0">
              <a:latin typeface="Arial" pitchFamily="34" charset="0"/>
              <a:sym typeface="Montserrat-Regular"/>
            </a:endParaRPr>
          </a:p>
        </p:txBody>
      </p:sp>
      <p:sp>
        <p:nvSpPr>
          <p:cNvPr id="45062" name="Shape 95"/>
          <p:cNvSpPr>
            <a:spLocks noChangeArrowheads="1"/>
          </p:cNvSpPr>
          <p:nvPr/>
        </p:nvSpPr>
        <p:spPr bwMode="auto">
          <a:xfrm>
            <a:off x="565150" y="5081588"/>
            <a:ext cx="80772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ts val="2000"/>
              </a:lnSpc>
            </a:pPr>
            <a:endParaRPr lang="ru-RU" altLang="ru-RU" sz="2600"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45064" name="Picture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26213" y="6423025"/>
            <a:ext cx="21844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5" name="Rectangle 1"/>
          <p:cNvSpPr>
            <a:spLocks noChangeArrowheads="1"/>
          </p:cNvSpPr>
          <p:nvPr/>
        </p:nvSpPr>
        <p:spPr bwMode="auto">
          <a:xfrm>
            <a:off x="2035175" y="4337050"/>
            <a:ext cx="540861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ts val="2000"/>
              </a:lnSpc>
            </a:pPr>
            <a:endParaRPr lang="ru-RU" altLang="ru-RU" sz="2600">
              <a:latin typeface="Arial" pitchFamily="34" charset="0"/>
            </a:endParaRPr>
          </a:p>
        </p:txBody>
      </p:sp>
      <p:sp>
        <p:nvSpPr>
          <p:cNvPr id="14" name="Shape 79"/>
          <p:cNvSpPr/>
          <p:nvPr/>
        </p:nvSpPr>
        <p:spPr>
          <a:xfrm>
            <a:off x="603250" y="4410075"/>
            <a:ext cx="7878763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/>
            </a:pPr>
            <a:endParaRPr lang="en-US" sz="2400" spc="119" dirty="0">
              <a:latin typeface="Arial" charset="0"/>
              <a:ea typeface="Arial" charset="0"/>
              <a:cs typeface="Arial" charset="0"/>
              <a:sym typeface="Montserrat-Regular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6971" y="209642"/>
            <a:ext cx="2699242" cy="366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68231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 idx="4294967295"/>
          </p:nvPr>
        </p:nvSpPr>
        <p:spPr>
          <a:xfrm>
            <a:off x="144462" y="0"/>
            <a:ext cx="9144000" cy="1447800"/>
          </a:xfrm>
          <a:solidFill>
            <a:srgbClr val="00B0F0"/>
          </a:solidFill>
        </p:spPr>
        <p:txBody>
          <a:bodyPr/>
          <a:lstStyle/>
          <a:p>
            <a:r>
              <a:rPr lang="ru-RU" altLang="ru-RU" sz="3200" b="1" dirty="0" smtClean="0">
                <a:solidFill>
                  <a:schemeClr val="bg1"/>
                </a:solidFill>
              </a:rPr>
              <a:t>Основополагающие умения и навыки, необходимые в учебе, определяемые в ходе КОМП</a:t>
            </a:r>
            <a:endParaRPr lang="en-US" altLang="ru-RU" sz="3200" b="1" dirty="0" smtClean="0">
              <a:solidFill>
                <a:schemeClr val="bg1"/>
              </a:solidFill>
            </a:endParaRPr>
          </a:p>
        </p:txBody>
      </p:sp>
      <p:sp>
        <p:nvSpPr>
          <p:cNvPr id="46083" name="Title 1"/>
          <p:cNvSpPr>
            <a:spLocks/>
          </p:cNvSpPr>
          <p:nvPr/>
        </p:nvSpPr>
        <p:spPr bwMode="auto">
          <a:xfrm>
            <a:off x="0" y="6781800"/>
            <a:ext cx="9144000" cy="7620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ru-RU" sz="4000">
                <a:solidFill>
                  <a:schemeClr val="bg1"/>
                </a:solidFill>
              </a:rPr>
              <a:t/>
            </a:r>
            <a:br>
              <a:rPr lang="en-US" altLang="ru-RU" sz="4000">
                <a:solidFill>
                  <a:schemeClr val="bg1"/>
                </a:solidFill>
              </a:rPr>
            </a:br>
            <a:endParaRPr lang="en-US" altLang="ru-RU" sz="4000">
              <a:solidFill>
                <a:schemeClr val="bg1"/>
              </a:solidFill>
            </a:endParaRPr>
          </a:p>
        </p:txBody>
      </p:sp>
      <p:sp>
        <p:nvSpPr>
          <p:cNvPr id="46084" name="TextBox 20"/>
          <p:cNvSpPr txBox="1">
            <a:spLocks noChangeArrowheads="1"/>
          </p:cNvSpPr>
          <p:nvPr/>
        </p:nvSpPr>
        <p:spPr bwMode="auto">
          <a:xfrm>
            <a:off x="457200" y="1219200"/>
            <a:ext cx="83058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Font typeface="Arial" pitchFamily="34" charset="0"/>
              <a:buChar char="•"/>
            </a:pPr>
            <a:endParaRPr lang="en-US" altLang="ru-RU" sz="3200"/>
          </a:p>
          <a:p>
            <a:pPr lvl="1"/>
            <a:endParaRPr lang="en-US" altLang="ru-RU" sz="2800"/>
          </a:p>
        </p:txBody>
      </p:sp>
      <p:sp>
        <p:nvSpPr>
          <p:cNvPr id="46085" name="Rectangle 2"/>
          <p:cNvSpPr>
            <a:spLocks noChangeArrowheads="1"/>
          </p:cNvSpPr>
          <p:nvPr/>
        </p:nvSpPr>
        <p:spPr bwMode="auto">
          <a:xfrm>
            <a:off x="533400" y="1981200"/>
            <a:ext cx="8855075" cy="2354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100" dirty="0"/>
              <a:t>Целевая группа</a:t>
            </a:r>
            <a:r>
              <a:rPr lang="en-US" altLang="ru-RU" sz="2100" dirty="0"/>
              <a:t>:</a:t>
            </a:r>
            <a:r>
              <a:rPr lang="ru-RU" altLang="ru-RU" sz="2100" dirty="0"/>
              <a:t> дети в возрасте </a:t>
            </a:r>
            <a:r>
              <a:rPr lang="en-US" altLang="ru-RU" sz="2100" dirty="0"/>
              <a:t>7-14</a:t>
            </a:r>
            <a:r>
              <a:rPr lang="ru-RU" altLang="ru-RU" sz="2100" dirty="0"/>
              <a:t> лет – по одному ребенку из каждого домохозяйства.</a:t>
            </a:r>
            <a:endParaRPr lang="en-US" altLang="ru-RU" sz="2100" dirty="0"/>
          </a:p>
          <a:p>
            <a:r>
              <a:rPr lang="ru-RU" altLang="ru-RU" sz="2100" dirty="0"/>
              <a:t>Универсальность</a:t>
            </a:r>
            <a:r>
              <a:rPr lang="en-US" altLang="ru-RU" sz="2100" dirty="0"/>
              <a:t>:</a:t>
            </a:r>
            <a:r>
              <a:rPr lang="ru-RU" altLang="ru-RU" sz="2100" dirty="0"/>
              <a:t> обследуются как дети, посещающие школу, так и </a:t>
            </a:r>
            <a:r>
              <a:rPr lang="ru-RU" altLang="ru-RU" sz="2100" b="1" dirty="0"/>
              <a:t>дети, которые ее не посещают</a:t>
            </a:r>
            <a:r>
              <a:rPr lang="ru-RU" altLang="ru-RU" sz="2100" dirty="0"/>
              <a:t>.</a:t>
            </a:r>
            <a:endParaRPr lang="en-US" altLang="ru-RU" sz="2100" dirty="0"/>
          </a:p>
          <a:p>
            <a:r>
              <a:rPr lang="ru-RU" altLang="ru-RU" sz="2100" dirty="0"/>
              <a:t>Справедливость</a:t>
            </a:r>
            <a:r>
              <a:rPr lang="en-US" altLang="ru-RU" sz="2100" dirty="0"/>
              <a:t>:</a:t>
            </a:r>
            <a:r>
              <a:rPr lang="ru-RU" altLang="ru-RU" sz="2100" dirty="0"/>
              <a:t> привязка ко </a:t>
            </a:r>
            <a:r>
              <a:rPr lang="ru-RU" altLang="ru-RU" sz="2100" b="1" dirty="0"/>
              <a:t>всем данным домохозяйств, собираемых в ходе КОМП</a:t>
            </a:r>
            <a:r>
              <a:rPr lang="ru-RU" altLang="ru-RU" sz="2100" dirty="0"/>
              <a:t>.</a:t>
            </a:r>
            <a:endParaRPr lang="en-US" altLang="ru-RU" sz="2100" dirty="0"/>
          </a:p>
          <a:p>
            <a:r>
              <a:rPr lang="ru-RU" altLang="ru-RU" sz="2100" dirty="0"/>
              <a:t>Сопоставимость</a:t>
            </a:r>
            <a:r>
              <a:rPr lang="en-US" altLang="ru-RU" sz="2100" dirty="0"/>
              <a:t>:</a:t>
            </a:r>
            <a:r>
              <a:rPr lang="ru-RU" altLang="ru-RU" sz="2100" dirty="0"/>
              <a:t> разные стимулы/вопросы – </a:t>
            </a:r>
            <a:r>
              <a:rPr lang="ru-RU" altLang="ru-RU" sz="2100" b="1" dirty="0"/>
              <a:t>одна и та же основа</a:t>
            </a:r>
            <a:r>
              <a:rPr lang="ru-RU" altLang="ru-RU" sz="2100" dirty="0" smtClean="0"/>
              <a:t>.</a:t>
            </a:r>
            <a:endParaRPr lang="en-US" altLang="ru-RU" sz="2100" dirty="0"/>
          </a:p>
        </p:txBody>
      </p:sp>
    </p:spTree>
    <p:extLst>
      <p:ext uri="{BB962C8B-B14F-4D97-AF65-F5344CB8AC3E}">
        <p14:creationId xmlns:p14="http://schemas.microsoft.com/office/powerpoint/2010/main" val="35691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006475"/>
          </a:xfrm>
          <a:solidFill>
            <a:srgbClr val="00B0F0"/>
          </a:solidFill>
        </p:spPr>
        <p:txBody>
          <a:bodyPr/>
          <a:lstStyle/>
          <a:p>
            <a:r>
              <a:rPr lang="ru-RU" altLang="ru-RU" sz="3200" b="1" smtClean="0">
                <a:solidFill>
                  <a:schemeClr val="bg1"/>
                </a:solidFill>
              </a:rPr>
              <a:t>Оценка навыков чтения в ходе КОМП</a:t>
            </a:r>
            <a:r>
              <a:rPr lang="en-US" altLang="ru-RU" sz="3200" b="1" smtClean="0">
                <a:solidFill>
                  <a:schemeClr val="bg1"/>
                </a:solidFill>
              </a:rPr>
              <a:t>:</a:t>
            </a:r>
            <a:r>
              <a:rPr lang="ru-RU" altLang="ru-RU" sz="3200" b="1" smtClean="0">
                <a:solidFill>
                  <a:schemeClr val="bg1"/>
                </a:solidFill>
              </a:rPr>
              <a:t>                       что измеряется… а что нет</a:t>
            </a:r>
            <a:endParaRPr lang="en-US" altLang="ru-RU" sz="3200" b="1" smtClean="0">
              <a:solidFill>
                <a:schemeClr val="bg1"/>
              </a:solidFill>
            </a:endParaRPr>
          </a:p>
        </p:txBody>
      </p:sp>
      <p:sp>
        <p:nvSpPr>
          <p:cNvPr id="47107" name="Title 1"/>
          <p:cNvSpPr>
            <a:spLocks/>
          </p:cNvSpPr>
          <p:nvPr/>
        </p:nvSpPr>
        <p:spPr bwMode="auto">
          <a:xfrm>
            <a:off x="0" y="6781800"/>
            <a:ext cx="9144000" cy="7620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ru-RU" sz="4000">
                <a:solidFill>
                  <a:schemeClr val="bg1"/>
                </a:solidFill>
              </a:rPr>
              <a:t/>
            </a:r>
            <a:br>
              <a:rPr lang="en-US" altLang="ru-RU" sz="4000">
                <a:solidFill>
                  <a:schemeClr val="bg1"/>
                </a:solidFill>
              </a:rPr>
            </a:br>
            <a:endParaRPr lang="en-US" altLang="ru-RU" sz="400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18820" y="1143000"/>
            <a:ext cx="7696200" cy="4154984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Font typeface="Arial" pitchFamily="34" charset="0"/>
              <a:buChar char="•"/>
            </a:pPr>
            <a:r>
              <a:rPr lang="ru-RU" altLang="en-US" sz="2400" dirty="0">
                <a:latin typeface="Arial" pitchFamily="34" charset="0"/>
              </a:rPr>
              <a:t>В фокусе – </a:t>
            </a:r>
            <a:r>
              <a:rPr lang="ru-RU" altLang="en-US" sz="2400" b="1" dirty="0">
                <a:latin typeface="Arial" pitchFamily="34" charset="0"/>
              </a:rPr>
              <a:t>пони</a:t>
            </a:r>
            <a:r>
              <a:rPr lang="en-US" altLang="en-US" sz="2400" b="1" dirty="0">
                <a:latin typeface="Arial" pitchFamily="34" charset="0"/>
              </a:rPr>
              <a:t>м</a:t>
            </a:r>
            <a:r>
              <a:rPr lang="ru-RU" altLang="en-US" sz="2400" b="1" dirty="0" err="1">
                <a:latin typeface="Arial" pitchFamily="34" charset="0"/>
              </a:rPr>
              <a:t>ание</a:t>
            </a:r>
            <a:r>
              <a:rPr lang="en-US" altLang="en-US" sz="2400" dirty="0">
                <a:latin typeface="Arial" pitchFamily="34" charset="0"/>
              </a:rPr>
              <a:t>:</a:t>
            </a:r>
          </a:p>
          <a:p>
            <a:pPr lvl="1">
              <a:buFont typeface="Arial" pitchFamily="34" charset="0"/>
              <a:buChar char="•"/>
            </a:pPr>
            <a:r>
              <a:rPr lang="ru-RU" altLang="en-US" sz="2400" dirty="0" err="1">
                <a:latin typeface="Arial" pitchFamily="34" charset="0"/>
              </a:rPr>
              <a:t>бу</a:t>
            </a:r>
            <a:r>
              <a:rPr lang="en-US" altLang="en-US" sz="2400" dirty="0">
                <a:latin typeface="Arial" pitchFamily="34" charset="0"/>
              </a:rPr>
              <a:t>к</a:t>
            </a:r>
            <a:r>
              <a:rPr lang="ru-RU" altLang="en-US" sz="2400" dirty="0">
                <a:latin typeface="Arial" pitchFamily="34" charset="0"/>
              </a:rPr>
              <a:t>вальное понимание</a:t>
            </a:r>
            <a:r>
              <a:rPr lang="en-US" altLang="en-US" sz="2400" dirty="0">
                <a:latin typeface="Arial" pitchFamily="34" charset="0"/>
                <a:ea typeface="Calibri" pitchFamily="34" charset="0"/>
              </a:rPr>
              <a:t> (</a:t>
            </a:r>
            <a:r>
              <a:rPr lang="ru-RU" altLang="en-US" sz="2400" dirty="0">
                <a:latin typeface="Arial" pitchFamily="34" charset="0"/>
              </a:rPr>
              <a:t>3 вопроса</a:t>
            </a:r>
            <a:r>
              <a:rPr lang="en-US" altLang="en-US" sz="2400" dirty="0">
                <a:latin typeface="Arial" pitchFamily="34" charset="0"/>
              </a:rPr>
              <a:t>)</a:t>
            </a:r>
            <a:r>
              <a:rPr lang="ru-RU" altLang="en-US" sz="2400" dirty="0">
                <a:latin typeface="Arial" pitchFamily="34" charset="0"/>
              </a:rPr>
              <a:t>;</a:t>
            </a:r>
            <a:endParaRPr lang="en-US" altLang="en-US" sz="2400" dirty="0">
              <a:latin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ru-RU" altLang="en-US" sz="2400" dirty="0">
                <a:latin typeface="Arial" pitchFamily="34" charset="0"/>
              </a:rPr>
              <a:t>языковая догадка </a:t>
            </a:r>
            <a:r>
              <a:rPr lang="en-US" altLang="en-US" sz="2400" dirty="0">
                <a:latin typeface="Arial" pitchFamily="34" charset="0"/>
              </a:rPr>
              <a:t>(2</a:t>
            </a:r>
            <a:r>
              <a:rPr lang="ru-RU" altLang="en-US" sz="2400" dirty="0">
                <a:latin typeface="Arial" pitchFamily="34" charset="0"/>
              </a:rPr>
              <a:t> вопроса</a:t>
            </a:r>
            <a:r>
              <a:rPr lang="en-US" altLang="en-US" sz="2400" dirty="0">
                <a:latin typeface="Arial" pitchFamily="34" charset="0"/>
              </a:rPr>
              <a:t>)</a:t>
            </a:r>
            <a:r>
              <a:rPr lang="ru-RU" altLang="en-US" sz="2400" dirty="0">
                <a:latin typeface="Arial" pitchFamily="34" charset="0"/>
              </a:rPr>
              <a:t>.</a:t>
            </a:r>
            <a:endParaRPr lang="en-US" altLang="en-US" sz="2400" dirty="0">
              <a:latin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altLang="en-US" sz="2400" b="1" dirty="0">
                <a:latin typeface="Arial" pitchFamily="34" charset="0"/>
              </a:rPr>
              <a:t>Точность устного прочтения связного </a:t>
            </a:r>
            <a:r>
              <a:rPr lang="en-US" altLang="en-US" sz="2400" b="1" dirty="0">
                <a:latin typeface="Arial" pitchFamily="34" charset="0"/>
              </a:rPr>
              <a:t>т</a:t>
            </a:r>
            <a:r>
              <a:rPr lang="ru-RU" altLang="en-US" sz="2400" b="1" dirty="0" err="1" smtClean="0">
                <a:latin typeface="Arial" pitchFamily="34" charset="0"/>
              </a:rPr>
              <a:t>екста</a:t>
            </a:r>
            <a:r>
              <a:rPr lang="ru-RU" altLang="en-US" sz="2400" dirty="0" smtClean="0">
                <a:latin typeface="Arial" pitchFamily="34" charset="0"/>
              </a:rPr>
              <a:t>.</a:t>
            </a:r>
            <a:r>
              <a:rPr lang="en-US" altLang="en-US" sz="2400" dirty="0" smtClean="0">
                <a:latin typeface="Arial" pitchFamily="34" charset="0"/>
              </a:rPr>
              <a:t> </a:t>
            </a:r>
            <a:endParaRPr lang="en-US" altLang="en-US" sz="2400" dirty="0">
              <a:latin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altLang="en-US" sz="2400" dirty="0">
                <a:latin typeface="Arial" pitchFamily="34" charset="0"/>
              </a:rPr>
              <a:t>Почему не </a:t>
            </a:r>
            <a:r>
              <a:rPr lang="ru-RU" altLang="en-US" sz="2400" b="1" dirty="0" err="1">
                <a:latin typeface="Arial" pitchFamily="34" charset="0"/>
              </a:rPr>
              <a:t>бе</a:t>
            </a:r>
            <a:r>
              <a:rPr lang="en-US" altLang="en-US" sz="2400" b="1" dirty="0">
                <a:latin typeface="Arial" pitchFamily="34" charset="0"/>
              </a:rPr>
              <a:t>г</a:t>
            </a:r>
            <a:r>
              <a:rPr lang="ru-RU" altLang="en-US" sz="2400" b="1" dirty="0" err="1">
                <a:latin typeface="Arial" pitchFamily="34" charset="0"/>
              </a:rPr>
              <a:t>лость</a:t>
            </a:r>
            <a:r>
              <a:rPr lang="en-US" altLang="en-US" sz="2400" dirty="0">
                <a:latin typeface="Arial" pitchFamily="34" charset="0"/>
              </a:rPr>
              <a:t>?</a:t>
            </a:r>
          </a:p>
          <a:p>
            <a:pPr lvl="1">
              <a:buFont typeface="Arial" pitchFamily="34" charset="0"/>
              <a:buChar char="•"/>
            </a:pPr>
            <a:r>
              <a:rPr lang="ru-RU" altLang="en-US" sz="2400" dirty="0" err="1">
                <a:latin typeface="Arial" pitchFamily="34" charset="0"/>
              </a:rPr>
              <a:t>Оце</a:t>
            </a:r>
            <a:r>
              <a:rPr lang="en-US" altLang="en-US" sz="2400" dirty="0">
                <a:latin typeface="Arial" pitchFamily="34" charset="0"/>
              </a:rPr>
              <a:t>н</a:t>
            </a:r>
            <a:r>
              <a:rPr lang="ru-RU" altLang="en-US" sz="2400" dirty="0">
                <a:latin typeface="Arial" pitchFamily="34" charset="0"/>
              </a:rPr>
              <a:t>ка </a:t>
            </a:r>
            <a:r>
              <a:rPr lang="ru-RU" altLang="en-US" sz="2400" dirty="0" err="1">
                <a:latin typeface="Arial" pitchFamily="34" charset="0"/>
              </a:rPr>
              <a:t>прои</a:t>
            </a:r>
            <a:r>
              <a:rPr lang="en-US" altLang="en-US" sz="2400" dirty="0">
                <a:latin typeface="Arial" pitchFamily="34" charset="0"/>
              </a:rPr>
              <a:t>с</a:t>
            </a:r>
            <a:r>
              <a:rPr lang="ru-RU" altLang="en-US" sz="2400" dirty="0">
                <a:latin typeface="Arial" pitchFamily="34" charset="0"/>
              </a:rPr>
              <a:t>ходит в </a:t>
            </a:r>
            <a:r>
              <a:rPr lang="ru-RU" altLang="en-US" sz="2400" dirty="0" err="1">
                <a:latin typeface="Arial" pitchFamily="34" charset="0"/>
              </a:rPr>
              <a:t>услов</a:t>
            </a:r>
            <a:r>
              <a:rPr lang="en-US" altLang="en-US" sz="2400" dirty="0">
                <a:latin typeface="Arial" pitchFamily="34" charset="0"/>
              </a:rPr>
              <a:t>и</a:t>
            </a:r>
            <a:r>
              <a:rPr lang="ru-RU" altLang="en-US" sz="2400" dirty="0" err="1">
                <a:latin typeface="Arial" pitchFamily="34" charset="0"/>
              </a:rPr>
              <a:t>ях</a:t>
            </a:r>
            <a:r>
              <a:rPr lang="ru-RU" altLang="en-US" sz="2400" dirty="0">
                <a:latin typeface="Arial" pitchFamily="34" charset="0"/>
              </a:rPr>
              <a:t> </a:t>
            </a:r>
            <a:r>
              <a:rPr lang="ru-RU" altLang="en-US" sz="2400" dirty="0" err="1">
                <a:latin typeface="Arial" pitchFamily="34" charset="0"/>
              </a:rPr>
              <a:t>домохо</a:t>
            </a:r>
            <a:r>
              <a:rPr lang="en-US" altLang="en-US" sz="2400" dirty="0">
                <a:latin typeface="Arial" pitchFamily="34" charset="0"/>
              </a:rPr>
              <a:t>з</a:t>
            </a:r>
            <a:r>
              <a:rPr lang="ru-RU" altLang="en-US" sz="2400" dirty="0" err="1">
                <a:latin typeface="Arial" pitchFamily="34" charset="0"/>
              </a:rPr>
              <a:t>яйства</a:t>
            </a:r>
            <a:r>
              <a:rPr lang="ru-RU" altLang="en-US" sz="2400" dirty="0">
                <a:latin typeface="Arial" pitchFamily="34" charset="0"/>
              </a:rPr>
              <a:t> </a:t>
            </a:r>
            <a:r>
              <a:rPr lang="ru-RU" altLang="en-US" sz="2400" dirty="0" smtClean="0">
                <a:latin typeface="Arial" pitchFamily="34" charset="0"/>
              </a:rPr>
              <a:t>Агрегирование </a:t>
            </a:r>
            <a:r>
              <a:rPr lang="ru-RU" altLang="en-US" sz="2400" dirty="0">
                <a:latin typeface="Arial" pitchFamily="34" charset="0"/>
              </a:rPr>
              <a:t>разных языков в каждой </a:t>
            </a:r>
            <a:r>
              <a:rPr lang="en-US" altLang="en-US" sz="2400" dirty="0">
                <a:latin typeface="Arial" pitchFamily="34" charset="0"/>
              </a:rPr>
              <a:t>с</a:t>
            </a:r>
            <a:r>
              <a:rPr lang="ru-RU" altLang="en-US" sz="2400" dirty="0" err="1" smtClean="0">
                <a:latin typeface="Arial" pitchFamily="34" charset="0"/>
              </a:rPr>
              <a:t>тране</a:t>
            </a:r>
            <a:r>
              <a:rPr lang="ru-RU" altLang="ru-RU" sz="2400" dirty="0" smtClean="0">
                <a:latin typeface="Arial" pitchFamily="34" charset="0"/>
              </a:rPr>
              <a:t>.</a:t>
            </a:r>
            <a:endParaRPr lang="en-US" altLang="en-US" sz="2400" dirty="0">
              <a:latin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altLang="en-US" sz="2400" dirty="0" err="1">
                <a:latin typeface="Arial" pitchFamily="34" charset="0"/>
              </a:rPr>
              <a:t>Отсутст</a:t>
            </a:r>
            <a:r>
              <a:rPr lang="en-US" altLang="en-US" sz="2400" dirty="0">
                <a:latin typeface="Arial" pitchFamily="34" charset="0"/>
              </a:rPr>
              <a:t>в</a:t>
            </a:r>
            <a:r>
              <a:rPr lang="ru-RU" altLang="en-US" sz="2400" dirty="0">
                <a:latin typeface="Arial" pitchFamily="34" charset="0"/>
              </a:rPr>
              <a:t>уют задания на </a:t>
            </a:r>
            <a:r>
              <a:rPr lang="ru-RU" altLang="en-US" sz="2400" b="1" dirty="0" err="1">
                <a:latin typeface="Arial" pitchFamily="34" charset="0"/>
              </a:rPr>
              <a:t>пон</a:t>
            </a:r>
            <a:r>
              <a:rPr lang="en-US" altLang="en-US" sz="2400" b="1" dirty="0">
                <a:latin typeface="Arial" pitchFamily="34" charset="0"/>
              </a:rPr>
              <a:t>и</a:t>
            </a:r>
            <a:r>
              <a:rPr lang="ru-RU" altLang="en-US" sz="2400" b="1" dirty="0">
                <a:latin typeface="Arial" pitchFamily="34" charset="0"/>
              </a:rPr>
              <a:t>мание устного языка</a:t>
            </a:r>
            <a:r>
              <a:rPr lang="en-US" altLang="en-US" sz="2400" dirty="0">
                <a:latin typeface="Arial" pitchFamily="34" charset="0"/>
              </a:rPr>
              <a:t>, </a:t>
            </a:r>
            <a:r>
              <a:rPr lang="ru-RU" altLang="en-US" sz="2400" dirty="0">
                <a:latin typeface="Arial" pitchFamily="34" charset="0"/>
              </a:rPr>
              <a:t>но присутствуют вопросы о </a:t>
            </a:r>
            <a:r>
              <a:rPr lang="en-US" altLang="en-US" sz="2400" b="1" dirty="0">
                <a:latin typeface="Arial" pitchFamily="34" charset="0"/>
              </a:rPr>
              <a:t>я</a:t>
            </a:r>
            <a:r>
              <a:rPr lang="ru-RU" altLang="en-US" sz="2400" b="1" dirty="0">
                <a:latin typeface="Arial" pitchFamily="34" charset="0"/>
              </a:rPr>
              <a:t>з</a:t>
            </a:r>
            <a:r>
              <a:rPr lang="en-US" altLang="en-US" sz="2400" b="1" dirty="0">
                <a:latin typeface="Arial" pitchFamily="34" charset="0"/>
              </a:rPr>
              <a:t>ы</a:t>
            </a:r>
            <a:r>
              <a:rPr lang="ru-RU" altLang="en-US" sz="2400" b="1" dirty="0" err="1">
                <a:latin typeface="Arial" pitchFamily="34" charset="0"/>
              </a:rPr>
              <a:t>ке</a:t>
            </a:r>
            <a:r>
              <a:rPr lang="ru-RU" altLang="en-US" sz="2400" b="1" dirty="0">
                <a:latin typeface="Arial" pitchFamily="34" charset="0"/>
              </a:rPr>
              <a:t> домашнего общения </a:t>
            </a:r>
            <a:r>
              <a:rPr lang="ru-RU" altLang="en-US" sz="2400" dirty="0">
                <a:latin typeface="Arial" pitchFamily="34" charset="0"/>
              </a:rPr>
              <a:t>и </a:t>
            </a:r>
            <a:r>
              <a:rPr lang="ru-RU" altLang="en-US" sz="2400" b="1" dirty="0">
                <a:latin typeface="Arial" pitchFamily="34" charset="0"/>
              </a:rPr>
              <a:t>язык</a:t>
            </a:r>
            <a:r>
              <a:rPr lang="en-US" altLang="en-US" sz="2400" b="1" dirty="0">
                <a:latin typeface="Arial" pitchFamily="34" charset="0"/>
              </a:rPr>
              <a:t>е</a:t>
            </a:r>
            <a:r>
              <a:rPr lang="ru-RU" altLang="en-US" sz="2400" b="1" dirty="0">
                <a:latin typeface="Arial" pitchFamily="34" charset="0"/>
              </a:rPr>
              <a:t> обучения</a:t>
            </a:r>
            <a:r>
              <a:rPr lang="ru-RU" altLang="en-US" sz="2400" dirty="0">
                <a:solidFill>
                  <a:srgbClr val="7030A0"/>
                </a:solidFill>
                <a:latin typeface="Arial" pitchFamily="34" charset="0"/>
              </a:rPr>
              <a:t>.</a:t>
            </a:r>
            <a:endParaRPr lang="en-US" altLang="en-US" sz="24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25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006475"/>
          </a:xfrm>
          <a:solidFill>
            <a:srgbClr val="00B0F0"/>
          </a:solidFill>
        </p:spPr>
        <p:txBody>
          <a:bodyPr/>
          <a:lstStyle/>
          <a:p>
            <a:r>
              <a:rPr lang="ru-RU" altLang="ru-RU" sz="3200" b="1" smtClean="0">
                <a:solidFill>
                  <a:schemeClr val="bg1"/>
                </a:solidFill>
              </a:rPr>
              <a:t>Четыре показателя КОМП, относящихся к чтению</a:t>
            </a:r>
            <a:endParaRPr lang="en-US" altLang="ru-RU" sz="3200" b="1" smtClean="0">
              <a:solidFill>
                <a:schemeClr val="bg1"/>
              </a:solidFill>
            </a:endParaRPr>
          </a:p>
        </p:txBody>
      </p:sp>
      <p:sp>
        <p:nvSpPr>
          <p:cNvPr id="48131" name="Title 1"/>
          <p:cNvSpPr>
            <a:spLocks/>
          </p:cNvSpPr>
          <p:nvPr/>
        </p:nvSpPr>
        <p:spPr bwMode="auto">
          <a:xfrm>
            <a:off x="0" y="6781800"/>
            <a:ext cx="9144000" cy="7620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ru-RU" sz="4000">
                <a:solidFill>
                  <a:schemeClr val="bg1"/>
                </a:solidFill>
              </a:rPr>
              <a:t/>
            </a:r>
            <a:br>
              <a:rPr lang="en-US" altLang="ru-RU" sz="4000">
                <a:solidFill>
                  <a:schemeClr val="bg1"/>
                </a:solidFill>
              </a:rPr>
            </a:br>
            <a:endParaRPr lang="en-US" altLang="ru-RU" sz="400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3900" y="1963738"/>
            <a:ext cx="7696200" cy="4108450"/>
          </a:xfrm>
          <a:prstGeom prst="rect">
            <a:avLst/>
          </a:prstGeom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Font typeface="Calibri Light" pitchFamily="34" charset="0"/>
              <a:buAutoNum type="arabicPeriod"/>
            </a:pPr>
            <a:r>
              <a:rPr lang="ru-RU" altLang="ru-RU" sz="2400"/>
              <a:t>Процентная доля детей, </a:t>
            </a:r>
            <a:r>
              <a:rPr lang="ru-RU" altLang="ru-RU" sz="2400" b="1"/>
              <a:t>точно</a:t>
            </a:r>
            <a:r>
              <a:rPr lang="en-US" altLang="ru-RU" sz="2400"/>
              <a:t> </a:t>
            </a:r>
            <a:r>
              <a:rPr lang="ru-RU" altLang="ru-RU" sz="2400"/>
              <a:t>прочитавших как минимум </a:t>
            </a:r>
            <a:r>
              <a:rPr lang="en-US" altLang="ru-RU" sz="2400"/>
              <a:t>90%</a:t>
            </a:r>
            <a:r>
              <a:rPr lang="ru-RU" altLang="ru-RU" sz="2400"/>
              <a:t> слов рассказа объемом </a:t>
            </a:r>
            <a:r>
              <a:rPr lang="en-US" altLang="ru-RU" sz="2400"/>
              <a:t>70</a:t>
            </a:r>
            <a:r>
              <a:rPr lang="ru-RU" altLang="ru-RU" sz="2400"/>
              <a:t> слов</a:t>
            </a:r>
            <a:r>
              <a:rPr lang="en-US" altLang="ru-RU" sz="2400"/>
              <a:t>* (</a:t>
            </a:r>
            <a:r>
              <a:rPr lang="ru-RU" altLang="ru-RU" sz="2400"/>
              <a:t>уровень </a:t>
            </a:r>
            <a:r>
              <a:rPr lang="en-US" altLang="ru-RU" sz="2400"/>
              <a:t>2</a:t>
            </a:r>
            <a:r>
              <a:rPr lang="ru-RU" altLang="ru-RU" sz="2400"/>
              <a:t>-го класса</a:t>
            </a:r>
            <a:r>
              <a:rPr lang="en-US" altLang="ru-RU" sz="2400"/>
              <a:t>)</a:t>
            </a:r>
            <a:r>
              <a:rPr lang="ru-RU" altLang="ru-RU" sz="2400"/>
              <a:t>.</a:t>
            </a:r>
            <a:endParaRPr lang="en-US" altLang="ru-RU" sz="2400"/>
          </a:p>
          <a:p>
            <a:pPr>
              <a:buFont typeface="Calibri Light" pitchFamily="34" charset="0"/>
              <a:buAutoNum type="arabicPeriod"/>
            </a:pPr>
            <a:r>
              <a:rPr lang="ru-RU" altLang="ru-RU" sz="2400"/>
              <a:t>Процентная доля детей, правильно ответивших на     </a:t>
            </a:r>
            <a:r>
              <a:rPr lang="en-US" altLang="ru-RU" sz="2400"/>
              <a:t>3</a:t>
            </a:r>
            <a:r>
              <a:rPr lang="ru-RU" altLang="ru-RU" sz="2400"/>
              <a:t> простых вопроса на </a:t>
            </a:r>
            <a:r>
              <a:rPr lang="ru-RU" altLang="ru-RU" sz="2400" b="1"/>
              <a:t>буквальное понимание</a:t>
            </a:r>
            <a:r>
              <a:rPr lang="ru-RU" altLang="ru-RU" sz="2400"/>
              <a:t>.</a:t>
            </a:r>
            <a:r>
              <a:rPr lang="en-US" altLang="ru-RU" sz="2400"/>
              <a:t> </a:t>
            </a:r>
          </a:p>
          <a:p>
            <a:pPr>
              <a:buFont typeface="Calibri Light" pitchFamily="34" charset="0"/>
              <a:buAutoNum type="arabicPeriod"/>
            </a:pPr>
            <a:r>
              <a:rPr lang="ru-RU" altLang="ru-RU" sz="2400"/>
              <a:t>Процентная доля детей, правильно ответивших на     </a:t>
            </a:r>
            <a:r>
              <a:rPr lang="en-US" altLang="ru-RU" sz="2400"/>
              <a:t>2</a:t>
            </a:r>
            <a:r>
              <a:rPr lang="ru-RU" altLang="ru-RU" sz="2400"/>
              <a:t> простых вопроса на </a:t>
            </a:r>
            <a:r>
              <a:rPr lang="ru-RU" altLang="ru-RU" sz="2400" b="1"/>
              <a:t>языковую догадку</a:t>
            </a:r>
            <a:r>
              <a:rPr lang="ru-RU" altLang="ru-RU" sz="2400"/>
              <a:t>.</a:t>
            </a:r>
            <a:endParaRPr lang="en-US" altLang="ru-RU" sz="2400"/>
          </a:p>
          <a:p>
            <a:pPr>
              <a:buFont typeface="Calibri Light" pitchFamily="34" charset="0"/>
              <a:buAutoNum type="arabicPeriod"/>
            </a:pPr>
            <a:r>
              <a:rPr lang="ru-RU" altLang="ru-RU" sz="2400"/>
              <a:t>Показатель умений и навыков раннего чтения</a:t>
            </a:r>
            <a:r>
              <a:rPr lang="en-US" altLang="ru-RU" sz="2400"/>
              <a:t>:</a:t>
            </a:r>
            <a:r>
              <a:rPr lang="ru-RU" altLang="ru-RU" sz="2400"/>
              <a:t> процентная доля детей, выполнивших </a:t>
            </a:r>
            <a:r>
              <a:rPr lang="ru-RU" altLang="ru-RU" sz="2400" b="1"/>
              <a:t>все три задания</a:t>
            </a:r>
            <a:r>
              <a:rPr lang="ru-RU" altLang="ru-RU" sz="2400"/>
              <a:t>.</a:t>
            </a:r>
            <a:endParaRPr lang="en-US" altLang="ru-RU" sz="2400"/>
          </a:p>
          <a:p>
            <a:endParaRPr lang="en-US" altLang="ru-RU" sz="2400"/>
          </a:p>
        </p:txBody>
      </p:sp>
    </p:spTree>
    <p:extLst>
      <p:ext uri="{BB962C8B-B14F-4D97-AF65-F5344CB8AC3E}">
        <p14:creationId xmlns:p14="http://schemas.microsoft.com/office/powerpoint/2010/main" val="26933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/>
          </p:cNvSpPr>
          <p:nvPr/>
        </p:nvSpPr>
        <p:spPr bwMode="auto">
          <a:xfrm>
            <a:off x="0" y="6781800"/>
            <a:ext cx="9144000" cy="7620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ru-RU" sz="4000">
                <a:solidFill>
                  <a:schemeClr val="bg1"/>
                </a:solidFill>
              </a:rPr>
              <a:t/>
            </a:r>
            <a:br>
              <a:rPr lang="en-US" altLang="ru-RU" sz="4000">
                <a:solidFill>
                  <a:schemeClr val="bg1"/>
                </a:solidFill>
              </a:rPr>
            </a:br>
            <a:endParaRPr lang="en-US" altLang="ru-RU" sz="400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9600" y="1600200"/>
            <a:ext cx="8534400" cy="48768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200">
                <a:solidFill>
                  <a:srgbClr val="00B050"/>
                </a:solidFill>
              </a:rPr>
              <a:t>Дети в возрасте </a:t>
            </a:r>
            <a:r>
              <a:rPr lang="en-US" altLang="ru-RU" sz="2200">
                <a:solidFill>
                  <a:srgbClr val="00B050"/>
                </a:solidFill>
              </a:rPr>
              <a:t>7-14</a:t>
            </a:r>
            <a:r>
              <a:rPr lang="ru-RU" altLang="ru-RU" sz="2200">
                <a:solidFill>
                  <a:srgbClr val="00B050"/>
                </a:solidFill>
              </a:rPr>
              <a:t> лет</a:t>
            </a:r>
            <a:endParaRPr lang="en-US" altLang="ru-RU" sz="2200">
              <a:solidFill>
                <a:srgbClr val="00B050"/>
              </a:solidFill>
            </a:endParaRPr>
          </a:p>
          <a:p>
            <a:pPr lvl="1">
              <a:buFont typeface="Wingdings" pitchFamily="2" charset="2"/>
              <a:buChar char="Ø"/>
            </a:pPr>
            <a:r>
              <a:rPr lang="ru-RU" altLang="ru-RU" sz="2000"/>
              <a:t>Условия для обучения: чтение, языки</a:t>
            </a:r>
            <a:endParaRPr lang="en-US" altLang="ru-RU" sz="2000"/>
          </a:p>
          <a:p>
            <a:pPr lvl="1">
              <a:buFont typeface="Wingdings" pitchFamily="2" charset="2"/>
              <a:buChar char="Ø"/>
            </a:pPr>
            <a:r>
              <a:rPr lang="ru-RU" altLang="ru-RU" sz="2000"/>
              <a:t>Умения и навыки чтения:</a:t>
            </a:r>
            <a:endParaRPr lang="en-US" altLang="ru-RU" sz="2000"/>
          </a:p>
          <a:p>
            <a:pPr lvl="3">
              <a:buFont typeface="Calibri Light" pitchFamily="34" charset="0"/>
              <a:buAutoNum type="arabicPeriod"/>
            </a:pPr>
            <a:r>
              <a:rPr lang="ru-RU" altLang="ru-RU" sz="2000"/>
              <a:t>Точность устного чтения </a:t>
            </a:r>
            <a:r>
              <a:rPr lang="en-US" altLang="ru-RU" sz="2000"/>
              <a:t>(&gt;=90%</a:t>
            </a:r>
            <a:r>
              <a:rPr lang="ru-RU" altLang="ru-RU" sz="2000"/>
              <a:t> слов прочитаны верно</a:t>
            </a:r>
            <a:r>
              <a:rPr lang="en-US" altLang="ru-RU" sz="2000"/>
              <a:t>)</a:t>
            </a:r>
            <a:r>
              <a:rPr lang="ru-RU" altLang="ru-RU" sz="2000"/>
              <a:t>;</a:t>
            </a:r>
            <a:endParaRPr lang="en-US" altLang="ru-RU" sz="2000"/>
          </a:p>
          <a:p>
            <a:pPr lvl="3">
              <a:buFont typeface="Calibri Light" pitchFamily="34" charset="0"/>
              <a:buAutoNum type="arabicPeriod"/>
            </a:pPr>
            <a:r>
              <a:rPr lang="ru-RU" altLang="ru-RU" sz="2000"/>
              <a:t>Буквальное понимание </a:t>
            </a:r>
            <a:r>
              <a:rPr lang="en-US" altLang="ru-RU" sz="2000"/>
              <a:t>(2/3</a:t>
            </a:r>
            <a:r>
              <a:rPr lang="ru-RU" altLang="ru-RU" sz="2000"/>
              <a:t> вопросов</a:t>
            </a:r>
            <a:r>
              <a:rPr lang="en-US" altLang="ru-RU" sz="2000"/>
              <a:t>)</a:t>
            </a:r>
            <a:r>
              <a:rPr lang="ru-RU" altLang="ru-RU" sz="2000"/>
              <a:t>;</a:t>
            </a:r>
            <a:r>
              <a:rPr lang="en-US" altLang="ru-RU" sz="2000"/>
              <a:t> </a:t>
            </a:r>
          </a:p>
          <a:p>
            <a:pPr lvl="3">
              <a:buFont typeface="Calibri Light" pitchFamily="34" charset="0"/>
              <a:buAutoNum type="arabicPeriod"/>
            </a:pPr>
            <a:r>
              <a:rPr lang="ru-RU" altLang="ru-RU" sz="2000"/>
              <a:t>Языковая догадка </a:t>
            </a:r>
            <a:r>
              <a:rPr lang="en-US" altLang="ru-RU" sz="2000"/>
              <a:t>(1/2</a:t>
            </a:r>
            <a:r>
              <a:rPr lang="ru-RU" altLang="ru-RU" sz="2000"/>
              <a:t> вопросов</a:t>
            </a:r>
            <a:r>
              <a:rPr lang="en-US" altLang="ru-RU" sz="2000"/>
              <a:t>)</a:t>
            </a:r>
            <a:r>
              <a:rPr lang="ru-RU" altLang="ru-RU" sz="2000"/>
              <a:t>.</a:t>
            </a:r>
            <a:r>
              <a:rPr lang="en-US" altLang="ru-RU" sz="2000"/>
              <a:t> </a:t>
            </a:r>
          </a:p>
          <a:p>
            <a:pPr lvl="1">
              <a:buFont typeface="Wingdings" pitchFamily="2" charset="2"/>
              <a:buChar char="Ø"/>
            </a:pPr>
            <a:r>
              <a:rPr lang="ru-RU" altLang="ru-RU" sz="2000"/>
              <a:t>Умения и навыки счета:</a:t>
            </a:r>
            <a:endParaRPr lang="en-US" altLang="ru-RU" sz="2000"/>
          </a:p>
          <a:p>
            <a:pPr lvl="3">
              <a:buFont typeface="Calibri Light" pitchFamily="34" charset="0"/>
              <a:buAutoNum type="arabicPeriod"/>
            </a:pPr>
            <a:r>
              <a:rPr lang="ru-RU" altLang="ru-RU" sz="2000"/>
              <a:t>Чтение чисел </a:t>
            </a:r>
            <a:r>
              <a:rPr lang="en-US" altLang="ru-RU" sz="2000"/>
              <a:t>(6</a:t>
            </a:r>
            <a:r>
              <a:rPr lang="ru-RU" altLang="ru-RU" sz="2000"/>
              <a:t> заданий</a:t>
            </a:r>
            <a:r>
              <a:rPr lang="en-US" altLang="ru-RU" sz="2000"/>
              <a:t>)</a:t>
            </a:r>
            <a:r>
              <a:rPr lang="ru-RU" altLang="ru-RU" sz="2000"/>
              <a:t>;</a:t>
            </a:r>
            <a:r>
              <a:rPr lang="en-US" altLang="ru-RU" sz="2000"/>
              <a:t> </a:t>
            </a:r>
          </a:p>
          <a:p>
            <a:pPr lvl="3">
              <a:buFont typeface="Calibri Light" pitchFamily="34" charset="0"/>
              <a:buAutoNum type="arabicPeriod"/>
            </a:pPr>
            <a:r>
              <a:rPr lang="ru-RU" altLang="ru-RU" sz="2000"/>
              <a:t>Различение чисел </a:t>
            </a:r>
            <a:r>
              <a:rPr lang="en-US" altLang="ru-RU" sz="2000"/>
              <a:t>(5 </a:t>
            </a:r>
            <a:r>
              <a:rPr lang="ru-RU" altLang="ru-RU" sz="2000"/>
              <a:t>заданий</a:t>
            </a:r>
            <a:r>
              <a:rPr lang="en-US" altLang="ru-RU" sz="2000"/>
              <a:t>)</a:t>
            </a:r>
            <a:r>
              <a:rPr lang="ru-RU" altLang="ru-RU" sz="2000"/>
              <a:t>;</a:t>
            </a:r>
            <a:r>
              <a:rPr lang="en-US" altLang="ru-RU" sz="2000"/>
              <a:t> </a:t>
            </a:r>
          </a:p>
          <a:p>
            <a:pPr lvl="3">
              <a:buFont typeface="Calibri Light" pitchFamily="34" charset="0"/>
              <a:buAutoNum type="arabicPeriod"/>
            </a:pPr>
            <a:r>
              <a:rPr lang="ru-RU" altLang="ru-RU" sz="2000"/>
              <a:t>Сложение </a:t>
            </a:r>
            <a:r>
              <a:rPr lang="en-US" altLang="ru-RU" sz="2000"/>
              <a:t>(5</a:t>
            </a:r>
            <a:r>
              <a:rPr lang="ru-RU" altLang="ru-RU" sz="2000"/>
              <a:t> заданий</a:t>
            </a:r>
            <a:r>
              <a:rPr lang="en-US" altLang="ru-RU" sz="2000"/>
              <a:t>)</a:t>
            </a:r>
            <a:r>
              <a:rPr lang="ru-RU" altLang="ru-RU" sz="2000"/>
              <a:t>;</a:t>
            </a:r>
            <a:r>
              <a:rPr lang="en-US" altLang="ru-RU" sz="2000"/>
              <a:t> </a:t>
            </a:r>
          </a:p>
          <a:p>
            <a:pPr lvl="3">
              <a:buFont typeface="Calibri Light" pitchFamily="34" charset="0"/>
              <a:buAutoNum type="arabicPeriod"/>
            </a:pPr>
            <a:r>
              <a:rPr lang="ru-RU" altLang="ru-RU" sz="2000"/>
              <a:t>Установление закономерности и дополнение </a:t>
            </a:r>
            <a:r>
              <a:rPr lang="en-US" altLang="ru-RU" sz="2000"/>
              <a:t>(5</a:t>
            </a:r>
            <a:r>
              <a:rPr lang="ru-RU" altLang="ru-RU" sz="2000"/>
              <a:t> заданий</a:t>
            </a:r>
            <a:r>
              <a:rPr lang="en-US" altLang="ru-RU" sz="2000"/>
              <a:t>)</a:t>
            </a:r>
            <a:r>
              <a:rPr lang="ru-RU" altLang="ru-RU" sz="2000"/>
              <a:t>.</a:t>
            </a:r>
            <a:r>
              <a:rPr lang="en-US" altLang="ru-RU" sz="2000"/>
              <a:t> </a:t>
            </a:r>
          </a:p>
          <a:p>
            <a:endParaRPr lang="en-US" altLang="ru-RU" sz="3200"/>
          </a:p>
          <a:p>
            <a:pPr>
              <a:buFont typeface="Arial" pitchFamily="34" charset="0"/>
              <a:buChar char="•"/>
            </a:pPr>
            <a:endParaRPr lang="en-US" altLang="ru-RU" sz="3200"/>
          </a:p>
          <a:p>
            <a:pPr lvl="1"/>
            <a:endParaRPr lang="en-US" altLang="ru-RU" sz="2800"/>
          </a:p>
        </p:txBody>
      </p:sp>
      <p:sp>
        <p:nvSpPr>
          <p:cNvPr id="52228" name="Rectangle 1"/>
          <p:cNvSpPr>
            <a:spLocks noChangeArrowheads="1"/>
          </p:cNvSpPr>
          <p:nvPr/>
        </p:nvSpPr>
        <p:spPr bwMode="auto">
          <a:xfrm>
            <a:off x="433388" y="533400"/>
            <a:ext cx="8437562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3200"/>
              <a:t>Структура модуля «Основополагающие умения</a:t>
            </a:r>
          </a:p>
          <a:p>
            <a:r>
              <a:rPr lang="ru-RU" altLang="ru-RU" sz="3200"/>
              <a:t>и</a:t>
            </a:r>
            <a:r>
              <a:rPr lang="en-US" altLang="ru-RU" sz="3200"/>
              <a:t> </a:t>
            </a:r>
            <a:r>
              <a:rPr lang="ru-RU" altLang="ru-RU" sz="3200"/>
              <a:t>навыки, необходимые в учебе»</a:t>
            </a:r>
            <a:endParaRPr lang="en-US" altLang="ru-RU" sz="3200"/>
          </a:p>
        </p:txBody>
      </p:sp>
    </p:spTree>
    <p:extLst>
      <p:ext uri="{BB962C8B-B14F-4D97-AF65-F5344CB8AC3E}">
        <p14:creationId xmlns:p14="http://schemas.microsoft.com/office/powerpoint/2010/main" val="120109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/>
          </p:cNvSpPr>
          <p:nvPr/>
        </p:nvSpPr>
        <p:spPr bwMode="auto">
          <a:xfrm>
            <a:off x="0" y="6781800"/>
            <a:ext cx="9144000" cy="7620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ru-RU" sz="4000">
                <a:solidFill>
                  <a:srgbClr val="FFFFFF"/>
                </a:solidFill>
              </a:rPr>
              <a:t/>
            </a:r>
            <a:br>
              <a:rPr lang="en-US" altLang="ru-RU" sz="4000">
                <a:solidFill>
                  <a:srgbClr val="FFFFFF"/>
                </a:solidFill>
              </a:rPr>
            </a:br>
            <a:endParaRPr lang="en-US" altLang="ru-RU" sz="4000">
              <a:solidFill>
                <a:srgbClr val="FFFFFF"/>
              </a:solidFill>
            </a:endParaRPr>
          </a:p>
        </p:txBody>
      </p:sp>
      <p:sp>
        <p:nvSpPr>
          <p:cNvPr id="53251" name="Title 1"/>
          <p:cNvSpPr>
            <a:spLocks/>
          </p:cNvSpPr>
          <p:nvPr/>
        </p:nvSpPr>
        <p:spPr bwMode="auto">
          <a:xfrm>
            <a:off x="7938" y="836613"/>
            <a:ext cx="9144000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200" b="1" dirty="0"/>
              <a:t>Основополагающие умения и навыки,</a:t>
            </a:r>
            <a:r>
              <a:rPr lang="en-US" altLang="ru-RU" sz="3200" b="1" dirty="0"/>
              <a:t> </a:t>
            </a:r>
            <a:r>
              <a:rPr lang="ru-RU" altLang="ru-RU" sz="3200" b="1" dirty="0"/>
              <a:t>необходимые в учебе</a:t>
            </a:r>
            <a:r>
              <a:rPr lang="en-US" altLang="ru-RU" sz="3200" b="1" dirty="0"/>
              <a:t>: </a:t>
            </a:r>
          </a:p>
          <a:p>
            <a:pPr algn="ctr"/>
            <a:r>
              <a:rPr lang="ru-RU" alt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согласие лица</a:t>
            </a:r>
            <a:r>
              <a:rPr lang="ru-RU" altLang="ru-RU" sz="3200" b="1" dirty="0"/>
              <a:t>, осуществляющего уход</a:t>
            </a:r>
            <a:endParaRPr lang="en-US" altLang="ru-RU" sz="32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325" y="2228850"/>
            <a:ext cx="7515225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322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/>
          </p:cNvSpPr>
          <p:nvPr/>
        </p:nvSpPr>
        <p:spPr bwMode="auto">
          <a:xfrm>
            <a:off x="0" y="6781800"/>
            <a:ext cx="9144000" cy="7620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ru-RU" sz="4000">
                <a:solidFill>
                  <a:srgbClr val="FFFFFF"/>
                </a:solidFill>
              </a:rPr>
              <a:t/>
            </a:r>
            <a:br>
              <a:rPr lang="en-US" altLang="ru-RU" sz="4000">
                <a:solidFill>
                  <a:srgbClr val="FFFFFF"/>
                </a:solidFill>
              </a:rPr>
            </a:br>
            <a:endParaRPr lang="en-US" altLang="ru-RU" sz="4000">
              <a:solidFill>
                <a:srgbClr val="FFFFFF"/>
              </a:solidFill>
            </a:endParaRPr>
          </a:p>
        </p:txBody>
      </p:sp>
      <p:sp>
        <p:nvSpPr>
          <p:cNvPr id="57347" name="Title 1"/>
          <p:cNvSpPr>
            <a:spLocks/>
          </p:cNvSpPr>
          <p:nvPr/>
        </p:nvSpPr>
        <p:spPr bwMode="auto">
          <a:xfrm>
            <a:off x="7938" y="836613"/>
            <a:ext cx="9144000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200" b="1" dirty="0"/>
              <a:t>Основополагающие умения и навыки, необходимые в учебе</a:t>
            </a:r>
            <a:r>
              <a:rPr lang="en-US" altLang="ru-RU" sz="3200" b="1" dirty="0"/>
              <a:t>:</a:t>
            </a:r>
            <a:r>
              <a:rPr lang="ru-RU" altLang="ru-RU" sz="3200" b="1" dirty="0"/>
              <a:t> </a:t>
            </a:r>
            <a:r>
              <a:rPr lang="ru-RU" alt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языки</a:t>
            </a:r>
            <a:endParaRPr lang="en-US" alt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altLang="ru-RU" sz="3200" b="1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9994" y="1488999"/>
            <a:ext cx="6967537" cy="518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137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/>
          </p:cNvSpPr>
          <p:nvPr/>
        </p:nvSpPr>
        <p:spPr bwMode="auto">
          <a:xfrm>
            <a:off x="0" y="6781800"/>
            <a:ext cx="9144000" cy="7620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ru-RU" sz="4000">
                <a:solidFill>
                  <a:srgbClr val="FFFFFF"/>
                </a:solidFill>
              </a:rPr>
              <a:t/>
            </a:r>
            <a:br>
              <a:rPr lang="en-US" altLang="ru-RU" sz="4000">
                <a:solidFill>
                  <a:srgbClr val="FFFFFF"/>
                </a:solidFill>
              </a:rPr>
            </a:br>
            <a:endParaRPr lang="en-US" altLang="ru-RU" sz="4000">
              <a:solidFill>
                <a:srgbClr val="FFFFFF"/>
              </a:solidFill>
            </a:endParaRPr>
          </a:p>
        </p:txBody>
      </p:sp>
      <p:sp>
        <p:nvSpPr>
          <p:cNvPr id="58371" name="Title 1"/>
          <p:cNvSpPr>
            <a:spLocks/>
          </p:cNvSpPr>
          <p:nvPr/>
        </p:nvSpPr>
        <p:spPr bwMode="auto">
          <a:xfrm>
            <a:off x="7938" y="836613"/>
            <a:ext cx="9144000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200" b="1"/>
              <a:t>Задания на чтение</a:t>
            </a:r>
            <a:endParaRPr lang="en-US" altLang="ru-RU" sz="3200" b="1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675" y="1738313"/>
            <a:ext cx="7486650" cy="42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124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/>
          </p:cNvSpPr>
          <p:nvPr/>
        </p:nvSpPr>
        <p:spPr bwMode="auto">
          <a:xfrm>
            <a:off x="0" y="6781800"/>
            <a:ext cx="9144000" cy="7620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ru-RU" sz="4000">
                <a:solidFill>
                  <a:srgbClr val="FFFFFF"/>
                </a:solidFill>
              </a:rPr>
              <a:t/>
            </a:r>
            <a:br>
              <a:rPr lang="en-US" altLang="ru-RU" sz="4000">
                <a:solidFill>
                  <a:srgbClr val="FFFFFF"/>
                </a:solidFill>
              </a:rPr>
            </a:br>
            <a:endParaRPr lang="en-US" altLang="ru-RU" sz="4000">
              <a:solidFill>
                <a:srgbClr val="FFFFFF"/>
              </a:solidFill>
            </a:endParaRPr>
          </a:p>
        </p:txBody>
      </p:sp>
      <p:sp>
        <p:nvSpPr>
          <p:cNvPr id="59395" name="Title 1"/>
          <p:cNvSpPr>
            <a:spLocks/>
          </p:cNvSpPr>
          <p:nvPr/>
        </p:nvSpPr>
        <p:spPr bwMode="auto">
          <a:xfrm>
            <a:off x="7938" y="836613"/>
            <a:ext cx="9144000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200" b="1"/>
              <a:t>Задания на чтение</a:t>
            </a:r>
            <a:r>
              <a:rPr lang="en-US" altLang="ru-RU" sz="3200" b="1"/>
              <a:t>: </a:t>
            </a:r>
          </a:p>
          <a:p>
            <a:pPr algn="ctr"/>
            <a:r>
              <a:rPr lang="ru-RU" altLang="ru-RU" sz="3200" b="1"/>
              <a:t>вопросы на понимание</a:t>
            </a:r>
            <a:endParaRPr lang="en-US" altLang="ru-RU" sz="3200" b="1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3438" y="2047875"/>
            <a:ext cx="7477125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650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/>
          </p:cNvSpPr>
          <p:nvPr/>
        </p:nvSpPr>
        <p:spPr bwMode="auto">
          <a:xfrm>
            <a:off x="0" y="6781800"/>
            <a:ext cx="9144000" cy="7620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ru-RU" sz="4000">
                <a:solidFill>
                  <a:srgbClr val="FFFFFF"/>
                </a:solidFill>
              </a:rPr>
              <a:t/>
            </a:r>
            <a:br>
              <a:rPr lang="en-US" altLang="ru-RU" sz="4000">
                <a:solidFill>
                  <a:srgbClr val="FFFFFF"/>
                </a:solidFill>
              </a:rPr>
            </a:br>
            <a:endParaRPr lang="en-US" altLang="ru-RU" sz="4000">
              <a:solidFill>
                <a:srgbClr val="FFFFFF"/>
              </a:solidFill>
            </a:endParaRPr>
          </a:p>
        </p:txBody>
      </p:sp>
      <p:sp>
        <p:nvSpPr>
          <p:cNvPr id="60419" name="Title 1"/>
          <p:cNvSpPr>
            <a:spLocks/>
          </p:cNvSpPr>
          <p:nvPr/>
        </p:nvSpPr>
        <p:spPr bwMode="auto">
          <a:xfrm>
            <a:off x="0" y="169863"/>
            <a:ext cx="9144000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200" b="1" dirty="0"/>
              <a:t>Чтение рассказа</a:t>
            </a:r>
            <a:endParaRPr lang="en-US" altLang="ru-RU" sz="3200" b="1" dirty="0"/>
          </a:p>
          <a:p>
            <a:pPr algn="ctr"/>
            <a:endParaRPr lang="en-US" altLang="ru-RU" sz="3200" b="1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3573" y="648717"/>
            <a:ext cx="5800725" cy="6066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599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/>
          </p:cNvSpPr>
          <p:nvPr/>
        </p:nvSpPr>
        <p:spPr bwMode="auto">
          <a:xfrm>
            <a:off x="0" y="6781800"/>
            <a:ext cx="9144000" cy="7620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ru-RU" sz="4000">
                <a:solidFill>
                  <a:srgbClr val="FFFFFF"/>
                </a:solidFill>
              </a:rPr>
              <a:t/>
            </a:r>
            <a:br>
              <a:rPr lang="en-US" altLang="ru-RU" sz="4000">
                <a:solidFill>
                  <a:srgbClr val="FFFFFF"/>
                </a:solidFill>
              </a:rPr>
            </a:br>
            <a:endParaRPr lang="en-US" altLang="ru-RU" sz="4000">
              <a:solidFill>
                <a:srgbClr val="FFFFFF"/>
              </a:solidFill>
            </a:endParaRPr>
          </a:p>
        </p:txBody>
      </p:sp>
      <p:sp>
        <p:nvSpPr>
          <p:cNvPr id="61443" name="Title 1"/>
          <p:cNvSpPr>
            <a:spLocks/>
          </p:cNvSpPr>
          <p:nvPr/>
        </p:nvSpPr>
        <p:spPr bwMode="auto">
          <a:xfrm>
            <a:off x="7938" y="836613"/>
            <a:ext cx="9144000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200" b="1"/>
              <a:t>Чтение рассказа</a:t>
            </a:r>
            <a:endParaRPr lang="en-US" altLang="ru-RU" sz="3200" b="1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338" y="2147888"/>
            <a:ext cx="7553325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532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/>
          </p:cNvSpPr>
          <p:nvPr/>
        </p:nvSpPr>
        <p:spPr bwMode="auto">
          <a:xfrm>
            <a:off x="0" y="6781800"/>
            <a:ext cx="9144000" cy="7620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ru-RU" sz="4000">
                <a:solidFill>
                  <a:srgbClr val="FFFFFF"/>
                </a:solidFill>
              </a:rPr>
              <a:t/>
            </a:r>
            <a:br>
              <a:rPr lang="en-US" altLang="ru-RU" sz="4000">
                <a:solidFill>
                  <a:srgbClr val="FFFFFF"/>
                </a:solidFill>
              </a:rPr>
            </a:br>
            <a:endParaRPr lang="en-US" altLang="ru-RU" sz="4000">
              <a:solidFill>
                <a:srgbClr val="FFFFFF"/>
              </a:solidFill>
            </a:endParaRPr>
          </a:p>
        </p:txBody>
      </p:sp>
      <p:sp>
        <p:nvSpPr>
          <p:cNvPr id="62467" name="Title 1"/>
          <p:cNvSpPr>
            <a:spLocks/>
          </p:cNvSpPr>
          <p:nvPr/>
        </p:nvSpPr>
        <p:spPr bwMode="auto">
          <a:xfrm>
            <a:off x="7938" y="836613"/>
            <a:ext cx="9144000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sz="3200" b="1"/>
              <a:t>1</a:t>
            </a:r>
            <a:r>
              <a:rPr lang="ru-RU" altLang="ru-RU" sz="3200" b="1"/>
              <a:t>-й вопрос на понимание</a:t>
            </a:r>
            <a:endParaRPr lang="en-US" altLang="ru-RU" sz="3200" b="1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675" y="1681163"/>
            <a:ext cx="7486650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429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/>
          </p:cNvSpPr>
          <p:nvPr/>
        </p:nvSpPr>
        <p:spPr bwMode="auto">
          <a:xfrm>
            <a:off x="0" y="6781800"/>
            <a:ext cx="9144000" cy="7620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ru-RU" sz="4000">
                <a:solidFill>
                  <a:srgbClr val="FFFFFF"/>
                </a:solidFill>
              </a:rPr>
              <a:t/>
            </a:r>
            <a:br>
              <a:rPr lang="en-US" altLang="ru-RU" sz="4000">
                <a:solidFill>
                  <a:srgbClr val="FFFFFF"/>
                </a:solidFill>
              </a:rPr>
            </a:br>
            <a:endParaRPr lang="en-US" altLang="ru-RU" sz="4000">
              <a:solidFill>
                <a:srgbClr val="FFFFFF"/>
              </a:solidFill>
            </a:endParaRPr>
          </a:p>
        </p:txBody>
      </p:sp>
      <p:sp>
        <p:nvSpPr>
          <p:cNvPr id="63491" name="Title 1"/>
          <p:cNvSpPr>
            <a:spLocks/>
          </p:cNvSpPr>
          <p:nvPr/>
        </p:nvSpPr>
        <p:spPr bwMode="auto">
          <a:xfrm>
            <a:off x="7938" y="836613"/>
            <a:ext cx="9144000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sz="3200" b="1"/>
              <a:t>2-</a:t>
            </a:r>
            <a:r>
              <a:rPr lang="ru-RU" altLang="ru-RU" sz="3200" b="1"/>
              <a:t>й – </a:t>
            </a:r>
            <a:r>
              <a:rPr lang="en-US" altLang="ru-RU" sz="3200" b="1"/>
              <a:t>5</a:t>
            </a:r>
            <a:r>
              <a:rPr lang="ru-RU" altLang="ru-RU" sz="3200" b="1"/>
              <a:t>-й вопросы на понимание</a:t>
            </a:r>
            <a:endParaRPr lang="en-US" altLang="ru-RU" sz="3200" b="1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675" y="1704975"/>
            <a:ext cx="7486650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711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/>
          </p:cNvSpPr>
          <p:nvPr/>
        </p:nvSpPr>
        <p:spPr bwMode="auto">
          <a:xfrm>
            <a:off x="0" y="6781800"/>
            <a:ext cx="9144000" cy="7620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ru-RU" sz="4000">
                <a:solidFill>
                  <a:srgbClr val="FFFFFF"/>
                </a:solidFill>
              </a:rPr>
              <a:t/>
            </a:r>
            <a:br>
              <a:rPr lang="en-US" altLang="ru-RU" sz="4000">
                <a:solidFill>
                  <a:srgbClr val="FFFFFF"/>
                </a:solidFill>
              </a:rPr>
            </a:br>
            <a:endParaRPr lang="en-US" altLang="ru-RU" sz="4000">
              <a:solidFill>
                <a:srgbClr val="FFFFFF"/>
              </a:solidFill>
            </a:endParaRPr>
          </a:p>
        </p:txBody>
      </p:sp>
      <p:sp>
        <p:nvSpPr>
          <p:cNvPr id="64515" name="Title 1"/>
          <p:cNvSpPr>
            <a:spLocks/>
          </p:cNvSpPr>
          <p:nvPr/>
        </p:nvSpPr>
        <p:spPr bwMode="auto">
          <a:xfrm>
            <a:off x="304800" y="246063"/>
            <a:ext cx="9144000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sz="3200" b="1" dirty="0"/>
              <a:t>1</a:t>
            </a:r>
            <a:r>
              <a:rPr lang="ru-RU" altLang="ru-RU" sz="3200" b="1" dirty="0"/>
              <a:t>-я группа заданий на умения и навыки счета</a:t>
            </a:r>
            <a:r>
              <a:rPr lang="en-US" altLang="ru-RU" sz="3200" b="1" dirty="0"/>
              <a:t>:</a:t>
            </a:r>
            <a:endParaRPr lang="ru-RU" altLang="ru-RU" sz="3200" b="1" dirty="0"/>
          </a:p>
          <a:p>
            <a:pPr algn="ctr"/>
            <a:r>
              <a:rPr lang="ru-RU" altLang="ru-RU" sz="3200" b="1" dirty="0"/>
              <a:t>чтение чисел</a:t>
            </a:r>
            <a:endParaRPr lang="en-US" altLang="ru-RU" sz="3200" b="1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27965" y="1238250"/>
            <a:ext cx="6777810" cy="5413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791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/>
          </p:cNvSpPr>
          <p:nvPr/>
        </p:nvSpPr>
        <p:spPr bwMode="auto">
          <a:xfrm>
            <a:off x="0" y="6781800"/>
            <a:ext cx="9144000" cy="7620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ru-RU" sz="4000">
                <a:solidFill>
                  <a:srgbClr val="FFFFFF"/>
                </a:solidFill>
              </a:rPr>
              <a:t/>
            </a:r>
            <a:br>
              <a:rPr lang="en-US" altLang="ru-RU" sz="4000">
                <a:solidFill>
                  <a:srgbClr val="FFFFFF"/>
                </a:solidFill>
              </a:rPr>
            </a:br>
            <a:endParaRPr lang="en-US" altLang="ru-RU" sz="4000">
              <a:solidFill>
                <a:srgbClr val="FFFFFF"/>
              </a:solidFill>
            </a:endParaRPr>
          </a:p>
        </p:txBody>
      </p:sp>
      <p:sp>
        <p:nvSpPr>
          <p:cNvPr id="65539" name="Title 1"/>
          <p:cNvSpPr>
            <a:spLocks/>
          </p:cNvSpPr>
          <p:nvPr/>
        </p:nvSpPr>
        <p:spPr bwMode="auto">
          <a:xfrm>
            <a:off x="381000" y="435769"/>
            <a:ext cx="9144000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sz="3200" b="1" dirty="0"/>
              <a:t>2</a:t>
            </a:r>
            <a:r>
              <a:rPr lang="ru-RU" altLang="ru-RU" sz="3200" b="1" dirty="0"/>
              <a:t>-я группа заданий на умения и навыки счета</a:t>
            </a:r>
            <a:r>
              <a:rPr lang="en-US" altLang="ru-RU" sz="3200" b="1" dirty="0"/>
              <a:t>:</a:t>
            </a:r>
            <a:endParaRPr lang="ru-RU" altLang="ru-RU" sz="3200" b="1" dirty="0"/>
          </a:p>
          <a:p>
            <a:pPr algn="ctr"/>
            <a:r>
              <a:rPr lang="ru-RU" altLang="ru-RU" sz="3200" b="1" dirty="0"/>
              <a:t>различение чисел</a:t>
            </a:r>
            <a:endParaRPr lang="en-US" altLang="ru-RU" sz="3200" b="1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1112" y="1876425"/>
            <a:ext cx="6581775" cy="401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589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/>
          </p:cNvSpPr>
          <p:nvPr/>
        </p:nvSpPr>
        <p:spPr bwMode="auto">
          <a:xfrm>
            <a:off x="0" y="6781800"/>
            <a:ext cx="9144000" cy="7620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ru-RU" sz="4000">
                <a:solidFill>
                  <a:srgbClr val="FFFFFF"/>
                </a:solidFill>
              </a:rPr>
              <a:t/>
            </a:r>
            <a:br>
              <a:rPr lang="en-US" altLang="ru-RU" sz="4000">
                <a:solidFill>
                  <a:srgbClr val="FFFFFF"/>
                </a:solidFill>
              </a:rPr>
            </a:br>
            <a:endParaRPr lang="en-US" altLang="ru-RU" sz="4000">
              <a:solidFill>
                <a:srgbClr val="FFFFFF"/>
              </a:solidFill>
            </a:endParaRPr>
          </a:p>
        </p:txBody>
      </p:sp>
      <p:sp>
        <p:nvSpPr>
          <p:cNvPr id="66563" name="Title 1"/>
          <p:cNvSpPr>
            <a:spLocks/>
          </p:cNvSpPr>
          <p:nvPr/>
        </p:nvSpPr>
        <p:spPr bwMode="auto">
          <a:xfrm>
            <a:off x="381000" y="228600"/>
            <a:ext cx="9144000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sz="3200" b="1" dirty="0"/>
              <a:t>3</a:t>
            </a:r>
            <a:r>
              <a:rPr lang="ru-RU" altLang="ru-RU" sz="3200" b="1" dirty="0"/>
              <a:t>-я группа заданий на умения и навыки счета</a:t>
            </a:r>
            <a:r>
              <a:rPr lang="en-US" altLang="ru-RU" sz="3200" b="1" dirty="0"/>
              <a:t>:</a:t>
            </a:r>
            <a:r>
              <a:rPr lang="ru-RU" altLang="ru-RU" sz="3200" b="1" dirty="0"/>
              <a:t> сложение</a:t>
            </a:r>
            <a:endParaRPr lang="en-US" altLang="ru-RU" sz="3200" b="1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857375"/>
            <a:ext cx="7486650" cy="401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211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/>
          </p:cNvSpPr>
          <p:nvPr/>
        </p:nvSpPr>
        <p:spPr bwMode="auto">
          <a:xfrm>
            <a:off x="0" y="6781800"/>
            <a:ext cx="9144000" cy="7620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ru-RU" sz="4000">
                <a:solidFill>
                  <a:srgbClr val="FFFFFF"/>
                </a:solidFill>
              </a:rPr>
              <a:t/>
            </a:r>
            <a:br>
              <a:rPr lang="en-US" altLang="ru-RU" sz="4000">
                <a:solidFill>
                  <a:srgbClr val="FFFFFF"/>
                </a:solidFill>
              </a:rPr>
            </a:br>
            <a:endParaRPr lang="en-US" altLang="ru-RU" sz="4000">
              <a:solidFill>
                <a:srgbClr val="FFFFFF"/>
              </a:solidFill>
            </a:endParaRPr>
          </a:p>
        </p:txBody>
      </p:sp>
      <p:sp>
        <p:nvSpPr>
          <p:cNvPr id="67587" name="Title 1"/>
          <p:cNvSpPr>
            <a:spLocks/>
          </p:cNvSpPr>
          <p:nvPr/>
        </p:nvSpPr>
        <p:spPr bwMode="auto">
          <a:xfrm>
            <a:off x="304800" y="435768"/>
            <a:ext cx="9144000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sz="3200" b="1" dirty="0"/>
              <a:t>4</a:t>
            </a:r>
            <a:r>
              <a:rPr lang="ru-RU" altLang="ru-RU" sz="3200" b="1" dirty="0"/>
              <a:t>-я группа заданий на умения и навыки счета</a:t>
            </a:r>
            <a:r>
              <a:rPr lang="en-US" altLang="ru-RU" sz="3200" b="1" dirty="0"/>
              <a:t>:</a:t>
            </a:r>
            <a:r>
              <a:rPr lang="ru-RU" altLang="ru-RU" sz="3200" b="1" dirty="0"/>
              <a:t> пропущенное число.</a:t>
            </a:r>
            <a:endParaRPr lang="en-US" altLang="ru-RU" sz="3200" b="1" dirty="0"/>
          </a:p>
          <a:p>
            <a:pPr algn="ctr"/>
            <a:r>
              <a:rPr lang="ru-RU" altLang="ru-RU" sz="3200" b="1" dirty="0"/>
              <a:t>Тренировочные задания</a:t>
            </a:r>
            <a:endParaRPr lang="en-US" altLang="ru-RU" sz="3200" b="1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750" y="1581150"/>
            <a:ext cx="7524750" cy="498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850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/>
          </p:cNvSpPr>
          <p:nvPr/>
        </p:nvSpPr>
        <p:spPr bwMode="auto">
          <a:xfrm>
            <a:off x="0" y="6781800"/>
            <a:ext cx="9144000" cy="7620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ru-RU" sz="4000">
                <a:solidFill>
                  <a:srgbClr val="FFFFFF"/>
                </a:solidFill>
              </a:rPr>
              <a:t/>
            </a:r>
            <a:br>
              <a:rPr lang="en-US" altLang="ru-RU" sz="4000">
                <a:solidFill>
                  <a:srgbClr val="FFFFFF"/>
                </a:solidFill>
              </a:rPr>
            </a:br>
            <a:endParaRPr lang="en-US" altLang="ru-RU" sz="4000">
              <a:solidFill>
                <a:srgbClr val="FFFFFF"/>
              </a:solidFill>
            </a:endParaRPr>
          </a:p>
        </p:txBody>
      </p:sp>
      <p:sp>
        <p:nvSpPr>
          <p:cNvPr id="68611" name="Title 1"/>
          <p:cNvSpPr>
            <a:spLocks/>
          </p:cNvSpPr>
          <p:nvPr/>
        </p:nvSpPr>
        <p:spPr bwMode="auto">
          <a:xfrm>
            <a:off x="304800" y="438307"/>
            <a:ext cx="9144000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ru-RU" sz="3200" b="1" dirty="0"/>
              <a:t>4</a:t>
            </a:r>
            <a:r>
              <a:rPr lang="ru-RU" altLang="ru-RU" sz="3200" b="1" dirty="0"/>
              <a:t>-я группа заданий на умения и навыки счета</a:t>
            </a:r>
            <a:r>
              <a:rPr lang="en-US" altLang="ru-RU" sz="3200" b="1" dirty="0"/>
              <a:t>:</a:t>
            </a:r>
            <a:r>
              <a:rPr lang="ru-RU" altLang="ru-RU" sz="3200" b="1" dirty="0"/>
              <a:t> пропущенное число.</a:t>
            </a:r>
            <a:endParaRPr lang="en-US" altLang="ru-RU" sz="3200" b="1" dirty="0"/>
          </a:p>
          <a:p>
            <a:pPr algn="ctr"/>
            <a:r>
              <a:rPr lang="ru-RU" altLang="ru-RU" sz="3200" b="1" dirty="0"/>
              <a:t>Основные задания</a:t>
            </a:r>
            <a:endParaRPr lang="en-US" altLang="ru-RU" sz="3200" b="1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2028825"/>
            <a:ext cx="74676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88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996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996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rop" id="{EC9488ED-E761-4D60-9AC4-764D1FE2C171}" vid="{CE19780C-D67D-4C13-9DE9-A52BC3BA51B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rop">
    <a:dk1>
      <a:sysClr val="windowText" lastClr="000000"/>
    </a:dk1>
    <a:lt1>
      <a:sysClr val="window" lastClr="FFFFFF"/>
    </a:lt1>
    <a:dk2>
      <a:srgbClr val="191B0E"/>
    </a:dk2>
    <a:lt2>
      <a:srgbClr val="EFEDE3"/>
    </a:lt2>
    <a:accent1>
      <a:srgbClr val="8C8D86"/>
    </a:accent1>
    <a:accent2>
      <a:srgbClr val="E6C069"/>
    </a:accent2>
    <a:accent3>
      <a:srgbClr val="897B61"/>
    </a:accent3>
    <a:accent4>
      <a:srgbClr val="8DAB8E"/>
    </a:accent4>
    <a:accent5>
      <a:srgbClr val="77A2BB"/>
    </a:accent5>
    <a:accent6>
      <a:srgbClr val="E28394"/>
    </a:accent6>
    <a:hlink>
      <a:srgbClr val="77A2BB"/>
    </a:hlink>
    <a:folHlink>
      <a:srgbClr val="957A9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1867</TotalTime>
  <Words>6775</Words>
  <Application>Microsoft Office PowerPoint</Application>
  <PresentationFormat>Экран (4:3)</PresentationFormat>
  <Paragraphs>1328</Paragraphs>
  <Slides>114</Slides>
  <Notes>74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114</vt:i4>
      </vt:variant>
    </vt:vector>
  </HeadingPairs>
  <TitlesOfParts>
    <vt:vector size="117" baseType="lpstr">
      <vt:lpstr>Default Design</vt:lpstr>
      <vt:lpstr>Crop</vt:lpstr>
      <vt:lpstr>Worksheet</vt:lpstr>
      <vt:lpstr>Презентация PowerPoint</vt:lpstr>
      <vt:lpstr>Содержание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Общие характеристики</vt:lpstr>
      <vt:lpstr>Презентация PowerPoint</vt:lpstr>
      <vt:lpstr>ВОПРОСНИК ДОМОХОЗЯЙСТВА</vt:lpstr>
      <vt:lpstr>Презентация PowerPoint</vt:lpstr>
      <vt:lpstr>Выборка, этические соображения, соответствие критериям</vt:lpstr>
      <vt:lpstr>Образование</vt:lpstr>
      <vt:lpstr>Образование Новая тема:«Социальные выплаты»</vt:lpstr>
      <vt:lpstr>Новая тема: «Социальные выплаты»</vt:lpstr>
      <vt:lpstr>Новая  тема: «Социальные выплаты» </vt:lpstr>
      <vt:lpstr>Характеристики домохозяйства</vt:lpstr>
      <vt:lpstr>Водоснабжение, санитария и гигиена</vt:lpstr>
      <vt:lpstr>Новая тема: «Пользование энергией»</vt:lpstr>
      <vt:lpstr>Йодирование соли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Послеродовое наблюдение</vt:lpstr>
      <vt:lpstr>Послеродовое наблюдение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Панель информации</vt:lpstr>
      <vt:lpstr>Презентация PowerPoint</vt:lpstr>
      <vt:lpstr>Презентация PowerPoint</vt:lpstr>
      <vt:lpstr>Индекс детского развития в раннем возрасте</vt:lpstr>
      <vt:lpstr>Презентация PowerPoint</vt:lpstr>
      <vt:lpstr>Дисциплинирование детей [в возрасте 1-4 лет] и [5-14 лет]</vt:lpstr>
      <vt:lpstr>Презентация PowerPoint</vt:lpstr>
      <vt:lpstr>Презентация PowerPoint</vt:lpstr>
      <vt:lpstr>Функционирование ребенка [в возрасте 2-4 лет] и [5-17 лет]</vt:lpstr>
      <vt:lpstr>Презентация PowerPoint</vt:lpstr>
      <vt:lpstr>ГРУДНОЕ ВСКАРМЛИВАНИЕ И ПИЩЕВОЙ РАЦИОН [РЕБЕНКА В ВОЗРАСТЕ 0-2 ЛЕТ]</vt:lpstr>
      <vt:lpstr>Презентация PowerPoint</vt:lpstr>
      <vt:lpstr>Презентация PowerPoint</vt:lpstr>
      <vt:lpstr>Минимальное пищевое разнообразие</vt:lpstr>
      <vt:lpstr>Показатели иммунизации</vt:lpstr>
      <vt:lpstr>Презентация PowerPoint</vt:lpstr>
      <vt:lpstr>Содержание</vt:lpstr>
      <vt:lpstr>Планирование и адаптация к местным условиям</vt:lpstr>
      <vt:lpstr>Презентация PowerPoint</vt:lpstr>
      <vt:lpstr>Презентация PowerPoint</vt:lpstr>
      <vt:lpstr>Показатель безопасного удаления детских фекалий</vt:lpstr>
      <vt:lpstr>Антропометрия</vt:lpstr>
      <vt:lpstr>Необходимое оборудование</vt:lpstr>
      <vt:lpstr>Необходимое оборудование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Методика КОМП для расчета показателя «Детский труд»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Основополагающие умения и навыки, необходимые в учебе, определяемые в ходе КОМП</vt:lpstr>
      <vt:lpstr>Оценка навыков чтения в ходе КОМП:                       что измеряется… а что нет</vt:lpstr>
      <vt:lpstr>Четыре показателя КОМП, относящихся к чтению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UNICEF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MICS WS1</dc:title>
  <dc:creator>UNICEF-MICS</dc:creator>
  <cp:keywords>MICS</cp:keywords>
  <cp:lastModifiedBy>User</cp:lastModifiedBy>
  <cp:revision>157</cp:revision>
  <dcterms:created xsi:type="dcterms:W3CDTF">2009-06-26T19:38:17Z</dcterms:created>
  <dcterms:modified xsi:type="dcterms:W3CDTF">2017-06-21T09:48:31Z</dcterms:modified>
</cp:coreProperties>
</file>