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4"/>
  </p:notesMasterIdLst>
  <p:sldIdLst>
    <p:sldId id="256" r:id="rId3"/>
    <p:sldId id="266" r:id="rId4"/>
    <p:sldId id="273" r:id="rId5"/>
    <p:sldId id="274" r:id="rId6"/>
    <p:sldId id="275" r:id="rId7"/>
    <p:sldId id="276" r:id="rId8"/>
    <p:sldId id="277" r:id="rId9"/>
    <p:sldId id="280" r:id="rId10"/>
    <p:sldId id="278" r:id="rId11"/>
    <p:sldId id="279" r:id="rId12"/>
    <p:sldId id="28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266"/>
            <p14:sldId id="273"/>
            <p14:sldId id="274"/>
            <p14:sldId id="275"/>
            <p14:sldId id="276"/>
            <p14:sldId id="277"/>
            <p14:sldId id="280"/>
            <p14:sldId id="278"/>
            <p14:sldId id="279"/>
            <p14:sldId id="281"/>
          </p14:sldIdLst>
        </p14:section>
        <p14:section name="Основная часть" id="{1F1C8C30-0E0A-473A-85B6-DBD365E752C7}">
          <p14:sldIdLst/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&#1060;&#1080;&#1085;&#1089;&#1077;&#1082;&#1090;&#1086;&#1088;_&#1055;&#1056;&#1045;&#1057;&#1050;&#1054;&#1053;&#1060;\&#1087;&#1088;&#1077;&#1089;&#1082;&#1086;&#1085;&#1092;_&#1084;&#1072;&#1081;2025\GRAFIK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&#1060;&#1080;&#1085;&#1089;&#1077;&#1082;&#1090;&#1086;&#1088;_&#1055;&#1056;&#1045;&#1057;&#1050;&#1054;&#1053;&#1060;\&#1087;&#1088;&#1077;&#1089;&#1082;&#1086;&#1085;&#1092;_&#1084;&#1072;&#1081;2025\GRAFIK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&#1060;&#1080;&#1085;&#1089;&#1077;&#1082;&#1090;&#1086;&#1088;_&#1055;&#1056;&#1045;&#1057;&#1050;&#1054;&#1053;&#1060;\&#1087;&#1088;&#1077;&#1089;&#1082;&#1086;&#1085;&#1092;_&#1084;&#1072;&#1081;2025\GRAFIK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258591271596669E-2"/>
          <c:y val="7.407407407407407E-2"/>
          <c:w val="0.88115401305173935"/>
          <c:h val="0.8480941965587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кредитыБ!$O$27</c:f>
              <c:strCache>
                <c:ptCount val="1"/>
                <c:pt idx="0">
                  <c:v>Число счетов клиентов банков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кредитыБ!$P$26:$T$26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кредитыБ!$P$27:$T$27</c:f>
              <c:numCache>
                <c:formatCode>#\ ##0.0</c:formatCode>
                <c:ptCount val="5"/>
                <c:pt idx="0" formatCode="General">
                  <c:v>4346.5</c:v>
                </c:pt>
                <c:pt idx="1">
                  <c:v>5246.02</c:v>
                </c:pt>
                <c:pt idx="2">
                  <c:v>8432.6589999999997</c:v>
                </c:pt>
                <c:pt idx="3">
                  <c:v>11360.222</c:v>
                </c:pt>
                <c:pt idx="4">
                  <c:v>15001.946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9F-48FB-AE21-7F2394758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213764496"/>
        <c:axId val="213775536"/>
      </c:barChart>
      <c:catAx>
        <c:axId val="21376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775536"/>
        <c:crosses val="autoZero"/>
        <c:auto val="1"/>
        <c:lblAlgn val="ctr"/>
        <c:lblOffset val="100"/>
        <c:noMultiLvlLbl val="0"/>
      </c:catAx>
      <c:valAx>
        <c:axId val="213775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76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'кредитыБ (кырг)'!$A$24:$A$31</c:f>
              <c:strCache>
                <c:ptCount val="8"/>
                <c:pt idx="0">
                  <c:v>Транспорт жана байланыш</c:v>
                </c:pt>
                <c:pt idx="1">
                  <c:v>Өнөр жай </c:v>
                </c:pt>
                <c:pt idx="2">
                  <c:v>Курулуш</c:v>
                </c:pt>
                <c:pt idx="3">
                  <c:v>Башкалар</c:v>
                </c:pt>
                <c:pt idx="4">
                  <c:v>Ипотека </c:v>
                </c:pt>
                <c:pt idx="5">
                  <c:v>Айыл чарбасы </c:v>
                </c:pt>
                <c:pt idx="6">
                  <c:v>Соода</c:v>
                </c:pt>
                <c:pt idx="7">
                  <c:v>Көрөктөөчу кредиттер</c:v>
                </c:pt>
              </c:strCache>
            </c:strRef>
          </c:cat>
          <c:val>
            <c:numRef>
              <c:f>'кредитыБ (кырг)'!$B$24:$B$31</c:f>
              <c:numCache>
                <c:formatCode>#\ ##0.0</c:formatCode>
                <c:ptCount val="8"/>
                <c:pt idx="0">
                  <c:v>2.9</c:v>
                </c:pt>
                <c:pt idx="1">
                  <c:v>3.9</c:v>
                </c:pt>
                <c:pt idx="2">
                  <c:v>4</c:v>
                </c:pt>
                <c:pt idx="3">
                  <c:v>9</c:v>
                </c:pt>
                <c:pt idx="4">
                  <c:v>11.4</c:v>
                </c:pt>
                <c:pt idx="5">
                  <c:v>13.5</c:v>
                </c:pt>
                <c:pt idx="6">
                  <c:v>26.4</c:v>
                </c:pt>
                <c:pt idx="7">
                  <c:v>28.9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C5-4CE0-8BC4-B3AFECED3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909100448"/>
        <c:axId val="909100928"/>
      </c:barChart>
      <c:catAx>
        <c:axId val="90910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9100928"/>
        <c:crosses val="autoZero"/>
        <c:auto val="1"/>
        <c:lblAlgn val="ctr"/>
        <c:lblOffset val="100"/>
        <c:noMultiLvlLbl val="0"/>
      </c:catAx>
      <c:valAx>
        <c:axId val="909100928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90910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'кредитыБ (кырг)'!$A$46:$A$53</c:f>
              <c:strCache>
                <c:ptCount val="8"/>
                <c:pt idx="0">
                  <c:v>Өнөр жай </c:v>
                </c:pt>
                <c:pt idx="1">
                  <c:v>Ипотека</c:v>
                </c:pt>
                <c:pt idx="2">
                  <c:v>Транспорт жана байланыш</c:v>
                </c:pt>
                <c:pt idx="3">
                  <c:v>Курулуш</c:v>
                </c:pt>
                <c:pt idx="4">
                  <c:v>Башкалар</c:v>
                </c:pt>
                <c:pt idx="5">
                  <c:v>Соода</c:v>
                </c:pt>
                <c:pt idx="6">
                  <c:v>Айыл чарбасы </c:v>
                </c:pt>
                <c:pt idx="7">
                  <c:v>Көрөктөөчу кредиттер</c:v>
                </c:pt>
              </c:strCache>
            </c:strRef>
          </c:cat>
          <c:val>
            <c:numRef>
              <c:f>'кредитыБ (кырг)'!$B$46:$B$53</c:f>
              <c:numCache>
                <c:formatCode>#\ ##0.0</c:formatCode>
                <c:ptCount val="8"/>
                <c:pt idx="0">
                  <c:v>1.2</c:v>
                </c:pt>
                <c:pt idx="1">
                  <c:v>3.9</c:v>
                </c:pt>
                <c:pt idx="2">
                  <c:v>4.2</c:v>
                </c:pt>
                <c:pt idx="3">
                  <c:v>5.9</c:v>
                </c:pt>
                <c:pt idx="4">
                  <c:v>7.5</c:v>
                </c:pt>
                <c:pt idx="5">
                  <c:v>13.9</c:v>
                </c:pt>
                <c:pt idx="6">
                  <c:v>18</c:v>
                </c:pt>
                <c:pt idx="7">
                  <c:v>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8-4CCF-BE1C-EB3277A0B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09100448"/>
        <c:axId val="909100928"/>
      </c:barChart>
      <c:catAx>
        <c:axId val="90910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9100928"/>
        <c:crosses val="autoZero"/>
        <c:auto val="1"/>
        <c:lblAlgn val="ctr"/>
        <c:lblOffset val="100"/>
        <c:noMultiLvlLbl val="0"/>
      </c:catAx>
      <c:valAx>
        <c:axId val="909100928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90910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3214705-D99C-9B39-13AA-CBA9AD16A30C}"/>
              </a:ext>
            </a:extLst>
          </p:cNvPr>
          <p:cNvSpPr txBox="1">
            <a:spLocks/>
          </p:cNvSpPr>
          <p:nvPr/>
        </p:nvSpPr>
        <p:spPr>
          <a:xfrm>
            <a:off x="5567855" y="2668740"/>
            <a:ext cx="6259483" cy="222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b="1" dirty="0">
                <a:solidFill>
                  <a:srgbClr val="00579E"/>
                </a:solidFill>
                <a:cs typeface="Times New Roman" pitchFamily="18" charset="0"/>
              </a:rPr>
              <a:t>2024-жылдагы коммерциялык банктардын жана банктык эмес финансылык-кредиттик уюмдардын (БэФКУ)</a:t>
            </a:r>
          </a:p>
          <a:p>
            <a:pPr algn="ctr"/>
            <a:r>
              <a:rPr lang="ru-RU" sz="3000" b="1" dirty="0">
                <a:solidFill>
                  <a:srgbClr val="00579E"/>
                </a:solidFill>
                <a:cs typeface="Times New Roman" pitchFamily="18" charset="0"/>
              </a:rPr>
              <a:t>ишмердигинин к</a:t>
            </a:r>
            <a:r>
              <a:rPr lang="ru-RU" altLang="ru-RU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рс</a:t>
            </a:r>
            <a:r>
              <a:rPr lang="ru-RU" altLang="ru-RU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тк</a:t>
            </a:r>
            <a:r>
              <a:rPr lang="ru-RU" altLang="ru-RU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ү</a:t>
            </a:r>
            <a:r>
              <a:rPr lang="ky-KG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чт</a:t>
            </a:r>
            <a:r>
              <a:rPr lang="ru-RU" altLang="ru-RU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р</a:t>
            </a:r>
            <a:r>
              <a:rPr lang="ru-RU" altLang="ru-RU" sz="3000" b="1" dirty="0">
                <a:solidFill>
                  <a:srgbClr val="00579E"/>
                </a:solidFill>
                <a:cs typeface="Times New Roman" panose="02020603050405020304" pitchFamily="18" charset="0"/>
              </a:rPr>
              <a:t>ү</a:t>
            </a:r>
            <a:endParaRPr lang="ru-RU" sz="3000" b="1" dirty="0">
              <a:solidFill>
                <a:srgbClr val="00579E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806C4DA-6679-2EEA-AEDC-AC2081682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4900" y="5656198"/>
            <a:ext cx="5255117" cy="66461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sz="1600" b="1" dirty="0">
                <a:solidFill>
                  <a:srgbClr val="0057A3"/>
                </a:solidFill>
                <a:latin typeface="+mn-lt"/>
                <a:cs typeface="Times New Roman" panose="02020603050405020304" pitchFamily="18" charset="0"/>
              </a:rPr>
              <a:t>2025-жылдын 15-майы </a:t>
            </a:r>
          </a:p>
          <a:p>
            <a:pPr algn="r"/>
            <a:r>
              <a:rPr lang="ru-RU" sz="1600" b="1" dirty="0">
                <a:solidFill>
                  <a:srgbClr val="0057A3"/>
                </a:solidFill>
                <a:latin typeface="+mn-lt"/>
                <a:cs typeface="Times New Roman" panose="02020603050405020304" pitchFamily="18" charset="0"/>
              </a:rPr>
              <a:t>Финансы жана баалар статистика башкармалыгы</a:t>
            </a:r>
            <a:endParaRPr lang="ky-KG" altLang="ru-RU" sz="1600" b="1" dirty="0">
              <a:solidFill>
                <a:srgbClr val="0057A3"/>
              </a:solidFill>
              <a:latin typeface="+mn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743DF97E-DEC3-714D-7D60-218536DA618D}"/>
              </a:ext>
            </a:extLst>
          </p:cNvPr>
          <p:cNvSpPr txBox="1">
            <a:spLocks/>
          </p:cNvSpPr>
          <p:nvPr/>
        </p:nvSpPr>
        <p:spPr>
          <a:xfrm>
            <a:off x="1035698" y="1106905"/>
            <a:ext cx="10404241" cy="4640752"/>
          </a:xfrm>
          <a:prstGeom prst="rect">
            <a:avLst/>
          </a:prstGeom>
        </p:spPr>
        <p:txBody>
          <a:bodyPr rtlCol="0">
            <a:normAutofit fontScale="5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2024-жылы республикада </a:t>
            </a:r>
            <a:r>
              <a:rPr lang="ru-RU" altLang="ru-RU" sz="5100" dirty="0">
                <a:solidFill>
                  <a:schemeClr val="tx1"/>
                </a:solidFill>
                <a:cs typeface="Times New Roman" panose="02020603050405020304" pitchFamily="18" charset="0"/>
              </a:rPr>
              <a:t>21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коммерциялык банк </a:t>
            </a:r>
            <a:b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иш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ж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рг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зд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ү, а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нын ичинен 11 банк чет 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ө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лк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ө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л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к капиталдын катышуусу менен. </a:t>
            </a:r>
            <a:endParaRPr lang="en-US" sz="51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60000" indent="-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3 банк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жоюлуу стадиясында турат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, бир банктан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ишмердик ж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рг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з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лицензиясы кайра чакыртылып алынган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marL="360000" indent="-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Банк мекемелеринин </a:t>
            </a:r>
            <a:r>
              <a:rPr lang="ky-KG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тармактарын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республиканын бардык региондорундагы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алардын </a:t>
            </a:r>
            <a:r>
              <a:rPr lang="ru-RU" altLang="ru-RU" sz="5100" dirty="0">
                <a:solidFill>
                  <a:schemeClr val="tx1"/>
                </a:solidFill>
                <a:cs typeface="Times New Roman" panose="02020603050405020304" pitchFamily="18" charset="0"/>
              </a:rPr>
              <a:t>314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филиалы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т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з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ө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т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</a:p>
          <a:p>
            <a:pPr marL="360000" indent="-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Коммерциялык банктарда иштегендердин саны 23 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ми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ңге жакын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адамды т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зд</a:t>
            </a:r>
            <a:r>
              <a:rPr 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ү</a:t>
            </a:r>
            <a:r>
              <a:rPr lang="ky-KG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5100" b="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sz="6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918236-4934-5D93-8E5C-A80490CF2D30}"/>
              </a:ext>
            </a:extLst>
          </p:cNvPr>
          <p:cNvSpPr txBox="1">
            <a:spLocks noChangeArrowheads="1"/>
          </p:cNvSpPr>
          <p:nvPr/>
        </p:nvSpPr>
        <p:spPr>
          <a:xfrm>
            <a:off x="1035698" y="467119"/>
            <a:ext cx="8578517" cy="639786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Коммерциялык банктар</a:t>
            </a:r>
          </a:p>
        </p:txBody>
      </p:sp>
    </p:spTree>
    <p:extLst>
      <p:ext uri="{BB962C8B-B14F-4D97-AF65-F5344CB8AC3E}">
        <p14:creationId xmlns:p14="http://schemas.microsoft.com/office/powerpoint/2010/main" val="348800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B9931-EE24-4BD3-7CBD-14026B2C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AC5362-D471-FA82-DE1C-AA3F3D696E89}"/>
              </a:ext>
            </a:extLst>
          </p:cNvPr>
          <p:cNvSpPr txBox="1"/>
          <p:nvPr/>
        </p:nvSpPr>
        <p:spPr>
          <a:xfrm>
            <a:off x="844309" y="963587"/>
            <a:ext cx="106259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ru-RU" alt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2024-жылы кардарлардын эсептеринин саны </a:t>
            </a:r>
            <a:r>
              <a:rPr lang="ru-RU" alt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15 миллионго </a:t>
            </a:r>
            <a:r>
              <a:rPr lang="ru-RU" alt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жетти</a:t>
            </a:r>
          </a:p>
          <a:p>
            <a:pPr algn="just">
              <a:spcBef>
                <a:spcPts val="0"/>
              </a:spcBef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А</a:t>
            </a:r>
            <a:r>
              <a:rPr lang="ru-RU" alt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лардын жалпы санынын 97%га жакыны</a:t>
            </a:r>
            <a:r>
              <a:rPr 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 (14,5 млн.) жеке жактардын эсептерине туура келди</a:t>
            </a:r>
            <a:endParaRPr lang="ru-RU" altLang="ru-RU" sz="20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42F1DE5-FF54-1DDA-3AC9-B1D55CFBF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446145"/>
              </p:ext>
            </p:extLst>
          </p:nvPr>
        </p:nvGraphicFramePr>
        <p:xfrm>
          <a:off x="1119672" y="2045734"/>
          <a:ext cx="9809077" cy="13832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33341">
                  <a:extLst>
                    <a:ext uri="{9D8B030D-6E8A-4147-A177-3AD203B41FA5}">
                      <a16:colId xmlns:a16="http://schemas.microsoft.com/office/drawing/2014/main" val="3912994148"/>
                    </a:ext>
                  </a:extLst>
                </a:gridCol>
                <a:gridCol w="978800">
                  <a:extLst>
                    <a:ext uri="{9D8B030D-6E8A-4147-A177-3AD203B41FA5}">
                      <a16:colId xmlns:a16="http://schemas.microsoft.com/office/drawing/2014/main" val="1695845371"/>
                    </a:ext>
                  </a:extLst>
                </a:gridCol>
                <a:gridCol w="1150651">
                  <a:extLst>
                    <a:ext uri="{9D8B030D-6E8A-4147-A177-3AD203B41FA5}">
                      <a16:colId xmlns:a16="http://schemas.microsoft.com/office/drawing/2014/main" val="294762710"/>
                    </a:ext>
                  </a:extLst>
                </a:gridCol>
                <a:gridCol w="1150651">
                  <a:extLst>
                    <a:ext uri="{9D8B030D-6E8A-4147-A177-3AD203B41FA5}">
                      <a16:colId xmlns:a16="http://schemas.microsoft.com/office/drawing/2014/main" val="2158292741"/>
                    </a:ext>
                  </a:extLst>
                </a:gridCol>
                <a:gridCol w="1188010">
                  <a:extLst>
                    <a:ext uri="{9D8B030D-6E8A-4147-A177-3AD203B41FA5}">
                      <a16:colId xmlns:a16="http://schemas.microsoft.com/office/drawing/2014/main" val="4045238586"/>
                    </a:ext>
                  </a:extLst>
                </a:gridCol>
                <a:gridCol w="1107624">
                  <a:extLst>
                    <a:ext uri="{9D8B030D-6E8A-4147-A177-3AD203B41FA5}">
                      <a16:colId xmlns:a16="http://schemas.microsoft.com/office/drawing/2014/main" val="3273852722"/>
                    </a:ext>
                  </a:extLst>
                </a:gridCol>
              </a:tblGrid>
              <a:tr h="313794"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3909599"/>
                  </a:ext>
                </a:extLst>
              </a:tr>
              <a:tr h="405330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Кардарлардын</a:t>
                      </a:r>
                      <a:r>
                        <a:rPr lang="ky-KG" sz="1600" b="1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саны</a:t>
                      </a:r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,  ми</a:t>
                      </a:r>
                      <a:r>
                        <a:rPr lang="ru-RU" sz="1600" b="1" dirty="0"/>
                        <a:t>ң</a:t>
                      </a:r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эсептер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4 346,5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5 246,0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8 432,7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11 360,2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15 001,9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273694"/>
                  </a:ext>
                </a:extLst>
              </a:tr>
              <a:tr h="332071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- жеке</a:t>
                      </a:r>
                      <a:r>
                        <a:rPr lang="ky-KG" sz="16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жактар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4 102,8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4 951,7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8 065,3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10 962,3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14 514,8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78378"/>
                  </a:ext>
                </a:extLst>
              </a:tr>
              <a:tr h="332071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- юридикалык</a:t>
                      </a:r>
                      <a:r>
                        <a:rPr lang="ky-KG" sz="16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жактар</a:t>
                      </a:r>
                      <a:r>
                        <a:rPr lang="ky-KG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397,9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2871551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108935B-9E75-09BD-6494-9E7A2753BB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500534"/>
              </p:ext>
            </p:extLst>
          </p:nvPr>
        </p:nvGraphicFramePr>
        <p:xfrm>
          <a:off x="1119672" y="3517214"/>
          <a:ext cx="8449919" cy="2590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E3D0AA1-6D08-F11B-6E07-BD24C2A8423D}"/>
              </a:ext>
            </a:extLst>
          </p:cNvPr>
          <p:cNvSpPr txBox="1"/>
          <p:nvPr/>
        </p:nvSpPr>
        <p:spPr>
          <a:xfrm>
            <a:off x="844310" y="312328"/>
            <a:ext cx="10625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u-RU" altLang="ru-RU" sz="3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Банктардын кардарларынын эсептеринин саны</a:t>
            </a:r>
            <a:endParaRPr lang="ru-RU" altLang="ru-RU" sz="20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3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25452-B362-FD83-9D82-BB675DF3B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B852BD-9EEF-9CC4-5253-01B0D8FE1655}"/>
              </a:ext>
            </a:extLst>
          </p:cNvPr>
          <p:cNvSpPr txBox="1"/>
          <p:nvPr/>
        </p:nvSpPr>
        <p:spPr>
          <a:xfrm>
            <a:off x="591132" y="435741"/>
            <a:ext cx="1117844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000" b="1" dirty="0">
                <a:latin typeface="+mj-lt"/>
                <a:cs typeface="Times New Roman" panose="02020603050405020304" pitchFamily="18" charset="0"/>
              </a:rPr>
              <a:t>Коммерциялык б</a:t>
            </a:r>
            <a:r>
              <a:rPr lang="ru-RU" altLang="ru-RU" sz="3000" b="1" dirty="0">
                <a:latin typeface="+mj-lt"/>
                <a:cs typeface="Times New Roman" panose="02020603050405020304" pitchFamily="18" charset="0"/>
              </a:rPr>
              <a:t>анктардын </a:t>
            </a:r>
            <a:r>
              <a:rPr lang="ru-RU" altLang="ru-RU" sz="3000" b="1" dirty="0">
                <a:latin typeface="+mj-lt"/>
                <a:ea typeface="+mj-ea"/>
                <a:cs typeface="Times New Roman" panose="02020603050405020304" pitchFamily="18" charset="0"/>
              </a:rPr>
              <a:t>финансылык 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к</a:t>
            </a:r>
            <a:r>
              <a:rPr lang="ru-RU" sz="3000" b="1" dirty="0">
                <a:latin typeface="+mj-lt"/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рс</a:t>
            </a:r>
            <a:r>
              <a:rPr lang="ru-RU" sz="3000" b="1" dirty="0">
                <a:latin typeface="+mj-lt"/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тк</a:t>
            </a:r>
            <a:r>
              <a:rPr lang="ru-RU" sz="3000" b="1" dirty="0">
                <a:latin typeface="+mj-lt"/>
                <a:cs typeface="Times New Roman" panose="02020603050405020304" pitchFamily="18" charset="0"/>
              </a:rPr>
              <a:t>ү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чт</a:t>
            </a:r>
            <a:r>
              <a:rPr lang="ru-RU" sz="3000" b="1" dirty="0">
                <a:latin typeface="+mj-lt"/>
                <a:cs typeface="Times New Roman" panose="02020603050405020304" pitchFamily="18" charset="0"/>
              </a:rPr>
              <a:t>ө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р</a:t>
            </a:r>
            <a:r>
              <a:rPr lang="ru-RU" sz="3000" b="1" dirty="0">
                <a:latin typeface="+mj-lt"/>
                <a:cs typeface="Times New Roman" panose="02020603050405020304" pitchFamily="18" charset="0"/>
              </a:rPr>
              <a:t>ү</a:t>
            </a:r>
            <a:r>
              <a:rPr lang="ky-KG" sz="3000" b="1" dirty="0">
                <a:latin typeface="+mj-lt"/>
                <a:cs typeface="Times New Roman" panose="02020603050405020304" pitchFamily="18" charset="0"/>
              </a:rPr>
              <a:t> </a:t>
            </a:r>
            <a:endParaRPr lang="ru-RU" sz="30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9FABC8-C5FB-D20D-B598-4436748E93D2}"/>
              </a:ext>
            </a:extLst>
          </p:cNvPr>
          <p:cNvSpPr txBox="1"/>
          <p:nvPr/>
        </p:nvSpPr>
        <p:spPr>
          <a:xfrm>
            <a:off x="591132" y="1219572"/>
            <a:ext cx="10946674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500" dirty="0">
                <a:cs typeface="Times New Roman" panose="02020603050405020304" pitchFamily="18" charset="0"/>
              </a:rPr>
              <a:t>2024-жылы банктардын кирешелери 2023-жылга салыштырмалуу 36,2%га көбөйүп,  </a:t>
            </a:r>
            <a:r>
              <a:rPr lang="ru-RU" altLang="ru-RU" sz="2500" b="1" dirty="0">
                <a:cs typeface="Times New Roman" panose="02020603050405020304" pitchFamily="18" charset="0"/>
              </a:rPr>
              <a:t>117,2</a:t>
            </a:r>
            <a:r>
              <a:rPr lang="ru-RU" altLang="ru-RU" sz="2500" dirty="0">
                <a:cs typeface="Times New Roman" panose="02020603050405020304" pitchFamily="18" charset="0"/>
              </a:rPr>
              <a:t> </a:t>
            </a:r>
            <a:r>
              <a:rPr lang="ru-RU" altLang="ru-RU" sz="2500" b="1" dirty="0">
                <a:solidFill>
                  <a:schemeClr val="tx1"/>
                </a:solidFill>
                <a:cs typeface="Times New Roman" panose="02020603050405020304" pitchFamily="18" charset="0"/>
              </a:rPr>
              <a:t>млрд. сомду </a:t>
            </a:r>
            <a:r>
              <a:rPr lang="ky-KG" sz="2500" dirty="0">
                <a:cs typeface="Times New Roman" panose="02020603050405020304" pitchFamily="18" charset="0"/>
              </a:rPr>
              <a:t>т</a:t>
            </a:r>
            <a:r>
              <a:rPr lang="ru-RU" sz="2500" dirty="0">
                <a:cs typeface="Times New Roman" panose="02020603050405020304" pitchFamily="18" charset="0"/>
              </a:rPr>
              <a:t>ү</a:t>
            </a:r>
            <a:r>
              <a:rPr lang="ky-KG" sz="2500" dirty="0">
                <a:cs typeface="Times New Roman" panose="02020603050405020304" pitchFamily="18" charset="0"/>
              </a:rPr>
              <a:t>зд</a:t>
            </a:r>
            <a:r>
              <a:rPr lang="ru-RU" sz="2500" dirty="0">
                <a:cs typeface="Times New Roman" panose="02020603050405020304" pitchFamily="18" charset="0"/>
              </a:rPr>
              <a:t>ү</a:t>
            </a:r>
            <a:r>
              <a:rPr lang="ru-RU" altLang="ru-RU" sz="2500" dirty="0">
                <a:cs typeface="Times New Roman" panose="02020603050405020304" pitchFamily="18" charset="0"/>
              </a:rPr>
              <a:t>. </a:t>
            </a:r>
            <a:endParaRPr lang="en-US" altLang="ru-RU" sz="2500" dirty="0">
              <a:cs typeface="Times New Roman" panose="02020603050405020304" pitchFamily="18" charset="0"/>
            </a:endParaRPr>
          </a:p>
          <a:p>
            <a:pPr algn="just"/>
            <a:endParaRPr lang="ru-RU" altLang="ru-RU" sz="25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500" dirty="0">
                <a:cs typeface="Times New Roman" panose="02020603050405020304" pitchFamily="18" charset="0"/>
              </a:rPr>
              <a:t>2024-жылдын жыйынтыгы боюнча банктар тарабынан </a:t>
            </a:r>
            <a:r>
              <a:rPr lang="ru-RU" altLang="ru-RU" sz="2500" b="1" dirty="0">
                <a:cs typeface="Times New Roman" panose="02020603050405020304" pitchFamily="18" charset="0"/>
              </a:rPr>
              <a:t>33,5 млрд. сом </a:t>
            </a:r>
            <a:r>
              <a:rPr lang="ru-RU" altLang="ru-RU" sz="2500" dirty="0">
                <a:cs typeface="Times New Roman" panose="02020603050405020304" pitchFamily="18" charset="0"/>
              </a:rPr>
              <a:t>суммасында</a:t>
            </a:r>
            <a:r>
              <a:rPr lang="ru-RU" altLang="ru-RU" sz="2500" b="1" dirty="0">
                <a:cs typeface="Times New Roman" panose="02020603050405020304" pitchFamily="18" charset="0"/>
              </a:rPr>
              <a:t> </a:t>
            </a:r>
            <a:r>
              <a:rPr lang="ru-RU" altLang="ru-RU" sz="2500" dirty="0">
                <a:cs typeface="Times New Roman" panose="02020603050405020304" pitchFamily="18" charset="0"/>
              </a:rPr>
              <a:t>сальдолоштурулган</a:t>
            </a:r>
            <a:r>
              <a:rPr lang="ru-RU" altLang="ru-RU" sz="2500" b="1" dirty="0">
                <a:cs typeface="Times New Roman" panose="02020603050405020304" pitchFamily="18" charset="0"/>
              </a:rPr>
              <a:t> </a:t>
            </a:r>
            <a:r>
              <a:rPr lang="ru-RU" altLang="ru-RU" sz="2500" dirty="0">
                <a:cs typeface="Times New Roman" panose="02020603050405020304" pitchFamily="18" charset="0"/>
              </a:rPr>
              <a:t>пайда алынды, бул 2023-жылдын деңгээлинен 27,3%га к</a:t>
            </a:r>
            <a:r>
              <a:rPr lang="ru-RU" sz="2500" dirty="0">
                <a:cs typeface="Times New Roman" panose="02020603050405020304" pitchFamily="18" charset="0"/>
              </a:rPr>
              <a:t>өп</a:t>
            </a:r>
            <a:r>
              <a:rPr lang="ru-RU" altLang="ru-RU" sz="2500" dirty="0">
                <a:cs typeface="Times New Roman" panose="02020603050405020304" pitchFamily="18" charset="0"/>
              </a:rPr>
              <a:t>.</a:t>
            </a:r>
            <a:endParaRPr lang="en-US" altLang="ru-RU" sz="2500" dirty="0">
              <a:cs typeface="Times New Roman" panose="02020603050405020304" pitchFamily="18" charset="0"/>
            </a:endParaRPr>
          </a:p>
          <a:p>
            <a:pPr algn="just"/>
            <a:endParaRPr lang="en-US" altLang="ru-RU" sz="25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500" dirty="0">
                <a:cs typeface="Times New Roman" panose="02020603050405020304" pitchFamily="18" charset="0"/>
              </a:rPr>
              <a:t>Жылды бардык </a:t>
            </a:r>
            <a:r>
              <a:rPr lang="ru-RU" altLang="ru-RU" sz="2500" dirty="0">
                <a:solidFill>
                  <a:schemeClr val="tx1"/>
                </a:solidFill>
                <a:cs typeface="Times New Roman" panose="02020603050405020304" pitchFamily="18" charset="0"/>
              </a:rPr>
              <a:t>банктар пайда менен аякташты. </a:t>
            </a:r>
            <a:r>
              <a:rPr lang="ky-KG" sz="2500" dirty="0">
                <a:cs typeface="Times New Roman" panose="02020603050405020304" pitchFamily="18" charset="0"/>
              </a:rPr>
              <a:t>2024-жылы пайданын көлөмү боюнча алдыңкы позицияны «Айыл Банк»</a:t>
            </a:r>
            <a:r>
              <a:rPr lang="ky-KG" sz="2500" dirty="0"/>
              <a:t> </a:t>
            </a:r>
            <a:r>
              <a:rPr lang="ky-KG" sz="2500" dirty="0">
                <a:cs typeface="Times New Roman" panose="02020603050405020304" pitchFamily="18" charset="0"/>
              </a:rPr>
              <a:t>ААК</a:t>
            </a:r>
            <a:r>
              <a:rPr lang="ky-KG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y-KG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Мбанк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y-KG" sz="2500" dirty="0">
                <a:cs typeface="Times New Roman" panose="02020603050405020304" pitchFamily="18" charset="0"/>
              </a:rPr>
              <a:t>ААК </a:t>
            </a:r>
            <a:r>
              <a:rPr lang="ky-KG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жана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y-KG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Элдик Банк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y-KG" sz="2500" dirty="0">
                <a:cs typeface="Times New Roman" panose="02020603050405020304" pitchFamily="18" charset="0"/>
              </a:rPr>
              <a:t> ААК ээледи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1465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49D3-73CD-2449-0939-9F72C1444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BB3937-784A-B565-70F7-109E3224CD2A}"/>
              </a:ext>
            </a:extLst>
          </p:cNvPr>
          <p:cNvSpPr txBox="1"/>
          <p:nvPr/>
        </p:nvSpPr>
        <p:spPr>
          <a:xfrm>
            <a:off x="557349" y="208448"/>
            <a:ext cx="109466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2600" b="1" dirty="0">
                <a:latin typeface="+mj-lt"/>
                <a:cs typeface="Times New Roman" panose="02020603050405020304" pitchFamily="18" charset="0"/>
              </a:rPr>
              <a:t>Калктын депозиттери жана коммерциялык б</a:t>
            </a:r>
            <a:r>
              <a:rPr lang="ru-RU" altLang="ru-RU" sz="2600" b="1" dirty="0">
                <a:latin typeface="+mj-lt"/>
                <a:cs typeface="Times New Roman" panose="02020603050405020304" pitchFamily="18" charset="0"/>
              </a:rPr>
              <a:t>анктардын кредиттери</a:t>
            </a:r>
            <a:endParaRPr lang="ru-RU" sz="26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4805C-0F71-1DC2-D677-AF836FDD941D}"/>
              </a:ext>
            </a:extLst>
          </p:cNvPr>
          <p:cNvSpPr txBox="1"/>
          <p:nvPr/>
        </p:nvSpPr>
        <p:spPr>
          <a:xfrm>
            <a:off x="557349" y="940296"/>
            <a:ext cx="10946674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cs typeface="Times New Roman" panose="02020603050405020304" pitchFamily="18" charset="0"/>
              </a:rPr>
              <a:t>2024-жылы банктардагы калктын салымдарынын саны бир жылдын ичинде 3,6 млн. эсептерге көбөйүп, 14,5 миллионду </a:t>
            </a:r>
            <a:r>
              <a:rPr lang="ky-KG" sz="2200" dirty="0">
                <a:cs typeface="Times New Roman" panose="02020603050405020304" pitchFamily="18" charset="0"/>
              </a:rPr>
              <a:t>т</a:t>
            </a:r>
            <a:r>
              <a:rPr lang="ru-RU" sz="2200" dirty="0">
                <a:cs typeface="Times New Roman" panose="02020603050405020304" pitchFamily="18" charset="0"/>
              </a:rPr>
              <a:t>ү</a:t>
            </a:r>
            <a:r>
              <a:rPr lang="ky-KG" sz="2200" dirty="0">
                <a:cs typeface="Times New Roman" panose="02020603050405020304" pitchFamily="18" charset="0"/>
              </a:rPr>
              <a:t>зд</a:t>
            </a:r>
            <a:r>
              <a:rPr lang="ru-RU" sz="2200" dirty="0">
                <a:cs typeface="Times New Roman" panose="02020603050405020304" pitchFamily="18" charset="0"/>
              </a:rPr>
              <a:t>ү, бул мобилдик банкинг системасынын өн</a:t>
            </a:r>
            <a:r>
              <a:rPr lang="ky-KG" sz="2200" dirty="0">
                <a:cs typeface="Times New Roman" panose="02020603050405020304" pitchFamily="18" charset="0"/>
              </a:rPr>
              <a:t>үгүшүн</a:t>
            </a:r>
            <a:r>
              <a:rPr lang="ru-RU" sz="2200" dirty="0">
                <a:cs typeface="Times New Roman" panose="02020603050405020304" pitchFamily="18" charset="0"/>
              </a:rPr>
              <a:t>ө</a:t>
            </a:r>
            <a:r>
              <a:rPr lang="ky-KG" sz="2200" dirty="0">
                <a:cs typeface="Times New Roman" panose="02020603050405020304" pitchFamily="18" charset="0"/>
              </a:rPr>
              <a:t> байланыштуу болду.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y-KG" sz="2200" dirty="0">
                <a:cs typeface="Times New Roman" panose="02020603050405020304" pitchFamily="18" charset="0"/>
              </a:rPr>
              <a:t>2024-жылы банктардын депозиттик эсептерине (чыгып кетүү агымын эсепке алуу менен) </a:t>
            </a:r>
            <a:r>
              <a:rPr lang="ky-KG" sz="2200" b="1" dirty="0">
                <a:cs typeface="Times New Roman" panose="02020603050405020304" pitchFamily="18" charset="0"/>
              </a:rPr>
              <a:t>55,6 млрд. сом </a:t>
            </a:r>
            <a:r>
              <a:rPr lang="ky-KG" sz="2200" dirty="0">
                <a:cs typeface="Times New Roman" panose="02020603050405020304" pitchFamily="18" charset="0"/>
              </a:rPr>
              <a:t>суммадагы калктын каражаттары тартылды</a:t>
            </a:r>
            <a:r>
              <a:rPr lang="ru-RU" sz="2200" dirty="0">
                <a:cs typeface="Times New Roman" panose="02020603050405020304" pitchFamily="18" charset="0"/>
              </a:rPr>
              <a:t>. </a:t>
            </a:r>
            <a:br>
              <a:rPr lang="ru-RU" sz="2200" dirty="0">
                <a:cs typeface="Times New Roman" panose="02020603050405020304" pitchFamily="18" charset="0"/>
              </a:rPr>
            </a:br>
            <a:r>
              <a:rPr lang="ru-RU" sz="2200" dirty="0">
                <a:cs typeface="Times New Roman" panose="02020603050405020304" pitchFamily="18" charset="0"/>
              </a:rPr>
              <a:t>2025-жылдын 1-январына карата калктын салымдарынын калдыктары дээрлик 270 млрд. сомго жетти.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Times New Roman" panose="02020603050405020304" pitchFamily="18" charset="0"/>
              </a:rPr>
              <a:t>2024-жылы банктар тарабынан берилген кредиттердин к</a:t>
            </a:r>
            <a:r>
              <a:rPr lang="ru-RU" sz="2200" dirty="0">
                <a:cs typeface="Times New Roman" panose="02020603050405020304" pitchFamily="18" charset="0"/>
              </a:rPr>
              <a:t>өлөмү 363</a:t>
            </a:r>
            <a:r>
              <a:rPr lang="ru-RU" altLang="ru-RU" sz="2200" dirty="0">
                <a:cs typeface="Times New Roman" panose="02020603050405020304" pitchFamily="18" charset="0"/>
              </a:rPr>
              <a:t> млрд. сомду ашты.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Times New Roman" panose="02020603050405020304" pitchFamily="18" charset="0"/>
              </a:rPr>
              <a:t>Ачык </a:t>
            </a:r>
            <a:r>
              <a:rPr lang="ky-KG" sz="2200" dirty="0">
                <a:cs typeface="Times New Roman" panose="02020603050405020304" pitchFamily="18" charset="0"/>
              </a:rPr>
              <a:t>кредиттик портфель </a:t>
            </a:r>
            <a:r>
              <a:rPr lang="ru-RU" sz="2200" dirty="0">
                <a:cs typeface="Times New Roman" panose="02020603050405020304" pitchFamily="18" charset="0"/>
              </a:rPr>
              <a:t>бир жылдын ичинде 32%га өсүп, ж</a:t>
            </a:r>
            <a:r>
              <a:rPr lang="ru-RU" altLang="ru-RU" sz="2200" dirty="0">
                <a:cs typeface="Times New Roman" panose="02020603050405020304" pitchFamily="18" charset="0"/>
              </a:rPr>
              <a:t>ылдын аягына карата </a:t>
            </a:r>
            <a:r>
              <a:rPr lang="ru-RU" sz="2200" dirty="0">
                <a:cs typeface="Times New Roman" panose="02020603050405020304" pitchFamily="18" charset="0"/>
              </a:rPr>
              <a:t>дээрлик 341</a:t>
            </a:r>
            <a:r>
              <a:rPr lang="ru-RU" altLang="ru-RU" sz="2200" dirty="0">
                <a:cs typeface="Times New Roman" panose="02020603050405020304" pitchFamily="18" charset="0"/>
              </a:rPr>
              <a:t> млрд. сомду </a:t>
            </a:r>
            <a:r>
              <a:rPr lang="ky-KG" sz="2200" dirty="0">
                <a:cs typeface="Times New Roman" panose="02020603050405020304" pitchFamily="18" charset="0"/>
              </a:rPr>
              <a:t>т</a:t>
            </a:r>
            <a:r>
              <a:rPr lang="ru-RU" sz="2200" dirty="0">
                <a:cs typeface="Times New Roman" panose="02020603050405020304" pitchFamily="18" charset="0"/>
              </a:rPr>
              <a:t>ү</a:t>
            </a:r>
            <a:r>
              <a:rPr lang="ky-KG" sz="2200" dirty="0">
                <a:cs typeface="Times New Roman" panose="02020603050405020304" pitchFamily="18" charset="0"/>
              </a:rPr>
              <a:t>зд</a:t>
            </a:r>
            <a:r>
              <a:rPr lang="ru-RU" sz="2200" dirty="0">
                <a:cs typeface="Times New Roman" panose="02020603050405020304" pitchFamily="18" charset="0"/>
              </a:rPr>
              <a:t>ү.</a:t>
            </a:r>
            <a:endParaRPr lang="ky-KG" sz="2200" dirty="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y-KG" sz="2200" dirty="0">
                <a:cs typeface="Times New Roman" panose="02020603050405020304" pitchFamily="18" charset="0"/>
              </a:rPr>
              <a:t>Кредиттердин к</a:t>
            </a:r>
            <a:r>
              <a:rPr lang="ru-RU" sz="2200" dirty="0">
                <a:cs typeface="Times New Roman" panose="02020603050405020304" pitchFamily="18" charset="0"/>
              </a:rPr>
              <a:t>ө</a:t>
            </a:r>
            <a:r>
              <a:rPr lang="ky-KG" sz="2200" dirty="0">
                <a:cs typeface="Times New Roman" panose="02020603050405020304" pitchFamily="18" charset="0"/>
              </a:rPr>
              <a:t>л</a:t>
            </a:r>
            <a:r>
              <a:rPr lang="ru-RU" sz="2200" dirty="0">
                <a:cs typeface="Times New Roman" panose="02020603050405020304" pitchFamily="18" charset="0"/>
              </a:rPr>
              <a:t>ө</a:t>
            </a:r>
            <a:r>
              <a:rPr lang="ky-KG" sz="2200" dirty="0">
                <a:cs typeface="Times New Roman" panose="02020603050405020304" pitchFamily="18" charset="0"/>
              </a:rPr>
              <a:t>мүнүн жарымы (171,6 млрд. сому) Бишкек шаарынын зайымчыларына туура келди.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Times New Roman" panose="02020603050405020304" pitchFamily="18" charset="0"/>
              </a:rPr>
              <a:t>Жеке жактардын кредиттерине кредиттик портфелдин </a:t>
            </a:r>
            <a:r>
              <a:rPr lang="ru-RU" altLang="ru-RU" sz="2200" b="1" dirty="0">
                <a:cs typeface="Times New Roman" panose="02020603050405020304" pitchFamily="18" charset="0"/>
              </a:rPr>
              <a:t>62%</a:t>
            </a:r>
            <a:r>
              <a:rPr lang="ru-RU" altLang="ru-RU" sz="2200" dirty="0">
                <a:cs typeface="Times New Roman" panose="02020603050405020304" pitchFamily="18" charset="0"/>
              </a:rPr>
              <a:t>ы </a:t>
            </a:r>
            <a:r>
              <a:rPr lang="ky-KG" altLang="ru-RU" sz="2200" dirty="0">
                <a:cs typeface="Times New Roman" panose="02020603050405020304" pitchFamily="18" charset="0"/>
              </a:rPr>
              <a:t>туура келди</a:t>
            </a:r>
            <a:r>
              <a:rPr lang="ru-RU" altLang="ru-RU" sz="22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486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8E8E5-7D19-D2BC-018D-17C7C1B7D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E31DE83-2910-5AF6-D65D-231BAC1E5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20" y="370441"/>
            <a:ext cx="10542105" cy="8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altLang="ru-RU" sz="3000" b="1" dirty="0">
                <a:solidFill>
                  <a:schemeClr val="tx1"/>
                </a:solidFill>
                <a:cs typeface="Times New Roman" panose="02020603050405020304" pitchFamily="18" charset="0"/>
              </a:rPr>
              <a:t>Алуунун максаттары боюнча банктардын кредиттери</a:t>
            </a:r>
            <a:b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600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altLang="ru-RU" sz="1600" b="0" i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1187BBC-0376-3C50-8E64-8D3F231327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956099"/>
              </p:ext>
            </p:extLst>
          </p:nvPr>
        </p:nvGraphicFramePr>
        <p:xfrm>
          <a:off x="1161288" y="1426464"/>
          <a:ext cx="9716917" cy="4563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8298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02A24-116F-476D-6E34-677E38CBC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3FB4CA-F0CD-6CA4-349F-B23AF935E304}"/>
              </a:ext>
            </a:extLst>
          </p:cNvPr>
          <p:cNvSpPr txBox="1"/>
          <p:nvPr/>
        </p:nvSpPr>
        <p:spPr>
          <a:xfrm>
            <a:off x="771941" y="264139"/>
            <a:ext cx="105168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y-KG" sz="3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Банктык эмес финансылык-кредиттик уюмдар (БэФКУ)</a:t>
            </a:r>
            <a:endParaRPr lang="ru-RU" sz="3000" b="1" dirty="0">
              <a:solidFill>
                <a:srgbClr val="0070C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F91D4-1724-BF88-FD97-EF9D87824D7D}"/>
              </a:ext>
            </a:extLst>
          </p:cNvPr>
          <p:cNvSpPr txBox="1"/>
          <p:nvPr/>
        </p:nvSpPr>
        <p:spPr>
          <a:xfrm>
            <a:off x="891312" y="856535"/>
            <a:ext cx="10650655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300" dirty="0">
                <a:cs typeface="Times New Roman" panose="02020603050405020304" pitchFamily="18" charset="0"/>
              </a:rPr>
              <a:t>2024-жылы республикада 586</a:t>
            </a:r>
            <a:r>
              <a:rPr lang="ru-RU" altLang="ru-RU" sz="2300" b="1" dirty="0"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cs typeface="Times New Roman" panose="02020603050405020304" pitchFamily="18" charset="0"/>
              </a:rPr>
              <a:t>банктык эмес финансылык-кредиттик уюмдар иш жүргүздү, анын ичинде:</a:t>
            </a:r>
            <a:r>
              <a:rPr lang="ru-RU" altLang="ru-RU" sz="2300" b="1" dirty="0"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300" b="1" dirty="0">
                <a:cs typeface="Times New Roman" panose="02020603050405020304" pitchFamily="18" charset="0"/>
              </a:rPr>
              <a:t>355 к</a:t>
            </a:r>
            <a:r>
              <a:rPr lang="ru-RU" sz="2300" b="1" dirty="0">
                <a:cs typeface="Times New Roman" panose="02020603050405020304" pitchFamily="18" charset="0"/>
              </a:rPr>
              <a:t>ү</a:t>
            </a:r>
            <a:r>
              <a:rPr lang="ky-KG" sz="2300" b="1" dirty="0">
                <a:cs typeface="Times New Roman" panose="02020603050405020304" pitchFamily="18" charset="0"/>
              </a:rPr>
              <a:t>р</a:t>
            </a:r>
            <a:r>
              <a:rPr lang="ru-RU" sz="2300" b="1" dirty="0">
                <a:cs typeface="Times New Roman" panose="02020603050405020304" pitchFamily="18" charset="0"/>
              </a:rPr>
              <a:t>өө</a:t>
            </a:r>
            <a:r>
              <a:rPr lang="ky-KG" sz="2300" b="1" dirty="0">
                <a:cs typeface="Times New Roman" panose="02020603050405020304" pitchFamily="18" charset="0"/>
              </a:rPr>
              <a:t>кана</a:t>
            </a:r>
            <a:r>
              <a:rPr lang="ru-RU" altLang="ru-RU" sz="2300" b="1" dirty="0">
                <a:cs typeface="Times New Roman" panose="02020603050405020304" pitchFamily="18" charset="0"/>
              </a:rPr>
              <a:t> 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140 </a:t>
            </a:r>
            <a:r>
              <a:rPr lang="ru-RU" altLang="ru-RU" sz="2300" b="1" dirty="0">
                <a:cs typeface="Times New Roman" panose="02020603050405020304" pitchFamily="18" charset="0"/>
              </a:rPr>
              <a:t>микрокредиттик уюм</a:t>
            </a:r>
            <a:endParaRPr lang="ru-RU" altLang="ru-RU" sz="23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90</a:t>
            </a:r>
            <a:r>
              <a:rPr lang="en-US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кредиттик союздар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1 </a:t>
            </a:r>
            <a:r>
              <a:rPr lang="ru-RU" altLang="ru-RU" sz="2300" b="1" dirty="0">
                <a:cs typeface="Times New Roman" panose="02020603050405020304" pitchFamily="18" charset="0"/>
              </a:rPr>
              <a:t>адистештирилген финансылык-кредиттик уюм</a:t>
            </a:r>
            <a:endParaRPr lang="ru-RU" altLang="ru-RU" sz="23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300" dirty="0">
                <a:cs typeface="Times New Roman" panose="02020603050405020304" pitchFamily="18" charset="0"/>
              </a:rPr>
              <a:t>Республиканын аймагында алардын </a:t>
            </a: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436 </a:t>
            </a:r>
            <a:r>
              <a:rPr lang="ru-RU" altLang="ru-RU" sz="2300" dirty="0">
                <a:cs typeface="Times New Roman" panose="02020603050405020304" pitchFamily="18" charset="0"/>
              </a:rPr>
              <a:t>филиалы ишмердигин жүргүзүштү. </a:t>
            </a: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300" dirty="0">
                <a:cs typeface="Times New Roman" panose="02020603050405020304" pitchFamily="18" charset="0"/>
              </a:rPr>
              <a:t>Аларда иштегендердин саны </a:t>
            </a: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6 </a:t>
            </a:r>
            <a:r>
              <a:rPr lang="ky-KG" sz="2300" dirty="0">
                <a:cs typeface="Times New Roman" panose="02020603050405020304" pitchFamily="18" charset="0"/>
              </a:rPr>
              <a:t>ми</a:t>
            </a:r>
            <a:r>
              <a:rPr lang="ru-RU" sz="2300" dirty="0">
                <a:cs typeface="Times New Roman" panose="02020603050405020304" pitchFamily="18" charset="0"/>
              </a:rPr>
              <a:t>ң</a:t>
            </a:r>
            <a:r>
              <a:rPr lang="ru-RU" altLang="ru-RU" sz="2300" dirty="0">
                <a:cs typeface="Times New Roman" panose="02020603050405020304" pitchFamily="18" charset="0"/>
              </a:rPr>
              <a:t> адамды түздү.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300" dirty="0">
                <a:cs typeface="Times New Roman" panose="02020603050405020304" pitchFamily="18" charset="0"/>
              </a:rPr>
              <a:t>Кардарлардын саны (юридикалык жана жеке жактар) </a:t>
            </a:r>
            <a:r>
              <a:rPr lang="ru-RU" altLang="ru-RU" sz="2300" b="1" dirty="0">
                <a:solidFill>
                  <a:schemeClr val="tx1"/>
                </a:solidFill>
                <a:cs typeface="Times New Roman" panose="02020603050405020304" pitchFamily="18" charset="0"/>
              </a:rPr>
              <a:t>808</a:t>
            </a:r>
            <a:r>
              <a:rPr lang="ru-RU" altLang="ru-RU" sz="23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ky-KG" sz="2300" dirty="0">
                <a:cs typeface="Times New Roman" panose="02020603050405020304" pitchFamily="18" charset="0"/>
              </a:rPr>
              <a:t>ми</a:t>
            </a:r>
            <a:r>
              <a:rPr lang="ru-RU" sz="2300" dirty="0">
                <a:cs typeface="Times New Roman" panose="02020603050405020304" pitchFamily="18" charset="0"/>
              </a:rPr>
              <a:t>ңге жетти</a:t>
            </a:r>
            <a:r>
              <a:rPr lang="ky-KG" altLang="ru-RU" sz="2300" dirty="0">
                <a:cs typeface="Times New Roman" panose="02020603050405020304" pitchFamily="18" charset="0"/>
              </a:rPr>
              <a:t>,  </a:t>
            </a:r>
            <a:br>
              <a:rPr lang="ky-KG" altLang="ru-RU" sz="2300" dirty="0">
                <a:cs typeface="Times New Roman" panose="02020603050405020304" pitchFamily="18" charset="0"/>
              </a:rPr>
            </a:br>
            <a:r>
              <a:rPr lang="ky-KG" altLang="ru-RU" sz="2300" dirty="0">
                <a:cs typeface="Times New Roman" panose="02020603050405020304" pitchFamily="18" charset="0"/>
              </a:rPr>
              <a:t>бул 2023-жылга караганда 45 </a:t>
            </a:r>
            <a:r>
              <a:rPr lang="ky-KG" sz="2300" dirty="0">
                <a:cs typeface="Times New Roman" panose="02020603050405020304" pitchFamily="18" charset="0"/>
              </a:rPr>
              <a:t>ми</a:t>
            </a:r>
            <a:r>
              <a:rPr lang="ru-RU" sz="2300" dirty="0">
                <a:cs typeface="Times New Roman" panose="02020603050405020304" pitchFamily="18" charset="0"/>
              </a:rPr>
              <a:t>ң</a:t>
            </a:r>
            <a:r>
              <a:rPr lang="ky-KG" altLang="ru-RU" sz="2300" dirty="0">
                <a:cs typeface="Times New Roman" panose="02020603050405020304" pitchFamily="18" charset="0"/>
              </a:rPr>
              <a:t> эсептерге к</a:t>
            </a:r>
            <a:r>
              <a:rPr lang="ru-RU" sz="2300" dirty="0">
                <a:cs typeface="Times New Roman" panose="02020603050405020304" pitchFamily="18" charset="0"/>
              </a:rPr>
              <a:t>өп</a:t>
            </a:r>
            <a:r>
              <a:rPr lang="ru-RU" altLang="ru-RU" sz="2300" dirty="0">
                <a:cs typeface="Times New Roman" panose="02020603050405020304" pitchFamily="18" charset="0"/>
              </a:rPr>
              <a:t>. </a:t>
            </a:r>
            <a:endParaRPr lang="en-US" altLang="ru-RU" sz="2300" dirty="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300" dirty="0">
                <a:cs typeface="Times New Roman" panose="02020603050405020304" pitchFamily="18" charset="0"/>
              </a:rPr>
              <a:t>Кардарлардын жалпы санынын </a:t>
            </a:r>
            <a:r>
              <a:rPr lang="en-US" altLang="ru-RU" sz="2300" dirty="0">
                <a:cs typeface="Times New Roman" panose="02020603050405020304" pitchFamily="18" charset="0"/>
              </a:rPr>
              <a:t>35%</a:t>
            </a:r>
            <a:r>
              <a:rPr lang="ru-RU" altLang="ru-RU" sz="2300" dirty="0">
                <a:cs typeface="Times New Roman" panose="02020603050405020304" pitchFamily="18" charset="0"/>
              </a:rPr>
              <a:t>ы Бишкек шаарына,  </a:t>
            </a:r>
            <a:br>
              <a:rPr lang="ru-RU" altLang="ru-RU" sz="2300" dirty="0">
                <a:cs typeface="Times New Roman" panose="02020603050405020304" pitchFamily="18" charset="0"/>
              </a:rPr>
            </a:br>
            <a:r>
              <a:rPr lang="ru-RU" altLang="ru-RU" sz="2300" dirty="0">
                <a:cs typeface="Times New Roman" panose="02020603050405020304" pitchFamily="18" charset="0"/>
              </a:rPr>
              <a:t>18%ы - Ош облусуна жана Ош шаарына, 13%ы - Жалал-Абад облусуна жана 12%ы - Чүй облусуна туура келди.</a:t>
            </a:r>
          </a:p>
        </p:txBody>
      </p:sp>
    </p:spTree>
    <p:extLst>
      <p:ext uri="{BB962C8B-B14F-4D97-AF65-F5344CB8AC3E}">
        <p14:creationId xmlns:p14="http://schemas.microsoft.com/office/powerpoint/2010/main" val="3761385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03C96-801F-E8FA-6E28-B1A08471D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C2829D-B7A8-763B-7AF2-73C8DCDFFFFD}"/>
              </a:ext>
            </a:extLst>
          </p:cNvPr>
          <p:cNvSpPr txBox="1"/>
          <p:nvPr/>
        </p:nvSpPr>
        <p:spPr>
          <a:xfrm>
            <a:off x="915583" y="482581"/>
            <a:ext cx="1043712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latin typeface="+mj-lt"/>
                <a:ea typeface="+mj-ea"/>
                <a:cs typeface="Times New Roman" panose="02020603050405020304" pitchFamily="18" charset="0"/>
              </a:rPr>
              <a:t>БэФКУдын кирешелери жана пайдасы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35A664-05F3-1FED-FBBF-6050E9FE936F}"/>
              </a:ext>
            </a:extLst>
          </p:cNvPr>
          <p:cNvSpPr txBox="1"/>
          <p:nvPr/>
        </p:nvSpPr>
        <p:spPr>
          <a:xfrm>
            <a:off x="906080" y="1273838"/>
            <a:ext cx="1036083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2024-жылы БэФКУнын кирешелери 2023-жылга салыштырмалуу 27,5%га көбөйүп,  </a:t>
            </a:r>
            <a:r>
              <a:rPr lang="ru-RU" altLang="ru-RU" sz="2400" b="1" dirty="0">
                <a:cs typeface="Times New Roman" panose="02020603050405020304" pitchFamily="18" charset="0"/>
              </a:rPr>
              <a:t>17,3</a:t>
            </a:r>
            <a:r>
              <a:rPr lang="ru-RU" altLang="ru-RU" sz="2400" dirty="0"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cs typeface="Times New Roman" panose="02020603050405020304" pitchFamily="18" charset="0"/>
              </a:rPr>
              <a:t>млрд. сомду </a:t>
            </a:r>
            <a:r>
              <a:rPr lang="ky-KG" sz="2400" dirty="0">
                <a:cs typeface="Times New Roman" panose="02020603050405020304" pitchFamily="18" charset="0"/>
              </a:rPr>
              <a:t>т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зд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ru-RU" altLang="ru-RU" sz="2400" dirty="0"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2024-жылдын жыйынтыгы боюнча </a:t>
            </a:r>
            <a:r>
              <a:rPr lang="ru-RU" altLang="ru-RU" sz="2400" b="1" dirty="0">
                <a:cs typeface="Times New Roman" panose="02020603050405020304" pitchFamily="18" charset="0"/>
              </a:rPr>
              <a:t>5 млрд. сом </a:t>
            </a:r>
            <a:r>
              <a:rPr lang="ru-RU" altLang="ru-RU" sz="2400" dirty="0">
                <a:cs typeface="Times New Roman" panose="02020603050405020304" pitchFamily="18" charset="0"/>
              </a:rPr>
              <a:t>пайда алынды, </a:t>
            </a:r>
            <a:br>
              <a:rPr lang="ru-RU" altLang="ru-RU" sz="2400" dirty="0">
                <a:cs typeface="Times New Roman" panose="02020603050405020304" pitchFamily="18" charset="0"/>
              </a:rPr>
            </a:br>
            <a:r>
              <a:rPr lang="ru-RU" altLang="ru-RU" sz="2400" dirty="0">
                <a:cs typeface="Times New Roman" panose="02020603050405020304" pitchFamily="18" charset="0"/>
              </a:rPr>
              <a:t>бул өткөн жылдын көлөм</a:t>
            </a:r>
            <a:r>
              <a:rPr lang="ru-RU" sz="2400" dirty="0">
                <a:cs typeface="Times New Roman" panose="02020603050405020304" pitchFamily="18" charset="0"/>
              </a:rPr>
              <a:t>үн</a:t>
            </a:r>
            <a:r>
              <a:rPr lang="ru-RU" altLang="ru-RU" sz="2400" dirty="0">
                <a:cs typeface="Times New Roman" panose="02020603050405020304" pitchFamily="18" charset="0"/>
              </a:rPr>
              <a:t>өн</a:t>
            </a:r>
            <a:r>
              <a:rPr lang="ru-RU" sz="2400" dirty="0">
                <a:cs typeface="Times New Roman" panose="02020603050405020304" pitchFamily="18" charset="0"/>
              </a:rPr>
              <a:t> дээрлик</a:t>
            </a:r>
            <a:r>
              <a:rPr lang="ru-RU" altLang="ru-RU" sz="2400" dirty="0">
                <a:cs typeface="Times New Roman" panose="02020603050405020304" pitchFamily="18" charset="0"/>
              </a:rPr>
              <a:t> 10%га ашты.</a:t>
            </a:r>
          </a:p>
          <a:p>
            <a:pPr>
              <a:spcBef>
                <a:spcPts val="600"/>
              </a:spcBef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Пайданын жалпы көлөм</a:t>
            </a:r>
            <a:r>
              <a:rPr lang="ru-RU" sz="2400" dirty="0">
                <a:cs typeface="Times New Roman" panose="02020603050405020304" pitchFamily="18" charset="0"/>
              </a:rPr>
              <a:t>үнү</a:t>
            </a:r>
            <a:r>
              <a:rPr lang="ru-RU" altLang="ru-RU" sz="2400" dirty="0">
                <a:cs typeface="Times New Roman" panose="02020603050405020304" pitchFamily="18" charset="0"/>
              </a:rPr>
              <a:t>н </a:t>
            </a:r>
            <a:r>
              <a:rPr lang="ru-RU" altLang="ru-RU" sz="2400" b="1" dirty="0">
                <a:cs typeface="Times New Roman" panose="02020603050405020304" pitchFamily="18" charset="0"/>
              </a:rPr>
              <a:t>78%</a:t>
            </a:r>
            <a:r>
              <a:rPr lang="ru-RU" altLang="ru-RU" sz="2400" dirty="0">
                <a:cs typeface="Times New Roman" panose="02020603050405020304" pitchFamily="18" charset="0"/>
              </a:rPr>
              <a:t> микрокредиттик уюмдар, </a:t>
            </a:r>
            <a:br>
              <a:rPr lang="ru-RU" altLang="ru-RU" sz="2400" dirty="0">
                <a:cs typeface="Times New Roman" panose="02020603050405020304" pitchFamily="18" charset="0"/>
              </a:rPr>
            </a:br>
            <a:r>
              <a:rPr lang="ru-RU" altLang="ru-RU" sz="2400" b="1" dirty="0">
                <a:cs typeface="Times New Roman" panose="02020603050405020304" pitchFamily="18" charset="0"/>
              </a:rPr>
              <a:t>20% -</a:t>
            </a:r>
            <a:r>
              <a:rPr lang="ru-RU" altLang="ru-RU" sz="2400" dirty="0">
                <a:cs typeface="Times New Roman" panose="02020603050405020304" pitchFamily="18" charset="0"/>
              </a:rPr>
              <a:t> к</a:t>
            </a:r>
            <a:r>
              <a:rPr lang="ru-RU" sz="2400" dirty="0">
                <a:cs typeface="Times New Roman" panose="02020603050405020304" pitchFamily="18" charset="0"/>
              </a:rPr>
              <a:t>үр</a:t>
            </a:r>
            <a:r>
              <a:rPr lang="ru-RU" altLang="ru-RU" sz="2400" dirty="0">
                <a:cs typeface="Times New Roman" panose="02020603050405020304" pitchFamily="18" charset="0"/>
              </a:rPr>
              <a:t>өөканалар тарабынан алынды.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БэФКУ секторунда кардарлардын саны жана пайданын көлөм</a:t>
            </a:r>
            <a:r>
              <a:rPr lang="ru-RU" sz="2400" dirty="0">
                <a:cs typeface="Times New Roman" panose="02020603050405020304" pitchFamily="18" charset="0"/>
              </a:rPr>
              <a:t>ү боюнча л</a:t>
            </a:r>
            <a:r>
              <a:rPr lang="ru-RU" altLang="ru-RU" sz="2400" dirty="0">
                <a:cs typeface="Times New Roman" panose="02020603050405020304" pitchFamily="18" charset="0"/>
              </a:rPr>
              <a:t>идер болуп  "М Булак " микрокредиттик компания"  саналды.</a:t>
            </a:r>
          </a:p>
        </p:txBody>
      </p:sp>
    </p:spTree>
    <p:extLst>
      <p:ext uri="{BB962C8B-B14F-4D97-AF65-F5344CB8AC3E}">
        <p14:creationId xmlns:p14="http://schemas.microsoft.com/office/powerpoint/2010/main" val="3091328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6B1AF-CEA4-0BFB-AA3A-E449CD01C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2992A8-E7C7-FFA7-1C0E-815A5A27614E}"/>
              </a:ext>
            </a:extLst>
          </p:cNvPr>
          <p:cNvSpPr txBox="1"/>
          <p:nvPr/>
        </p:nvSpPr>
        <p:spPr>
          <a:xfrm>
            <a:off x="923300" y="410710"/>
            <a:ext cx="10206253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cs typeface="Times New Roman" panose="02020603050405020304" pitchFamily="18" charset="0"/>
              </a:rPr>
              <a:t>БэФКУ кредиттери</a:t>
            </a:r>
            <a:endParaRPr lang="ru-RU" sz="32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B04706-3B16-E3BF-2580-615CBA486179}"/>
              </a:ext>
            </a:extLst>
          </p:cNvPr>
          <p:cNvSpPr txBox="1"/>
          <p:nvPr/>
        </p:nvSpPr>
        <p:spPr>
          <a:xfrm>
            <a:off x="923300" y="1018112"/>
            <a:ext cx="10206252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2024-жылы БэФКУ тарабынан 78,2 млрд. сом суммасында кредиттер берилди.</a:t>
            </a:r>
            <a:endParaRPr lang="ru-RU" altLang="ru-RU" sz="24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2024-жылдын аягына карата кредиттик портфелдин </a:t>
            </a:r>
            <a:r>
              <a:rPr lang="ky-KG" sz="2400" dirty="0">
                <a:cs typeface="Times New Roman" panose="02020603050405020304" pitchFamily="18" charset="0"/>
              </a:rPr>
              <a:t>к</a:t>
            </a:r>
            <a:r>
              <a:rPr lang="ru-RU" sz="2400" dirty="0">
                <a:cs typeface="Times New Roman" panose="02020603050405020304" pitchFamily="18" charset="0"/>
              </a:rPr>
              <a:t>ө</a:t>
            </a:r>
            <a:r>
              <a:rPr lang="ky-KG" sz="2400" dirty="0">
                <a:cs typeface="Times New Roman" panose="02020603050405020304" pitchFamily="18" charset="0"/>
              </a:rPr>
              <a:t>л</a:t>
            </a:r>
            <a:r>
              <a:rPr lang="ru-RU" sz="2400" dirty="0">
                <a:cs typeface="Times New Roman" panose="02020603050405020304" pitchFamily="18" charset="0"/>
              </a:rPr>
              <a:t>ө</a:t>
            </a:r>
            <a:r>
              <a:rPr lang="ky-KG" sz="2400" dirty="0">
                <a:cs typeface="Times New Roman" panose="02020603050405020304" pitchFamily="18" charset="0"/>
              </a:rPr>
              <a:t>м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 </a:t>
            </a:r>
            <a:b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53 млрд. сомду </a:t>
            </a:r>
            <a:r>
              <a:rPr lang="ky-KG" sz="2400" dirty="0">
                <a:cs typeface="Times New Roman" panose="02020603050405020304" pitchFamily="18" charset="0"/>
              </a:rPr>
              <a:t>т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зд</a:t>
            </a:r>
            <a:r>
              <a:rPr lang="ru-RU" sz="2400" dirty="0">
                <a:cs typeface="Times New Roman" panose="02020603050405020304" pitchFamily="18" charset="0"/>
              </a:rPr>
              <a:t>ү.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Кредиттердин жалпы </a:t>
            </a:r>
            <a:r>
              <a:rPr lang="ky-KG" sz="2400" dirty="0">
                <a:cs typeface="Times New Roman" panose="02020603050405020304" pitchFamily="18" charset="0"/>
              </a:rPr>
              <a:t>к</a:t>
            </a:r>
            <a:r>
              <a:rPr lang="ru-RU" sz="2400" dirty="0">
                <a:cs typeface="Times New Roman" panose="02020603050405020304" pitchFamily="18" charset="0"/>
              </a:rPr>
              <a:t>ө</a:t>
            </a:r>
            <a:r>
              <a:rPr lang="ky-KG" sz="2400" dirty="0">
                <a:cs typeface="Times New Roman" panose="02020603050405020304" pitchFamily="18" charset="0"/>
              </a:rPr>
              <a:t>л</a:t>
            </a:r>
            <a:r>
              <a:rPr lang="ru-RU" sz="2400" dirty="0">
                <a:cs typeface="Times New Roman" panose="02020603050405020304" pitchFamily="18" charset="0"/>
              </a:rPr>
              <a:t>ө</a:t>
            </a:r>
            <a:r>
              <a:rPr lang="ky-KG" sz="2400" dirty="0">
                <a:cs typeface="Times New Roman" panose="02020603050405020304" pitchFamily="18" charset="0"/>
              </a:rPr>
              <a:t>мүнүн </a:t>
            </a:r>
            <a:r>
              <a:rPr lang="ru-RU" altLang="ru-RU" sz="2400" dirty="0">
                <a:cs typeface="Times New Roman" panose="02020603050405020304" pitchFamily="18" charset="0"/>
              </a:rPr>
              <a:t>97%дан ашыгы улуттук валютада берилди.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Жеке жактарга кредит бер</a:t>
            </a:r>
            <a:r>
              <a:rPr lang="ru-RU" sz="2400" dirty="0">
                <a:cs typeface="Times New Roman" panose="02020603050405020304" pitchFamily="18" charset="0"/>
              </a:rPr>
              <a:t>үү</a:t>
            </a:r>
            <a:r>
              <a:rPr lang="ru-RU" altLang="ru-RU" sz="2400" dirty="0">
                <a:cs typeface="Times New Roman" panose="02020603050405020304" pitchFamily="18" charset="0"/>
              </a:rPr>
              <a:t>н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ru-RU" altLang="ru-RU" sz="2400" dirty="0">
                <a:cs typeface="Times New Roman" panose="02020603050405020304" pitchFamily="18" charset="0"/>
              </a:rPr>
              <a:t>н 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ru-RU" altLang="ru-RU" sz="2400" dirty="0">
                <a:cs typeface="Times New Roman" panose="02020603050405020304" pitchFamily="18" charset="0"/>
              </a:rPr>
              <a:t>л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ru-RU" altLang="ru-RU" sz="2400" dirty="0">
                <a:cs typeface="Times New Roman" panose="02020603050405020304" pitchFamily="18" charset="0"/>
              </a:rPr>
              <a:t>ш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ru-RU" altLang="ru-RU" sz="2400" dirty="0">
                <a:cs typeface="Times New Roman" panose="02020603050405020304" pitchFamily="18" charset="0"/>
              </a:rPr>
              <a:t>н</a:t>
            </a:r>
            <a:r>
              <a:rPr lang="ru-RU" sz="2400" dirty="0">
                <a:cs typeface="Times New Roman" panose="02020603050405020304" pitchFamily="18" charset="0"/>
              </a:rPr>
              <a:t>ө</a:t>
            </a:r>
            <a:r>
              <a:rPr lang="ru-RU" altLang="ru-RU" sz="2400" dirty="0">
                <a:cs typeface="Times New Roman" panose="02020603050405020304" pitchFamily="18" charset="0"/>
              </a:rPr>
              <a:t> кредиттик портфелдин </a:t>
            </a:r>
            <a:r>
              <a:rPr lang="ru-RU" alt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94%ы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cs typeface="Times New Roman" panose="02020603050405020304" pitchFamily="18" charset="0"/>
              </a:rPr>
              <a:t>туура келди.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y-KG" sz="2400" dirty="0">
                <a:cs typeface="Times New Roman" panose="02020603050405020304" pitchFamily="18" charset="0"/>
              </a:rPr>
              <a:t>Кредиттердин негизги 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л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ш</a:t>
            </a:r>
            <a:r>
              <a:rPr lang="ru-RU" sz="2400" dirty="0">
                <a:cs typeface="Times New Roman" panose="02020603050405020304" pitchFamily="18" charset="0"/>
              </a:rPr>
              <a:t>ү</a:t>
            </a:r>
            <a:r>
              <a:rPr lang="ky-KG" sz="2400" dirty="0">
                <a:cs typeface="Times New Roman" panose="02020603050405020304" pitchFamily="18" charset="0"/>
              </a:rPr>
              <a:t> алуучулар тарабынан алынган</a:t>
            </a:r>
            <a:r>
              <a:rPr lang="en-US" sz="2400" dirty="0">
                <a:cs typeface="Times New Roman" panose="02020603050405020304" pitchFamily="18" charset="0"/>
              </a:rPr>
              <a:t>: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Бишкек шаары (32%)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Ош облусу жана Ош шаары (19%га жакын) </a:t>
            </a:r>
          </a:p>
          <a:p>
            <a:pPr marL="102690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cs typeface="Times New Roman" panose="02020603050405020304" pitchFamily="18" charset="0"/>
              </a:rPr>
              <a:t>Чүй облусу 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(15%),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Жалал-Абад облусу (12,5%).</a:t>
            </a:r>
          </a:p>
        </p:txBody>
      </p:sp>
    </p:spTree>
    <p:extLst>
      <p:ext uri="{BB962C8B-B14F-4D97-AF65-F5344CB8AC3E}">
        <p14:creationId xmlns:p14="http://schemas.microsoft.com/office/powerpoint/2010/main" val="345373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0B4E7-8A73-2FAF-47B2-49C5971BC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DF327D-2C28-9F08-4FA9-86C21556AD4B}"/>
              </a:ext>
            </a:extLst>
          </p:cNvPr>
          <p:cNvSpPr txBox="1"/>
          <p:nvPr/>
        </p:nvSpPr>
        <p:spPr>
          <a:xfrm>
            <a:off x="911352" y="337985"/>
            <a:ext cx="9949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3000" b="1" dirty="0">
                <a:latin typeface="+mj-lt"/>
                <a:cs typeface="Times New Roman" panose="02020603050405020304" pitchFamily="18" charset="0"/>
              </a:rPr>
              <a:t>Алуунун максаттары боюнча БэФКУ кредиттери</a:t>
            </a:r>
            <a:b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i="1" dirty="0">
                <a:cs typeface="Times New Roman" panose="02020603050405020304" pitchFamily="18" charset="0"/>
              </a:rPr>
              <a:t>(</a:t>
            </a:r>
            <a:r>
              <a:rPr lang="ru-RU" sz="1600" i="1" dirty="0">
                <a:cs typeface="Times New Roman" panose="02020603050405020304" pitchFamily="18" charset="0"/>
              </a:rPr>
              <a:t>кредиттердин жалпы көлөмүнө карата пайыз менен</a:t>
            </a:r>
            <a:r>
              <a:rPr lang="ru-RU" altLang="ru-RU" sz="1600" i="1" dirty="0">
                <a:cs typeface="Times New Roman" panose="02020603050405020304" pitchFamily="18" charset="0"/>
              </a:rPr>
              <a:t>)</a:t>
            </a:r>
            <a:endParaRPr lang="ru-RU" sz="1600" i="1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198F1C20-CDB4-11EF-45D9-B0AB6F997A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117430"/>
              </p:ext>
            </p:extLst>
          </p:nvPr>
        </p:nvGraphicFramePr>
        <p:xfrm>
          <a:off x="1175657" y="1296998"/>
          <a:ext cx="9812909" cy="4646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4395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36AEC-E937-FADB-DD8D-64D098045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40DB0CF6-ED3A-2C7A-55F2-36EDD623C1C4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cs typeface="Times New Roman" panose="02020603050405020304" pitchFamily="18" charset="0"/>
              </a:rPr>
              <a:t>Көңүл бурганыңыздар үчүн рахмат!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04533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727</Words>
  <Application>Microsoft Office PowerPoint</Application>
  <PresentationFormat>Широкоэкранный</PresentationFormat>
  <Paragraphs>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DIN Pro Bold</vt:lpstr>
      <vt:lpstr>Times New Roman</vt:lpstr>
      <vt:lpstr>Wingdings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Малика Абдукадирова</cp:lastModifiedBy>
  <cp:revision>30</cp:revision>
  <dcterms:created xsi:type="dcterms:W3CDTF">2024-10-02T10:12:32Z</dcterms:created>
  <dcterms:modified xsi:type="dcterms:W3CDTF">2025-05-14T12:10:28Z</dcterms:modified>
</cp:coreProperties>
</file>