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5"/>
  </p:notesMasterIdLst>
  <p:handoutMasterIdLst>
    <p:handoutMasterId r:id="rId16"/>
  </p:handoutMasterIdLst>
  <p:sldIdLst>
    <p:sldId id="256" r:id="rId3"/>
    <p:sldId id="26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20" r:id="rId12"/>
    <p:sldId id="321" r:id="rId13"/>
    <p:sldId id="306" r:id="rId14"/>
  </p:sldIdLst>
  <p:sldSz cx="12192000" cy="6858000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12"/>
            <p14:sldId id="313"/>
            <p14:sldId id="314"/>
            <p14:sldId id="315"/>
            <p14:sldId id="316"/>
            <p14:sldId id="317"/>
            <p14:sldId id="318"/>
            <p14:sldId id="320"/>
            <p14:sldId id="321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9900"/>
    <a:srgbClr val="33CC33"/>
    <a:srgbClr val="66CCFF"/>
    <a:srgbClr val="008000"/>
    <a:srgbClr val="FFC715"/>
    <a:srgbClr val="6699FF"/>
    <a:srgbClr val="03ADA5"/>
    <a:srgbClr val="99CC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4189" autoAdjust="0"/>
  </p:normalViewPr>
  <p:slideViewPr>
    <p:cSldViewPr snapToGrid="0">
      <p:cViewPr varScale="1">
        <p:scale>
          <a:sx n="104" d="100"/>
          <a:sy n="104" d="100"/>
        </p:scale>
        <p:origin x="57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44;&#1080;&#1089;&#1082;%20D_&#1088;&#1072;&#1073;&#1086;&#1095;&#1080;&#1077;%20&#1076;&#1086;&#1082;&#1091;&#1084;&#1077;&#1085;&#1090;&#1099;\&#1056;&#1072;&#1073;&#1086;&#1095;&#1080;&#1077;%20&#1076;&#1086;&#1082;&#1091;&#1084;&#1077;&#1085;&#1090;&#1099;\&#1055;&#1088;&#1077;&#1079;&#1077;&#1085;&#1090;&#1072;&#1094;&#1080;&#1080;\2024\&#1076;&#1083;&#1103;%20&#1075;&#1088;&#1072;&#1092;&#1080;&#1082;&#1072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D:\&#1044;&#1080;&#1089;&#1082;%20D_&#1088;&#1072;&#1073;&#1086;&#1095;&#1080;&#1077;%20&#1076;&#1086;&#1082;&#1091;&#1084;&#1077;&#1085;&#1090;&#1099;\&#1056;&#1072;&#1073;&#1086;&#1095;&#1080;&#1077;%20&#1076;&#1086;&#1082;&#1091;&#1084;&#1077;&#1085;&#1090;&#1099;\&#1055;&#1088;&#1077;&#1079;&#1077;&#1085;&#1090;&#1072;&#1094;&#1080;&#1080;\2024\&#1076;&#1083;&#1103;%20&#1075;&#1088;&#1072;&#1092;&#1080;&#1082;&#1072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D:\&#1044;&#1080;&#1089;&#1082;%20D_&#1088;&#1072;&#1073;&#1086;&#1095;&#1080;&#1077;%20&#1076;&#1086;&#1082;&#1091;&#1084;&#1077;&#1085;&#1090;&#1099;\&#1056;&#1072;&#1073;&#1086;&#1095;&#1080;&#1077;%20&#1076;&#1086;&#1082;&#1091;&#1084;&#1077;&#1085;&#1090;&#1099;\&#1055;&#1088;&#1077;&#1079;&#1077;&#1085;&#1090;&#1072;&#1094;&#1080;&#1080;\2024\&#1076;&#1083;&#1103;%20&#1075;&#1088;&#1072;&#1092;&#1080;&#1082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'ипц дек'!$C$21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9532959648032999E-2"/>
                  <c:y val="2.18221457320692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4E-49B7-B4DC-DE6D586DA2A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4E-49B7-B4DC-DE6D586DA2A7}"/>
                </c:ext>
              </c:extLst>
            </c:dLbl>
            <c:dLbl>
              <c:idx val="2"/>
              <c:layout>
                <c:manualLayout>
                  <c:x val="-1.847574609766545E-2"/>
                  <c:y val="-9.1653012074691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84E-49B7-B4DC-DE6D586DA2A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84E-49B7-B4DC-DE6D586DA2A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84E-49B7-B4DC-DE6D586DA2A7}"/>
                </c:ext>
              </c:extLst>
            </c:dLbl>
            <c:dLbl>
              <c:idx val="5"/>
              <c:layout>
                <c:manualLayout>
                  <c:x val="-5.5427238292996311E-2"/>
                  <c:y val="-5.2373149756966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84E-49B7-B4DC-DE6D586DA2A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84E-49B7-B4DC-DE6D586DA2A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84E-49B7-B4DC-DE6D586DA2A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84E-49B7-B4DC-DE6D586DA2A7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84E-49B7-B4DC-DE6D586DA2A7}"/>
                </c:ext>
              </c:extLst>
            </c:dLbl>
            <c:dLbl>
              <c:idx val="11"/>
              <c:layout>
                <c:manualLayout>
                  <c:x val="-5.7869180129686733E-2"/>
                  <c:y val="-4.66051622665971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84E-49B7-B4DC-DE6D586DA2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'ипц дек'!$D$20:$O$20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'ипц дек'!$D$21:$O$21</c:f>
              <c:numCache>
                <c:formatCode>0.0</c:formatCode>
                <c:ptCount val="12"/>
                <c:pt idx="0">
                  <c:v>1.5323713046019094</c:v>
                </c:pt>
                <c:pt idx="1">
                  <c:v>3.0299306109997701</c:v>
                </c:pt>
                <c:pt idx="2">
                  <c:v>3.2031959827548206</c:v>
                </c:pt>
                <c:pt idx="3">
                  <c:v>3.3869407792525266</c:v>
                </c:pt>
                <c:pt idx="4">
                  <c:v>4.2820923841560159</c:v>
                </c:pt>
                <c:pt idx="5">
                  <c:v>5.0530700066136518</c:v>
                </c:pt>
                <c:pt idx="6">
                  <c:v>5.4086415785644846</c:v>
                </c:pt>
                <c:pt idx="7">
                  <c:v>5.4613091165666532</c:v>
                </c:pt>
                <c:pt idx="8">
                  <c:v>5.7494428780989608</c:v>
                </c:pt>
                <c:pt idx="9">
                  <c:v>6.6773938861084901</c:v>
                </c:pt>
                <c:pt idx="10">
                  <c:v>6.9489875930436966</c:v>
                </c:pt>
                <c:pt idx="11">
                  <c:v>7.2748981310729164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84E-49B7-B4DC-DE6D586DA2A7}"/>
            </c:ext>
          </c:extLst>
        </c:ser>
        <c:ser>
          <c:idx val="1"/>
          <c:order val="1"/>
          <c:tx>
            <c:strRef>
              <c:f>'ипц дек'!$C$22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1321568706385094E-2"/>
                  <c:y val="-1.1816729278278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84E-49B7-B4DC-DE6D586DA2A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84E-49B7-B4DC-DE6D586DA2A7}"/>
                </c:ext>
              </c:extLst>
            </c:dLbl>
            <c:dLbl>
              <c:idx val="2"/>
              <c:layout>
                <c:manualLayout>
                  <c:x val="-4.1057213550367583E-3"/>
                  <c:y val="6.5466437196208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84E-49B7-B4DC-DE6D586DA2A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84E-49B7-B4DC-DE6D586DA2A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84E-49B7-B4DC-DE6D586DA2A7}"/>
                </c:ext>
              </c:extLst>
            </c:dLbl>
            <c:dLbl>
              <c:idx val="5"/>
              <c:layout>
                <c:manualLayout>
                  <c:x val="4.1057213550366829E-3"/>
                  <c:y val="6.1102008049794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84E-49B7-B4DC-DE6D586DA2A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84E-49B7-B4DC-DE6D586DA2A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84E-49B7-B4DC-DE6D586DA2A7}"/>
                </c:ext>
              </c:extLst>
            </c:dLbl>
            <c:dLbl>
              <c:idx val="8"/>
              <c:layout>
                <c:manualLayout>
                  <c:x val="-8.2114427100736676E-3"/>
                  <c:y val="5.6737578903380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84E-49B7-B4DC-DE6D586DA2A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84E-49B7-B4DC-DE6D586DA2A7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84E-49B7-B4DC-DE6D586DA2A7}"/>
                </c:ext>
              </c:extLst>
            </c:dLbl>
            <c:dLbl>
              <c:idx val="11"/>
              <c:layout>
                <c:manualLayout>
                  <c:x val="-4.9599235372441812E-3"/>
                  <c:y val="5.76064346494580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84E-49B7-B4DC-DE6D586DA2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'ипц дек'!$D$20:$O$20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'ипц дек'!$D$22:$O$22</c:f>
              <c:numCache>
                <c:formatCode>0.0</c:formatCode>
                <c:ptCount val="12"/>
                <c:pt idx="0">
                  <c:v>0.23035061841665083</c:v>
                </c:pt>
                <c:pt idx="1">
                  <c:v>0.97372209909288188</c:v>
                </c:pt>
                <c:pt idx="2">
                  <c:v>1.2387692015957725</c:v>
                </c:pt>
                <c:pt idx="3">
                  <c:v>1.4162756202043028</c:v>
                </c:pt>
                <c:pt idx="4">
                  <c:v>1.6418686866293939</c:v>
                </c:pt>
                <c:pt idx="5">
                  <c:v>2.3737754924917169</c:v>
                </c:pt>
                <c:pt idx="6">
                  <c:v>2.3053911341477544</c:v>
                </c:pt>
                <c:pt idx="7">
                  <c:v>2.0393559113496309</c:v>
                </c:pt>
                <c:pt idx="8">
                  <c:v>3.4304309685029324</c:v>
                </c:pt>
                <c:pt idx="9">
                  <c:v>4.1791854236153512</c:v>
                </c:pt>
                <c:pt idx="10">
                  <c:v>5.4089788628057107</c:v>
                </c:pt>
                <c:pt idx="11">
                  <c:v>6.3330434597905594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E84E-49B7-B4DC-DE6D586DA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801896"/>
        <c:axId val="144802280"/>
      </c:lineChart>
      <c:catAx>
        <c:axId val="144801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4802280"/>
        <c:crosses val="autoZero"/>
        <c:auto val="1"/>
        <c:lblAlgn val="ctr"/>
        <c:lblOffset val="100"/>
        <c:noMultiLvlLbl val="0"/>
      </c:catAx>
      <c:valAx>
        <c:axId val="14480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480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'цены за дек'!$C$3:$C$12</c:f>
              <c:strCache>
                <c:ptCount val="10"/>
                <c:pt idx="0">
                  <c:v>картошкө</c:v>
                </c:pt>
                <c:pt idx="1">
                  <c:v>сүт</c:v>
                </c:pt>
                <c:pt idx="2">
                  <c:v>жашылчалар</c:v>
                </c:pt>
                <c:pt idx="3">
                  <c:v>күрүч</c:v>
                </c:pt>
                <c:pt idx="4">
                  <c:v>өсүмдүк майы</c:v>
                </c:pt>
                <c:pt idx="5">
                  <c:v>жумуртка</c:v>
                </c:pt>
                <c:pt idx="6">
                  <c:v>уй эти</c:v>
                </c:pt>
                <c:pt idx="7">
                  <c:v>ун</c:v>
                </c:pt>
                <c:pt idx="8">
                  <c:v>жемиштер</c:v>
                </c:pt>
                <c:pt idx="9">
                  <c:v>кумшекер                           </c:v>
                </c:pt>
              </c:strCache>
            </c:strRef>
          </c:cat>
          <c:val>
            <c:numRef>
              <c:f>'цены за дек'!$D$3:$D$12</c:f>
              <c:numCache>
                <c:formatCode>0.0</c:formatCode>
                <c:ptCount val="10"/>
                <c:pt idx="0">
                  <c:v>13.892321499389411</c:v>
                </c:pt>
                <c:pt idx="1">
                  <c:v>9.0586784737182597</c:v>
                </c:pt>
                <c:pt idx="2">
                  <c:v>8.9566984605342554</c:v>
                </c:pt>
                <c:pt idx="3">
                  <c:v>2.0880697736047154</c:v>
                </c:pt>
                <c:pt idx="4">
                  <c:v>1.9283895053650753</c:v>
                </c:pt>
                <c:pt idx="5">
                  <c:v>0.61769508791672934</c:v>
                </c:pt>
                <c:pt idx="6">
                  <c:v>0.57793522299142808</c:v>
                </c:pt>
                <c:pt idx="7">
                  <c:v>0.26737751500425588</c:v>
                </c:pt>
                <c:pt idx="8">
                  <c:v>0.17248430920477631</c:v>
                </c:pt>
                <c:pt idx="9">
                  <c:v>-2.890388438992872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5-4D7C-8650-5E4423BD3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416079"/>
        <c:axId val="839392432"/>
      </c:barChart>
      <c:catAx>
        <c:axId val="42241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9392432"/>
        <c:crosses val="autoZero"/>
        <c:auto val="1"/>
        <c:lblAlgn val="ctr"/>
        <c:lblOffset val="100"/>
        <c:noMultiLvlLbl val="0"/>
      </c:catAx>
      <c:valAx>
        <c:axId val="839392432"/>
        <c:scaling>
          <c:orientation val="minMax"/>
          <c:max val="1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2416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гсм!$H$48</c:f>
              <c:strCache>
                <c:ptCount val="1"/>
                <c:pt idx="0">
                  <c:v>дек.24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гсм!$G$49:$G$52</c:f>
              <c:strCache>
                <c:ptCount val="4"/>
                <c:pt idx="0">
                  <c:v>А-95</c:v>
                </c:pt>
                <c:pt idx="1">
                  <c:v>А-92</c:v>
                </c:pt>
                <c:pt idx="2">
                  <c:v>А-80</c:v>
                </c:pt>
                <c:pt idx="3">
                  <c:v>Дизель майы</c:v>
                </c:pt>
              </c:strCache>
            </c:strRef>
          </c:cat>
          <c:val>
            <c:numRef>
              <c:f>гсм!$H$49:$H$52</c:f>
              <c:numCache>
                <c:formatCode>0.0</c:formatCode>
                <c:ptCount val="4"/>
                <c:pt idx="0">
                  <c:v>72.943175860341796</c:v>
                </c:pt>
                <c:pt idx="1">
                  <c:v>64.949372109903138</c:v>
                </c:pt>
                <c:pt idx="2">
                  <c:v>62.96334976193743</c:v>
                </c:pt>
                <c:pt idx="3">
                  <c:v>72.702540276164953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22-48DE-9375-20F8EF612AD2}"/>
            </c:ext>
          </c:extLst>
        </c:ser>
        <c:ser>
          <c:idx val="1"/>
          <c:order val="1"/>
          <c:tx>
            <c:strRef>
              <c:f>гсм!$I$48</c:f>
              <c:strCache>
                <c:ptCount val="1"/>
                <c:pt idx="0">
                  <c:v>дек.23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гсм!$G$49:$G$52</c:f>
              <c:strCache>
                <c:ptCount val="4"/>
                <c:pt idx="0">
                  <c:v>А-95</c:v>
                </c:pt>
                <c:pt idx="1">
                  <c:v>А-92</c:v>
                </c:pt>
                <c:pt idx="2">
                  <c:v>А-80</c:v>
                </c:pt>
                <c:pt idx="3">
                  <c:v>Дизель майы</c:v>
                </c:pt>
              </c:strCache>
            </c:strRef>
          </c:cat>
          <c:val>
            <c:numRef>
              <c:f>гсм!$I$49:$I$52</c:f>
              <c:numCache>
                <c:formatCode>0.0</c:formatCode>
                <c:ptCount val="4"/>
                <c:pt idx="0">
                  <c:v>64.886023757861835</c:v>
                </c:pt>
                <c:pt idx="1">
                  <c:v>58.375146737942096</c:v>
                </c:pt>
                <c:pt idx="2">
                  <c:v>53.679961206941755</c:v>
                </c:pt>
                <c:pt idx="3">
                  <c:v>71.082053080301264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22-48DE-9375-20F8EF612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5033976"/>
        <c:axId val="145034368"/>
      </c:barChart>
      <c:catAx>
        <c:axId val="145033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034368"/>
        <c:crosses val="autoZero"/>
        <c:auto val="1"/>
        <c:lblAlgn val="ctr"/>
        <c:lblOffset val="100"/>
        <c:noMultiLvlLbl val="0"/>
      </c:catAx>
      <c:valAx>
        <c:axId val="1450343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503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283293528272163"/>
          <c:y val="0.92149252674597748"/>
          <c:w val="0.4086311517034098"/>
          <c:h val="5.79154554443592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E2F47-8735-4943-AD24-2EE20D7C2D1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9525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24FF7-31A1-4F9F-BEC6-9EABB14B4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523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1582" cy="495348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1235075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36" tIns="45418" rIns="90836" bIns="4541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0836" tIns="45418" rIns="90836" bIns="4541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8"/>
            <a:ext cx="2921582" cy="495347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8"/>
            <a:ext cx="2921582" cy="495347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ADD03-6DF1-454D-CB05-952592A83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4CD4C3-3695-93A1-1BC6-6472C4E3EE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EE8049-8749-452D-70D6-2C164DE7C7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12879-18F5-94CE-3BB5-9107244A26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045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B2F8F-4DF5-0EDD-D22B-168AD5521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7A3EE5-CF0F-28C6-B28A-C7C723D25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00173D-5328-5FAB-A5E4-0529143D5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A288E-259D-C77D-B0C8-DBCF73374E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702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DDD70-CD05-704B-7D69-D080D1D3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FE345-3794-5C8C-48B0-F9A10B71C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6840DE-5362-2D29-5EAD-D2D309949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03934-250C-065C-5668-5A189D93D2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947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62508-8927-600B-3457-90E0269A6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9AD93C-F194-9F3E-830E-AA9E847E6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4F88E6-B5E7-B15C-1C1D-810A22129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261EF-4879-C90B-CDC1-730FBC33DA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213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4BFA4-5752-5736-AE35-99862A97A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6E2BCC-921E-7387-E671-9DE4E21DC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336126-535F-A142-8CE9-3F2B297A6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2BDA86-A30D-AD0A-6FCC-3E429C5D29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600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B0E05-D4F6-20EB-2D59-3EBE3AA1A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49294B-23BB-D62A-9195-3CCA204B7F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3DB7D2-8B49-C294-D1D9-D68504040C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5F35CD-A828-A3EF-B81E-CFEAAA2F72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818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C606E-2B7A-CDC7-35EA-BB6046067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025E7C-F99C-7B8B-4FB6-4134D1255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5BDDE7-1FE9-3375-90C7-0BCB9AC38A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A359B-87BA-BA2B-3B2A-08C8A6A41E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58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027BD-14A4-DD5D-B725-9445B97AF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3791DA-B455-83AC-3E40-3535535195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B7272E-0A3B-7286-6FE9-C75157813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3449A-DA40-9311-FBE6-B834CE104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938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EE0D2-89CB-4DEA-2E85-C45EA21B8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7B3CAB-4655-F018-16DE-A3D38BE9D7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B322B3-958A-41D4-8E99-E9FDE59EF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F09E3-DA9F-7F6E-4F1C-81636E581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656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50377" cy="4779411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err="1"/>
              <a:t>Керектөө</a:t>
            </a:r>
            <a:r>
              <a:rPr lang="ru-RU" sz="3200" b="1" dirty="0"/>
              <a:t> </a:t>
            </a:r>
            <a:r>
              <a:rPr lang="ru-RU" sz="3200" b="1" dirty="0" err="1"/>
              <a:t>бааларынын</a:t>
            </a:r>
            <a:r>
              <a:rPr lang="ru-RU" sz="3200" b="1" dirty="0"/>
              <a:t> </a:t>
            </a:r>
            <a:r>
              <a:rPr lang="ru-RU" sz="3200" b="1" dirty="0" err="1"/>
              <a:t>индекси</a:t>
            </a:r>
            <a:endParaRPr lang="ru-RU" sz="3200" b="1" dirty="0"/>
          </a:p>
          <a:p>
            <a:r>
              <a:rPr lang="ru-RU" sz="2400" dirty="0"/>
              <a:t>(</a:t>
            </a:r>
            <a:r>
              <a:rPr lang="ru-RU" sz="2400" dirty="0" err="1"/>
              <a:t>мурунку</a:t>
            </a:r>
            <a:r>
              <a:rPr lang="ru-RU" sz="2400" dirty="0"/>
              <a:t> </a:t>
            </a:r>
            <a:r>
              <a:rPr lang="ru-RU" sz="2400" dirty="0" err="1"/>
              <a:t>айга</a:t>
            </a:r>
            <a:r>
              <a:rPr lang="ru-RU" sz="2400" dirty="0"/>
              <a:t>) </a:t>
            </a:r>
            <a:r>
              <a:rPr lang="ru-RU" sz="3200" b="1" dirty="0"/>
              <a:t>– 100,9 %</a:t>
            </a:r>
          </a:p>
          <a:p>
            <a:r>
              <a:rPr lang="ru-RU" sz="3200" b="1" dirty="0" err="1"/>
              <a:t>Керектөө</a:t>
            </a:r>
            <a:r>
              <a:rPr lang="ru-RU" sz="3200" b="1" dirty="0"/>
              <a:t> </a:t>
            </a:r>
            <a:r>
              <a:rPr lang="ru-RU" sz="3200" b="1" dirty="0" err="1"/>
              <a:t>бааларынын</a:t>
            </a:r>
            <a:r>
              <a:rPr lang="ru-RU" sz="3200" b="1" dirty="0"/>
              <a:t> </a:t>
            </a:r>
            <a:r>
              <a:rPr lang="ru-RU" sz="3200" b="1" dirty="0" err="1"/>
              <a:t>индекси</a:t>
            </a:r>
            <a:endParaRPr lang="ru-RU" sz="3200" b="1" dirty="0"/>
          </a:p>
          <a:p>
            <a:r>
              <a:rPr lang="ru-RU" sz="2400" dirty="0"/>
              <a:t>(</a:t>
            </a:r>
            <a:r>
              <a:rPr lang="ru-RU" sz="2400" dirty="0" err="1"/>
              <a:t>декабрга</a:t>
            </a:r>
            <a:r>
              <a:rPr lang="ru-RU" sz="2400" dirty="0"/>
              <a:t>)</a:t>
            </a:r>
            <a:r>
              <a:rPr lang="ru-RU" sz="3200" b="1" dirty="0"/>
              <a:t> – 106,3 %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4432662" y="3252784"/>
            <a:ext cx="7648501" cy="2478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20000"/>
              </a:spcBef>
            </a:pPr>
            <a:r>
              <a:rPr lang="ru-RU" sz="3600" b="1" i="0" dirty="0">
                <a:cs typeface="Times New Roman" panose="02020603050405020304" pitchFamily="18" charset="0"/>
              </a:rPr>
              <a:t>2024-жылдагы </a:t>
            </a:r>
          </a:p>
          <a:p>
            <a:pPr algn="ctr">
              <a:spcBef>
                <a:spcPct val="20000"/>
              </a:spcBef>
            </a:pPr>
            <a:r>
              <a:rPr lang="ru-RU" sz="3600" b="1" i="0" dirty="0" err="1">
                <a:cs typeface="Times New Roman" panose="02020603050405020304" pitchFamily="18" charset="0"/>
              </a:rPr>
              <a:t>керектөө</a:t>
            </a:r>
            <a:r>
              <a:rPr lang="ru-RU" sz="3600" b="1" i="0" dirty="0">
                <a:cs typeface="Times New Roman" panose="02020603050405020304" pitchFamily="18" charset="0"/>
              </a:rPr>
              <a:t> </a:t>
            </a:r>
            <a:r>
              <a:rPr lang="ru-RU" sz="3600" b="1" i="0" dirty="0" err="1">
                <a:cs typeface="Times New Roman" panose="02020603050405020304" pitchFamily="18" charset="0"/>
              </a:rPr>
              <a:t>бааларынын</a:t>
            </a:r>
            <a:r>
              <a:rPr lang="ru-RU" sz="3600" b="1" i="0" dirty="0">
                <a:cs typeface="Times New Roman" panose="02020603050405020304" pitchFamily="18" charset="0"/>
              </a:rPr>
              <a:t> </a:t>
            </a:r>
            <a:r>
              <a:rPr lang="ru-RU" sz="3600" b="1" i="0" dirty="0" err="1">
                <a:cs typeface="Times New Roman" panose="02020603050405020304" pitchFamily="18" charset="0"/>
              </a:rPr>
              <a:t>жана</a:t>
            </a:r>
            <a:r>
              <a:rPr lang="ru-RU" sz="3600" b="1" i="0" dirty="0">
                <a:cs typeface="Times New Roman" panose="02020603050405020304" pitchFamily="18" charset="0"/>
              </a:rPr>
              <a:t> </a:t>
            </a:r>
            <a:r>
              <a:rPr lang="ru-RU" sz="3600" b="1" i="0" dirty="0" err="1">
                <a:cs typeface="Times New Roman" panose="02020603050405020304" pitchFamily="18" charset="0"/>
              </a:rPr>
              <a:t>тарифтеринин</a:t>
            </a:r>
            <a:r>
              <a:rPr lang="ru-RU" sz="3600" b="1" i="0" dirty="0">
                <a:cs typeface="Times New Roman" panose="02020603050405020304" pitchFamily="18" charset="0"/>
              </a:rPr>
              <a:t> </a:t>
            </a:r>
            <a:r>
              <a:rPr lang="ru-RU" sz="3600" b="1" i="0" dirty="0" err="1">
                <a:cs typeface="Times New Roman" panose="02020603050405020304" pitchFamily="18" charset="0"/>
              </a:rPr>
              <a:t>өзгөрүлүшү</a:t>
            </a:r>
            <a:endParaRPr lang="ru-RU" sz="3600" b="1" i="0" dirty="0">
              <a:cs typeface="Times New Roman" panose="02020603050405020304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ky-KG" sz="3600" b="1" dirty="0">
                <a:cs typeface="Times New Roman" panose="02020603050405020304" pitchFamily="18" charset="0"/>
              </a:rPr>
              <a:t>тууралуу</a:t>
            </a:r>
            <a:endParaRPr lang="ru-RU" sz="3600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95431" y="3385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5565191" y="6079517"/>
            <a:ext cx="63309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600" b="1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Баалар</a:t>
            </a:r>
            <a:r>
              <a:rPr lang="ru-RU" sz="16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статистикасы</a:t>
            </a:r>
            <a:r>
              <a:rPr lang="ru-RU" sz="16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бөлүмү</a:t>
            </a:r>
            <a:endParaRPr lang="ru-RU" sz="1600" b="1" dirty="0">
              <a:ln w="3175" cmpd="sng">
                <a:noFill/>
              </a:ln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defRPr/>
            </a:pPr>
            <a:r>
              <a:rPr lang="ru-RU" sz="16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2025-ж.14-январь</a:t>
            </a: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3820"/>
            <a:ext cx="1107018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Республикадагы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 2023-2024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жж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. 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керектөө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бааларынын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жана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тарифтеринин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деңгээлинин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өзгөрүүсү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(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өсүү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(+),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төмөндөө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(-);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мурунку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жылдын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декабрына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пайыз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менен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857010"/>
              </p:ext>
            </p:extLst>
          </p:nvPr>
        </p:nvGraphicFramePr>
        <p:xfrm>
          <a:off x="1182255" y="1618164"/>
          <a:ext cx="9836727" cy="4136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0A006-A496-D34F-4280-3345948E6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3A324E4F-7A84-5574-9778-1397E59089A7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94A2814-D7F8-79C7-175B-77EFE2C95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3817"/>
            <a:ext cx="1107018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Товарлардын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жана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кызмат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көрсөтүүлөрдүн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негизги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топтору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боюнча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баалардын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жана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тарифтердин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өзгөрүүсү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b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</a:b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(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өсүү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(+),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төмөндөө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(-);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мурунку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айга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пайыз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менен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9" name="Содержимое 3">
            <a:extLst>
              <a:ext uri="{FF2B5EF4-FFF2-40B4-BE49-F238E27FC236}">
                <a16:creationId xmlns:a16="http://schemas.microsoft.com/office/drawing/2014/main" id="{349A6B76-7431-E722-BC04-9CB4B6C46C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5548757"/>
              </p:ext>
            </p:extLst>
          </p:nvPr>
        </p:nvGraphicFramePr>
        <p:xfrm>
          <a:off x="1136073" y="1334770"/>
          <a:ext cx="9698182" cy="4742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9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4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4196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Баалардын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тарифтердин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өзгөрүүсү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117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903">
                <a:tc>
                  <a:txBody>
                    <a:bodyPr/>
                    <a:lstStyle/>
                    <a:p>
                      <a:r>
                        <a:rPr lang="ru-RU" sz="2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Бардык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товарлар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көрсөтүүлөр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751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Тамак-аш азыктары жана алкоголсуз суусундуктар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ky-KG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14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2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Алкоголдук</a:t>
                      </a:r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ичимдиктер</a:t>
                      </a:r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тамеки</a:t>
                      </a:r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554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Азык-түлүк эмес товарлар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850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2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көрсөтүүлөр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7791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B7084-FDF6-37CF-38E0-C3D13E7BA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E186D664-7245-6DD8-104C-C8FC8511AD0F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5039DBB-74B7-C460-3654-52EAA1455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3819"/>
            <a:ext cx="1107018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2024-жылдын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декабрындагы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айрым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тамак-аш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азыктарынын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керектөө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бааларынын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деңгээлинин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өзгөрүүсү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</a:p>
          <a:p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(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өсүү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(+),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төмөндөө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(-);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мурунку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айга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пайыз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менен</a:t>
            </a:r>
            <a:r>
              <a:rPr lang="ru-RU" sz="2400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56D0B7DD-4894-8748-28B5-0CFC7731AA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064184"/>
              </p:ext>
            </p:extLst>
          </p:nvPr>
        </p:nvGraphicFramePr>
        <p:xfrm>
          <a:off x="1071418" y="1776412"/>
          <a:ext cx="10252364" cy="3945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675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079C9-3710-7757-0C3A-B7423D09A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CCA9A34F-26C6-1997-0ED7-EC4436F73474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E7F88EA-D6A6-E52C-2B0F-A75DC1531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250039"/>
            <a:ext cx="1107018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b="1" dirty="0" err="1"/>
              <a:t>Күйүүчү-майлоочу</a:t>
            </a:r>
            <a:r>
              <a:rPr lang="ru-RU" sz="2800" b="1" dirty="0"/>
              <a:t> </a:t>
            </a:r>
            <a:r>
              <a:rPr lang="ru-RU" sz="2800" b="1" dirty="0" err="1"/>
              <a:t>материалдардын</a:t>
            </a:r>
            <a:r>
              <a:rPr lang="ru-RU" sz="2800" b="1" dirty="0"/>
              <a:t> </a:t>
            </a:r>
            <a:r>
              <a:rPr lang="ru-RU" sz="2800" b="1" dirty="0" err="1"/>
              <a:t>орточо</a:t>
            </a:r>
            <a:r>
              <a:rPr lang="ru-RU" sz="2800" b="1" dirty="0"/>
              <a:t> </a:t>
            </a:r>
            <a:r>
              <a:rPr lang="ru-RU" sz="2800" b="1" dirty="0" err="1"/>
              <a:t>баалары</a:t>
            </a:r>
            <a:br>
              <a:rPr lang="ru-RU" sz="2800" b="1" dirty="0"/>
            </a:br>
            <a:r>
              <a:rPr lang="ru-RU" sz="2000" dirty="0">
                <a:cs typeface="Times New Roman" panose="02020603050405020304" pitchFamily="18" charset="0"/>
              </a:rPr>
              <a:t>(сом 1 литр </a:t>
            </a:r>
            <a:r>
              <a:rPr lang="ru-RU" sz="2000" dirty="0" err="1">
                <a:cs typeface="Times New Roman" panose="02020603050405020304" pitchFamily="18" charset="0"/>
              </a:rPr>
              <a:t>үчүн</a:t>
            </a:r>
            <a:r>
              <a:rPr lang="ru-RU" sz="2000" dirty="0">
                <a:cs typeface="Times New Roman" panose="02020603050405020304" pitchFamily="18" charset="0"/>
              </a:rPr>
              <a:t>)</a:t>
            </a:r>
            <a:endParaRPr lang="ru-RU" sz="2000" kern="0" dirty="0">
              <a:cs typeface="Times New Roman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8E1B1556-225D-4392-BDF6-D1BCEDD4B0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1486495"/>
              </p:ext>
            </p:extLst>
          </p:nvPr>
        </p:nvGraphicFramePr>
        <p:xfrm>
          <a:off x="1228436" y="1294599"/>
          <a:ext cx="9901382" cy="4690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68572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EECB7-EFF3-6AEF-6C40-FD8253AA9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7FFC5669-C840-7053-84E1-FB27CBD710F9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D67A278-9ED8-B915-44C2-1AA08AE6A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111" y="-77166"/>
            <a:ext cx="11070185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b="1" dirty="0" err="1"/>
              <a:t>Товарлардын</a:t>
            </a:r>
            <a:r>
              <a:rPr lang="ru-RU" sz="2800" b="1" dirty="0"/>
              <a:t> </a:t>
            </a:r>
            <a:r>
              <a:rPr lang="ru-RU" sz="2800" b="1" dirty="0" err="1"/>
              <a:t>жана</a:t>
            </a:r>
            <a:r>
              <a:rPr lang="ru-RU" sz="2800" b="1" dirty="0"/>
              <a:t> </a:t>
            </a:r>
            <a:r>
              <a:rPr lang="ru-RU" sz="2800" b="1" dirty="0" err="1"/>
              <a:t>кызмат</a:t>
            </a:r>
            <a:r>
              <a:rPr lang="ru-RU" sz="2800" b="1" dirty="0"/>
              <a:t> </a:t>
            </a:r>
            <a:r>
              <a:rPr lang="ru-RU" sz="2800" b="1" dirty="0" err="1"/>
              <a:t>көрсөтүүлөрдүн</a:t>
            </a:r>
            <a:r>
              <a:rPr lang="ru-RU" sz="2800" b="1" dirty="0"/>
              <a:t> </a:t>
            </a:r>
            <a:r>
              <a:rPr lang="ru-RU" sz="2800" b="1" dirty="0" err="1"/>
              <a:t>негизги</a:t>
            </a:r>
            <a:r>
              <a:rPr lang="ru-RU" sz="2800" b="1" dirty="0"/>
              <a:t> </a:t>
            </a:r>
            <a:r>
              <a:rPr lang="ru-RU" sz="2800" b="1" dirty="0" err="1"/>
              <a:t>топтору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</a:t>
            </a:r>
            <a:r>
              <a:rPr lang="ru-RU" sz="2800" b="1" dirty="0" err="1"/>
              <a:t>баалардын</a:t>
            </a:r>
            <a:r>
              <a:rPr lang="ru-RU" sz="2800" b="1" dirty="0"/>
              <a:t> </a:t>
            </a:r>
            <a:r>
              <a:rPr lang="ru-RU" sz="2800" b="1" dirty="0" err="1"/>
              <a:t>жана</a:t>
            </a:r>
            <a:r>
              <a:rPr lang="ru-RU" sz="2800" b="1" dirty="0"/>
              <a:t> </a:t>
            </a:r>
            <a:r>
              <a:rPr lang="ru-RU" sz="2800" b="1" dirty="0" err="1"/>
              <a:t>тарифтердин</a:t>
            </a:r>
            <a:r>
              <a:rPr lang="ru-RU" sz="2800" b="1" dirty="0"/>
              <a:t> </a:t>
            </a:r>
            <a:r>
              <a:rPr lang="ru-RU" sz="2800" b="1" dirty="0" err="1"/>
              <a:t>өзгөрүүсү</a:t>
            </a:r>
            <a:r>
              <a:rPr lang="ru-RU" sz="2800" b="1" dirty="0"/>
              <a:t> </a:t>
            </a:r>
            <a:br>
              <a:rPr lang="ru-RU" sz="2800" b="1" dirty="0">
                <a:cs typeface="Times New Roman" panose="02020603050405020304" pitchFamily="18" charset="0"/>
              </a:rPr>
            </a:br>
            <a:r>
              <a:rPr lang="ru-RU" sz="2000" dirty="0"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cs typeface="Times New Roman" panose="02020603050405020304" pitchFamily="18" charset="0"/>
              </a:rPr>
              <a:t>өсүү</a:t>
            </a:r>
            <a:r>
              <a:rPr lang="ru-RU" sz="2000" dirty="0">
                <a:cs typeface="Times New Roman" panose="02020603050405020304" pitchFamily="18" charset="0"/>
              </a:rPr>
              <a:t> (+), </a:t>
            </a:r>
            <a:r>
              <a:rPr lang="ru-RU" sz="2000" dirty="0" err="1">
                <a:cs typeface="Times New Roman" panose="02020603050405020304" pitchFamily="18" charset="0"/>
              </a:rPr>
              <a:t>төмөндөө</a:t>
            </a:r>
            <a:r>
              <a:rPr lang="ru-RU" sz="2000" dirty="0">
                <a:cs typeface="Times New Roman" panose="02020603050405020304" pitchFamily="18" charset="0"/>
              </a:rPr>
              <a:t> (-); </a:t>
            </a:r>
            <a:r>
              <a:rPr lang="ru-RU" sz="2000" dirty="0" err="1">
                <a:cs typeface="Times New Roman" panose="02020603050405020304" pitchFamily="18" charset="0"/>
              </a:rPr>
              <a:t>мурунку</a:t>
            </a:r>
            <a:r>
              <a:rPr lang="ru-RU" sz="2000" dirty="0"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cs typeface="Times New Roman" panose="02020603050405020304" pitchFamily="18" charset="0"/>
              </a:rPr>
              <a:t>жылдын</a:t>
            </a:r>
            <a:r>
              <a:rPr lang="ru-RU" sz="2000" dirty="0"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cs typeface="Times New Roman" panose="02020603050405020304" pitchFamily="18" charset="0"/>
              </a:rPr>
              <a:t>декабрына</a:t>
            </a:r>
            <a:r>
              <a:rPr lang="ru-RU" sz="2000" dirty="0"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cs typeface="Times New Roman" panose="02020603050405020304" pitchFamily="18" charset="0"/>
              </a:rPr>
              <a:t>пайыз</a:t>
            </a:r>
            <a:r>
              <a:rPr lang="ru-RU" sz="2000" dirty="0"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cs typeface="Times New Roman" panose="02020603050405020304" pitchFamily="18" charset="0"/>
              </a:rPr>
              <a:t>менен</a:t>
            </a:r>
            <a:r>
              <a:rPr lang="ru-RU" sz="2000" dirty="0">
                <a:cs typeface="Times New Roman" panose="02020603050405020304" pitchFamily="18" charset="0"/>
              </a:rPr>
              <a:t>)</a:t>
            </a:r>
            <a:endParaRPr lang="ru-RU" sz="2000" i="0" dirty="0"/>
          </a:p>
        </p:txBody>
      </p:sp>
      <p:graphicFrame>
        <p:nvGraphicFramePr>
          <p:cNvPr id="3" name="Содержимое 3">
            <a:extLst>
              <a:ext uri="{FF2B5EF4-FFF2-40B4-BE49-F238E27FC236}">
                <a16:creationId xmlns:a16="http://schemas.microsoft.com/office/drawing/2014/main" id="{D5A8568E-EE8B-C8A3-8733-15A57C11E8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9188660"/>
              </p:ext>
            </p:extLst>
          </p:nvPr>
        </p:nvGraphicFramePr>
        <p:xfrm>
          <a:off x="1361493" y="1294599"/>
          <a:ext cx="9648252" cy="4438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3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3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7432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y-KG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Калктын акчалай чыгымдарынын салыштырма салмагы</a:t>
                      </a:r>
                      <a:br>
                        <a:rPr lang="ky-KG" sz="17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Баалардын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тарифтердин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өзгөрүүсү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243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i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2000" b="1" i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796">
                <a:tc>
                  <a:txBody>
                    <a:bodyPr/>
                    <a:lstStyle/>
                    <a:p>
                      <a:r>
                        <a:rPr lang="ru-RU" sz="17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Бардык</a:t>
                      </a:r>
                      <a:r>
                        <a:rPr lang="ru-RU" sz="17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товарлар</a:t>
                      </a:r>
                      <a:r>
                        <a:rPr lang="ru-RU" sz="17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7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7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көрсөтүүлөр</a:t>
                      </a:r>
                      <a:endParaRPr lang="ru-RU" sz="17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6753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1700" b="0" i="0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Тамак-аш азыктары жана алкоголсуз суусундуктар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ky-KG" sz="24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074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Алкоголдук</a:t>
                      </a:r>
                      <a:r>
                        <a:rPr lang="ru-RU" sz="1700" b="0" i="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ичимдиктер</a:t>
                      </a:r>
                      <a:r>
                        <a:rPr lang="ru-RU" sz="1700" b="0" i="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700" b="0" i="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тамеки</a:t>
                      </a:r>
                      <a:r>
                        <a:rPr lang="ru-RU" sz="1700" b="0" i="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922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1700" b="0" i="0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Азык-түлүк</a:t>
                      </a:r>
                      <a:r>
                        <a:rPr lang="ky-KG" sz="17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y-KG" sz="1700" b="0" i="0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эмес товарлар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437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700" b="0" i="0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көрсөтүүлөр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2864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E7F14-3F28-1099-96E2-C2FB75413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5C6BD6E2-EB9C-7F7D-1F02-4E38FBD42A24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D34A51F-B834-04C8-5DF0-B1F0A7560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34595"/>
            <a:ext cx="11070185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400" b="1" dirty="0" err="1">
                <a:cs typeface="Times New Roman" pitchFamily="18" charset="0"/>
              </a:rPr>
              <a:t>Аймактар</a:t>
            </a:r>
            <a:r>
              <a:rPr lang="ru-RU" sz="2400" b="1" dirty="0">
                <a:cs typeface="Times New Roman" pitchFamily="18" charset="0"/>
              </a:rPr>
              <a:t> </a:t>
            </a:r>
            <a:r>
              <a:rPr lang="ru-RU" sz="2400" b="1" dirty="0" err="1">
                <a:cs typeface="Times New Roman" pitchFamily="18" charset="0"/>
              </a:rPr>
              <a:t>боюнча</a:t>
            </a:r>
            <a:r>
              <a:rPr lang="ru-RU" sz="2400" b="1" dirty="0">
                <a:cs typeface="Times New Roman" pitchFamily="18" charset="0"/>
              </a:rPr>
              <a:t> </a:t>
            </a:r>
            <a:r>
              <a:rPr lang="ru-RU" sz="2400" b="1" dirty="0" err="1">
                <a:cs typeface="Times New Roman" pitchFamily="18" charset="0"/>
              </a:rPr>
              <a:t>керектөө</a:t>
            </a:r>
            <a:r>
              <a:rPr lang="ru-RU" sz="2400" b="1" dirty="0">
                <a:cs typeface="Times New Roman" pitchFamily="18" charset="0"/>
              </a:rPr>
              <a:t> </a:t>
            </a:r>
            <a:r>
              <a:rPr lang="ru-RU" sz="2400" b="1" dirty="0" err="1">
                <a:cs typeface="Times New Roman" pitchFamily="18" charset="0"/>
              </a:rPr>
              <a:t>бааларынын</a:t>
            </a:r>
            <a:r>
              <a:rPr lang="ru-RU" sz="2400" b="1" dirty="0">
                <a:cs typeface="Times New Roman" pitchFamily="18" charset="0"/>
              </a:rPr>
              <a:t> </a:t>
            </a:r>
            <a:r>
              <a:rPr lang="ru-RU" sz="2400" b="1" dirty="0" err="1">
                <a:cs typeface="Times New Roman" pitchFamily="18" charset="0"/>
              </a:rPr>
              <a:t>жана</a:t>
            </a:r>
            <a:r>
              <a:rPr lang="ru-RU" sz="2400" b="1" dirty="0">
                <a:cs typeface="Times New Roman" pitchFamily="18" charset="0"/>
              </a:rPr>
              <a:t> </a:t>
            </a:r>
            <a:r>
              <a:rPr lang="ru-RU" sz="2400" b="1" dirty="0" err="1">
                <a:cs typeface="Times New Roman" pitchFamily="18" charset="0"/>
              </a:rPr>
              <a:t>тарифтеринин</a:t>
            </a:r>
            <a:endParaRPr lang="ru-RU" sz="2400" b="1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400" b="1" dirty="0">
                <a:cs typeface="Times New Roman" pitchFamily="18" charset="0"/>
              </a:rPr>
              <a:t> </a:t>
            </a:r>
            <a:r>
              <a:rPr lang="ru-RU" sz="2400" b="1" dirty="0" err="1">
                <a:cs typeface="Times New Roman" pitchFamily="18" charset="0"/>
              </a:rPr>
              <a:t>деңгээлинин</a:t>
            </a:r>
            <a:r>
              <a:rPr lang="ru-RU" sz="2400" b="1" dirty="0">
                <a:cs typeface="Times New Roman" pitchFamily="18" charset="0"/>
              </a:rPr>
              <a:t> </a:t>
            </a:r>
            <a:r>
              <a:rPr lang="ru-RU" sz="2400" b="1" dirty="0" err="1">
                <a:cs typeface="Times New Roman" pitchFamily="18" charset="0"/>
              </a:rPr>
              <a:t>өзгөрүүсү</a:t>
            </a:r>
            <a:endParaRPr lang="ru-RU" sz="2400" b="1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>
                <a:cs typeface="Times New Roman" panose="02020603050405020304" pitchFamily="18" charset="0"/>
              </a:rPr>
              <a:t>(</a:t>
            </a:r>
            <a:r>
              <a:rPr lang="ru-RU" sz="1800" dirty="0" err="1">
                <a:cs typeface="Times New Roman" panose="02020603050405020304" pitchFamily="18" charset="0"/>
              </a:rPr>
              <a:t>өсүү</a:t>
            </a:r>
            <a:r>
              <a:rPr lang="ru-RU" sz="1800" dirty="0">
                <a:cs typeface="Times New Roman" panose="02020603050405020304" pitchFamily="18" charset="0"/>
              </a:rPr>
              <a:t> (+), </a:t>
            </a:r>
            <a:r>
              <a:rPr lang="ru-RU" sz="1800" dirty="0" err="1">
                <a:cs typeface="Times New Roman" panose="02020603050405020304" pitchFamily="18" charset="0"/>
              </a:rPr>
              <a:t>төмөндөө</a:t>
            </a:r>
            <a:r>
              <a:rPr lang="ru-RU" sz="1800" dirty="0">
                <a:cs typeface="Times New Roman" panose="02020603050405020304" pitchFamily="18" charset="0"/>
              </a:rPr>
              <a:t> (-); </a:t>
            </a:r>
            <a:r>
              <a:rPr lang="ru-RU" sz="1800" dirty="0" err="1">
                <a:cs typeface="Times New Roman" panose="02020603050405020304" pitchFamily="18" charset="0"/>
              </a:rPr>
              <a:t>мурунку</a:t>
            </a:r>
            <a:r>
              <a:rPr lang="ru-RU" sz="1800" dirty="0"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cs typeface="Times New Roman" panose="02020603050405020304" pitchFamily="18" charset="0"/>
              </a:rPr>
              <a:t>жылдын</a:t>
            </a:r>
            <a:r>
              <a:rPr lang="ru-RU" sz="1800" dirty="0"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cs typeface="Times New Roman" panose="02020603050405020304" pitchFamily="18" charset="0"/>
              </a:rPr>
              <a:t>декабрына</a:t>
            </a:r>
            <a:r>
              <a:rPr lang="ru-RU" sz="1800" dirty="0"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cs typeface="Times New Roman" panose="02020603050405020304" pitchFamily="18" charset="0"/>
              </a:rPr>
              <a:t>пайыз</a:t>
            </a:r>
            <a:r>
              <a:rPr lang="ru-RU" sz="1800" dirty="0"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cs typeface="Times New Roman" panose="02020603050405020304" pitchFamily="18" charset="0"/>
              </a:rPr>
              <a:t>менен</a:t>
            </a:r>
            <a:r>
              <a:rPr lang="ru-RU" sz="1800" dirty="0">
                <a:cs typeface="Times New Roman" panose="02020603050405020304" pitchFamily="18" charset="0"/>
              </a:rPr>
              <a:t>)</a:t>
            </a:r>
            <a:endParaRPr lang="ru-RU" sz="1800" i="0" dirty="0"/>
          </a:p>
        </p:txBody>
      </p:sp>
      <p:graphicFrame>
        <p:nvGraphicFramePr>
          <p:cNvPr id="5" name="Содержимое 3">
            <a:extLst>
              <a:ext uri="{FF2B5EF4-FFF2-40B4-BE49-F238E27FC236}">
                <a16:creationId xmlns:a16="http://schemas.microsoft.com/office/drawing/2014/main" id="{3C3E675F-957F-8503-7B2E-D7DAB201BE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1411712"/>
              </p:ext>
            </p:extLst>
          </p:nvPr>
        </p:nvGraphicFramePr>
        <p:xfrm>
          <a:off x="1385454" y="1268760"/>
          <a:ext cx="9531927" cy="4554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5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8588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Ысык-Көл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79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Ош ш.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Бишкек ш.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42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Баткен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Республикасы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62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Нарын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42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42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Ош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Талас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Овал 2">
            <a:extLst>
              <a:ext uri="{FF2B5EF4-FFF2-40B4-BE49-F238E27FC236}">
                <a16:creationId xmlns:a16="http://schemas.microsoft.com/office/drawing/2014/main" id="{0D2F1D49-3398-31B5-834E-903B7973D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2513" y="4139017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EACF83AE-D068-705E-0A5C-9C7082C58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3172" y="2028528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40830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7EAED-C08C-9A23-3A08-F77B88DC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B0D65F0A-419D-18E3-A616-FAA71C678171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CD04AB9-1606-8362-1322-FF0044A53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138" y="96234"/>
            <a:ext cx="10763794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 err="1">
                <a:cs typeface="Times New Roman" panose="02020603050405020304" pitchFamily="18" charset="0"/>
              </a:rPr>
              <a:t>Социалдык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маанилүү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товарлардын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айрым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түрлөрүнүн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dirty="0" err="1">
                <a:cs typeface="Times New Roman" panose="02020603050405020304" pitchFamily="18" charset="0"/>
              </a:rPr>
              <a:t>орточо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баалары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жана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алардын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өзгөрүүсү</a:t>
            </a:r>
            <a:br>
              <a:rPr lang="ru-RU" sz="2400" b="1" dirty="0">
                <a:cs typeface="Times New Roman" panose="02020603050405020304" pitchFamily="18" charset="0"/>
              </a:rPr>
            </a:br>
            <a:r>
              <a:rPr lang="ru-RU" sz="2000" dirty="0">
                <a:cs typeface="Times New Roman" panose="02020603050405020304" pitchFamily="18" charset="0"/>
              </a:rPr>
              <a:t>(сом 1 кг </a:t>
            </a:r>
            <a:r>
              <a:rPr lang="ru-RU" sz="2000" dirty="0" err="1">
                <a:cs typeface="Times New Roman" panose="02020603050405020304" pitchFamily="18" charset="0"/>
              </a:rPr>
              <a:t>үчүн</a:t>
            </a:r>
            <a:r>
              <a:rPr lang="ru-RU" sz="2000" dirty="0"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cs typeface="Times New Roman" panose="02020603050405020304" pitchFamily="18" charset="0"/>
              </a:rPr>
              <a:t>өсүү</a:t>
            </a:r>
            <a:r>
              <a:rPr lang="ru-RU" sz="2000" dirty="0">
                <a:cs typeface="Times New Roman" panose="02020603050405020304" pitchFamily="18" charset="0"/>
              </a:rPr>
              <a:t> (+), </a:t>
            </a:r>
            <a:r>
              <a:rPr lang="ru-RU" sz="2000" dirty="0" err="1">
                <a:cs typeface="Times New Roman" panose="02020603050405020304" pitchFamily="18" charset="0"/>
              </a:rPr>
              <a:t>төмөндөө</a:t>
            </a:r>
            <a:r>
              <a:rPr lang="ru-RU" sz="2000" dirty="0">
                <a:cs typeface="Times New Roman" panose="02020603050405020304" pitchFamily="18" charset="0"/>
              </a:rPr>
              <a:t> (-))</a:t>
            </a:r>
            <a:endParaRPr lang="ru-RU" sz="2000" i="0" kern="0" dirty="0">
              <a:cs typeface="Times New Roman" pitchFamily="18" charset="0"/>
            </a:endParaRPr>
          </a:p>
        </p:txBody>
      </p:sp>
      <p:graphicFrame>
        <p:nvGraphicFramePr>
          <p:cNvPr id="5" name="Group 47">
            <a:extLst>
              <a:ext uri="{FF2B5EF4-FFF2-40B4-BE49-F238E27FC236}">
                <a16:creationId xmlns:a16="http://schemas.microsoft.com/office/drawing/2014/main" id="{0483A3A3-928F-3A7F-EB34-21BFC6CC5A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1372638"/>
              </p:ext>
            </p:extLst>
          </p:nvPr>
        </p:nvGraphicFramePr>
        <p:xfrm>
          <a:off x="1403927" y="1340768"/>
          <a:ext cx="9190182" cy="4489547"/>
        </p:xfrm>
        <a:graphic>
          <a:graphicData uri="http://schemas.openxmlformats.org/drawingml/2006/table">
            <a:tbl>
              <a:tblPr/>
              <a:tblGrid>
                <a:gridCol w="4234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4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0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2023-жылдын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2024-жылдын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Четтөө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2024-жылдын </a:t>
                      </a:r>
                      <a:r>
                        <a:rPr kumimoji="0" lang="ru-RU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декабры</a:t>
                      </a:r>
                      <a: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2023-жылдын </a:t>
                      </a:r>
                      <a:r>
                        <a:rPr kumimoji="0" lang="ru-RU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декабырына</a:t>
                      </a:r>
                      <a: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пайыз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7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7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7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уну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65,68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51,72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cs typeface="+mn-cs"/>
                        </a:rPr>
                        <a:t>-21,3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Жогорку</a:t>
                      </a:r>
                      <a:r>
                        <a:rPr lang="ru-RU" sz="17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7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7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уну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52,66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69,37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31,7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Орто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дандуу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күрүч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143,46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152,79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унунан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жасалган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нан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66,17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66,57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Пастеризацияланган</a:t>
                      </a:r>
                      <a:r>
                        <a:rPr lang="ru-RU" sz="17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сүт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л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96,22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99,37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Куюп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сатылуучу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сүт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л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61,36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63,49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Уйдун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542,83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622,05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14,6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Койдун</a:t>
                      </a: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553,85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587,14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Овал 2">
            <a:extLst>
              <a:ext uri="{FF2B5EF4-FFF2-40B4-BE49-F238E27FC236}">
                <a16:creationId xmlns:a16="http://schemas.microsoft.com/office/drawing/2014/main" id="{80C11342-4578-09FF-8151-F49B78EF9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0265" y="2185543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2991B6F3-DA0C-AAD4-4BFB-504FEE29D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8775" y="2642741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FCF2C3C4-8A2C-46EC-5B8C-199B6A0FB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5756" y="4965689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42233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6B1FD-E4EF-47B2-F931-8CD3BB5E1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D30BB06-0EFF-AC8B-E408-0EACC6B56BE7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CFD5CA0-6657-B316-F6DB-D67ADE1BB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96150"/>
            <a:ext cx="11070185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 err="1">
                <a:cs typeface="Times New Roman" panose="02020603050405020304" pitchFamily="18" charset="0"/>
              </a:rPr>
              <a:t>Социалдык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маанилүү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товарлардын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айрым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түрлөрүнүн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dirty="0" err="1">
                <a:cs typeface="Times New Roman" panose="02020603050405020304" pitchFamily="18" charset="0"/>
              </a:rPr>
              <a:t>орточо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баалары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жана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алардын</a:t>
            </a:r>
            <a:r>
              <a:rPr lang="ru-RU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cs typeface="Times New Roman" panose="02020603050405020304" pitchFamily="18" charset="0"/>
              </a:rPr>
              <a:t>өзгөрүүсү</a:t>
            </a:r>
            <a:br>
              <a:rPr lang="ru-RU" sz="2400" b="1" dirty="0">
                <a:cs typeface="Times New Roman" panose="02020603050405020304" pitchFamily="18" charset="0"/>
              </a:rPr>
            </a:br>
            <a:r>
              <a:rPr lang="ru-RU" sz="2000" dirty="0">
                <a:cs typeface="Times New Roman" panose="02020603050405020304" pitchFamily="18" charset="0"/>
              </a:rPr>
              <a:t>(сом 1 кг </a:t>
            </a:r>
            <a:r>
              <a:rPr lang="ru-RU" sz="2000" dirty="0" err="1">
                <a:cs typeface="Times New Roman" panose="02020603050405020304" pitchFamily="18" charset="0"/>
              </a:rPr>
              <a:t>үчүн</a:t>
            </a:r>
            <a:r>
              <a:rPr lang="ru-RU" sz="2000" dirty="0"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cs typeface="Times New Roman" panose="02020603050405020304" pitchFamily="18" charset="0"/>
              </a:rPr>
              <a:t>өсүү</a:t>
            </a:r>
            <a:r>
              <a:rPr lang="ru-RU" sz="2000" dirty="0">
                <a:cs typeface="Times New Roman" panose="02020603050405020304" pitchFamily="18" charset="0"/>
              </a:rPr>
              <a:t> (+), </a:t>
            </a:r>
            <a:r>
              <a:rPr lang="ru-RU" sz="2000" dirty="0" err="1">
                <a:cs typeface="Times New Roman" panose="02020603050405020304" pitchFamily="18" charset="0"/>
              </a:rPr>
              <a:t>төмөндөө</a:t>
            </a:r>
            <a:r>
              <a:rPr lang="ru-RU" sz="2000" dirty="0">
                <a:cs typeface="Times New Roman" panose="02020603050405020304" pitchFamily="18" charset="0"/>
              </a:rPr>
              <a:t> (-))</a:t>
            </a:r>
            <a:endParaRPr lang="ru-RU" sz="2000" kern="0" dirty="0">
              <a:cs typeface="Times New Roman" pitchFamily="18" charset="0"/>
            </a:endParaRPr>
          </a:p>
        </p:txBody>
      </p:sp>
      <p:graphicFrame>
        <p:nvGraphicFramePr>
          <p:cNvPr id="3" name="Group 47">
            <a:extLst>
              <a:ext uri="{FF2B5EF4-FFF2-40B4-BE49-F238E27FC236}">
                <a16:creationId xmlns:a16="http://schemas.microsoft.com/office/drawing/2014/main" id="{5E1D8126-A7CD-CBE2-4F6F-40B64F63A4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8968681"/>
              </p:ext>
            </p:extLst>
          </p:nvPr>
        </p:nvGraphicFramePr>
        <p:xfrm>
          <a:off x="1413164" y="1395783"/>
          <a:ext cx="9162472" cy="4406135"/>
        </p:xfrm>
        <a:graphic>
          <a:graphicData uri="http://schemas.openxmlformats.org/drawingml/2006/table">
            <a:tbl>
              <a:tblPr/>
              <a:tblGrid>
                <a:gridCol w="3822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2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6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0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2023-жылдын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2024-жылдын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Четтөө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2024-жылдын </a:t>
                      </a:r>
                      <a:r>
                        <a:rPr kumimoji="0" lang="ru-RU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декабры</a:t>
                      </a:r>
                      <a: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2023-жылдын </a:t>
                      </a:r>
                      <a:r>
                        <a:rPr kumimoji="0" lang="ru-RU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декабырына</a:t>
                      </a:r>
                      <a: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пайыз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Кумшекер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83,09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79,59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-4,2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ү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нкарама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майы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151,99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158,36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82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Ак (каймак) май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497,62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554,11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11,4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Макарон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азыктары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142,25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146,54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6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А-92 </a:t>
                      </a:r>
                      <a:r>
                        <a:rPr kumimoji="0" 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бензини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63,74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64,95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Дизель </a:t>
                      </a:r>
                      <a:r>
                        <a:rPr kumimoji="0" 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майы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59,76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72,70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21,7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37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Көмүр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6 571,82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7 122,01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+mn-cs"/>
                        </a:rPr>
                        <a:t>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Овал 4">
            <a:extLst>
              <a:ext uri="{FF2B5EF4-FFF2-40B4-BE49-F238E27FC236}">
                <a16:creationId xmlns:a16="http://schemas.microsoft.com/office/drawing/2014/main" id="{FE90059C-A630-29D3-0396-F26FB74B0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4086" y="3229251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6667DDD-BDAB-FED6-88B2-151229520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6414" y="4877942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71326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D85CE-23A1-413F-B767-D13DF50B2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A1602FEF-4EA7-4411-A316-7D6E8A59639B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D7DCC58-34A5-DFD7-7675-46CED7F26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65371"/>
            <a:ext cx="1107018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ky-KG" sz="2400" b="1" dirty="0">
                <a:cs typeface="Times New Roman" panose="02020603050405020304" pitchFamily="18" charset="0"/>
              </a:rPr>
              <a:t>2024-жылдын ноябрына карата ЕАЭБке мүчө-мамлекеттеринин борборлорундагы негизги тамак-аш азыктарынын </a:t>
            </a:r>
          </a:p>
          <a:p>
            <a:r>
              <a:rPr lang="ky-KG" sz="2400" b="1" dirty="0">
                <a:cs typeface="Times New Roman" panose="02020603050405020304" pitchFamily="18" charset="0"/>
              </a:rPr>
              <a:t>орточо керектөө баалары  </a:t>
            </a:r>
            <a:r>
              <a:rPr lang="ky-KG" sz="2000" dirty="0">
                <a:cs typeface="Times New Roman" panose="02020603050405020304" pitchFamily="18" charset="0"/>
              </a:rPr>
              <a:t>(1 кг </a:t>
            </a:r>
            <a:r>
              <a:rPr lang="ru-RU" sz="2000" dirty="0">
                <a:cs typeface="Times New Roman" panose="02020603050405020304" pitchFamily="18" charset="0"/>
              </a:rPr>
              <a:t>ү</a:t>
            </a:r>
            <a:r>
              <a:rPr lang="ky-KG" sz="2000" dirty="0">
                <a:cs typeface="Times New Roman" panose="02020603050405020304" pitchFamily="18" charset="0"/>
              </a:rPr>
              <a:t>ч</a:t>
            </a:r>
            <a:r>
              <a:rPr lang="ru-RU" sz="2000" dirty="0">
                <a:cs typeface="Times New Roman" panose="02020603050405020304" pitchFamily="18" charset="0"/>
              </a:rPr>
              <a:t>ү</a:t>
            </a:r>
            <a:r>
              <a:rPr lang="ky-KG" sz="2000" dirty="0">
                <a:cs typeface="Times New Roman" panose="02020603050405020304" pitchFamily="18" charset="0"/>
              </a:rPr>
              <a:t>н АКШ доллары)</a:t>
            </a:r>
            <a:endParaRPr lang="ru-RU" sz="2000" dirty="0"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63E8A18-1C40-F2C9-495A-16A858CA2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140582"/>
              </p:ext>
            </p:extLst>
          </p:nvPr>
        </p:nvGraphicFramePr>
        <p:xfrm>
          <a:off x="1385456" y="1484784"/>
          <a:ext cx="9531925" cy="4500379"/>
        </p:xfrm>
        <a:graphic>
          <a:graphicData uri="http://schemas.openxmlformats.org/drawingml/2006/table">
            <a:tbl>
              <a:tblPr firstRow="1" firstCol="1" bandRow="1"/>
              <a:tblGrid>
                <a:gridCol w="2081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1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1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8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8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7605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Астана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Москва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Минск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5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Уйдун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7,62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5,89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6,64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4,82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5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Койдун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6,65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5,89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9,52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5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 (каймак) май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10,09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12,92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7,18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19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Пастеризацияланган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сүт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л.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0,96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0,80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0,64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5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Жумуртка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10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д.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1,37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89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уну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0,56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89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ундан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жасалган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0,77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1,27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1,24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5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0,54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454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94BB5-3C02-EF01-8879-94E224291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66B7F40-45BA-7509-E58A-74100DCCA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851" y="-3019"/>
            <a:ext cx="10728959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ky-KG" sz="2400" b="1" dirty="0">
                <a:cs typeface="Times New Roman" panose="02020603050405020304" pitchFamily="18" charset="0"/>
              </a:rPr>
              <a:t>2024-жылдын ноябрындагы Евразия экономикалык биримдигине (ЕАЭБ) мүчө-мамлекеттеринин борборлорунда айрым тамак-аш азыктарынын максималдуу жана минималдуу орточо баалары</a:t>
            </a:r>
            <a:endParaRPr lang="ru-RU" sz="2400" dirty="0">
              <a:cs typeface="Times New Roman" panose="02020603050405020304" pitchFamily="18" charset="0"/>
            </a:endParaRPr>
          </a:p>
          <a:p>
            <a:r>
              <a:rPr lang="ky-KG" sz="2000" dirty="0">
                <a:cs typeface="Times New Roman" panose="02020603050405020304" pitchFamily="18" charset="0"/>
              </a:rPr>
              <a:t>(килограмм үчүн АКШ доллары)</a:t>
            </a:r>
            <a:endParaRPr lang="ru-RU" sz="2000" dirty="0"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132113" y="1584959"/>
            <a:ext cx="9379133" cy="45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88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44832" y="2872715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500" dirty="0" err="1"/>
              <a:t>Көңүл</a:t>
            </a:r>
            <a:r>
              <a:rPr lang="ru-RU" sz="4500" dirty="0"/>
              <a:t> </a:t>
            </a:r>
            <a:r>
              <a:rPr lang="ru-RU" sz="4500" dirty="0" err="1"/>
              <a:t>бурганыңыздарга</a:t>
            </a:r>
            <a:r>
              <a:rPr lang="ru-RU" sz="4500" dirty="0"/>
              <a:t> </a:t>
            </a:r>
            <a:br>
              <a:rPr lang="ru-RU" sz="4500" dirty="0"/>
            </a:br>
            <a:r>
              <a:rPr lang="ru-RU" sz="4500" dirty="0" err="1"/>
              <a:t>рахмат</a:t>
            </a:r>
            <a:r>
              <a:rPr lang="ru-RU" sz="4500" dirty="0"/>
              <a:t>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3589" y="940526"/>
            <a:ext cx="2473234" cy="16981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3201</TotalTime>
  <Words>606</Words>
  <Application>Microsoft Office PowerPoint</Application>
  <PresentationFormat>Широкоэкранный</PresentationFormat>
  <Paragraphs>233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DIN Pro Bold</vt:lpstr>
      <vt:lpstr>DIN Pro Regular</vt:lpstr>
      <vt:lpstr>Times New Roman</vt:lpstr>
      <vt:lpstr>Verdana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Нурбаева</cp:lastModifiedBy>
  <cp:revision>85</cp:revision>
  <cp:lastPrinted>2025-01-13T03:21:05Z</cp:lastPrinted>
  <dcterms:created xsi:type="dcterms:W3CDTF">2024-10-02T10:12:32Z</dcterms:created>
  <dcterms:modified xsi:type="dcterms:W3CDTF">2025-01-13T09:55:59Z</dcterms:modified>
</cp:coreProperties>
</file>