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1" r:id="rId3"/>
    <p:sldId id="269" r:id="rId4"/>
    <p:sldId id="318" r:id="rId5"/>
    <p:sldId id="319" r:id="rId6"/>
    <p:sldId id="316" r:id="rId7"/>
    <p:sldId id="303" r:id="rId8"/>
    <p:sldId id="320" r:id="rId9"/>
    <p:sldId id="321" r:id="rId10"/>
    <p:sldId id="31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AEDEF"/>
    <a:srgbClr val="CCECFF"/>
    <a:srgbClr val="0000FF"/>
    <a:srgbClr val="99CCFF"/>
    <a:srgbClr val="0066FF"/>
    <a:srgbClr val="FFFFCC"/>
    <a:srgbClr val="CCFF66"/>
    <a:srgbClr val="FF33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9" d="100"/>
          <a:sy n="109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247752495504957E-2"/>
          <c:y val="5.3398133482229423E-2"/>
          <c:w val="0.89833765267530685"/>
          <c:h val="0.7587074839100539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2019</c:v>
                </c:pt>
              </c:strCache>
            </c:strRef>
          </c:tx>
          <c:spPr>
            <a:ln w="55536">
              <a:solidFill>
                <a:srgbClr val="0066FF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66FF"/>
              </a:solidFill>
              <a:ln>
                <a:solidFill>
                  <a:srgbClr val="0066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7998162241232468E-2"/>
                  <c:y val="1.8191901200227997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140887123652928E-2"/>
                  <c:y val="-3.647833968790046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77138651260942E-2"/>
                  <c:y val="3.518567083698716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6381443728474667E-2"/>
                  <c:y val="3.769743558707844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6822714142873013E-2"/>
                  <c:y val="4.3391626053210647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5132624152871902E-2"/>
                  <c:y val="-3.1454810187717827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5132161241343553E-2"/>
                  <c:y val="-3.241363188129597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14203514424334E-2"/>
                  <c:y val="-4.341377704943192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5646455949338964E-2"/>
                  <c:y val="-3.943965099523248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3804114357663964E-2"/>
                  <c:y val="-3.10604433442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3804114357664068E-2"/>
                  <c:y val="-4.35486607942793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4985649742621296E-2"/>
                  <c:y val="-3.880795204942212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Sheet1!$B$2:$M$2</c:f>
              <c:numCache>
                <c:formatCode>0.0</c:formatCode>
                <c:ptCount val="12"/>
                <c:pt idx="0">
                  <c:v>0.4</c:v>
                </c:pt>
                <c:pt idx="1">
                  <c:v>0.2</c:v>
                </c:pt>
                <c:pt idx="2">
                  <c:v>0</c:v>
                </c:pt>
                <c:pt idx="3">
                  <c:v>-0.4</c:v>
                </c:pt>
                <c:pt idx="4">
                  <c:v>-0.3</c:v>
                </c:pt>
                <c:pt idx="5">
                  <c:v>0.3</c:v>
                </c:pt>
                <c:pt idx="6">
                  <c:v>0.3</c:v>
                </c:pt>
                <c:pt idx="7">
                  <c:v>0.3</c:v>
                </c:pt>
                <c:pt idx="8">
                  <c:v>0.6</c:v>
                </c:pt>
                <c:pt idx="9">
                  <c:v>1.2</c:v>
                </c:pt>
                <c:pt idx="10">
                  <c:v>2.1</c:v>
                </c:pt>
                <c:pt idx="11">
                  <c:v>3.1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2020</c:v>
                </c:pt>
              </c:strCache>
            </c:strRef>
          </c:tx>
          <c:spPr>
            <a:ln w="32563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8800665666777763E-2"/>
                  <c:y val="-2.57271954505019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9083250009258258E-2"/>
                  <c:y val="-1.5974428257076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265132577861776E-2"/>
                  <c:y val="-3.33781891006814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4538292041625007E-2"/>
                  <c:y val="-3.2221986208631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7783440728807963E-2"/>
                  <c:y val="-3.012021266538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756297911343184E-2"/>
                  <c:y val="-4.46022175520538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4391433359256381E-2"/>
                  <c:y val="-4.72925747091792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03651446135612E-2"/>
                  <c:y val="-3.7361215108719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2102798763100501E-2"/>
                  <c:y val="-4.9219315826926353E-2"/>
                </c:manualLayout>
              </c:layout>
              <c:tx>
                <c:rich>
                  <a:bodyPr/>
                  <a:lstStyle/>
                  <a:p>
                    <a:pPr>
                      <a:defRPr sz="1744" b="1" i="0" u="none" strike="noStrike" baseline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fld id="{FA81618E-E49F-41B2-BD7C-012CEAD39AC6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 sz="1744" b="1" i="0" u="none" strike="noStrike" baseline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 w="55536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-4.1152834870199606E-2"/>
                  <c:y val="-4.0188236001460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5.7320019997778131E-2"/>
                  <c:y val="-4.7723530251734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7320019997778027E-2"/>
                  <c:y val="-2.0094118000730195E-2"/>
                </c:manualLayout>
              </c:layout>
              <c:spPr>
                <a:noFill/>
                <a:ln w="55536">
                  <a:noFill/>
                </a:ln>
              </c:spPr>
              <c:txPr>
                <a:bodyPr/>
                <a:lstStyle/>
                <a:p>
                  <a:pPr>
                    <a:defRPr sz="1744" b="1" i="0" u="none" strike="noStrike" baseline="0">
                      <a:solidFill>
                        <a:srgbClr val="FF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55536">
                <a:noFill/>
              </a:ln>
            </c:spPr>
            <c:txPr>
              <a:bodyPr/>
              <a:lstStyle/>
              <a:p>
                <a:pPr>
                  <a:defRPr sz="1744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Sheet1!$B$3:$M$3</c:f>
              <c:numCache>
                <c:formatCode>0.0</c:formatCode>
                <c:ptCount val="12"/>
                <c:pt idx="0">
                  <c:v>0.6</c:v>
                </c:pt>
                <c:pt idx="1">
                  <c:v>1.2</c:v>
                </c:pt>
                <c:pt idx="2">
                  <c:v>2.7</c:v>
                </c:pt>
                <c:pt idx="3">
                  <c:v>5</c:v>
                </c:pt>
                <c:pt idx="4">
                  <c:v>3.7</c:v>
                </c:pt>
                <c:pt idx="5">
                  <c:v>3</c:v>
                </c:pt>
                <c:pt idx="6">
                  <c:v>2.5</c:v>
                </c:pt>
                <c:pt idx="7">
                  <c:v>2.2000000000000002</c:v>
                </c:pt>
                <c:pt idx="8">
                  <c:v>2.9</c:v>
                </c:pt>
                <c:pt idx="9">
                  <c:v>5.3</c:v>
                </c:pt>
                <c:pt idx="10">
                  <c:v>7.2</c:v>
                </c:pt>
                <c:pt idx="11">
                  <c:v>9.6999999999999993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539800"/>
        <c:axId val="130537840"/>
      </c:lineChart>
      <c:catAx>
        <c:axId val="13053980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26040">
            <a:solidFill>
              <a:schemeClr val="tx1"/>
            </a:solidFill>
            <a:prstDash val="solid"/>
          </a:ln>
        </c:spPr>
        <c:txPr>
          <a:bodyPr rot="0" vert="horz" anchor="b" anchorCtr="0"/>
          <a:lstStyle/>
          <a:p>
            <a:pPr>
              <a:defRPr sz="1641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30537840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130537840"/>
        <c:scaling>
          <c:orientation val="minMax"/>
          <c:max val="10"/>
          <c:min val="-2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260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36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30539800"/>
        <c:crosses val="autoZero"/>
        <c:crossBetween val="between"/>
        <c:majorUnit val="2"/>
        <c:minorUnit val="0.2"/>
      </c:valAx>
      <c:spPr>
        <a:noFill/>
        <a:ln w="26050">
          <a:noFill/>
        </a:ln>
      </c:spPr>
    </c:plotArea>
    <c:legend>
      <c:legendPos val="b"/>
      <c:layout>
        <c:manualLayout>
          <c:xMode val="edge"/>
          <c:yMode val="edge"/>
          <c:x val="1.0901525258661815E-2"/>
          <c:y val="0.90689094075846799"/>
          <c:w val="0.97932811820425891"/>
          <c:h val="7.0888651977746298E-2"/>
        </c:manualLayout>
      </c:layout>
      <c:overlay val="0"/>
      <c:spPr>
        <a:noFill/>
        <a:ln w="55536">
          <a:noFill/>
        </a:ln>
      </c:spPr>
      <c:txPr>
        <a:bodyPr/>
        <a:lstStyle/>
        <a:p>
          <a:pPr>
            <a:defRPr sz="1538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4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965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86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19140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833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915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43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8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i="1" dirty="0" err="1" smtClean="0">
                <a:latin typeface="Times New Roman" pitchFamily="18" charset="0"/>
              </a:rPr>
              <a:t>Кыргызской</a:t>
            </a:r>
            <a:r>
              <a:rPr lang="ru-RU" sz="1600" i="1" dirty="0" smtClean="0">
                <a:latin typeface="Times New Roman" pitchFamily="18" charset="0"/>
              </a:rPr>
              <a:t> Республики</a:t>
            </a:r>
            <a:r>
              <a:rPr lang="ru-RU" sz="1600" i="1" dirty="0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56146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400" b="1" i="0" dirty="0"/>
              <a:t>Об изменении потребительских</a:t>
            </a:r>
          </a:p>
          <a:p>
            <a:pPr>
              <a:spcBef>
                <a:spcPct val="20000"/>
              </a:spcBef>
            </a:pPr>
            <a:r>
              <a:rPr lang="ru-RU" sz="3400" b="1" i="0" dirty="0"/>
              <a:t>цен и тарифов за </a:t>
            </a:r>
            <a:r>
              <a:rPr lang="ru-RU" sz="3400" b="1" i="0" dirty="0" smtClean="0"/>
              <a:t>2020 год</a:t>
            </a:r>
            <a:endParaRPr lang="ru-RU" sz="3400" b="1" i="0" dirty="0"/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1366" y="131038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4" y="131038"/>
            <a:ext cx="6172809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i="1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i="1" dirty="0" err="1" smtClean="0">
                <a:latin typeface="Times New Roman" pitchFamily="18" charset="0"/>
              </a:rPr>
              <a:t>Кыргызской</a:t>
            </a:r>
            <a:r>
              <a:rPr lang="ru-RU" sz="1600" i="1" dirty="0" smtClean="0">
                <a:latin typeface="Times New Roman" pitchFamily="18" charset="0"/>
              </a:rPr>
              <a:t> Республики</a:t>
            </a:r>
            <a:r>
              <a:rPr lang="ru-RU" sz="1600" i="1" dirty="0" smtClean="0"/>
              <a:t> </a:t>
            </a:r>
            <a:endParaRPr lang="ru-RU" sz="16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908719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700" b="1" i="0" dirty="0" smtClean="0">
                <a:latin typeface="Times New Roman" pitchFamily="18" charset="0"/>
              </a:rPr>
              <a:t>Изменение уровня потребительской инфляции в республике в январе-сентябре</a:t>
            </a:r>
            <a:r>
              <a:rPr lang="ru-RU" sz="1600" b="1" i="0" dirty="0" smtClean="0">
                <a:latin typeface="Times New Roman" pitchFamily="18" charset="0"/>
              </a:rPr>
              <a:t/>
            </a:r>
            <a:br>
              <a:rPr lang="ru-RU" sz="1600" b="1" i="0" dirty="0" smtClean="0">
                <a:latin typeface="Times New Roman" pitchFamily="18" charset="0"/>
              </a:rPr>
            </a:br>
            <a:r>
              <a:rPr lang="ru-RU" sz="1600" i="0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236781"/>
              </p:ext>
            </p:extLst>
          </p:nvPr>
        </p:nvGraphicFramePr>
        <p:xfrm>
          <a:off x="162420" y="1655634"/>
          <a:ext cx="8640960" cy="505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</a:rPr>
              <a:t>прирост </a:t>
            </a:r>
            <a:r>
              <a:rPr lang="ru-RU" sz="1400" dirty="0">
                <a:latin typeface="Times New Roman" pitchFamily="18" charset="0"/>
              </a:rPr>
              <a:t>(+), снижение </a:t>
            </a:r>
            <a:r>
              <a:rPr lang="ru-RU" sz="1400" dirty="0" smtClean="0">
                <a:latin typeface="Times New Roman" pitchFamily="18" charset="0"/>
              </a:rPr>
              <a:t>(-);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365145"/>
              </p:ext>
            </p:extLst>
          </p:nvPr>
        </p:nvGraphicFramePr>
        <p:xfrm>
          <a:off x="428623" y="1714500"/>
          <a:ext cx="7812000" cy="4692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2019 - 2020 гг.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17,6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650" y="116819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188641"/>
            <a:ext cx="64008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611560" y="997353"/>
            <a:ext cx="8229600" cy="6444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уровня инфляции в территориальном разрезе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2019-2020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dirty="0">
                <a:latin typeface="Times New Roman" pitchFamily="18" charset="0"/>
              </a:rPr>
              <a:t>в процентах к декабрю предыдущего года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265931"/>
              </p:ext>
            </p:extLst>
          </p:nvPr>
        </p:nvGraphicFramePr>
        <p:xfrm>
          <a:off x="709613" y="1725884"/>
          <a:ext cx="7675216" cy="456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6,3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03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4,1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3,3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2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3,0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2,6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162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2,6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 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2,6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2,5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2,3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644008" y="2504093"/>
            <a:ext cx="863600" cy="47498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76256" y="4149080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172400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62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11560" y="986811"/>
            <a:ext cx="7786287" cy="864096"/>
          </a:xfrm>
        </p:spPr>
        <p:txBody>
          <a:bodyPr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Уровень инфляции в потребительском секторе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 отдельным странам ЕАЭС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2019-2020 года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650153"/>
              </p:ext>
            </p:extLst>
          </p:nvPr>
        </p:nvGraphicFramePr>
        <p:xfrm>
          <a:off x="755575" y="2132856"/>
          <a:ext cx="7642271" cy="3296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894"/>
                <a:gridCol w="2486073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2019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2018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дека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2020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2019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100392" y="6309320"/>
            <a:ext cx="72772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928688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2639930"/>
              </p:ext>
            </p:extLst>
          </p:nvPr>
        </p:nvGraphicFramePr>
        <p:xfrm>
          <a:off x="466724" y="1628800"/>
          <a:ext cx="7633667" cy="4443625"/>
        </p:xfrm>
        <a:graphic>
          <a:graphicData uri="http://schemas.openxmlformats.org/drawingml/2006/table">
            <a:tbl>
              <a:tblPr/>
              <a:tblGrid>
                <a:gridCol w="3517394"/>
                <a:gridCol w="1307962"/>
                <a:gridCol w="1296144"/>
                <a:gridCol w="1512167"/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2019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2020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(декабрь 2020</a:t>
                      </a: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к декабрю 2019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33,55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39,44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18,4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высшего сорта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42,35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48,05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12,8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Рис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среднезерный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78,22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81,83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4,9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Хлеб из муки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46,36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48,41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пастеризованное, литр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63,92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66,91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5,1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литр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38,32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39,01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345,96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435,53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26,0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307,76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411,95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100392" y="6237312"/>
            <a:ext cx="754323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1858234"/>
              </p:ext>
            </p:extLst>
          </p:nvPr>
        </p:nvGraphicFramePr>
        <p:xfrm>
          <a:off x="790574" y="1674488"/>
          <a:ext cx="7381826" cy="4072415"/>
        </p:xfrm>
        <a:graphic>
          <a:graphicData uri="http://schemas.openxmlformats.org/drawingml/2006/table">
            <a:tbl>
              <a:tblPr/>
              <a:tblGrid>
                <a:gridCol w="3079963"/>
                <a:gridCol w="1433954"/>
                <a:gridCol w="1275213"/>
                <a:gridCol w="1592696"/>
              </a:tblGrid>
              <a:tr h="76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2019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2020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(декабрь 2020 к декабрю 2019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Сахар-песок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41,60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54,22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31,2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подсолнечное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145,73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51,9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95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334,50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336,57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91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Макаронные изделия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81,41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93,74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15,0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40,22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34,49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-14,3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44,46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34,76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-22,1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тонна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4544,94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4576,69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969667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7740352" y="6165304"/>
            <a:ext cx="1231776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  <p:sp>
        <p:nvSpPr>
          <p:cNvPr id="2" name="Овал 1"/>
          <p:cNvSpPr/>
          <p:nvPr/>
        </p:nvSpPr>
        <p:spPr bwMode="auto">
          <a:xfrm>
            <a:off x="6876256" y="4365104"/>
            <a:ext cx="1080120" cy="936104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6804248" y="4365104"/>
            <a:ext cx="1296144" cy="93610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698245"/>
              </p:ext>
            </p:extLst>
          </p:nvPr>
        </p:nvGraphicFramePr>
        <p:xfrm>
          <a:off x="971601" y="1916833"/>
          <a:ext cx="7704854" cy="434968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317249"/>
                <a:gridCol w="1216556"/>
                <a:gridCol w="1158625"/>
                <a:gridCol w="1506212"/>
                <a:gridCol w="1506212"/>
              </a:tblGrid>
              <a:tr h="51698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Нур-Султан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Москва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Минск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Говядина 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5,36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Баранина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4,80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 сливочное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 пастеризованное, литр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Яйца, десяток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Мука пшеничная первого сорта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0,50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из муки первого сорта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0,39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71600" y="999395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/>
              <a:t>Средние потребительские цены на основные продукты питания </a:t>
            </a:r>
            <a:r>
              <a:rPr lang="ru-RU" b="1" i="0" dirty="0" smtClean="0"/>
              <a:t>в столицах государств </a:t>
            </a:r>
            <a:r>
              <a:rPr lang="ru-RU" b="1" i="0" dirty="0"/>
              <a:t>- членов ЕАЭС в </a:t>
            </a:r>
            <a:r>
              <a:rPr lang="ru-RU" b="1" i="0" dirty="0" smtClean="0"/>
              <a:t>декабре 2020 </a:t>
            </a:r>
            <a:r>
              <a:rPr lang="ru-RU" b="1" i="0" dirty="0"/>
              <a:t>года</a:t>
            </a:r>
          </a:p>
          <a:p>
            <a:pPr algn="ctr">
              <a:spcAft>
                <a:spcPts val="400"/>
              </a:spcAft>
            </a:pPr>
            <a:r>
              <a:rPr lang="ru-RU" i="0" dirty="0" smtClean="0"/>
              <a:t>(в долларах США </a:t>
            </a:r>
            <a:r>
              <a:rPr lang="ru-RU" i="0" dirty="0"/>
              <a:t>за килограмм)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392361"/>
            <a:ext cx="3070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0" dirty="0">
                <a:ea typeface="Times New Roman" panose="02020603050405020304" pitchFamily="18" charset="0"/>
              </a:rPr>
              <a:t>По курсу Национальных банков государств.</a:t>
            </a:r>
            <a:endParaRPr lang="ru-RU" sz="1200" i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0885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963955"/>
            <a:ext cx="7200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>
                <a:ea typeface="Times New Roman" panose="02020603050405020304" pitchFamily="18" charset="0"/>
              </a:rPr>
              <a:t>Максимальные и минимальные средние цены на отдельные продукты питания в столицах государств - членов ЕАЭС в </a:t>
            </a:r>
            <a:r>
              <a:rPr lang="ky-KG" b="1" i="0" dirty="0" smtClean="0">
                <a:ea typeface="Times New Roman" panose="02020603050405020304" pitchFamily="18" charset="0"/>
              </a:rPr>
              <a:t>дека</a:t>
            </a:r>
            <a:r>
              <a:rPr lang="ru-RU" b="1" i="0" dirty="0" err="1" smtClean="0">
                <a:ea typeface="Times New Roman" panose="02020603050405020304" pitchFamily="18" charset="0"/>
              </a:rPr>
              <a:t>бре</a:t>
            </a:r>
            <a:r>
              <a:rPr lang="ru-RU" b="1" i="0" dirty="0" smtClean="0">
                <a:ea typeface="Times New Roman" panose="02020603050405020304" pitchFamily="18" charset="0"/>
              </a:rPr>
              <a:t> 2020 </a:t>
            </a:r>
            <a:r>
              <a:rPr lang="ru-RU" b="1" i="0" dirty="0">
                <a:ea typeface="Times New Roman" panose="02020603050405020304" pitchFamily="18" charset="0"/>
              </a:rPr>
              <a:t>года</a:t>
            </a:r>
            <a:endParaRPr lang="ru-RU" i="0" dirty="0">
              <a:ea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sz="1400" i="0" dirty="0"/>
              <a:t>(в долларах США за килограмм)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0" y="1991705"/>
            <a:ext cx="5760640" cy="381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3228</TotalTime>
  <Words>501</Words>
  <Application>Microsoft Office PowerPoint</Application>
  <PresentationFormat>Экран (4:3)</PresentationFormat>
  <Paragraphs>234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Оформление по умолчанию</vt:lpstr>
      <vt:lpstr>Презентация PowerPoint</vt:lpstr>
      <vt:lpstr>Презентация PowerPoint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Изменение уровня инфляции в территориальном разрезе за 2019-2020 гг (прирост (+), снижение (-); в процентах к декабрю предыдущего года)</vt:lpstr>
      <vt:lpstr>Уровень инфляции в потребительском секторе  по отдельным странам ЕАЭС за 2019-2020 года (в процентах)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Ibraeva</cp:lastModifiedBy>
  <cp:revision>320</cp:revision>
  <cp:lastPrinted>2021-01-13T10:14:07Z</cp:lastPrinted>
  <dcterms:created xsi:type="dcterms:W3CDTF">2014-06-07T05:17:30Z</dcterms:created>
  <dcterms:modified xsi:type="dcterms:W3CDTF">2021-01-14T03:37:54Z</dcterms:modified>
</cp:coreProperties>
</file>