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56" r:id="rId3"/>
    <p:sldId id="305" r:id="rId4"/>
    <p:sldId id="306" r:id="rId5"/>
    <p:sldId id="257" r:id="rId6"/>
    <p:sldId id="258" r:id="rId7"/>
    <p:sldId id="259" r:id="rId8"/>
    <p:sldId id="260" r:id="rId9"/>
    <p:sldId id="308" r:id="rId10"/>
    <p:sldId id="309" r:id="rId11"/>
    <p:sldId id="307" r:id="rId12"/>
    <p:sldId id="262" r:id="rId13"/>
    <p:sldId id="310" r:id="rId14"/>
    <p:sldId id="265" r:id="rId15"/>
    <p:sldId id="313" r:id="rId16"/>
    <p:sldId id="311" r:id="rId17"/>
    <p:sldId id="312" r:id="rId18"/>
    <p:sldId id="302" r:id="rId19"/>
    <p:sldId id="29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92014" autoAdjust="0"/>
  </p:normalViewPr>
  <p:slideViewPr>
    <p:cSldViewPr snapToGrid="0">
      <p:cViewPr varScale="1">
        <p:scale>
          <a:sx n="63" d="100"/>
          <a:sy n="63" d="100"/>
        </p:scale>
        <p:origin x="48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F1924-9546-41D9-8FA4-5DB5BEB40A5C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0A97-8EE1-4FAC-9A3C-E3B2E66DF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35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1DCAB-DEAF-4A12-8C0D-CD504543AD0B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A59F0-222E-454D-85E9-68C309A5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17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A59F0-222E-454D-85E9-68C309A5836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936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=""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2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=""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=""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64466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=""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3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=""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=""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Стати́стика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отрасль знаний, наука, в которой излагаются общие вопросы сбора, измерения и анализа массовых статистических (количественных или качественных) данных; изучение количественной стороны массовых общественных явлений в числовой форме.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Слово «статистика» происходит от латинского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status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состояние дел. В науку термин «статистика» ввёл немецкий учёный Готфрид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Ахенвалль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1746 году, предложив заменить название курса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Государствоведение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преподававшегося в университетах Германии, на «Статистику», положив тем самым начало развитию статистики как науки и учебной дисциплины. Несмотря на это, статистический учёт вёлся намного раньше: проводились переписи населения в Древнем Китае, осуществлялось сравнение военного потенциала государств, вёлся учёт имущества граждан в Древнем Риме и тому подобного.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Статистика как наука, разрабатывает специальную методологию исследования и обработки материалов: массовые статистические наблюдения, методы группировок, индексов, и другие методы анализа статистических данных.</a:t>
            </a:r>
          </a:p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36043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2A504-3DFD-43B4-9E00-B87C9ACB06B8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3970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2A504-3DFD-43B4-9E00-B87C9ACB06B8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545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2A504-3DFD-43B4-9E00-B87C9ACB06B8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829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Формирование современных понятий об официальной статистике на </a:t>
            </a:r>
            <a:r>
              <a:rPr lang="ru-RU" dirty="0" err="1" smtClean="0"/>
              <a:t>страновом</a:t>
            </a:r>
            <a:r>
              <a:rPr lang="ru-RU" dirty="0" smtClean="0"/>
              <a:t> уровне началось еще в 1947 году, когда стала функционировать Статистическая Комиссия ООН. За последние 70 лет сформировалась международная статистическая система под эгидой ООН, разработаны и </a:t>
            </a:r>
            <a:r>
              <a:rPr lang="ru-RU" dirty="0" smtClean="0"/>
              <a:t>внедрены общие принципы, стандарты и методология для всех </a:t>
            </a:r>
            <a:r>
              <a:rPr lang="ru-RU" dirty="0" smtClean="0"/>
              <a:t>статистических систем на </a:t>
            </a:r>
            <a:r>
              <a:rPr lang="ru-RU" dirty="0" err="1" smtClean="0"/>
              <a:t>страновом</a:t>
            </a:r>
            <a:r>
              <a:rPr lang="ru-RU" dirty="0" smtClean="0"/>
              <a:t> уровне во всем мире.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1994</a:t>
            </a:r>
            <a:r>
              <a:rPr lang="ru-RU" baseline="0" dirty="0" smtClean="0"/>
              <a:t> году </a:t>
            </a:r>
            <a:r>
              <a:rPr lang="ru-RU" dirty="0" smtClean="0"/>
              <a:t>основополагающие принципы официальной статистики были приняты </a:t>
            </a:r>
            <a:r>
              <a:rPr lang="ru-RU" dirty="0" err="1" smtClean="0"/>
              <a:t>Статкомиссией</a:t>
            </a:r>
            <a:r>
              <a:rPr lang="ru-RU" baseline="0" dirty="0" smtClean="0"/>
              <a:t> </a:t>
            </a:r>
            <a:r>
              <a:rPr lang="ru-RU" dirty="0" smtClean="0"/>
              <a:t>ООН, а в 2014 году их утвердила</a:t>
            </a:r>
            <a:r>
              <a:rPr lang="ru-RU" baseline="0" dirty="0" smtClean="0"/>
              <a:t>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Генеральная Ассамблея ООН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рекомендовала всем странам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закрепить данные принципы в национальном статистическом законодательстве. </a:t>
            </a:r>
            <a:endParaRPr lang="en-GB" sz="1200" b="0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2A504-3DFD-43B4-9E00-B87C9ACB06B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383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A59F0-222E-454D-85E9-68C309A583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9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A59F0-222E-454D-85E9-68C309A583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268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=""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10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=""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=""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публикуем информацию, нужную для пользователей без опасений или предпочтений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применяем строгие методы обеспечения качества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способствуем правильной интерпретации (пониманию) данных с помощью научных стандартов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предоставляем информацию об использовании и интерпретации нашей статистики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задействуем информацию из многих источников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работаем в безопасной физической и цифровой среде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полностью раскрываем наши методы и стандарты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взаимодействуем со статистическими органами нашей страны для обеспечения наличия согласованной и эффективной статистической системы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постоянно пересматриваем и обновляем наши методы, процессы и системы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сотрудничаем с международными партнерами для обеспечения использования наилучших методов и практик</a:t>
            </a:r>
          </a:p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31185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="" xmlns:a16="http://schemas.microsoft.com/office/drawing/2014/main" id="{67C7781F-80EE-4F8C-A595-C6C732379C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="" xmlns:a16="http://schemas.microsoft.com/office/drawing/2014/main" id="{E1379F16-9C4B-4C37-8570-C0F7A5761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="" xmlns:a16="http://schemas.microsoft.com/office/drawing/2014/main" id="{8F03B990-2AC6-49B2-B3E5-3E0B508F4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8DF899-4746-4874-AE7F-2087C1C8703C}" type="slidenum">
              <a:rPr lang="en-GB" altLang="en-US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254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A59F0-222E-454D-85E9-68C309A5836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692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=""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=""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=""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57125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=""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=""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=""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8654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xmlns="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xmlns="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xmlns="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2369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A59F0-222E-454D-85E9-68C309A5836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9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=""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17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=""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=""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en-US" dirty="0" smtClean="0"/>
              <a:t>Исполнение Закона «Об официальной статистике» и</a:t>
            </a:r>
            <a:r>
              <a:rPr lang="ru-RU" altLang="en-US" baseline="0" dirty="0" smtClean="0"/>
              <a:t> со</a:t>
            </a:r>
            <a:r>
              <a:rPr lang="ru-RU" altLang="en-US" dirty="0" smtClean="0"/>
              <a:t>блюдение основополагающих принципов </a:t>
            </a:r>
            <a:r>
              <a:rPr lang="ru-RU" sz="1200" dirty="0" smtClean="0"/>
              <a:t>в процессе сбора и подготовки данных </a:t>
            </a:r>
            <a:r>
              <a:rPr lang="ru-RU" altLang="en-US" dirty="0" smtClean="0"/>
              <a:t>является основной гарантией доверия для наших пользователей, </a:t>
            </a:r>
            <a:r>
              <a:rPr lang="ru-RU" altLang="en-US" dirty="0" err="1" smtClean="0"/>
              <a:t>потому-что</a:t>
            </a:r>
            <a:r>
              <a:rPr lang="ru-RU" altLang="en-US" dirty="0" smtClean="0"/>
              <a:t>: </a:t>
            </a:r>
          </a:p>
          <a:p>
            <a:pPr marL="228600" indent="-228600" eaLnBrk="1" hangingPunct="1">
              <a:buAutoNum type="alphaLcParenR"/>
            </a:pPr>
            <a:r>
              <a:rPr lang="ru-RU" altLang="en-US" dirty="0" smtClean="0"/>
              <a:t>официальная статистика имеет прочную институциональную и правовую основу.</a:t>
            </a:r>
          </a:p>
          <a:p>
            <a:pPr marL="228600" indent="-228600" eaLnBrk="1" hangingPunct="1">
              <a:buAutoNum type="alphaLcParenR"/>
            </a:pPr>
            <a:r>
              <a:rPr lang="ru-RU" altLang="en-US" dirty="0" smtClean="0"/>
              <a:t>благодаря надежной защите конфиденциальности индивидуальных данных респонденты с большей вероятностью предоставят точную информацию, не опасаясь каких-либо последствий;</a:t>
            </a:r>
          </a:p>
          <a:p>
            <a:pPr marL="228600" indent="-228600" eaLnBrk="1" hangingPunct="1">
              <a:buAutoNum type="alphaLcParenR"/>
            </a:pPr>
            <a:r>
              <a:rPr lang="ru-RU" altLang="en-US" dirty="0" smtClean="0"/>
              <a:t>мандат, предоставленный </a:t>
            </a:r>
            <a:r>
              <a:rPr lang="ru-RU" altLang="en-US" dirty="0" err="1" smtClean="0"/>
              <a:t>Нацстаткому</a:t>
            </a:r>
            <a:r>
              <a:rPr lang="ru-RU" altLang="en-US" dirty="0" smtClean="0"/>
              <a:t>, обеспечивает сбор и публикацию данных непротиворечивым образом за длительные периоды, что позволяет сопоставлять социальные, экологические и экономические явления во времени;</a:t>
            </a:r>
          </a:p>
          <a:p>
            <a:pPr marL="228600" indent="-228600" eaLnBrk="1" hangingPunct="1">
              <a:buAutoNum type="alphaLcParenR"/>
            </a:pPr>
            <a:r>
              <a:rPr lang="ru-RU" altLang="en-US" dirty="0" smtClean="0"/>
              <a:t>в более общем плане официальная статистика рассматривается как орган, нацеленный</a:t>
            </a:r>
            <a:r>
              <a:rPr lang="ru-RU" altLang="en-US" baseline="0" dirty="0" smtClean="0"/>
              <a:t> на </a:t>
            </a:r>
            <a:r>
              <a:rPr lang="ru-RU" altLang="en-US" dirty="0" smtClean="0"/>
              <a:t>формирование разработки правдивой и точной информации. </a:t>
            </a:r>
          </a:p>
          <a:p>
            <a:pPr marL="228600" indent="-228600" eaLnBrk="1" hangingPunct="1">
              <a:buAutoNum type="alphaLcParenR"/>
            </a:pPr>
            <a:endParaRPr lang="ru-RU" altLang="en-US" dirty="0" smtClean="0"/>
          </a:p>
          <a:p>
            <a:pPr marL="0" indent="0" eaLnBrk="1" hangingPunct="1">
              <a:buNone/>
            </a:pPr>
            <a:r>
              <a:rPr lang="ru-RU" dirty="0" smtClean="0"/>
              <a:t>пользователи статистической информации должны воспринимать национальный статистический комитет, как организацию, совершенно отличную от других государственных органов, которые ориентированы на определенную политику, а общество должно обеспечивать гарантии не вовлечения официальной статистики в конфликт политических, административных и подобных интересов.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4092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31038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4271-4A25-4900-AC09-CF854379072C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6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008-C878-4F0C-B31C-47E980F22B96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30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742F-EA7B-4501-87CA-475BD8677D8B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98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38D2-DFB7-4B1E-A353-228E81B1BE45}" type="datetime1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17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82185-2636-4A95-A215-DD6EB0412EE5}" type="datetime1">
              <a:rPr lang="ru-RU" smtClean="0"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493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C17C-1D6E-48D5-8BE2-ED1399D87829}" type="datetime1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26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0B6-3DCB-44BC-AD8D-585743F5E3B8}" type="datetime1">
              <a:rPr lang="ru-RU" smtClean="0"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5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D701-F9B5-4356-BCF9-99E32F58777A}" type="datetime1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23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C70D9-B751-4E67-AB1C-3A385F3CA6FA}" type="datetime1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4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6994-B5E3-46F2-BBAF-1C57F8D79E12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5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B939-4C54-46BF-A736-3144B7FC303E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25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5DD3-9579-4D51-8D5B-32DC6BA3BCE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47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E06-2CBB-4C34-9675-DCA426BBE1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85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493ED-EABC-4E8B-B632-125C1C885E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36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10379-98F0-4B10-AC88-1407B7185F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27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23F6-97C9-41FF-A5CB-FA4A62419C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2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DDD20-FEE8-41E9-AB83-183931025C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83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F846-F701-4EC5-9C14-3D124E0D4D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0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A0548-A968-40DB-9253-5F26924784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9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2167-12DC-4C9B-8D01-27ED71880F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8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43EC-AF7D-41A8-BDCF-E49C7A540F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75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CED5-C98A-4C33-A8CE-ABF797D195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13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2B3D9-491A-4063-8643-1518AACAB8E0}" type="datetime1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4581B-C313-49BA-AE82-008E77713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6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86F69-A64D-4639-9B29-7F38A90733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6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14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2120" y="2145665"/>
            <a:ext cx="9144000" cy="123063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статистика </a:t>
            </a:r>
            <a:r>
              <a:rPr lang="ru-RU" sz="4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 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6860" y="5065078"/>
            <a:ext cx="9494520" cy="707072"/>
          </a:xfrm>
        </p:spPr>
        <p:txBody>
          <a:bodyPr>
            <a:normAutofit/>
          </a:bodyPr>
          <a:lstStyle/>
          <a:p>
            <a:r>
              <a:rPr lang="ru-RU" dirty="0" smtClean="0"/>
              <a:t>Ермекбаева Г.Б. – зав. отделом организации и координации статистики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97" y="251868"/>
            <a:ext cx="158432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3274060" y="697865"/>
            <a:ext cx="6624638" cy="863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+mn-cs"/>
              </a:rPr>
              <a:t>Национальный статистический комитет Кыргызской Республики</a:t>
            </a:r>
            <a:endParaRPr lang="ru-RU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408045" y="5772150"/>
            <a:ext cx="5543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2200" b="1" dirty="0" smtClean="0">
                <a:latin typeface="Times New Roman" panose="02020603050405020304" pitchFamily="18" charset="0"/>
              </a:rPr>
              <a:t>Гостиница «Бурана»</a:t>
            </a:r>
            <a:r>
              <a:rPr lang="en-US" altLang="ru-RU" sz="2200" b="1" dirty="0" smtClean="0">
                <a:latin typeface="Times New Roman" panose="02020603050405020304" pitchFamily="18" charset="0"/>
              </a:rPr>
              <a:t>, </a:t>
            </a:r>
            <a:r>
              <a:rPr lang="ru-RU" altLang="ru-RU" sz="2200" b="1" dirty="0" smtClean="0">
                <a:latin typeface="Times New Roman" panose="02020603050405020304" pitchFamily="18" charset="0"/>
              </a:rPr>
              <a:t>22 октября </a:t>
            </a:r>
            <a:r>
              <a:rPr lang="en-US" altLang="ru-RU" sz="2200" b="1" dirty="0" smtClean="0">
                <a:latin typeface="Times New Roman" panose="02020603050405020304" pitchFamily="18" charset="0"/>
              </a:rPr>
              <a:t>20</a:t>
            </a:r>
            <a:r>
              <a:rPr lang="ru-RU" altLang="ru-RU" sz="2200" b="1" dirty="0" smtClean="0">
                <a:latin typeface="Times New Roman" panose="02020603050405020304" pitchFamily="18" charset="0"/>
              </a:rPr>
              <a:t>2</a:t>
            </a:r>
            <a:r>
              <a:rPr lang="en-US" altLang="ru-RU" sz="2200" b="1" dirty="0" smtClean="0">
                <a:latin typeface="Times New Roman" panose="02020603050405020304" pitchFamily="18" charset="0"/>
              </a:rPr>
              <a:t>1</a:t>
            </a:r>
            <a:r>
              <a:rPr lang="ru-RU" altLang="ru-RU" sz="2200" b="1" dirty="0" smtClean="0">
                <a:latin typeface="Times New Roman" panose="02020603050405020304" pitchFamily="18" charset="0"/>
              </a:rPr>
              <a:t>г</a:t>
            </a:r>
            <a:r>
              <a:rPr lang="ru-RU" altLang="ru-RU" sz="2200" b="1" dirty="0">
                <a:latin typeface="Times New Roman" panose="02020603050405020304" pitchFamily="18" charset="0"/>
              </a:rPr>
              <a:t>.</a:t>
            </a:r>
            <a:r>
              <a:rPr lang="en-US" altLang="ru-RU" sz="2200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17355" y="3782585"/>
            <a:ext cx="81251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Тренинг «Повышение квалификации журналистов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по использованию административных данных»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1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10640" y="448717"/>
            <a:ext cx="102412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9600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Что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такое статистика и зачем она нужна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?</a:t>
            </a:r>
          </a:p>
          <a:p>
            <a:pPr marL="342900" indent="-39600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Чем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отличается официальная статистика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от</a:t>
            </a: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/>
            </a:r>
            <a:b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неофициальной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?</a:t>
            </a:r>
          </a:p>
          <a:p>
            <a:pPr marL="342900" indent="-39600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Источники статистической информации</a:t>
            </a:r>
          </a:p>
          <a:p>
            <a:pPr marL="342900" indent="-39600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Почему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мы можем доверять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цифрам</a:t>
            </a: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/>
            </a:r>
            <a:b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Нацстаткома?</a:t>
            </a:r>
            <a:endParaRPr lang="ru-RU" sz="36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3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920" y="1109157"/>
            <a:ext cx="113385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242D33"/>
                </a:solidFill>
              </a:rPr>
              <a:t>Статистика - </a:t>
            </a:r>
            <a:r>
              <a:rPr lang="ru-RU" sz="2800" dirty="0">
                <a:solidFill>
                  <a:srgbClr val="242D33"/>
                </a:solidFill>
              </a:rPr>
              <a:t>отрасль знаний, наука, </a:t>
            </a:r>
            <a:r>
              <a:rPr lang="ru-RU" sz="2800" dirty="0" smtClean="0">
                <a:solidFill>
                  <a:srgbClr val="242D33"/>
                </a:solidFill>
              </a:rPr>
              <a:t>изучающая количественную сторону </a:t>
            </a:r>
            <a:r>
              <a:rPr lang="ru-RU" sz="2800" dirty="0">
                <a:solidFill>
                  <a:srgbClr val="242D33"/>
                </a:solidFill>
              </a:rPr>
              <a:t>массовых общественных явлений в числовой форме.</a:t>
            </a:r>
            <a:br>
              <a:rPr lang="ru-RU" sz="2800" dirty="0">
                <a:solidFill>
                  <a:srgbClr val="242D33"/>
                </a:solidFill>
              </a:rPr>
            </a:br>
            <a:r>
              <a:rPr lang="ru-RU" sz="2800" dirty="0">
                <a:solidFill>
                  <a:srgbClr val="242D33"/>
                </a:solidFill>
              </a:rPr>
              <a:t/>
            </a:r>
            <a:br>
              <a:rPr lang="ru-RU" sz="2800" dirty="0">
                <a:solidFill>
                  <a:srgbClr val="242D33"/>
                </a:solidFill>
              </a:rPr>
            </a:br>
            <a:r>
              <a:rPr lang="ru-RU" sz="2800" dirty="0">
                <a:solidFill>
                  <a:srgbClr val="242D33"/>
                </a:solidFill>
              </a:rPr>
              <a:t>Слово «статистика» происходит от латинского </a:t>
            </a:r>
            <a:r>
              <a:rPr lang="ru-RU" sz="2800" dirty="0" err="1">
                <a:solidFill>
                  <a:srgbClr val="242D33"/>
                </a:solidFill>
              </a:rPr>
              <a:t>status</a:t>
            </a:r>
            <a:r>
              <a:rPr lang="ru-RU" sz="2800" dirty="0">
                <a:solidFill>
                  <a:srgbClr val="242D33"/>
                </a:solidFill>
              </a:rPr>
              <a:t> </a:t>
            </a:r>
            <a:r>
              <a:rPr lang="ru-RU" sz="2800" dirty="0" smtClean="0">
                <a:solidFill>
                  <a:srgbClr val="242D33"/>
                </a:solidFill>
              </a:rPr>
              <a:t>- </a:t>
            </a:r>
            <a:r>
              <a:rPr lang="ru-RU" sz="2800" dirty="0">
                <a:solidFill>
                  <a:srgbClr val="242D33"/>
                </a:solidFill>
              </a:rPr>
              <a:t>состояние дел. </a:t>
            </a:r>
            <a:endParaRPr lang="ru-RU" sz="2800" dirty="0" smtClean="0">
              <a:solidFill>
                <a:srgbClr val="242D33"/>
              </a:solidFill>
            </a:endParaRPr>
          </a:p>
          <a:p>
            <a:r>
              <a:rPr lang="ru-RU" sz="2800" dirty="0" smtClean="0">
                <a:solidFill>
                  <a:srgbClr val="242D33"/>
                </a:solidFill>
              </a:rPr>
              <a:t>В </a:t>
            </a:r>
            <a:r>
              <a:rPr lang="ru-RU" sz="2800" dirty="0">
                <a:solidFill>
                  <a:srgbClr val="242D33"/>
                </a:solidFill>
              </a:rPr>
              <a:t>науку термин «статистика» ввёл немецкий учёный Готфрид </a:t>
            </a:r>
            <a:r>
              <a:rPr lang="ru-RU" sz="2800" dirty="0" err="1">
                <a:solidFill>
                  <a:srgbClr val="242D33"/>
                </a:solidFill>
              </a:rPr>
              <a:t>Ахенвалль</a:t>
            </a:r>
            <a:r>
              <a:rPr lang="ru-RU" sz="2800" dirty="0">
                <a:solidFill>
                  <a:srgbClr val="242D33"/>
                </a:solidFill>
              </a:rPr>
              <a:t> в 1746 году, предложив заменить название курса «</a:t>
            </a:r>
            <a:r>
              <a:rPr lang="ru-RU" sz="2800" dirty="0" err="1">
                <a:solidFill>
                  <a:srgbClr val="242D33"/>
                </a:solidFill>
              </a:rPr>
              <a:t>Государствоведение</a:t>
            </a:r>
            <a:r>
              <a:rPr lang="ru-RU" sz="2800" dirty="0">
                <a:solidFill>
                  <a:srgbClr val="242D33"/>
                </a:solidFill>
              </a:rPr>
              <a:t>», преподававшегося в университетах Германии, на «Статистику», </a:t>
            </a:r>
            <a:endParaRPr lang="ru-RU" sz="2800" dirty="0" smtClean="0">
              <a:solidFill>
                <a:srgbClr val="242D33"/>
              </a:solidFill>
            </a:endParaRPr>
          </a:p>
          <a:p>
            <a:endParaRPr lang="ru-RU" sz="2800" dirty="0" smtClean="0">
              <a:solidFill>
                <a:srgbClr val="242D33"/>
              </a:solidFill>
            </a:endParaRPr>
          </a:p>
          <a:p>
            <a:r>
              <a:rPr lang="ru-RU" sz="2800" dirty="0" smtClean="0">
                <a:solidFill>
                  <a:srgbClr val="242D33"/>
                </a:solidFill>
              </a:rPr>
              <a:t>в Древнем Китае - переписи населения;</a:t>
            </a:r>
          </a:p>
          <a:p>
            <a:r>
              <a:rPr lang="ru-RU" sz="2800" dirty="0" smtClean="0">
                <a:solidFill>
                  <a:srgbClr val="242D33"/>
                </a:solidFill>
              </a:rPr>
              <a:t>в </a:t>
            </a:r>
            <a:r>
              <a:rPr lang="ru-RU" sz="2800" dirty="0">
                <a:solidFill>
                  <a:srgbClr val="242D33"/>
                </a:solidFill>
              </a:rPr>
              <a:t>Древнем </a:t>
            </a:r>
            <a:r>
              <a:rPr lang="ru-RU" sz="2800" dirty="0" smtClean="0">
                <a:solidFill>
                  <a:srgbClr val="242D33"/>
                </a:solidFill>
              </a:rPr>
              <a:t>Риме - сравнение </a:t>
            </a:r>
            <a:r>
              <a:rPr lang="ru-RU" sz="2800" dirty="0">
                <a:solidFill>
                  <a:srgbClr val="242D33"/>
                </a:solidFill>
              </a:rPr>
              <a:t>военного потенциала государств, вёлся учёт имущества граждан </a:t>
            </a:r>
            <a:r>
              <a:rPr lang="ru-RU" sz="2800" dirty="0" smtClean="0">
                <a:solidFill>
                  <a:srgbClr val="242D33"/>
                </a:solidFill>
              </a:rPr>
              <a:t>и т.п.</a:t>
            </a:r>
            <a:endParaRPr lang="ru-RU" sz="2800" b="0" i="0" dirty="0">
              <a:solidFill>
                <a:srgbClr val="242D33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85827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Что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такое статистика и зачем она нужна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81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2EEA5B-C648-4146-9154-38B36C5358BF}"/>
              </a:ext>
            </a:extLst>
          </p:cNvPr>
          <p:cNvSpPr txBox="1">
            <a:spLocks/>
          </p:cNvSpPr>
          <p:nvPr/>
        </p:nvSpPr>
        <p:spPr>
          <a:xfrm>
            <a:off x="960120" y="439987"/>
            <a:ext cx="10789920" cy="514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rgbClr val="00618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Данные </a:t>
            </a:r>
            <a:r>
              <a:rPr lang="en-US" dirty="0"/>
              <a:t>– </a:t>
            </a:r>
            <a:r>
              <a:rPr lang="ru-RU" dirty="0"/>
              <a:t>статистика</a:t>
            </a:r>
            <a:r>
              <a:rPr lang="en-US" dirty="0"/>
              <a:t>/</a:t>
            </a:r>
            <a:r>
              <a:rPr lang="ru-RU" dirty="0"/>
              <a:t>показатели </a:t>
            </a:r>
            <a:r>
              <a:rPr lang="en-US" dirty="0"/>
              <a:t>– </a:t>
            </a:r>
            <a:r>
              <a:rPr lang="ru-RU" dirty="0"/>
              <a:t>знания</a:t>
            </a:r>
            <a:endParaRPr lang="en-US" dirty="0"/>
          </a:p>
        </p:txBody>
      </p:sp>
      <p:pic>
        <p:nvPicPr>
          <p:cNvPr id="1026" name="Picture 2" descr="Image result for tsunami of data">
            <a:extLst>
              <a:ext uri="{FF2B5EF4-FFF2-40B4-BE49-F238E27FC236}">
                <a16:creationId xmlns="" xmlns:a16="http://schemas.microsoft.com/office/drawing/2014/main" id="{6FE27111-3318-40DE-B344-8A388F11E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7280" y="1382444"/>
            <a:ext cx="6035040" cy="450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CF4F9C6D-8A7D-4F2E-BD8B-57D80C852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650" y="1382444"/>
            <a:ext cx="3347595" cy="43166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2400" b="1" dirty="0">
                <a:solidFill>
                  <a:srgbClr val="00618E"/>
                </a:solidFill>
                <a:cs typeface="Arial" panose="020B0604020202020204" pitchFamily="34" charset="0"/>
              </a:rPr>
              <a:t>90%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данных </a:t>
            </a:r>
            <a:r>
              <a:rPr lang="ru-RU" sz="2400" dirty="0"/>
              <a:t>в</a:t>
            </a:r>
            <a:r>
              <a:rPr lang="en-GB" sz="2400" dirty="0"/>
              <a:t> </a:t>
            </a:r>
            <a:r>
              <a:rPr lang="ru-RU" sz="2400" dirty="0"/>
              <a:t>мире сегодня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были созданы</a:t>
            </a:r>
            <a:r>
              <a:rPr lang="en-GB" sz="2400" b="1" dirty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за последние </a:t>
            </a:r>
            <a:r>
              <a:rPr lang="ru-RU" sz="24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несколько лет</a:t>
            </a:r>
            <a:endParaRPr lang="en-GB" sz="2400" b="1" dirty="0">
              <a:solidFill>
                <a:srgbClr val="00618E"/>
              </a:solidFill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cs typeface="Arial" panose="020B0604020202020204" pitchFamily="34" charset="0"/>
              </a:rPr>
              <a:t>Но данные это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сырая</a:t>
            </a:r>
            <a:r>
              <a:rPr lang="en-GB" sz="2400" b="1" dirty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информация</a:t>
            </a:r>
            <a:r>
              <a:rPr lang="ru-RU" sz="2400" dirty="0"/>
              <a:t>,</a:t>
            </a:r>
            <a:r>
              <a:rPr lang="en-GB" sz="2400" dirty="0"/>
              <a:t> </a:t>
            </a:r>
            <a:r>
              <a:rPr lang="ru-RU" sz="2400" dirty="0"/>
              <a:t>которая ни о чем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не</a:t>
            </a:r>
            <a:r>
              <a:rPr lang="en-GB" sz="2400" b="1" dirty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говорит </a:t>
            </a:r>
            <a:r>
              <a:rPr lang="ru-RU" sz="2400" dirty="0"/>
              <a:t>для</a:t>
            </a:r>
            <a:r>
              <a:rPr lang="en-GB" sz="2400" dirty="0"/>
              <a:t> </a:t>
            </a:r>
            <a:r>
              <a:rPr lang="ru-RU" sz="2400" dirty="0"/>
              <a:t>многих пользователей</a:t>
            </a:r>
            <a:endParaRPr lang="en-GB" sz="24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Статистика </a:t>
            </a:r>
            <a:r>
              <a:rPr lang="ru-RU" sz="2400" dirty="0"/>
              <a:t>конвертирует сырые данные в </a:t>
            </a:r>
            <a:r>
              <a:rPr lang="ru-RU" sz="2400" b="1" dirty="0">
                <a:solidFill>
                  <a:srgbClr val="00618E"/>
                </a:solidFill>
                <a:cs typeface="Arial" panose="020B0604020202020204" pitchFamily="34" charset="0"/>
              </a:rPr>
              <a:t>знания</a:t>
            </a:r>
            <a:endParaRPr lang="en-GB" sz="2400" b="1" dirty="0">
              <a:solidFill>
                <a:srgbClr val="00618E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7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4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="" xmlns:a16="http://schemas.microsoft.com/office/drawing/2014/main" id="{763BB8E5-8B66-4EE6-869E-DF5CD1251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9005" y="2652814"/>
            <a:ext cx="2823615" cy="232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2EEA5B-C648-4146-9154-38B36C5358BF}"/>
              </a:ext>
            </a:extLst>
          </p:cNvPr>
          <p:cNvSpPr txBox="1">
            <a:spLocks/>
          </p:cNvSpPr>
          <p:nvPr/>
        </p:nvSpPr>
        <p:spPr>
          <a:xfrm>
            <a:off x="510693" y="431738"/>
            <a:ext cx="11612880" cy="514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rgbClr val="00618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Из источников сырых данных к пользователям </a:t>
            </a:r>
            <a:r>
              <a:rPr lang="en-US" dirty="0"/>
              <a:t>/1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A31E9FE-9CFD-4DE0-905C-544DDE6362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34756" y="1391283"/>
            <a:ext cx="1923456" cy="14586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1436E41-AAF6-49FC-AC4D-D5ECB6AE14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45" y="2882386"/>
            <a:ext cx="1982587" cy="1486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8295706-AAD6-4F37-8B27-DC8EAC31286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4756" y="4567258"/>
            <a:ext cx="1936742" cy="14525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C2AD7A7-082F-4EDD-BC61-C85E8094E5D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217" y="1659272"/>
            <a:ext cx="1708872" cy="1398188"/>
          </a:xfrm>
          <a:prstGeom prst="rect">
            <a:avLst/>
          </a:prstGeom>
        </p:spPr>
      </p:pic>
      <p:pic>
        <p:nvPicPr>
          <p:cNvPr id="1030" name="Picture 6" descr="Related image">
            <a:extLst>
              <a:ext uri="{FF2B5EF4-FFF2-40B4-BE49-F238E27FC236}">
                <a16:creationId xmlns="" xmlns:a16="http://schemas.microsoft.com/office/drawing/2014/main" id="{3D7D28D0-3BB5-4484-BA17-0517DF07E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7716" y="2320215"/>
            <a:ext cx="1006937" cy="108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BBBA296-D931-4D10-B792-75889A713E4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459" y="3864869"/>
            <a:ext cx="1192571" cy="1192571"/>
          </a:xfrm>
          <a:prstGeom prst="rect">
            <a:avLst/>
          </a:prstGeom>
        </p:spPr>
      </p:pic>
      <p:pic>
        <p:nvPicPr>
          <p:cNvPr id="1032" name="Picture 8" descr="Image result for civil society logo">
            <a:extLst>
              <a:ext uri="{FF2B5EF4-FFF2-40B4-BE49-F238E27FC236}">
                <a16:creationId xmlns="" xmlns:a16="http://schemas.microsoft.com/office/drawing/2014/main" id="{4CEE4A4D-7CDA-4B91-B700-CE8D2C6A1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650" y="4597386"/>
            <a:ext cx="1843991" cy="13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CF135689-EA64-43DF-A63A-E21121A02BB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263" y="3195229"/>
            <a:ext cx="2009323" cy="13395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95A42E0-631D-4586-9508-524682D1B36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3018" y="2884931"/>
            <a:ext cx="1649846" cy="1649846"/>
          </a:xfrm>
          <a:prstGeom prst="rect">
            <a:avLst/>
          </a:prstGeom>
        </p:spPr>
      </p:pic>
      <p:pic>
        <p:nvPicPr>
          <p:cNvPr id="16" name="Picture 7" descr="7oblastif-0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80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5661516-030F-40B3-9B2C-25E7AAB030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175" y="2829216"/>
            <a:ext cx="1762325" cy="1762325"/>
          </a:xfrm>
          <a:prstGeom prst="rect">
            <a:avLst/>
          </a:prstGeom>
        </p:spPr>
      </p:pic>
      <p:sp>
        <p:nvSpPr>
          <p:cNvPr id="16" name="Star: 7 Points 15">
            <a:extLst>
              <a:ext uri="{FF2B5EF4-FFF2-40B4-BE49-F238E27FC236}">
                <a16:creationId xmlns="" xmlns:a16="http://schemas.microsoft.com/office/drawing/2014/main" id="{D9D8472B-16D7-425F-A1FF-2D5E9A318318}"/>
              </a:ext>
            </a:extLst>
          </p:cNvPr>
          <p:cNvSpPr/>
          <p:nvPr/>
        </p:nvSpPr>
        <p:spPr>
          <a:xfrm>
            <a:off x="4947813" y="2495933"/>
            <a:ext cx="2171051" cy="2391038"/>
          </a:xfrm>
          <a:prstGeom prst="star7">
            <a:avLst/>
          </a:prstGeom>
          <a:noFill/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Picture 7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AF2EEA5B-C648-4146-9154-38B36C5358BF}"/>
              </a:ext>
            </a:extLst>
          </p:cNvPr>
          <p:cNvSpPr txBox="1">
            <a:spLocks/>
          </p:cNvSpPr>
          <p:nvPr/>
        </p:nvSpPr>
        <p:spPr>
          <a:xfrm>
            <a:off x="395683" y="390674"/>
            <a:ext cx="11567160" cy="514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rgbClr val="00618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Из источников сырых данных к пользователям </a:t>
            </a:r>
            <a:r>
              <a:rPr lang="en-US" dirty="0"/>
              <a:t>/</a:t>
            </a:r>
            <a:r>
              <a:rPr lang="ru-RU" dirty="0"/>
              <a:t>2</a:t>
            </a:r>
            <a:endParaRPr lang="en-US" dirty="0"/>
          </a:p>
        </p:txBody>
      </p:sp>
      <p:pic>
        <p:nvPicPr>
          <p:cNvPr id="20" name="Picture 4">
            <a:extLst>
              <a:ext uri="{FF2B5EF4-FFF2-40B4-BE49-F238E27FC236}">
                <a16:creationId xmlns="" xmlns:a16="http://schemas.microsoft.com/office/drawing/2014/main" id="{9A31E9FE-9CFD-4DE0-905C-544DDE6362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34756" y="1391283"/>
            <a:ext cx="1923456" cy="1458622"/>
          </a:xfrm>
          <a:prstGeom prst="rect">
            <a:avLst/>
          </a:prstGeom>
        </p:spPr>
      </p:pic>
      <p:pic>
        <p:nvPicPr>
          <p:cNvPr id="21" name="Picture 5">
            <a:extLst>
              <a:ext uri="{FF2B5EF4-FFF2-40B4-BE49-F238E27FC236}">
                <a16:creationId xmlns="" xmlns:a16="http://schemas.microsoft.com/office/drawing/2014/main" id="{71436E41-AAF6-49FC-AC4D-D5ECB6AE14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45" y="2882386"/>
            <a:ext cx="1982587" cy="1486941"/>
          </a:xfrm>
          <a:prstGeom prst="rect">
            <a:avLst/>
          </a:prstGeom>
        </p:spPr>
      </p:pic>
      <p:pic>
        <p:nvPicPr>
          <p:cNvPr id="22" name="Picture 6">
            <a:extLst>
              <a:ext uri="{FF2B5EF4-FFF2-40B4-BE49-F238E27FC236}">
                <a16:creationId xmlns="" xmlns:a16="http://schemas.microsoft.com/office/drawing/2014/main" id="{38295706-AAD6-4F37-8B27-DC8EAC3128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4756" y="4567258"/>
            <a:ext cx="1936742" cy="1452556"/>
          </a:xfrm>
          <a:prstGeom prst="rect">
            <a:avLst/>
          </a:prstGeom>
        </p:spPr>
      </p:pic>
      <p:pic>
        <p:nvPicPr>
          <p:cNvPr id="23" name="Picture 11">
            <a:extLst>
              <a:ext uri="{FF2B5EF4-FFF2-40B4-BE49-F238E27FC236}">
                <a16:creationId xmlns="" xmlns:a16="http://schemas.microsoft.com/office/drawing/2014/main" id="{3C2AD7A7-082F-4EDD-BC61-C85E8094E5D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217" y="1659272"/>
            <a:ext cx="1708872" cy="1398188"/>
          </a:xfrm>
          <a:prstGeom prst="rect">
            <a:avLst/>
          </a:prstGeom>
        </p:spPr>
      </p:pic>
      <p:pic>
        <p:nvPicPr>
          <p:cNvPr id="24" name="Picture 6" descr="Related image">
            <a:extLst>
              <a:ext uri="{FF2B5EF4-FFF2-40B4-BE49-F238E27FC236}">
                <a16:creationId xmlns="" xmlns:a16="http://schemas.microsoft.com/office/drawing/2014/main" id="{3D7D28D0-3BB5-4484-BA17-0517DF07E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7716" y="2320215"/>
            <a:ext cx="1006937" cy="108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="" xmlns:a16="http://schemas.microsoft.com/office/drawing/2014/main" id="{5BBBA296-D931-4D10-B792-75889A713E4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459" y="3864869"/>
            <a:ext cx="1192571" cy="1192571"/>
          </a:xfrm>
          <a:prstGeom prst="rect">
            <a:avLst/>
          </a:prstGeom>
        </p:spPr>
      </p:pic>
      <p:pic>
        <p:nvPicPr>
          <p:cNvPr id="26" name="Picture 8" descr="Image result for civil society logo">
            <a:extLst>
              <a:ext uri="{FF2B5EF4-FFF2-40B4-BE49-F238E27FC236}">
                <a16:creationId xmlns="" xmlns:a16="http://schemas.microsoft.com/office/drawing/2014/main" id="{4CEE4A4D-7CDA-4B91-B700-CE8D2C6A1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650" y="4597386"/>
            <a:ext cx="1843991" cy="13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3">
            <a:extLst>
              <a:ext uri="{FF2B5EF4-FFF2-40B4-BE49-F238E27FC236}">
                <a16:creationId xmlns="" xmlns:a16="http://schemas.microsoft.com/office/drawing/2014/main" id="{CF135689-EA64-43DF-A63A-E21121A02BB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0773" y="3207396"/>
            <a:ext cx="2009323" cy="1339548"/>
          </a:xfrm>
          <a:prstGeom prst="rect">
            <a:avLst/>
          </a:prstGeom>
        </p:spPr>
      </p:pic>
      <p:pic>
        <p:nvPicPr>
          <p:cNvPr id="28" name="Picture 14">
            <a:extLst>
              <a:ext uri="{FF2B5EF4-FFF2-40B4-BE49-F238E27FC236}">
                <a16:creationId xmlns="" xmlns:a16="http://schemas.microsoft.com/office/drawing/2014/main" id="{F95A42E0-631D-4586-9508-524682D1B36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332" y="2882386"/>
            <a:ext cx="1486941" cy="148694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82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B3296167-6A46-472A-B436-B18CC66824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710" y="2607110"/>
            <a:ext cx="1388298" cy="1388298"/>
          </a:xfrm>
          <a:prstGeom prst="rect">
            <a:avLst/>
          </a:prstGeom>
          <a:blipFill dpi="0" rotWithShape="1">
            <a:blip r:embed="rId4">
              <a:alphaModFix amt="28000"/>
            </a:blip>
            <a:srcRect/>
            <a:tile tx="0" ty="0" sx="100000" sy="100000" flip="none" algn="tl"/>
          </a:blipFill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328B061-9C68-4594-88BF-F56BBDB14952}"/>
              </a:ext>
            </a:extLst>
          </p:cNvPr>
          <p:cNvGrpSpPr/>
          <p:nvPr/>
        </p:nvGrpSpPr>
        <p:grpSpPr>
          <a:xfrm>
            <a:off x="1004038" y="955275"/>
            <a:ext cx="9887642" cy="5091576"/>
            <a:chOff x="-855634" y="1520499"/>
            <a:chExt cx="8669071" cy="5139213"/>
          </a:xfrm>
        </p:grpSpPr>
        <p:sp>
          <p:nvSpPr>
            <p:cNvPr id="2" name="Star: 7 Points 1">
              <a:extLst>
                <a:ext uri="{FF2B5EF4-FFF2-40B4-BE49-F238E27FC236}">
                  <a16:creationId xmlns="" xmlns:a16="http://schemas.microsoft.com/office/drawing/2014/main" id="{931F2C9D-24E8-4691-817B-2EDCB6C64083}"/>
                </a:ext>
              </a:extLst>
            </p:cNvPr>
            <p:cNvSpPr/>
            <p:nvPr/>
          </p:nvSpPr>
          <p:spPr>
            <a:xfrm>
              <a:off x="1888671" y="2420458"/>
              <a:ext cx="3426785" cy="3026245"/>
            </a:xfrm>
            <a:prstGeom prst="star7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  <a:alpha val="38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  <a:p>
              <a:pPr algn="ctr">
                <a:spcAft>
                  <a:spcPts val="225"/>
                </a:spcAft>
              </a:pPr>
              <a:r>
                <a:rPr lang="ru-RU" sz="2000" dirty="0">
                  <a:solidFill>
                    <a:srgbClr val="C1254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ДОВЕРИЕ</a:t>
              </a:r>
              <a:endParaRPr lang="en-GB" sz="2000" dirty="0">
                <a:solidFill>
                  <a:srgbClr val="C125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000" dirty="0">
                  <a:solidFill>
                    <a:srgbClr val="C1254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Авторитетный</a:t>
              </a:r>
              <a:endParaRPr lang="en-US" sz="2000" dirty="0">
                <a:solidFill>
                  <a:srgbClr val="C125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000" dirty="0">
                  <a:solidFill>
                    <a:srgbClr val="C1254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≠</a:t>
              </a:r>
            </a:p>
            <a:p>
              <a:pPr algn="ctr"/>
              <a:r>
                <a:rPr lang="ru-RU" sz="2000" dirty="0">
                  <a:solidFill>
                    <a:srgbClr val="C1254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Авторитарный</a:t>
              </a:r>
              <a:endParaRPr lang="en-GB" sz="2000" dirty="0">
                <a:solidFill>
                  <a:srgbClr val="C125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CB925134-CE76-4398-8D62-F459307E2ED7}"/>
                </a:ext>
              </a:extLst>
            </p:cNvPr>
            <p:cNvSpPr txBox="1"/>
            <p:nvPr/>
          </p:nvSpPr>
          <p:spPr>
            <a:xfrm>
              <a:off x="864014" y="1520499"/>
              <a:ext cx="5392489" cy="857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Соответствие целям</a:t>
              </a:r>
              <a:br>
                <a:rPr lang="ru-RU" sz="2000" dirty="0" smtClean="0">
                  <a:solidFill>
                    <a:srgbClr val="00618E"/>
                  </a:solidFill>
                </a:rPr>
              </a:br>
              <a:r>
                <a:rPr lang="ru-RU" sz="2000" dirty="0" smtClean="0">
                  <a:solidFill>
                    <a:srgbClr val="00618E"/>
                  </a:solidFill>
                </a:rPr>
                <a:t>(качество, ориентированное </a:t>
              </a:r>
              <a:r>
                <a:rPr lang="ru-RU" sz="2000" dirty="0">
                  <a:solidFill>
                    <a:srgbClr val="00618E"/>
                  </a:solidFill>
                </a:rPr>
                <a:t>на </a:t>
              </a:r>
              <a:r>
                <a:rPr lang="ru-RU" sz="2000" dirty="0" smtClean="0">
                  <a:solidFill>
                    <a:srgbClr val="00618E"/>
                  </a:solidFill>
                </a:rPr>
                <a:t>пользователей)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26BD2A8E-0BAF-4770-93A8-9BD90B1771FD}"/>
                </a:ext>
              </a:extLst>
            </p:cNvPr>
            <p:cNvSpPr txBox="1"/>
            <p:nvPr/>
          </p:nvSpPr>
          <p:spPr>
            <a:xfrm>
              <a:off x="-809435" y="4009769"/>
              <a:ext cx="2893750" cy="857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Авторитетность (принятие решений)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8B7BBAB-B468-4135-A91F-D556C2A70311}"/>
                </a:ext>
              </a:extLst>
            </p:cNvPr>
            <p:cNvSpPr txBox="1"/>
            <p:nvPr/>
          </p:nvSpPr>
          <p:spPr>
            <a:xfrm>
              <a:off x="-855634" y="2497445"/>
              <a:ext cx="2893750" cy="12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Экономичность и эффективность (скоординированность)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AC96A0F4-F13E-461F-B4A1-28A8F93C8317}"/>
                </a:ext>
              </a:extLst>
            </p:cNvPr>
            <p:cNvSpPr txBox="1"/>
            <p:nvPr/>
          </p:nvSpPr>
          <p:spPr>
            <a:xfrm>
              <a:off x="5094957" y="2775384"/>
              <a:ext cx="2134067" cy="857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Универсальность (равный доступ)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C5321A27-24D4-475D-8487-57434DF40743}"/>
                </a:ext>
              </a:extLst>
            </p:cNvPr>
            <p:cNvSpPr txBox="1"/>
            <p:nvPr/>
          </p:nvSpPr>
          <p:spPr>
            <a:xfrm>
              <a:off x="5178566" y="3933581"/>
              <a:ext cx="2634871" cy="12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Гибкие и устойчивые к изменениям (достоверность)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B33C1B98-3FF5-47E8-BC23-F068D39662A9}"/>
                </a:ext>
              </a:extLst>
            </p:cNvPr>
            <p:cNvSpPr txBox="1"/>
            <p:nvPr/>
          </p:nvSpPr>
          <p:spPr>
            <a:xfrm>
              <a:off x="-12503" y="5335179"/>
              <a:ext cx="3040662" cy="12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Профессиональные стандарты и этика (конфиденциальность) 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7C2977E-3CC4-4BE0-8F7E-36087E6A6DA5}"/>
                </a:ext>
              </a:extLst>
            </p:cNvPr>
            <p:cNvSpPr txBox="1"/>
            <p:nvPr/>
          </p:nvSpPr>
          <p:spPr>
            <a:xfrm>
              <a:off x="4030757" y="5428900"/>
              <a:ext cx="2971694" cy="12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618E"/>
                  </a:solidFill>
                </a:rPr>
                <a:t>Независимость , объективность, прозрачность (доверие)</a:t>
              </a:r>
              <a:endParaRPr lang="en-GB" sz="2000" dirty="0">
                <a:solidFill>
                  <a:srgbClr val="00618E"/>
                </a:solidFill>
              </a:endParaRPr>
            </a:p>
          </p:txBody>
        </p:sp>
      </p:grpSp>
      <p:pic>
        <p:nvPicPr>
          <p:cNvPr id="19" name="Picture 7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85827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2</a:t>
            </a:r>
            <a:r>
              <a:rPr lang="ru-RU" sz="28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. Чем </a:t>
            </a:r>
            <a:r>
              <a:rPr lang="ru-RU" sz="2800" b="1" dirty="0">
                <a:solidFill>
                  <a:srgbClr val="00618E"/>
                </a:solidFill>
                <a:cs typeface="Arial" panose="020B0604020202020204" pitchFamily="34" charset="0"/>
              </a:rPr>
              <a:t>отличается официальная статистика от неофициальной?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35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349542"/>
            <a:ext cx="11809311" cy="707886"/>
          </a:xfr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Определение и задачи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официальной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статистики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3" y="4465707"/>
            <a:ext cx="116051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Основная задача - обеспечивать государство и общество объективной и беспристрастной информацией в поддержку принятия обоснованных решений.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173789"/>
            <a:ext cx="1138909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</a:rPr>
              <a:t> Статистические данные, </a:t>
            </a:r>
            <a:r>
              <a:rPr lang="ru-RU" sz="2400" dirty="0" smtClean="0">
                <a:solidFill>
                  <a:prstClr val="black"/>
                </a:solidFill>
              </a:rPr>
              <a:t>характеризую</a:t>
            </a:r>
            <a:r>
              <a:rPr lang="ru-RU" sz="2400" dirty="0">
                <a:solidFill>
                  <a:prstClr val="black"/>
                </a:solidFill>
              </a:rPr>
              <a:t>т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экономические, демографические, социальные и экологические массовые явления в стране;</a:t>
            </a:r>
          </a:p>
          <a:p>
            <a:pPr marL="357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</a:rPr>
              <a:t> Статистические данные разрабатываются, производятся и распространяются в соответствии с Основополагающими принципами ООН, международными стандартами и рекомендациями;</a:t>
            </a:r>
          </a:p>
          <a:p>
            <a:pPr marL="357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</a:rPr>
              <a:t> Статистические данные производятся национальным статистическим управлением и другими производителями, </a:t>
            </a:r>
            <a:r>
              <a:rPr lang="ru-RU" sz="2400" dirty="0" smtClean="0">
                <a:solidFill>
                  <a:prstClr val="black"/>
                </a:solidFill>
              </a:rPr>
              <a:t>обозначены</a:t>
            </a:r>
            <a:r>
              <a:rPr lang="ru-RU" sz="2400" dirty="0">
                <a:solidFill>
                  <a:prstClr val="black"/>
                </a:solidFill>
              </a:rPr>
              <a:t>, как официальная статистика в соответствующем законодательстве и в статистических программах</a:t>
            </a:r>
          </a:p>
        </p:txBody>
      </p:sp>
      <p:pic>
        <p:nvPicPr>
          <p:cNvPr id="10" name="Picture 5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41745"/>
            <a:ext cx="576000" cy="57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dtytuł 2"/>
          <p:cNvSpPr>
            <a:spLocks/>
          </p:cNvSpPr>
          <p:nvPr/>
        </p:nvSpPr>
        <p:spPr bwMode="auto">
          <a:xfrm>
            <a:off x="1199456" y="6042817"/>
            <a:ext cx="6697663" cy="36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600" b="1" dirty="0">
                <a:solidFill>
                  <a:srgbClr val="9E5E00"/>
                </a:solidFill>
                <a:latin typeface="Calibri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rgbClr val="9E5E00"/>
                </a:solidFill>
                <a:latin typeface="Calibri"/>
              </a:rPr>
              <a:t>Кыргызской</a:t>
            </a:r>
            <a:r>
              <a:rPr lang="ru-RU" altLang="ru-RU" sz="1600" b="1" dirty="0">
                <a:solidFill>
                  <a:srgbClr val="9E5E00"/>
                </a:solidFill>
                <a:latin typeface="Calibri"/>
              </a:rPr>
              <a:t> Республики</a:t>
            </a:r>
            <a:endParaRPr lang="pl-PL" altLang="ru-RU" sz="1600" dirty="0">
              <a:solidFill>
                <a:srgbClr val="9E5E00"/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71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68" y="116632"/>
            <a:ext cx="5572164" cy="650083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384032" y="285728"/>
            <a:ext cx="561662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Резолюция Генеральной Ассамблеи ООН</a:t>
            </a:r>
            <a:b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618E"/>
                </a:solidFill>
                <a:cs typeface="Arial" panose="020B0604020202020204" pitchFamily="34" charset="0"/>
              </a:rPr>
              <a:t>68/261, </a:t>
            </a:r>
            <a:r>
              <a:rPr lang="ru-RU" sz="20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принятая 29 </a:t>
            </a:r>
            <a:r>
              <a:rPr lang="ru-RU" sz="2000" b="1" dirty="0">
                <a:solidFill>
                  <a:srgbClr val="00618E"/>
                </a:solidFill>
                <a:cs typeface="Arial" panose="020B0604020202020204" pitchFamily="34" charset="0"/>
              </a:rPr>
              <a:t>января 2014 года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40016" y="1816923"/>
            <a:ext cx="54726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Официальная статистика</a:t>
            </a:r>
            <a:br>
              <a:rPr lang="ru-RU" sz="28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является  незаменимым компонентом в информационной системе демократического общества, предоставляющего органам управления, экономическим субъектам и общественности данные о положении в экономической, демографической, социальной и экологической областях.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FAB8-90A3-46A3-B0C5-E9654A597D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2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BC69182A-F76C-44C7-A415-FB72E9AC4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" y="1429544"/>
            <a:ext cx="11475720" cy="4864576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Беспристрастность, объективность и равный доступ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Релевантность, доступность, точность, </a:t>
            </a:r>
            <a:r>
              <a:rPr lang="ru-RU" sz="2200" dirty="0" smtClean="0">
                <a:latin typeface="+mj-lt"/>
              </a:rPr>
              <a:t>своевременность</a:t>
            </a:r>
            <a:br>
              <a:rPr lang="ru-RU" sz="2200" dirty="0" smtClean="0">
                <a:latin typeface="+mj-lt"/>
              </a:rPr>
            </a:br>
            <a:r>
              <a:rPr lang="ru-RU" sz="2200" dirty="0" smtClean="0">
                <a:latin typeface="+mj-lt"/>
              </a:rPr>
              <a:t>и </a:t>
            </a:r>
            <a:r>
              <a:rPr lang="ru-RU" sz="2200" dirty="0">
                <a:latin typeface="+mj-lt"/>
              </a:rPr>
              <a:t>пунктуальность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Профессиональная независимость, этика и методология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Предотвращение злоупотреблений и право </a:t>
            </a:r>
            <a:r>
              <a:rPr lang="ru-RU" sz="2200" dirty="0" smtClean="0">
                <a:latin typeface="+mj-lt"/>
              </a:rPr>
              <a:t>комментировать</a:t>
            </a:r>
            <a:br>
              <a:rPr lang="ru-RU" sz="2200" dirty="0" smtClean="0">
                <a:latin typeface="+mj-lt"/>
              </a:rPr>
            </a:br>
            <a:r>
              <a:rPr lang="ru-RU" sz="2200" dirty="0" smtClean="0">
                <a:latin typeface="+mj-lt"/>
              </a:rPr>
              <a:t> по </a:t>
            </a:r>
            <a:r>
              <a:rPr lang="ru-RU" sz="2200" dirty="0">
                <a:latin typeface="+mj-lt"/>
              </a:rPr>
              <a:t>ошибочной интерпретации 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Источники официальной статистики и недопущение </a:t>
            </a:r>
            <a:r>
              <a:rPr lang="ru-RU" sz="2200" dirty="0" smtClean="0">
                <a:latin typeface="+mj-lt"/>
              </a:rPr>
              <a:t>излишней</a:t>
            </a:r>
            <a:br>
              <a:rPr lang="ru-RU" sz="2200" dirty="0" smtClean="0">
                <a:latin typeface="+mj-lt"/>
              </a:rPr>
            </a:br>
            <a:r>
              <a:rPr lang="ru-RU" sz="2200" dirty="0" smtClean="0">
                <a:latin typeface="+mj-lt"/>
              </a:rPr>
              <a:t> нагрузки/бремени </a:t>
            </a:r>
            <a:r>
              <a:rPr lang="ru-RU" sz="2200" dirty="0">
                <a:latin typeface="+mj-lt"/>
              </a:rPr>
              <a:t>на респондентов 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Статистическая конфиденциальность и исключительное использование в статистических целях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Подотчётность и прозрачность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Национальная координация, согласованность и сопоставимость</a:t>
            </a:r>
            <a:endParaRPr lang="en-GB" sz="2200" dirty="0">
              <a:latin typeface="+mj-lt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200" dirty="0">
                <a:latin typeface="+mj-lt"/>
              </a:rPr>
              <a:t>Международное сотрудничество и </a:t>
            </a:r>
            <a:r>
              <a:rPr lang="ru-RU" sz="2200" dirty="0" smtClean="0">
                <a:latin typeface="+mj-lt"/>
              </a:rPr>
              <a:t>стандарты</a:t>
            </a:r>
            <a:endParaRPr lang="en-GB" sz="22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11D3BB1-4843-4AE0-AE08-48B2A9A74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419" y="1185704"/>
            <a:ext cx="3571083" cy="324913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0580" y="103981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Основополагающие принципы ООН в области официальной статистики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50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8552" y="588741"/>
            <a:ext cx="10515600" cy="120459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Кыргызской </a:t>
            </a: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</a:t>
            </a:r>
            <a:b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официальной статистике</a:t>
            </a: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GB" sz="3600" b="1" dirty="0">
              <a:solidFill>
                <a:srgbClr val="006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841872" y="1692988"/>
            <a:ext cx="8353549" cy="4925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99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Вступил в силу в 2020 году</a:t>
            </a:r>
            <a:endParaRPr lang="ru-RU" sz="2000" b="1" dirty="0">
              <a:solidFill>
                <a:srgbClr val="99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4957011" y="2458642"/>
            <a:ext cx="6513094" cy="300130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полном соответствии</a:t>
            </a:r>
            <a:b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Основополагающими принципами официальной статистики</a:t>
            </a:r>
            <a:endParaRPr lang="ru-RU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30" y="2458643"/>
            <a:ext cx="4510164" cy="300130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12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="" xmlns:a16="http://schemas.microsoft.com/office/drawing/2014/main" id="{AEB7FD8D-AC69-4E90-A073-33A590B88A4A}"/>
              </a:ext>
            </a:extLst>
          </p:cNvPr>
          <p:cNvSpPr/>
          <p:nvPr/>
        </p:nvSpPr>
        <p:spPr>
          <a:xfrm>
            <a:off x="1610137" y="5695085"/>
            <a:ext cx="4003264" cy="380050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802888" y="1497260"/>
            <a:ext cx="5002826" cy="4051302"/>
            <a:chOff x="1111250" y="2736547"/>
            <a:chExt cx="3473207" cy="3016554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199068" y="3392988"/>
              <a:ext cx="3385389" cy="2360113"/>
            </a:xfrm>
            <a:custGeom>
              <a:avLst/>
              <a:gdLst>
                <a:gd name="T0" fmla="*/ 642 w 768"/>
                <a:gd name="T1" fmla="*/ 101 h 535"/>
                <a:gd name="T2" fmla="*/ 603 w 768"/>
                <a:gd name="T3" fmla="*/ 72 h 535"/>
                <a:gd name="T4" fmla="*/ 768 w 768"/>
                <a:gd name="T5" fmla="*/ 0 h 535"/>
                <a:gd name="T6" fmla="*/ 748 w 768"/>
                <a:gd name="T7" fmla="*/ 179 h 535"/>
                <a:gd name="T8" fmla="*/ 728 w 768"/>
                <a:gd name="T9" fmla="*/ 165 h 535"/>
                <a:gd name="T10" fmla="*/ 711 w 768"/>
                <a:gd name="T11" fmla="*/ 152 h 535"/>
                <a:gd name="T12" fmla="*/ 706 w 768"/>
                <a:gd name="T13" fmla="*/ 153 h 535"/>
                <a:gd name="T14" fmla="*/ 634 w 768"/>
                <a:gd name="T15" fmla="*/ 247 h 535"/>
                <a:gd name="T16" fmla="*/ 560 w 768"/>
                <a:gd name="T17" fmla="*/ 343 h 535"/>
                <a:gd name="T18" fmla="*/ 548 w 768"/>
                <a:gd name="T19" fmla="*/ 359 h 535"/>
                <a:gd name="T20" fmla="*/ 540 w 768"/>
                <a:gd name="T21" fmla="*/ 364 h 535"/>
                <a:gd name="T22" fmla="*/ 480 w 768"/>
                <a:gd name="T23" fmla="*/ 372 h 535"/>
                <a:gd name="T24" fmla="*/ 430 w 768"/>
                <a:gd name="T25" fmla="*/ 380 h 535"/>
                <a:gd name="T26" fmla="*/ 365 w 768"/>
                <a:gd name="T27" fmla="*/ 389 h 535"/>
                <a:gd name="T28" fmla="*/ 318 w 768"/>
                <a:gd name="T29" fmla="*/ 406 h 535"/>
                <a:gd name="T30" fmla="*/ 257 w 768"/>
                <a:gd name="T31" fmla="*/ 433 h 535"/>
                <a:gd name="T32" fmla="*/ 190 w 768"/>
                <a:gd name="T33" fmla="*/ 464 h 535"/>
                <a:gd name="T34" fmla="*/ 131 w 768"/>
                <a:gd name="T35" fmla="*/ 491 h 535"/>
                <a:gd name="T36" fmla="*/ 78 w 768"/>
                <a:gd name="T37" fmla="*/ 515 h 535"/>
                <a:gd name="T38" fmla="*/ 37 w 768"/>
                <a:gd name="T39" fmla="*/ 534 h 535"/>
                <a:gd name="T40" fmla="*/ 32 w 768"/>
                <a:gd name="T41" fmla="*/ 532 h 535"/>
                <a:gd name="T42" fmla="*/ 1 w 768"/>
                <a:gd name="T43" fmla="*/ 465 h 535"/>
                <a:gd name="T44" fmla="*/ 3 w 768"/>
                <a:gd name="T45" fmla="*/ 459 h 535"/>
                <a:gd name="T46" fmla="*/ 70 w 768"/>
                <a:gd name="T47" fmla="*/ 428 h 535"/>
                <a:gd name="T48" fmla="*/ 121 w 768"/>
                <a:gd name="T49" fmla="*/ 405 h 535"/>
                <a:gd name="T50" fmla="*/ 203 w 768"/>
                <a:gd name="T51" fmla="*/ 368 h 535"/>
                <a:gd name="T52" fmla="*/ 294 w 768"/>
                <a:gd name="T53" fmla="*/ 326 h 535"/>
                <a:gd name="T54" fmla="*/ 319 w 768"/>
                <a:gd name="T55" fmla="*/ 315 h 535"/>
                <a:gd name="T56" fmla="*/ 341 w 768"/>
                <a:gd name="T57" fmla="*/ 310 h 535"/>
                <a:gd name="T58" fmla="*/ 397 w 768"/>
                <a:gd name="T59" fmla="*/ 301 h 535"/>
                <a:gd name="T60" fmla="*/ 447 w 768"/>
                <a:gd name="T61" fmla="*/ 294 h 535"/>
                <a:gd name="T62" fmla="*/ 498 w 768"/>
                <a:gd name="T63" fmla="*/ 286 h 535"/>
                <a:gd name="T64" fmla="*/ 502 w 768"/>
                <a:gd name="T65" fmla="*/ 283 h 535"/>
                <a:gd name="T66" fmla="*/ 556 w 768"/>
                <a:gd name="T67" fmla="*/ 214 h 535"/>
                <a:gd name="T68" fmla="*/ 626 w 768"/>
                <a:gd name="T69" fmla="*/ 122 h 535"/>
                <a:gd name="T70" fmla="*/ 642 w 768"/>
                <a:gd name="T71" fmla="*/ 101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" h="535">
                  <a:moveTo>
                    <a:pt x="642" y="101"/>
                  </a:moveTo>
                  <a:cubicBezTo>
                    <a:pt x="629" y="91"/>
                    <a:pt x="616" y="82"/>
                    <a:pt x="603" y="72"/>
                  </a:cubicBezTo>
                  <a:cubicBezTo>
                    <a:pt x="658" y="48"/>
                    <a:pt x="713" y="24"/>
                    <a:pt x="768" y="0"/>
                  </a:cubicBezTo>
                  <a:cubicBezTo>
                    <a:pt x="761" y="60"/>
                    <a:pt x="755" y="119"/>
                    <a:pt x="748" y="179"/>
                  </a:cubicBezTo>
                  <a:cubicBezTo>
                    <a:pt x="741" y="174"/>
                    <a:pt x="734" y="169"/>
                    <a:pt x="728" y="165"/>
                  </a:cubicBezTo>
                  <a:cubicBezTo>
                    <a:pt x="723" y="160"/>
                    <a:pt x="717" y="156"/>
                    <a:pt x="711" y="152"/>
                  </a:cubicBezTo>
                  <a:cubicBezTo>
                    <a:pt x="709" y="150"/>
                    <a:pt x="708" y="151"/>
                    <a:pt x="706" y="153"/>
                  </a:cubicBezTo>
                  <a:cubicBezTo>
                    <a:pt x="682" y="184"/>
                    <a:pt x="658" y="215"/>
                    <a:pt x="634" y="247"/>
                  </a:cubicBezTo>
                  <a:cubicBezTo>
                    <a:pt x="610" y="279"/>
                    <a:pt x="585" y="311"/>
                    <a:pt x="560" y="343"/>
                  </a:cubicBezTo>
                  <a:cubicBezTo>
                    <a:pt x="556" y="348"/>
                    <a:pt x="552" y="354"/>
                    <a:pt x="548" y="359"/>
                  </a:cubicBezTo>
                  <a:cubicBezTo>
                    <a:pt x="546" y="361"/>
                    <a:pt x="543" y="363"/>
                    <a:pt x="540" y="364"/>
                  </a:cubicBezTo>
                  <a:cubicBezTo>
                    <a:pt x="520" y="367"/>
                    <a:pt x="500" y="370"/>
                    <a:pt x="480" y="372"/>
                  </a:cubicBezTo>
                  <a:cubicBezTo>
                    <a:pt x="463" y="375"/>
                    <a:pt x="446" y="377"/>
                    <a:pt x="430" y="380"/>
                  </a:cubicBezTo>
                  <a:cubicBezTo>
                    <a:pt x="408" y="383"/>
                    <a:pt x="387" y="388"/>
                    <a:pt x="365" y="389"/>
                  </a:cubicBezTo>
                  <a:cubicBezTo>
                    <a:pt x="348" y="391"/>
                    <a:pt x="333" y="399"/>
                    <a:pt x="318" y="406"/>
                  </a:cubicBezTo>
                  <a:cubicBezTo>
                    <a:pt x="297" y="415"/>
                    <a:pt x="277" y="424"/>
                    <a:pt x="257" y="433"/>
                  </a:cubicBezTo>
                  <a:cubicBezTo>
                    <a:pt x="235" y="444"/>
                    <a:pt x="213" y="454"/>
                    <a:pt x="190" y="464"/>
                  </a:cubicBezTo>
                  <a:cubicBezTo>
                    <a:pt x="171" y="473"/>
                    <a:pt x="151" y="482"/>
                    <a:pt x="131" y="491"/>
                  </a:cubicBezTo>
                  <a:cubicBezTo>
                    <a:pt x="113" y="499"/>
                    <a:pt x="96" y="507"/>
                    <a:pt x="78" y="515"/>
                  </a:cubicBezTo>
                  <a:cubicBezTo>
                    <a:pt x="64" y="522"/>
                    <a:pt x="51" y="528"/>
                    <a:pt x="37" y="534"/>
                  </a:cubicBezTo>
                  <a:cubicBezTo>
                    <a:pt x="34" y="535"/>
                    <a:pt x="33" y="535"/>
                    <a:pt x="32" y="532"/>
                  </a:cubicBezTo>
                  <a:cubicBezTo>
                    <a:pt x="22" y="509"/>
                    <a:pt x="11" y="487"/>
                    <a:pt x="1" y="465"/>
                  </a:cubicBezTo>
                  <a:cubicBezTo>
                    <a:pt x="0" y="462"/>
                    <a:pt x="0" y="461"/>
                    <a:pt x="3" y="459"/>
                  </a:cubicBezTo>
                  <a:cubicBezTo>
                    <a:pt x="25" y="449"/>
                    <a:pt x="48" y="439"/>
                    <a:pt x="70" y="428"/>
                  </a:cubicBezTo>
                  <a:cubicBezTo>
                    <a:pt x="87" y="421"/>
                    <a:pt x="104" y="413"/>
                    <a:pt x="121" y="405"/>
                  </a:cubicBezTo>
                  <a:cubicBezTo>
                    <a:pt x="148" y="393"/>
                    <a:pt x="175" y="380"/>
                    <a:pt x="203" y="368"/>
                  </a:cubicBezTo>
                  <a:cubicBezTo>
                    <a:pt x="233" y="354"/>
                    <a:pt x="264" y="340"/>
                    <a:pt x="294" y="326"/>
                  </a:cubicBezTo>
                  <a:cubicBezTo>
                    <a:pt x="302" y="323"/>
                    <a:pt x="311" y="318"/>
                    <a:pt x="319" y="315"/>
                  </a:cubicBezTo>
                  <a:cubicBezTo>
                    <a:pt x="326" y="313"/>
                    <a:pt x="334" y="311"/>
                    <a:pt x="341" y="310"/>
                  </a:cubicBezTo>
                  <a:cubicBezTo>
                    <a:pt x="360" y="307"/>
                    <a:pt x="378" y="304"/>
                    <a:pt x="397" y="301"/>
                  </a:cubicBezTo>
                  <a:cubicBezTo>
                    <a:pt x="413" y="299"/>
                    <a:pt x="430" y="297"/>
                    <a:pt x="447" y="294"/>
                  </a:cubicBezTo>
                  <a:cubicBezTo>
                    <a:pt x="464" y="292"/>
                    <a:pt x="481" y="289"/>
                    <a:pt x="498" y="286"/>
                  </a:cubicBezTo>
                  <a:cubicBezTo>
                    <a:pt x="499" y="286"/>
                    <a:pt x="501" y="284"/>
                    <a:pt x="502" y="283"/>
                  </a:cubicBezTo>
                  <a:cubicBezTo>
                    <a:pt x="520" y="260"/>
                    <a:pt x="538" y="237"/>
                    <a:pt x="556" y="214"/>
                  </a:cubicBezTo>
                  <a:cubicBezTo>
                    <a:pt x="579" y="183"/>
                    <a:pt x="603" y="153"/>
                    <a:pt x="626" y="122"/>
                  </a:cubicBezTo>
                  <a:cubicBezTo>
                    <a:pt x="631" y="115"/>
                    <a:pt x="637" y="108"/>
                    <a:pt x="642" y="1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689782" y="2736547"/>
              <a:ext cx="1159199" cy="1918826"/>
            </a:xfrm>
            <a:custGeom>
              <a:avLst/>
              <a:gdLst>
                <a:gd name="T0" fmla="*/ 30 w 263"/>
                <a:gd name="T1" fmla="*/ 255 h 435"/>
                <a:gd name="T2" fmla="*/ 19 w 263"/>
                <a:gd name="T3" fmla="*/ 304 h 435"/>
                <a:gd name="T4" fmla="*/ 1 w 263"/>
                <a:gd name="T5" fmla="*/ 248 h 435"/>
                <a:gd name="T6" fmla="*/ 34 w 263"/>
                <a:gd name="T7" fmla="*/ 202 h 435"/>
                <a:gd name="T8" fmla="*/ 48 w 263"/>
                <a:gd name="T9" fmla="*/ 175 h 435"/>
                <a:gd name="T10" fmla="*/ 40 w 263"/>
                <a:gd name="T11" fmla="*/ 122 h 435"/>
                <a:gd name="T12" fmla="*/ 93 w 263"/>
                <a:gd name="T13" fmla="*/ 150 h 435"/>
                <a:gd name="T14" fmla="*/ 88 w 263"/>
                <a:gd name="T15" fmla="*/ 186 h 435"/>
                <a:gd name="T16" fmla="*/ 129 w 263"/>
                <a:gd name="T17" fmla="*/ 188 h 435"/>
                <a:gd name="T18" fmla="*/ 154 w 263"/>
                <a:gd name="T19" fmla="*/ 174 h 435"/>
                <a:gd name="T20" fmla="*/ 158 w 263"/>
                <a:gd name="T21" fmla="*/ 15 h 435"/>
                <a:gd name="T22" fmla="*/ 178 w 263"/>
                <a:gd name="T23" fmla="*/ 13 h 435"/>
                <a:gd name="T24" fmla="*/ 255 w 263"/>
                <a:gd name="T25" fmla="*/ 22 h 435"/>
                <a:gd name="T26" fmla="*/ 252 w 263"/>
                <a:gd name="T27" fmla="*/ 38 h 435"/>
                <a:gd name="T28" fmla="*/ 243 w 263"/>
                <a:gd name="T29" fmla="*/ 55 h 435"/>
                <a:gd name="T30" fmla="*/ 263 w 263"/>
                <a:gd name="T31" fmla="*/ 84 h 435"/>
                <a:gd name="T32" fmla="*/ 183 w 263"/>
                <a:gd name="T33" fmla="*/ 84 h 435"/>
                <a:gd name="T34" fmla="*/ 178 w 263"/>
                <a:gd name="T35" fmla="*/ 157 h 435"/>
                <a:gd name="T36" fmla="*/ 190 w 263"/>
                <a:gd name="T37" fmla="*/ 174 h 435"/>
                <a:gd name="T38" fmla="*/ 178 w 263"/>
                <a:gd name="T39" fmla="*/ 199 h 435"/>
                <a:gd name="T40" fmla="*/ 169 w 263"/>
                <a:gd name="T41" fmla="*/ 225 h 435"/>
                <a:gd name="T42" fmla="*/ 158 w 263"/>
                <a:gd name="T43" fmla="*/ 205 h 435"/>
                <a:gd name="T44" fmla="*/ 135 w 263"/>
                <a:gd name="T45" fmla="*/ 217 h 435"/>
                <a:gd name="T46" fmla="*/ 91 w 263"/>
                <a:gd name="T47" fmla="*/ 217 h 435"/>
                <a:gd name="T48" fmla="*/ 95 w 263"/>
                <a:gd name="T49" fmla="*/ 276 h 435"/>
                <a:gd name="T50" fmla="*/ 102 w 263"/>
                <a:gd name="T51" fmla="*/ 292 h 435"/>
                <a:gd name="T52" fmla="*/ 149 w 263"/>
                <a:gd name="T53" fmla="*/ 312 h 435"/>
                <a:gd name="T54" fmla="*/ 171 w 263"/>
                <a:gd name="T55" fmla="*/ 381 h 435"/>
                <a:gd name="T56" fmla="*/ 140 w 263"/>
                <a:gd name="T57" fmla="*/ 364 h 435"/>
                <a:gd name="T58" fmla="*/ 120 w 263"/>
                <a:gd name="T59" fmla="*/ 330 h 435"/>
                <a:gd name="T60" fmla="*/ 89 w 263"/>
                <a:gd name="T61" fmla="*/ 321 h 435"/>
                <a:gd name="T62" fmla="*/ 92 w 263"/>
                <a:gd name="T63" fmla="*/ 365 h 435"/>
                <a:gd name="T64" fmla="*/ 63 w 263"/>
                <a:gd name="T65" fmla="*/ 423 h 435"/>
                <a:gd name="T66" fmla="*/ 35 w 263"/>
                <a:gd name="T67" fmla="*/ 408 h 435"/>
                <a:gd name="T68" fmla="*/ 60 w 263"/>
                <a:gd name="T69" fmla="*/ 359 h 435"/>
                <a:gd name="T70" fmla="*/ 53 w 263"/>
                <a:gd name="T71" fmla="*/ 320 h 435"/>
                <a:gd name="T72" fmla="*/ 41 w 263"/>
                <a:gd name="T73" fmla="*/ 24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435">
                  <a:moveTo>
                    <a:pt x="40" y="239"/>
                  </a:moveTo>
                  <a:cubicBezTo>
                    <a:pt x="33" y="241"/>
                    <a:pt x="29" y="249"/>
                    <a:pt x="30" y="255"/>
                  </a:cubicBezTo>
                  <a:cubicBezTo>
                    <a:pt x="31" y="267"/>
                    <a:pt x="32" y="278"/>
                    <a:pt x="32" y="290"/>
                  </a:cubicBezTo>
                  <a:cubicBezTo>
                    <a:pt x="32" y="298"/>
                    <a:pt x="27" y="304"/>
                    <a:pt x="19" y="304"/>
                  </a:cubicBezTo>
                  <a:cubicBezTo>
                    <a:pt x="11" y="305"/>
                    <a:pt x="5" y="300"/>
                    <a:pt x="4" y="291"/>
                  </a:cubicBezTo>
                  <a:cubicBezTo>
                    <a:pt x="3" y="277"/>
                    <a:pt x="3" y="262"/>
                    <a:pt x="1" y="248"/>
                  </a:cubicBezTo>
                  <a:cubicBezTo>
                    <a:pt x="0" y="240"/>
                    <a:pt x="2" y="235"/>
                    <a:pt x="7" y="230"/>
                  </a:cubicBezTo>
                  <a:cubicBezTo>
                    <a:pt x="17" y="221"/>
                    <a:pt x="25" y="211"/>
                    <a:pt x="34" y="202"/>
                  </a:cubicBezTo>
                  <a:cubicBezTo>
                    <a:pt x="36" y="200"/>
                    <a:pt x="37" y="199"/>
                    <a:pt x="37" y="197"/>
                  </a:cubicBezTo>
                  <a:cubicBezTo>
                    <a:pt x="38" y="189"/>
                    <a:pt x="40" y="181"/>
                    <a:pt x="48" y="175"/>
                  </a:cubicBezTo>
                  <a:cubicBezTo>
                    <a:pt x="35" y="168"/>
                    <a:pt x="29" y="157"/>
                    <a:pt x="30" y="143"/>
                  </a:cubicBezTo>
                  <a:cubicBezTo>
                    <a:pt x="30" y="135"/>
                    <a:pt x="34" y="128"/>
                    <a:pt x="40" y="122"/>
                  </a:cubicBezTo>
                  <a:cubicBezTo>
                    <a:pt x="52" y="111"/>
                    <a:pt x="72" y="111"/>
                    <a:pt x="84" y="123"/>
                  </a:cubicBezTo>
                  <a:cubicBezTo>
                    <a:pt x="91" y="131"/>
                    <a:pt x="94" y="139"/>
                    <a:pt x="93" y="150"/>
                  </a:cubicBezTo>
                  <a:cubicBezTo>
                    <a:pt x="92" y="160"/>
                    <a:pt x="86" y="168"/>
                    <a:pt x="78" y="173"/>
                  </a:cubicBezTo>
                  <a:cubicBezTo>
                    <a:pt x="82" y="178"/>
                    <a:pt x="84" y="182"/>
                    <a:pt x="88" y="186"/>
                  </a:cubicBezTo>
                  <a:cubicBezTo>
                    <a:pt x="88" y="187"/>
                    <a:pt x="90" y="188"/>
                    <a:pt x="92" y="188"/>
                  </a:cubicBezTo>
                  <a:cubicBezTo>
                    <a:pt x="104" y="188"/>
                    <a:pt x="117" y="188"/>
                    <a:pt x="129" y="188"/>
                  </a:cubicBezTo>
                  <a:cubicBezTo>
                    <a:pt x="131" y="188"/>
                    <a:pt x="133" y="187"/>
                    <a:pt x="135" y="186"/>
                  </a:cubicBezTo>
                  <a:cubicBezTo>
                    <a:pt x="141" y="182"/>
                    <a:pt x="147" y="178"/>
                    <a:pt x="154" y="174"/>
                  </a:cubicBezTo>
                  <a:cubicBezTo>
                    <a:pt x="157" y="172"/>
                    <a:pt x="158" y="169"/>
                    <a:pt x="158" y="165"/>
                  </a:cubicBezTo>
                  <a:cubicBezTo>
                    <a:pt x="158" y="115"/>
                    <a:pt x="158" y="65"/>
                    <a:pt x="158" y="15"/>
                  </a:cubicBezTo>
                  <a:cubicBezTo>
                    <a:pt x="158" y="11"/>
                    <a:pt x="159" y="6"/>
                    <a:pt x="163" y="4"/>
                  </a:cubicBezTo>
                  <a:cubicBezTo>
                    <a:pt x="170" y="0"/>
                    <a:pt x="178" y="4"/>
                    <a:pt x="178" y="13"/>
                  </a:cubicBezTo>
                  <a:cubicBezTo>
                    <a:pt x="179" y="22"/>
                    <a:pt x="179" y="22"/>
                    <a:pt x="187" y="22"/>
                  </a:cubicBezTo>
                  <a:cubicBezTo>
                    <a:pt x="210" y="22"/>
                    <a:pt x="232" y="22"/>
                    <a:pt x="255" y="22"/>
                  </a:cubicBezTo>
                  <a:cubicBezTo>
                    <a:pt x="257" y="22"/>
                    <a:pt x="259" y="22"/>
                    <a:pt x="263" y="22"/>
                  </a:cubicBezTo>
                  <a:cubicBezTo>
                    <a:pt x="259" y="28"/>
                    <a:pt x="255" y="33"/>
                    <a:pt x="252" y="38"/>
                  </a:cubicBezTo>
                  <a:cubicBezTo>
                    <a:pt x="249" y="42"/>
                    <a:pt x="246" y="46"/>
                    <a:pt x="244" y="49"/>
                  </a:cubicBezTo>
                  <a:cubicBezTo>
                    <a:pt x="242" y="51"/>
                    <a:pt x="242" y="53"/>
                    <a:pt x="243" y="55"/>
                  </a:cubicBezTo>
                  <a:cubicBezTo>
                    <a:pt x="249" y="63"/>
                    <a:pt x="254" y="71"/>
                    <a:pt x="260" y="79"/>
                  </a:cubicBezTo>
                  <a:cubicBezTo>
                    <a:pt x="261" y="80"/>
                    <a:pt x="262" y="82"/>
                    <a:pt x="263" y="84"/>
                  </a:cubicBezTo>
                  <a:cubicBezTo>
                    <a:pt x="260" y="84"/>
                    <a:pt x="259" y="84"/>
                    <a:pt x="257" y="84"/>
                  </a:cubicBezTo>
                  <a:cubicBezTo>
                    <a:pt x="232" y="84"/>
                    <a:pt x="208" y="84"/>
                    <a:pt x="183" y="84"/>
                  </a:cubicBezTo>
                  <a:cubicBezTo>
                    <a:pt x="179" y="84"/>
                    <a:pt x="178" y="85"/>
                    <a:pt x="178" y="89"/>
                  </a:cubicBezTo>
                  <a:cubicBezTo>
                    <a:pt x="178" y="112"/>
                    <a:pt x="178" y="134"/>
                    <a:pt x="178" y="157"/>
                  </a:cubicBezTo>
                  <a:cubicBezTo>
                    <a:pt x="178" y="160"/>
                    <a:pt x="179" y="161"/>
                    <a:pt x="182" y="163"/>
                  </a:cubicBezTo>
                  <a:cubicBezTo>
                    <a:pt x="187" y="164"/>
                    <a:pt x="190" y="168"/>
                    <a:pt x="190" y="174"/>
                  </a:cubicBezTo>
                  <a:cubicBezTo>
                    <a:pt x="191" y="180"/>
                    <a:pt x="189" y="185"/>
                    <a:pt x="184" y="188"/>
                  </a:cubicBezTo>
                  <a:cubicBezTo>
                    <a:pt x="179" y="190"/>
                    <a:pt x="178" y="194"/>
                    <a:pt x="178" y="199"/>
                  </a:cubicBezTo>
                  <a:cubicBezTo>
                    <a:pt x="178" y="204"/>
                    <a:pt x="178" y="210"/>
                    <a:pt x="178" y="215"/>
                  </a:cubicBezTo>
                  <a:cubicBezTo>
                    <a:pt x="178" y="222"/>
                    <a:pt x="175" y="225"/>
                    <a:pt x="169" y="225"/>
                  </a:cubicBezTo>
                  <a:cubicBezTo>
                    <a:pt x="163" y="226"/>
                    <a:pt x="159" y="222"/>
                    <a:pt x="158" y="216"/>
                  </a:cubicBezTo>
                  <a:cubicBezTo>
                    <a:pt x="158" y="213"/>
                    <a:pt x="158" y="210"/>
                    <a:pt x="158" y="205"/>
                  </a:cubicBezTo>
                  <a:cubicBezTo>
                    <a:pt x="153" y="209"/>
                    <a:pt x="149" y="212"/>
                    <a:pt x="144" y="214"/>
                  </a:cubicBezTo>
                  <a:cubicBezTo>
                    <a:pt x="142" y="216"/>
                    <a:pt x="138" y="217"/>
                    <a:pt x="135" y="217"/>
                  </a:cubicBezTo>
                  <a:cubicBezTo>
                    <a:pt x="122" y="217"/>
                    <a:pt x="109" y="217"/>
                    <a:pt x="96" y="216"/>
                  </a:cubicBezTo>
                  <a:cubicBezTo>
                    <a:pt x="94" y="216"/>
                    <a:pt x="93" y="217"/>
                    <a:pt x="91" y="217"/>
                  </a:cubicBezTo>
                  <a:cubicBezTo>
                    <a:pt x="92" y="225"/>
                    <a:pt x="92" y="234"/>
                    <a:pt x="93" y="243"/>
                  </a:cubicBezTo>
                  <a:cubicBezTo>
                    <a:pt x="94" y="254"/>
                    <a:pt x="94" y="265"/>
                    <a:pt x="95" y="276"/>
                  </a:cubicBezTo>
                  <a:cubicBezTo>
                    <a:pt x="96" y="279"/>
                    <a:pt x="96" y="282"/>
                    <a:pt x="96" y="285"/>
                  </a:cubicBezTo>
                  <a:cubicBezTo>
                    <a:pt x="96" y="289"/>
                    <a:pt x="99" y="290"/>
                    <a:pt x="102" y="292"/>
                  </a:cubicBezTo>
                  <a:cubicBezTo>
                    <a:pt x="115" y="295"/>
                    <a:pt x="128" y="299"/>
                    <a:pt x="140" y="303"/>
                  </a:cubicBezTo>
                  <a:cubicBezTo>
                    <a:pt x="143" y="305"/>
                    <a:pt x="147" y="309"/>
                    <a:pt x="149" y="312"/>
                  </a:cubicBezTo>
                  <a:cubicBezTo>
                    <a:pt x="157" y="328"/>
                    <a:pt x="165" y="344"/>
                    <a:pt x="174" y="360"/>
                  </a:cubicBezTo>
                  <a:cubicBezTo>
                    <a:pt x="178" y="367"/>
                    <a:pt x="177" y="376"/>
                    <a:pt x="171" y="381"/>
                  </a:cubicBezTo>
                  <a:cubicBezTo>
                    <a:pt x="165" y="385"/>
                    <a:pt x="155" y="386"/>
                    <a:pt x="150" y="380"/>
                  </a:cubicBezTo>
                  <a:cubicBezTo>
                    <a:pt x="146" y="375"/>
                    <a:pt x="144" y="370"/>
                    <a:pt x="140" y="364"/>
                  </a:cubicBezTo>
                  <a:cubicBezTo>
                    <a:pt x="135" y="354"/>
                    <a:pt x="130" y="344"/>
                    <a:pt x="125" y="335"/>
                  </a:cubicBezTo>
                  <a:cubicBezTo>
                    <a:pt x="124" y="333"/>
                    <a:pt x="122" y="330"/>
                    <a:pt x="120" y="330"/>
                  </a:cubicBezTo>
                  <a:cubicBezTo>
                    <a:pt x="110" y="327"/>
                    <a:pt x="101" y="324"/>
                    <a:pt x="91" y="321"/>
                  </a:cubicBezTo>
                  <a:cubicBezTo>
                    <a:pt x="91" y="321"/>
                    <a:pt x="90" y="321"/>
                    <a:pt x="89" y="321"/>
                  </a:cubicBezTo>
                  <a:cubicBezTo>
                    <a:pt x="89" y="327"/>
                    <a:pt x="90" y="334"/>
                    <a:pt x="90" y="340"/>
                  </a:cubicBezTo>
                  <a:cubicBezTo>
                    <a:pt x="91" y="348"/>
                    <a:pt x="93" y="357"/>
                    <a:pt x="92" y="365"/>
                  </a:cubicBezTo>
                  <a:cubicBezTo>
                    <a:pt x="91" y="371"/>
                    <a:pt x="88" y="378"/>
                    <a:pt x="85" y="383"/>
                  </a:cubicBezTo>
                  <a:cubicBezTo>
                    <a:pt x="78" y="397"/>
                    <a:pt x="70" y="410"/>
                    <a:pt x="63" y="423"/>
                  </a:cubicBezTo>
                  <a:cubicBezTo>
                    <a:pt x="58" y="432"/>
                    <a:pt x="49" y="435"/>
                    <a:pt x="41" y="431"/>
                  </a:cubicBezTo>
                  <a:cubicBezTo>
                    <a:pt x="33" y="426"/>
                    <a:pt x="30" y="417"/>
                    <a:pt x="35" y="408"/>
                  </a:cubicBezTo>
                  <a:cubicBezTo>
                    <a:pt x="43" y="394"/>
                    <a:pt x="51" y="379"/>
                    <a:pt x="59" y="365"/>
                  </a:cubicBezTo>
                  <a:cubicBezTo>
                    <a:pt x="60" y="363"/>
                    <a:pt x="60" y="361"/>
                    <a:pt x="60" y="359"/>
                  </a:cubicBezTo>
                  <a:cubicBezTo>
                    <a:pt x="60" y="349"/>
                    <a:pt x="59" y="340"/>
                    <a:pt x="58" y="330"/>
                  </a:cubicBezTo>
                  <a:cubicBezTo>
                    <a:pt x="58" y="326"/>
                    <a:pt x="57" y="323"/>
                    <a:pt x="53" y="320"/>
                  </a:cubicBezTo>
                  <a:cubicBezTo>
                    <a:pt x="48" y="316"/>
                    <a:pt x="46" y="309"/>
                    <a:pt x="45" y="302"/>
                  </a:cubicBezTo>
                  <a:cubicBezTo>
                    <a:pt x="44" y="282"/>
                    <a:pt x="42" y="262"/>
                    <a:pt x="41" y="242"/>
                  </a:cubicBezTo>
                  <a:cubicBezTo>
                    <a:pt x="41" y="241"/>
                    <a:pt x="41" y="240"/>
                    <a:pt x="40" y="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111250" y="4178960"/>
              <a:ext cx="656441" cy="1124072"/>
            </a:xfrm>
            <a:custGeom>
              <a:avLst/>
              <a:gdLst>
                <a:gd name="T0" fmla="*/ 72 w 149"/>
                <a:gd name="T1" fmla="*/ 163 h 255"/>
                <a:gd name="T2" fmla="*/ 74 w 149"/>
                <a:gd name="T3" fmla="*/ 182 h 255"/>
                <a:gd name="T4" fmla="*/ 75 w 149"/>
                <a:gd name="T5" fmla="*/ 198 h 255"/>
                <a:gd name="T6" fmla="*/ 71 w 149"/>
                <a:gd name="T7" fmla="*/ 211 h 255"/>
                <a:gd name="T8" fmla="*/ 54 w 149"/>
                <a:gd name="T9" fmla="*/ 244 h 255"/>
                <a:gd name="T10" fmla="*/ 35 w 149"/>
                <a:gd name="T11" fmla="*/ 250 h 255"/>
                <a:gd name="T12" fmla="*/ 33 w 149"/>
                <a:gd name="T13" fmla="*/ 232 h 255"/>
                <a:gd name="T14" fmla="*/ 49 w 149"/>
                <a:gd name="T15" fmla="*/ 199 h 255"/>
                <a:gd name="T16" fmla="*/ 51 w 149"/>
                <a:gd name="T17" fmla="*/ 193 h 255"/>
                <a:gd name="T18" fmla="*/ 48 w 149"/>
                <a:gd name="T19" fmla="*/ 170 h 255"/>
                <a:gd name="T20" fmla="*/ 45 w 149"/>
                <a:gd name="T21" fmla="*/ 165 h 255"/>
                <a:gd name="T22" fmla="*/ 37 w 149"/>
                <a:gd name="T23" fmla="*/ 149 h 255"/>
                <a:gd name="T24" fmla="*/ 33 w 149"/>
                <a:gd name="T25" fmla="*/ 106 h 255"/>
                <a:gd name="T26" fmla="*/ 32 w 149"/>
                <a:gd name="T27" fmla="*/ 101 h 255"/>
                <a:gd name="T28" fmla="*/ 24 w 149"/>
                <a:gd name="T29" fmla="*/ 116 h 255"/>
                <a:gd name="T30" fmla="*/ 27 w 149"/>
                <a:gd name="T31" fmla="*/ 141 h 255"/>
                <a:gd name="T32" fmla="*/ 11 w 149"/>
                <a:gd name="T33" fmla="*/ 152 h 255"/>
                <a:gd name="T34" fmla="*/ 5 w 149"/>
                <a:gd name="T35" fmla="*/ 141 h 255"/>
                <a:gd name="T36" fmla="*/ 2 w 149"/>
                <a:gd name="T37" fmla="*/ 114 h 255"/>
                <a:gd name="T38" fmla="*/ 9 w 149"/>
                <a:gd name="T39" fmla="*/ 91 h 255"/>
                <a:gd name="T40" fmla="*/ 27 w 149"/>
                <a:gd name="T41" fmla="*/ 72 h 255"/>
                <a:gd name="T42" fmla="*/ 29 w 149"/>
                <a:gd name="T43" fmla="*/ 68 h 255"/>
                <a:gd name="T44" fmla="*/ 36 w 149"/>
                <a:gd name="T45" fmla="*/ 51 h 255"/>
                <a:gd name="T46" fmla="*/ 22 w 149"/>
                <a:gd name="T47" fmla="*/ 23 h 255"/>
                <a:gd name="T48" fmla="*/ 34 w 149"/>
                <a:gd name="T49" fmla="*/ 7 h 255"/>
                <a:gd name="T50" fmla="*/ 68 w 149"/>
                <a:gd name="T51" fmla="*/ 16 h 255"/>
                <a:gd name="T52" fmla="*/ 60 w 149"/>
                <a:gd name="T53" fmla="*/ 48 h 255"/>
                <a:gd name="T54" fmla="*/ 68 w 149"/>
                <a:gd name="T55" fmla="*/ 59 h 255"/>
                <a:gd name="T56" fmla="*/ 71 w 149"/>
                <a:gd name="T57" fmla="*/ 60 h 255"/>
                <a:gd name="T58" fmla="*/ 100 w 149"/>
                <a:gd name="T59" fmla="*/ 60 h 255"/>
                <a:gd name="T60" fmla="*/ 105 w 149"/>
                <a:gd name="T61" fmla="*/ 58 h 255"/>
                <a:gd name="T62" fmla="*/ 129 w 149"/>
                <a:gd name="T63" fmla="*/ 40 h 255"/>
                <a:gd name="T64" fmla="*/ 146 w 149"/>
                <a:gd name="T65" fmla="*/ 42 h 255"/>
                <a:gd name="T66" fmla="*/ 143 w 149"/>
                <a:gd name="T67" fmla="*/ 58 h 255"/>
                <a:gd name="T68" fmla="*/ 112 w 149"/>
                <a:gd name="T69" fmla="*/ 80 h 255"/>
                <a:gd name="T70" fmla="*/ 106 w 149"/>
                <a:gd name="T71" fmla="*/ 82 h 255"/>
                <a:gd name="T72" fmla="*/ 77 w 149"/>
                <a:gd name="T73" fmla="*/ 82 h 255"/>
                <a:gd name="T74" fmla="*/ 71 w 149"/>
                <a:gd name="T75" fmla="*/ 82 h 255"/>
                <a:gd name="T76" fmla="*/ 73 w 149"/>
                <a:gd name="T77" fmla="*/ 105 h 255"/>
                <a:gd name="T78" fmla="*/ 76 w 149"/>
                <a:gd name="T79" fmla="*/ 133 h 255"/>
                <a:gd name="T80" fmla="*/ 82 w 149"/>
                <a:gd name="T81" fmla="*/ 141 h 255"/>
                <a:gd name="T82" fmla="*/ 109 w 149"/>
                <a:gd name="T83" fmla="*/ 149 h 255"/>
                <a:gd name="T84" fmla="*/ 118 w 149"/>
                <a:gd name="T85" fmla="*/ 155 h 255"/>
                <a:gd name="T86" fmla="*/ 140 w 149"/>
                <a:gd name="T87" fmla="*/ 193 h 255"/>
                <a:gd name="T88" fmla="*/ 135 w 149"/>
                <a:gd name="T89" fmla="*/ 210 h 255"/>
                <a:gd name="T90" fmla="*/ 118 w 149"/>
                <a:gd name="T91" fmla="*/ 205 h 255"/>
                <a:gd name="T92" fmla="*/ 101 w 149"/>
                <a:gd name="T93" fmla="*/ 174 h 255"/>
                <a:gd name="T94" fmla="*/ 97 w 149"/>
                <a:gd name="T95" fmla="*/ 171 h 255"/>
                <a:gd name="T96" fmla="*/ 72 w 149"/>
                <a:gd name="T97" fmla="*/ 16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9" h="255">
                  <a:moveTo>
                    <a:pt x="72" y="163"/>
                  </a:moveTo>
                  <a:cubicBezTo>
                    <a:pt x="72" y="170"/>
                    <a:pt x="73" y="176"/>
                    <a:pt x="74" y="182"/>
                  </a:cubicBezTo>
                  <a:cubicBezTo>
                    <a:pt x="74" y="187"/>
                    <a:pt x="76" y="193"/>
                    <a:pt x="75" y="198"/>
                  </a:cubicBezTo>
                  <a:cubicBezTo>
                    <a:pt x="75" y="203"/>
                    <a:pt x="73" y="207"/>
                    <a:pt x="71" y="211"/>
                  </a:cubicBezTo>
                  <a:cubicBezTo>
                    <a:pt x="66" y="222"/>
                    <a:pt x="60" y="233"/>
                    <a:pt x="54" y="244"/>
                  </a:cubicBezTo>
                  <a:cubicBezTo>
                    <a:pt x="50" y="252"/>
                    <a:pt x="42" y="255"/>
                    <a:pt x="35" y="250"/>
                  </a:cubicBezTo>
                  <a:cubicBezTo>
                    <a:pt x="30" y="246"/>
                    <a:pt x="29" y="239"/>
                    <a:pt x="33" y="232"/>
                  </a:cubicBezTo>
                  <a:cubicBezTo>
                    <a:pt x="38" y="221"/>
                    <a:pt x="44" y="210"/>
                    <a:pt x="49" y="199"/>
                  </a:cubicBezTo>
                  <a:cubicBezTo>
                    <a:pt x="50" y="197"/>
                    <a:pt x="51" y="195"/>
                    <a:pt x="51" y="193"/>
                  </a:cubicBezTo>
                  <a:cubicBezTo>
                    <a:pt x="50" y="185"/>
                    <a:pt x="49" y="177"/>
                    <a:pt x="48" y="170"/>
                  </a:cubicBezTo>
                  <a:cubicBezTo>
                    <a:pt x="48" y="168"/>
                    <a:pt x="47" y="166"/>
                    <a:pt x="45" y="165"/>
                  </a:cubicBezTo>
                  <a:cubicBezTo>
                    <a:pt x="40" y="161"/>
                    <a:pt x="38" y="155"/>
                    <a:pt x="37" y="149"/>
                  </a:cubicBezTo>
                  <a:cubicBezTo>
                    <a:pt x="36" y="134"/>
                    <a:pt x="35" y="120"/>
                    <a:pt x="33" y="106"/>
                  </a:cubicBezTo>
                  <a:cubicBezTo>
                    <a:pt x="33" y="105"/>
                    <a:pt x="32" y="103"/>
                    <a:pt x="32" y="101"/>
                  </a:cubicBezTo>
                  <a:cubicBezTo>
                    <a:pt x="27" y="105"/>
                    <a:pt x="23" y="109"/>
                    <a:pt x="24" y="116"/>
                  </a:cubicBezTo>
                  <a:cubicBezTo>
                    <a:pt x="26" y="124"/>
                    <a:pt x="26" y="132"/>
                    <a:pt x="27" y="141"/>
                  </a:cubicBezTo>
                  <a:cubicBezTo>
                    <a:pt x="28" y="150"/>
                    <a:pt x="20" y="155"/>
                    <a:pt x="11" y="152"/>
                  </a:cubicBezTo>
                  <a:cubicBezTo>
                    <a:pt x="7" y="150"/>
                    <a:pt x="5" y="146"/>
                    <a:pt x="5" y="141"/>
                  </a:cubicBezTo>
                  <a:cubicBezTo>
                    <a:pt x="4" y="132"/>
                    <a:pt x="4" y="123"/>
                    <a:pt x="2" y="114"/>
                  </a:cubicBezTo>
                  <a:cubicBezTo>
                    <a:pt x="0" y="104"/>
                    <a:pt x="3" y="98"/>
                    <a:pt x="9" y="91"/>
                  </a:cubicBezTo>
                  <a:cubicBezTo>
                    <a:pt x="16" y="85"/>
                    <a:pt x="21" y="79"/>
                    <a:pt x="27" y="72"/>
                  </a:cubicBezTo>
                  <a:cubicBezTo>
                    <a:pt x="28" y="71"/>
                    <a:pt x="29" y="69"/>
                    <a:pt x="29" y="68"/>
                  </a:cubicBezTo>
                  <a:cubicBezTo>
                    <a:pt x="29" y="61"/>
                    <a:pt x="32" y="56"/>
                    <a:pt x="36" y="51"/>
                  </a:cubicBezTo>
                  <a:cubicBezTo>
                    <a:pt x="26" y="45"/>
                    <a:pt x="20" y="36"/>
                    <a:pt x="22" y="23"/>
                  </a:cubicBezTo>
                  <a:cubicBezTo>
                    <a:pt x="24" y="16"/>
                    <a:pt x="28" y="10"/>
                    <a:pt x="34" y="7"/>
                  </a:cubicBezTo>
                  <a:cubicBezTo>
                    <a:pt x="45" y="0"/>
                    <a:pt x="62" y="4"/>
                    <a:pt x="68" y="16"/>
                  </a:cubicBezTo>
                  <a:cubicBezTo>
                    <a:pt x="75" y="29"/>
                    <a:pt x="71" y="43"/>
                    <a:pt x="60" y="48"/>
                  </a:cubicBezTo>
                  <a:cubicBezTo>
                    <a:pt x="62" y="52"/>
                    <a:pt x="65" y="56"/>
                    <a:pt x="68" y="59"/>
                  </a:cubicBezTo>
                  <a:cubicBezTo>
                    <a:pt x="69" y="60"/>
                    <a:pt x="70" y="60"/>
                    <a:pt x="71" y="60"/>
                  </a:cubicBezTo>
                  <a:cubicBezTo>
                    <a:pt x="81" y="60"/>
                    <a:pt x="90" y="60"/>
                    <a:pt x="100" y="60"/>
                  </a:cubicBezTo>
                  <a:cubicBezTo>
                    <a:pt x="101" y="60"/>
                    <a:pt x="103" y="59"/>
                    <a:pt x="105" y="58"/>
                  </a:cubicBezTo>
                  <a:cubicBezTo>
                    <a:pt x="113" y="52"/>
                    <a:pt x="121" y="46"/>
                    <a:pt x="129" y="40"/>
                  </a:cubicBezTo>
                  <a:cubicBezTo>
                    <a:pt x="135" y="36"/>
                    <a:pt x="142" y="37"/>
                    <a:pt x="146" y="42"/>
                  </a:cubicBezTo>
                  <a:cubicBezTo>
                    <a:pt x="149" y="46"/>
                    <a:pt x="149" y="54"/>
                    <a:pt x="143" y="58"/>
                  </a:cubicBezTo>
                  <a:cubicBezTo>
                    <a:pt x="132" y="65"/>
                    <a:pt x="122" y="73"/>
                    <a:pt x="112" y="80"/>
                  </a:cubicBezTo>
                  <a:cubicBezTo>
                    <a:pt x="110" y="81"/>
                    <a:pt x="108" y="82"/>
                    <a:pt x="106" y="82"/>
                  </a:cubicBezTo>
                  <a:cubicBezTo>
                    <a:pt x="96" y="82"/>
                    <a:pt x="87" y="82"/>
                    <a:pt x="77" y="82"/>
                  </a:cubicBezTo>
                  <a:cubicBezTo>
                    <a:pt x="76" y="82"/>
                    <a:pt x="74" y="82"/>
                    <a:pt x="71" y="82"/>
                  </a:cubicBezTo>
                  <a:cubicBezTo>
                    <a:pt x="72" y="90"/>
                    <a:pt x="73" y="98"/>
                    <a:pt x="73" y="105"/>
                  </a:cubicBezTo>
                  <a:cubicBezTo>
                    <a:pt x="74" y="114"/>
                    <a:pt x="75" y="124"/>
                    <a:pt x="76" y="133"/>
                  </a:cubicBezTo>
                  <a:cubicBezTo>
                    <a:pt x="77" y="137"/>
                    <a:pt x="77" y="140"/>
                    <a:pt x="82" y="141"/>
                  </a:cubicBezTo>
                  <a:cubicBezTo>
                    <a:pt x="91" y="143"/>
                    <a:pt x="100" y="146"/>
                    <a:pt x="109" y="149"/>
                  </a:cubicBezTo>
                  <a:cubicBezTo>
                    <a:pt x="112" y="150"/>
                    <a:pt x="116" y="152"/>
                    <a:pt x="118" y="155"/>
                  </a:cubicBezTo>
                  <a:cubicBezTo>
                    <a:pt x="125" y="168"/>
                    <a:pt x="132" y="181"/>
                    <a:pt x="140" y="193"/>
                  </a:cubicBezTo>
                  <a:cubicBezTo>
                    <a:pt x="143" y="200"/>
                    <a:pt x="141" y="207"/>
                    <a:pt x="135" y="210"/>
                  </a:cubicBezTo>
                  <a:cubicBezTo>
                    <a:pt x="129" y="214"/>
                    <a:pt x="122" y="212"/>
                    <a:pt x="118" y="205"/>
                  </a:cubicBezTo>
                  <a:cubicBezTo>
                    <a:pt x="112" y="195"/>
                    <a:pt x="107" y="185"/>
                    <a:pt x="101" y="174"/>
                  </a:cubicBezTo>
                  <a:cubicBezTo>
                    <a:pt x="100" y="173"/>
                    <a:pt x="99" y="171"/>
                    <a:pt x="97" y="171"/>
                  </a:cubicBezTo>
                  <a:cubicBezTo>
                    <a:pt x="89" y="168"/>
                    <a:pt x="81" y="166"/>
                    <a:pt x="72" y="1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837946" y="3856228"/>
              <a:ext cx="656441" cy="1121877"/>
            </a:xfrm>
            <a:custGeom>
              <a:avLst/>
              <a:gdLst>
                <a:gd name="T0" fmla="*/ 59 w 149"/>
                <a:gd name="T1" fmla="*/ 48 h 254"/>
                <a:gd name="T2" fmla="*/ 67 w 149"/>
                <a:gd name="T3" fmla="*/ 58 h 254"/>
                <a:gd name="T4" fmla="*/ 71 w 149"/>
                <a:gd name="T5" fmla="*/ 59 h 254"/>
                <a:gd name="T6" fmla="*/ 98 w 149"/>
                <a:gd name="T7" fmla="*/ 59 h 254"/>
                <a:gd name="T8" fmla="*/ 105 w 149"/>
                <a:gd name="T9" fmla="*/ 56 h 254"/>
                <a:gd name="T10" fmla="*/ 129 w 149"/>
                <a:gd name="T11" fmla="*/ 39 h 254"/>
                <a:gd name="T12" fmla="*/ 145 w 149"/>
                <a:gd name="T13" fmla="*/ 41 h 254"/>
                <a:gd name="T14" fmla="*/ 142 w 149"/>
                <a:gd name="T15" fmla="*/ 57 h 254"/>
                <a:gd name="T16" fmla="*/ 112 w 149"/>
                <a:gd name="T17" fmla="*/ 78 h 254"/>
                <a:gd name="T18" fmla="*/ 104 w 149"/>
                <a:gd name="T19" fmla="*/ 81 h 254"/>
                <a:gd name="T20" fmla="*/ 75 w 149"/>
                <a:gd name="T21" fmla="*/ 81 h 254"/>
                <a:gd name="T22" fmla="*/ 71 w 149"/>
                <a:gd name="T23" fmla="*/ 86 h 254"/>
                <a:gd name="T24" fmla="*/ 75 w 149"/>
                <a:gd name="T25" fmla="*/ 134 h 254"/>
                <a:gd name="T26" fmla="*/ 81 w 149"/>
                <a:gd name="T27" fmla="*/ 140 h 254"/>
                <a:gd name="T28" fmla="*/ 105 w 149"/>
                <a:gd name="T29" fmla="*/ 146 h 254"/>
                <a:gd name="T30" fmla="*/ 119 w 149"/>
                <a:gd name="T31" fmla="*/ 157 h 254"/>
                <a:gd name="T32" fmla="*/ 139 w 149"/>
                <a:gd name="T33" fmla="*/ 192 h 254"/>
                <a:gd name="T34" fmla="*/ 134 w 149"/>
                <a:gd name="T35" fmla="*/ 209 h 254"/>
                <a:gd name="T36" fmla="*/ 118 w 149"/>
                <a:gd name="T37" fmla="*/ 204 h 254"/>
                <a:gd name="T38" fmla="*/ 100 w 149"/>
                <a:gd name="T39" fmla="*/ 173 h 254"/>
                <a:gd name="T40" fmla="*/ 95 w 149"/>
                <a:gd name="T41" fmla="*/ 169 h 254"/>
                <a:gd name="T42" fmla="*/ 71 w 149"/>
                <a:gd name="T43" fmla="*/ 162 h 254"/>
                <a:gd name="T44" fmla="*/ 73 w 149"/>
                <a:gd name="T45" fmla="*/ 183 h 254"/>
                <a:gd name="T46" fmla="*/ 74 w 149"/>
                <a:gd name="T47" fmla="*/ 199 h 254"/>
                <a:gd name="T48" fmla="*/ 67 w 149"/>
                <a:gd name="T49" fmla="*/ 215 h 254"/>
                <a:gd name="T50" fmla="*/ 54 w 149"/>
                <a:gd name="T51" fmla="*/ 242 h 254"/>
                <a:gd name="T52" fmla="*/ 33 w 149"/>
                <a:gd name="T53" fmla="*/ 248 h 254"/>
                <a:gd name="T54" fmla="*/ 32 w 149"/>
                <a:gd name="T55" fmla="*/ 230 h 254"/>
                <a:gd name="T56" fmla="*/ 49 w 149"/>
                <a:gd name="T57" fmla="*/ 198 h 254"/>
                <a:gd name="T58" fmla="*/ 50 w 149"/>
                <a:gd name="T59" fmla="*/ 192 h 254"/>
                <a:gd name="T60" fmla="*/ 47 w 149"/>
                <a:gd name="T61" fmla="*/ 169 h 254"/>
                <a:gd name="T62" fmla="*/ 44 w 149"/>
                <a:gd name="T63" fmla="*/ 164 h 254"/>
                <a:gd name="T64" fmla="*/ 37 w 149"/>
                <a:gd name="T65" fmla="*/ 149 h 254"/>
                <a:gd name="T66" fmla="*/ 31 w 149"/>
                <a:gd name="T67" fmla="*/ 102 h 254"/>
                <a:gd name="T68" fmla="*/ 31 w 149"/>
                <a:gd name="T69" fmla="*/ 100 h 254"/>
                <a:gd name="T70" fmla="*/ 23 w 149"/>
                <a:gd name="T71" fmla="*/ 113 h 254"/>
                <a:gd name="T72" fmla="*/ 26 w 149"/>
                <a:gd name="T73" fmla="*/ 138 h 254"/>
                <a:gd name="T74" fmla="*/ 16 w 149"/>
                <a:gd name="T75" fmla="*/ 151 h 254"/>
                <a:gd name="T76" fmla="*/ 4 w 149"/>
                <a:gd name="T77" fmla="*/ 141 h 254"/>
                <a:gd name="T78" fmla="*/ 0 w 149"/>
                <a:gd name="T79" fmla="*/ 103 h 254"/>
                <a:gd name="T80" fmla="*/ 2 w 149"/>
                <a:gd name="T81" fmla="*/ 98 h 254"/>
                <a:gd name="T82" fmla="*/ 26 w 149"/>
                <a:gd name="T83" fmla="*/ 71 h 254"/>
                <a:gd name="T84" fmla="*/ 28 w 149"/>
                <a:gd name="T85" fmla="*/ 67 h 254"/>
                <a:gd name="T86" fmla="*/ 35 w 149"/>
                <a:gd name="T87" fmla="*/ 50 h 254"/>
                <a:gd name="T88" fmla="*/ 21 w 149"/>
                <a:gd name="T89" fmla="*/ 28 h 254"/>
                <a:gd name="T90" fmla="*/ 28 w 149"/>
                <a:gd name="T91" fmla="*/ 9 h 254"/>
                <a:gd name="T92" fmla="*/ 63 w 149"/>
                <a:gd name="T93" fmla="*/ 9 h 254"/>
                <a:gd name="T94" fmla="*/ 59 w 149"/>
                <a:gd name="T95" fmla="*/ 4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254">
                  <a:moveTo>
                    <a:pt x="59" y="48"/>
                  </a:moveTo>
                  <a:cubicBezTo>
                    <a:pt x="62" y="51"/>
                    <a:pt x="64" y="55"/>
                    <a:pt x="67" y="58"/>
                  </a:cubicBezTo>
                  <a:cubicBezTo>
                    <a:pt x="68" y="59"/>
                    <a:pt x="69" y="59"/>
                    <a:pt x="71" y="59"/>
                  </a:cubicBezTo>
                  <a:cubicBezTo>
                    <a:pt x="80" y="59"/>
                    <a:pt x="89" y="59"/>
                    <a:pt x="98" y="59"/>
                  </a:cubicBezTo>
                  <a:cubicBezTo>
                    <a:pt x="101" y="59"/>
                    <a:pt x="103" y="57"/>
                    <a:pt x="105" y="56"/>
                  </a:cubicBezTo>
                  <a:cubicBezTo>
                    <a:pt x="113" y="51"/>
                    <a:pt x="121" y="45"/>
                    <a:pt x="129" y="39"/>
                  </a:cubicBezTo>
                  <a:cubicBezTo>
                    <a:pt x="134" y="35"/>
                    <a:pt x="141" y="36"/>
                    <a:pt x="145" y="41"/>
                  </a:cubicBezTo>
                  <a:cubicBezTo>
                    <a:pt x="149" y="46"/>
                    <a:pt x="147" y="53"/>
                    <a:pt x="142" y="57"/>
                  </a:cubicBezTo>
                  <a:cubicBezTo>
                    <a:pt x="132" y="64"/>
                    <a:pt x="122" y="71"/>
                    <a:pt x="112" y="78"/>
                  </a:cubicBezTo>
                  <a:cubicBezTo>
                    <a:pt x="110" y="80"/>
                    <a:pt x="107" y="80"/>
                    <a:pt x="104" y="81"/>
                  </a:cubicBezTo>
                  <a:cubicBezTo>
                    <a:pt x="95" y="81"/>
                    <a:pt x="85" y="81"/>
                    <a:pt x="75" y="81"/>
                  </a:cubicBezTo>
                  <a:cubicBezTo>
                    <a:pt x="72" y="81"/>
                    <a:pt x="70" y="82"/>
                    <a:pt x="71" y="86"/>
                  </a:cubicBezTo>
                  <a:cubicBezTo>
                    <a:pt x="73" y="102"/>
                    <a:pt x="74" y="118"/>
                    <a:pt x="75" y="134"/>
                  </a:cubicBezTo>
                  <a:cubicBezTo>
                    <a:pt x="76" y="138"/>
                    <a:pt x="78" y="139"/>
                    <a:pt x="81" y="140"/>
                  </a:cubicBezTo>
                  <a:cubicBezTo>
                    <a:pt x="89" y="142"/>
                    <a:pt x="97" y="145"/>
                    <a:pt x="105" y="146"/>
                  </a:cubicBezTo>
                  <a:cubicBezTo>
                    <a:pt x="111" y="148"/>
                    <a:pt x="116" y="151"/>
                    <a:pt x="119" y="157"/>
                  </a:cubicBezTo>
                  <a:cubicBezTo>
                    <a:pt x="125" y="169"/>
                    <a:pt x="132" y="181"/>
                    <a:pt x="139" y="192"/>
                  </a:cubicBezTo>
                  <a:cubicBezTo>
                    <a:pt x="142" y="199"/>
                    <a:pt x="140" y="206"/>
                    <a:pt x="134" y="209"/>
                  </a:cubicBezTo>
                  <a:cubicBezTo>
                    <a:pt x="129" y="212"/>
                    <a:pt x="121" y="210"/>
                    <a:pt x="118" y="204"/>
                  </a:cubicBezTo>
                  <a:cubicBezTo>
                    <a:pt x="112" y="194"/>
                    <a:pt x="106" y="184"/>
                    <a:pt x="100" y="173"/>
                  </a:cubicBezTo>
                  <a:cubicBezTo>
                    <a:pt x="99" y="172"/>
                    <a:pt x="97" y="170"/>
                    <a:pt x="95" y="169"/>
                  </a:cubicBezTo>
                  <a:cubicBezTo>
                    <a:pt x="88" y="167"/>
                    <a:pt x="80" y="165"/>
                    <a:pt x="71" y="162"/>
                  </a:cubicBezTo>
                  <a:cubicBezTo>
                    <a:pt x="72" y="170"/>
                    <a:pt x="72" y="177"/>
                    <a:pt x="73" y="183"/>
                  </a:cubicBezTo>
                  <a:cubicBezTo>
                    <a:pt x="74" y="189"/>
                    <a:pt x="75" y="194"/>
                    <a:pt x="74" y="199"/>
                  </a:cubicBezTo>
                  <a:cubicBezTo>
                    <a:pt x="73" y="205"/>
                    <a:pt x="70" y="210"/>
                    <a:pt x="67" y="215"/>
                  </a:cubicBezTo>
                  <a:cubicBezTo>
                    <a:pt x="63" y="224"/>
                    <a:pt x="58" y="233"/>
                    <a:pt x="54" y="242"/>
                  </a:cubicBezTo>
                  <a:cubicBezTo>
                    <a:pt x="49" y="251"/>
                    <a:pt x="40" y="254"/>
                    <a:pt x="33" y="248"/>
                  </a:cubicBezTo>
                  <a:cubicBezTo>
                    <a:pt x="29" y="244"/>
                    <a:pt x="28" y="237"/>
                    <a:pt x="32" y="230"/>
                  </a:cubicBezTo>
                  <a:cubicBezTo>
                    <a:pt x="38" y="219"/>
                    <a:pt x="43" y="209"/>
                    <a:pt x="49" y="198"/>
                  </a:cubicBezTo>
                  <a:cubicBezTo>
                    <a:pt x="49" y="196"/>
                    <a:pt x="50" y="194"/>
                    <a:pt x="50" y="192"/>
                  </a:cubicBezTo>
                  <a:cubicBezTo>
                    <a:pt x="49" y="184"/>
                    <a:pt x="48" y="177"/>
                    <a:pt x="47" y="169"/>
                  </a:cubicBezTo>
                  <a:cubicBezTo>
                    <a:pt x="47" y="168"/>
                    <a:pt x="46" y="165"/>
                    <a:pt x="44" y="164"/>
                  </a:cubicBezTo>
                  <a:cubicBezTo>
                    <a:pt x="40" y="160"/>
                    <a:pt x="37" y="155"/>
                    <a:pt x="37" y="149"/>
                  </a:cubicBezTo>
                  <a:cubicBezTo>
                    <a:pt x="35" y="133"/>
                    <a:pt x="33" y="118"/>
                    <a:pt x="31" y="102"/>
                  </a:cubicBezTo>
                  <a:cubicBezTo>
                    <a:pt x="31" y="102"/>
                    <a:pt x="31" y="101"/>
                    <a:pt x="31" y="100"/>
                  </a:cubicBezTo>
                  <a:cubicBezTo>
                    <a:pt x="25" y="103"/>
                    <a:pt x="23" y="108"/>
                    <a:pt x="23" y="113"/>
                  </a:cubicBezTo>
                  <a:cubicBezTo>
                    <a:pt x="24" y="121"/>
                    <a:pt x="25" y="130"/>
                    <a:pt x="26" y="138"/>
                  </a:cubicBezTo>
                  <a:cubicBezTo>
                    <a:pt x="27" y="146"/>
                    <a:pt x="23" y="151"/>
                    <a:pt x="16" y="151"/>
                  </a:cubicBezTo>
                  <a:cubicBezTo>
                    <a:pt x="10" y="152"/>
                    <a:pt x="5" y="148"/>
                    <a:pt x="4" y="141"/>
                  </a:cubicBezTo>
                  <a:cubicBezTo>
                    <a:pt x="3" y="128"/>
                    <a:pt x="1" y="116"/>
                    <a:pt x="0" y="103"/>
                  </a:cubicBezTo>
                  <a:cubicBezTo>
                    <a:pt x="0" y="101"/>
                    <a:pt x="1" y="99"/>
                    <a:pt x="2" y="98"/>
                  </a:cubicBezTo>
                  <a:cubicBezTo>
                    <a:pt x="10" y="89"/>
                    <a:pt x="18" y="80"/>
                    <a:pt x="26" y="71"/>
                  </a:cubicBezTo>
                  <a:cubicBezTo>
                    <a:pt x="27" y="70"/>
                    <a:pt x="28" y="69"/>
                    <a:pt x="28" y="67"/>
                  </a:cubicBezTo>
                  <a:cubicBezTo>
                    <a:pt x="30" y="57"/>
                    <a:pt x="30" y="57"/>
                    <a:pt x="35" y="50"/>
                  </a:cubicBezTo>
                  <a:cubicBezTo>
                    <a:pt x="27" y="45"/>
                    <a:pt x="21" y="38"/>
                    <a:pt x="21" y="28"/>
                  </a:cubicBezTo>
                  <a:cubicBezTo>
                    <a:pt x="21" y="21"/>
                    <a:pt x="23" y="15"/>
                    <a:pt x="28" y="9"/>
                  </a:cubicBezTo>
                  <a:cubicBezTo>
                    <a:pt x="37" y="0"/>
                    <a:pt x="53" y="0"/>
                    <a:pt x="63" y="9"/>
                  </a:cubicBezTo>
                  <a:cubicBezTo>
                    <a:pt x="74" y="19"/>
                    <a:pt x="73" y="35"/>
                    <a:pt x="59" y="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016977A-112F-4154-95F5-0608714FBFEE}"/>
              </a:ext>
            </a:extLst>
          </p:cNvPr>
          <p:cNvSpPr txBox="1"/>
          <p:nvPr/>
        </p:nvSpPr>
        <p:spPr>
          <a:xfrm>
            <a:off x="6087162" y="1497260"/>
            <a:ext cx="592837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3200" dirty="0">
                <a:cs typeface="Times New Roman" panose="02020603050405020304" pitchFamily="18" charset="0"/>
              </a:rPr>
              <a:t>регулирует </a:t>
            </a:r>
            <a:r>
              <a:rPr lang="ru-RU" sz="3200" b="1" dirty="0" smtClean="0">
                <a:cs typeface="Times New Roman" panose="02020603050405020304" pitchFamily="18" charset="0"/>
              </a:rPr>
              <a:t>организацию</a:t>
            </a:r>
            <a:br>
              <a:rPr lang="ru-RU" sz="3200" b="1" dirty="0" smtClean="0">
                <a:cs typeface="Times New Roman" panose="02020603050405020304" pitchFamily="18" charset="0"/>
              </a:rPr>
            </a:br>
            <a:r>
              <a:rPr lang="ru-RU" sz="3200" b="1" dirty="0" smtClean="0">
                <a:cs typeface="Times New Roman" panose="02020603050405020304" pitchFamily="18" charset="0"/>
              </a:rPr>
              <a:t>и </a:t>
            </a:r>
            <a:r>
              <a:rPr lang="ru-RU" sz="3200" b="1" dirty="0">
                <a:cs typeface="Times New Roman" panose="02020603050405020304" pitchFamily="18" charset="0"/>
              </a:rPr>
              <a:t>функционирование </a:t>
            </a:r>
            <a:r>
              <a:rPr lang="ru-RU" sz="3200" dirty="0">
                <a:cs typeface="Times New Roman" panose="02020603050405020304" pitchFamily="18" charset="0"/>
              </a:rPr>
              <a:t>национальной статистической системы</a:t>
            </a:r>
            <a:r>
              <a:rPr lang="ru-RU" sz="3200" dirty="0" smtClean="0"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устанавливает </a:t>
            </a:r>
            <a:r>
              <a:rPr lang="ru-RU" sz="3200" b="1" dirty="0">
                <a:cs typeface="Times New Roman" panose="02020603050405020304" pitchFamily="18" charset="0"/>
              </a:rPr>
              <a:t>правовую основу </a:t>
            </a:r>
            <a:r>
              <a:rPr lang="ru-RU" sz="3200" dirty="0">
                <a:cs typeface="Times New Roman" panose="02020603050405020304" pitchFamily="18" charset="0"/>
              </a:rPr>
              <a:t>для разработки, производства и распространения официальной статистики</a:t>
            </a:r>
            <a:r>
              <a:rPr lang="ru-RU" sz="3200" dirty="0" smtClean="0">
                <a:cs typeface="Times New Roman" panose="02020603050405020304" pitchFamily="18" charset="0"/>
              </a:rPr>
              <a:t>.</a:t>
            </a:r>
            <a:endParaRPr kumimoji="0" lang="en-GB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34" y="6131920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095641" y="6165294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802887" y="147452"/>
            <a:ext cx="10515600" cy="12045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3600" b="1" dirty="0" err="1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b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официальной статистике»</a:t>
            </a:r>
            <a:endParaRPr lang="en-GB" sz="3600" b="1" dirty="0">
              <a:solidFill>
                <a:srgbClr val="006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="" xmlns:a16="http://schemas.microsoft.com/office/drawing/2014/main" id="{2B2107D0-B74E-4AA0-9799-CA860B853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453" y="1860877"/>
            <a:ext cx="11534274" cy="40370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dirty="0"/>
              <a:t>В целях обеспечения государства и общества статистической информацией </a:t>
            </a:r>
            <a:r>
              <a:rPr lang="ru-RU" sz="3600" dirty="0" err="1" smtClean="0"/>
              <a:t>Нацстатком</a:t>
            </a:r>
            <a:r>
              <a:rPr lang="ru-RU" sz="3600" dirty="0" smtClean="0"/>
              <a:t> в </a:t>
            </a:r>
            <a:r>
              <a:rPr lang="ru-RU" sz="3600" dirty="0"/>
              <a:t>сотрудничестве с </a:t>
            </a:r>
            <a:r>
              <a:rPr lang="ru-RU" sz="3600" dirty="0" smtClean="0"/>
              <a:t>государственными органами, </a:t>
            </a:r>
            <a:r>
              <a:rPr lang="ru-RU" sz="3600" dirty="0"/>
              <a:t>пользователями официальной статистики и респондентами разрабатывает </a:t>
            </a:r>
            <a:r>
              <a:rPr lang="ru-RU" sz="3600" dirty="0" smtClean="0"/>
              <a:t>Статистическую программу - ключевой инструмент </a:t>
            </a:r>
            <a:r>
              <a:rPr lang="ru-RU" sz="3600" dirty="0"/>
              <a:t>для эффективного </a:t>
            </a:r>
            <a:r>
              <a:rPr lang="ru-RU" sz="3600" dirty="0" smtClean="0"/>
              <a:t>операционного </a:t>
            </a:r>
            <a:r>
              <a:rPr lang="ru-RU" sz="3600" dirty="0"/>
              <a:t>управления и координации деятельности в национальной статистической системе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85827"/>
            <a:ext cx="12192000" cy="8374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3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. Источники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статистической информации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13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57943" y="1118923"/>
            <a:ext cx="547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Статистическая программа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8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="" xmlns:a16="http://schemas.microsoft.com/office/drawing/2014/main" id="{2B2107D0-B74E-4AA0-9799-CA860B853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0693" y="1139039"/>
            <a:ext cx="11534274" cy="49286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None/>
            </a:pPr>
            <a:r>
              <a:rPr lang="ru-RU" altLang="en-US" sz="3600" dirty="0" smtClean="0">
                <a:cs typeface="Arial" panose="020B0604020202020204" pitchFamily="34" charset="0"/>
              </a:rPr>
              <a:t>Согласно Программе статистических работ, ежегодно утверждаемой Правительством </a:t>
            </a:r>
            <a:r>
              <a:rPr lang="ru-RU" altLang="en-US" sz="3600" dirty="0" err="1" smtClean="0">
                <a:cs typeface="Arial" panose="020B0604020202020204" pitchFamily="34" charset="0"/>
              </a:rPr>
              <a:t>Кыргызской</a:t>
            </a:r>
            <a:r>
              <a:rPr lang="ru-RU" altLang="en-US" sz="3600" dirty="0" smtClean="0">
                <a:cs typeface="Arial" panose="020B0604020202020204" pitchFamily="34" charset="0"/>
              </a:rPr>
              <a:t> Республики:</a:t>
            </a:r>
          </a:p>
          <a:p>
            <a:pPr marL="36000" indent="-108000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Tx/>
              <a:buChar char="-"/>
            </a:pPr>
            <a:r>
              <a:rPr lang="ru-RU" sz="3600" dirty="0" smtClean="0"/>
              <a:t> осуществляется сбор первичной информации</a:t>
            </a:r>
            <a:br>
              <a:rPr lang="ru-RU" sz="3600" dirty="0" smtClean="0"/>
            </a:br>
            <a:r>
              <a:rPr lang="ru-RU" sz="3600" dirty="0" smtClean="0"/>
              <a:t>    сплошным методом (более 70% всей информации)</a:t>
            </a:r>
            <a:br>
              <a:rPr lang="ru-RU" sz="3600" dirty="0" smtClean="0"/>
            </a:br>
            <a:r>
              <a:rPr lang="ru-RU" sz="3600" dirty="0" smtClean="0"/>
              <a:t>    от юридических лиц;</a:t>
            </a:r>
          </a:p>
          <a:p>
            <a:pPr marL="36000" indent="-108000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Tx/>
              <a:buChar char="-"/>
            </a:pPr>
            <a:r>
              <a:rPr lang="ru-RU" sz="3600" dirty="0" smtClean="0"/>
              <a:t> выборочные </a:t>
            </a:r>
            <a:r>
              <a:rPr lang="ru-RU" sz="3600" dirty="0"/>
              <a:t>обследования </a:t>
            </a:r>
            <a:r>
              <a:rPr lang="ru-RU" sz="3600" dirty="0" smtClean="0"/>
              <a:t>домашних хозяйств</a:t>
            </a:r>
            <a:br>
              <a:rPr lang="ru-RU" sz="3600" dirty="0" smtClean="0"/>
            </a:br>
            <a:r>
              <a:rPr lang="ru-RU" sz="3600" dirty="0" smtClean="0"/>
              <a:t>  проводятся интервьюерами;</a:t>
            </a:r>
          </a:p>
          <a:p>
            <a:pPr marL="36000" indent="-108000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Tx/>
              <a:buChar char="-"/>
            </a:pPr>
            <a:r>
              <a:rPr lang="ru-RU" sz="3600" dirty="0" smtClean="0"/>
              <a:t> все министерства и ведомства представляют</a:t>
            </a:r>
            <a:br>
              <a:rPr lang="ru-RU" sz="3600" dirty="0" smtClean="0"/>
            </a:br>
            <a:r>
              <a:rPr lang="ru-RU" sz="3600" dirty="0" smtClean="0"/>
              <a:t>    статистическую отчетность </a:t>
            </a:r>
            <a:r>
              <a:rPr lang="ru-RU" sz="3600" dirty="0"/>
              <a:t>в сводном виде</a:t>
            </a:r>
            <a:endParaRPr lang="en-US" altLang="en-US" sz="3600" dirty="0">
              <a:cs typeface="Arial" panose="020B0604020202020204" pitchFamily="34" charset="0"/>
            </a:endParaRPr>
          </a:p>
        </p:txBody>
      </p:sp>
      <p:pic>
        <p:nvPicPr>
          <p:cNvPr id="4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215709"/>
            <a:ext cx="8945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Источники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статистической информации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xmlns="" id="{D0E80E7E-5C39-46A4-BA16-24D86C7B3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7310" y="377617"/>
            <a:ext cx="9544049" cy="5159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</a:t>
            </a:r>
            <a:r>
              <a:rPr lang="ru-RU" sz="2400" b="1" dirty="0"/>
              <a:t> </a:t>
            </a:r>
            <a:r>
              <a:rPr lang="ru-RU" sz="3600" b="1" dirty="0" err="1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Нацстаткома</a:t>
            </a:r>
            <a:r>
              <a:rPr lang="ru-RU" sz="2400" b="1" dirty="0" smtClean="0"/>
              <a:t> </a:t>
            </a: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600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сбору </a:t>
            </a: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</a:t>
            </a:r>
            <a:endParaRPr lang="en-GB" sz="3600" b="1" dirty="0">
              <a:solidFill>
                <a:srgbClr val="006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2B2107D0-B74E-4AA0-9799-CA860B853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0910" y="1194545"/>
            <a:ext cx="10676247" cy="3468895"/>
          </a:xfrm>
        </p:spPr>
        <p:txBody>
          <a:bodyPr>
            <a:noAutofit/>
          </a:bodyPr>
          <a:lstStyle/>
          <a:p>
            <a:pPr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</a:pP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Все типы источников - </a:t>
            </a: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статистические обследования </a:t>
            </a: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административные данные </a:t>
            </a:r>
            <a:endParaRPr lang="ru-RU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</a:pP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Сбор данных </a:t>
            </a: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с учётом  качества, </a:t>
            </a: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снижения затрат </a:t>
            </a: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и нагрузки на респондента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</a:pP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Исключительная </a:t>
            </a: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принятие решений по методам и процедурам сбора, обработки и хранения источников </a:t>
            </a:r>
            <a:r>
              <a:rPr lang="ru-RU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9557" y="4457700"/>
            <a:ext cx="10789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источников, методов и процедур производства официальной статистики основаны на 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 </a:t>
            </a: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обоснованной </a:t>
            </a:r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статистической </a:t>
            </a:r>
            <a:r>
              <a:rPr lang="ru-RU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методологии, соответствующей международным стандартам </a:t>
            </a:r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рекомендациям!!!</a:t>
            </a:r>
            <a:endParaRPr lang="ru-RU" sz="24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22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4820" y="433876"/>
            <a:ext cx="10572750" cy="93426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</a:t>
            </a:r>
            <a:r>
              <a:rPr lang="ru-RU" sz="3600" b="1" dirty="0">
                <a:solidFill>
                  <a:srgbClr val="006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административным данным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2507" y="3339847"/>
            <a:ext cx="11295063" cy="2518064"/>
          </a:xfrm>
        </p:spPr>
        <p:txBody>
          <a:bodyPr>
            <a:noAutofit/>
          </a:bodyPr>
          <a:lstStyle/>
          <a:p>
            <a:pPr marL="228600" lvl="1">
              <a:spcBef>
                <a:spcPts val="100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Административные данные  - информация, собираемая государственными органами и органами местного самоуправления с целью выполнения ими задач и функций, отнесенных к их компетенции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государственные органы обязаны бесплатно предоставлять производителям официальной статистики данные, которые имеются в их распоряжении, </a:t>
            </a:r>
            <a:r>
              <a:rPr lang="ru-RU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уровне детализации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необходимом для производства официальной статистики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9727" y="1923392"/>
            <a:ext cx="6017322" cy="46403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739662" y="1685193"/>
            <a:ext cx="4355826" cy="3985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87568" y="1579685"/>
            <a:ext cx="3294185" cy="130126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rgbClr val="002060"/>
                </a:solidFill>
              </a:rPr>
              <a:t>Административные </a:t>
            </a:r>
            <a:br>
              <a:rPr lang="ru-RU" sz="1900" b="1" dirty="0" smtClean="0">
                <a:solidFill>
                  <a:srgbClr val="002060"/>
                </a:solidFill>
              </a:rPr>
            </a:br>
            <a:r>
              <a:rPr lang="ru-RU" sz="1900" b="1" dirty="0" smtClean="0">
                <a:solidFill>
                  <a:srgbClr val="002060"/>
                </a:solidFill>
              </a:rPr>
              <a:t>данные госоргана</a:t>
            </a:r>
            <a:endParaRPr lang="ru-RU" sz="1900" b="1"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522209" y="1673469"/>
            <a:ext cx="2884346" cy="11019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rgbClr val="002060"/>
                </a:solidFill>
              </a:rPr>
              <a:t>НСК  КР и другие производители</a:t>
            </a:r>
          </a:p>
        </p:txBody>
      </p:sp>
      <p:sp>
        <p:nvSpPr>
          <p:cNvPr id="16" name="Стрелка влево 15"/>
          <p:cNvSpPr/>
          <p:nvPr/>
        </p:nvSpPr>
        <p:spPr>
          <a:xfrm>
            <a:off x="3681046" y="2247900"/>
            <a:ext cx="4426634" cy="3868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>
            <a:off x="4625926" y="2177562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>
            <a:off x="5750873" y="2177562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араллелограмм 19"/>
          <p:cNvSpPr/>
          <p:nvPr/>
        </p:nvSpPr>
        <p:spPr>
          <a:xfrm>
            <a:off x="6926932" y="2178969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9557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6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="" xmlns:a16="http://schemas.microsoft.com/office/drawing/2014/main" id="{2B2107D0-B74E-4AA0-9799-CA860B853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9473" y="1226630"/>
            <a:ext cx="10676247" cy="810718"/>
          </a:xfrm>
        </p:spPr>
        <p:txBody>
          <a:bodyPr>
            <a:noAutofit/>
          </a:bodyPr>
          <a:lstStyle/>
          <a:p>
            <a:pPr marL="0" indent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None/>
            </a:pPr>
            <a:r>
              <a:rPr lang="ru-RU" altLang="en-US" sz="2000" i="1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Доверие -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уверенность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чьей-нибудь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добросовестности, искренности, в правильности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чего-нибудь и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основанное на этом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отношение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кому-нибудь. - </a:t>
            </a:r>
            <a:r>
              <a:rPr lang="ru-RU" altLang="en-US" sz="2000" i="1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Толковый </a:t>
            </a:r>
            <a:r>
              <a:rPr lang="ru-RU" altLang="en-US" sz="2000" i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словарь </a:t>
            </a:r>
            <a:endParaRPr lang="en-US" altLang="en-US" sz="2000" i="1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85827"/>
            <a:ext cx="12192000" cy="8374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 4. Почему 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мы можем доверять </a:t>
            </a:r>
            <a:r>
              <a:rPr lang="ru-RU" sz="3600" b="1" dirty="0" smtClean="0">
                <a:solidFill>
                  <a:srgbClr val="00618E"/>
                </a:solidFill>
                <a:cs typeface="Arial" panose="020B0604020202020204" pitchFamily="34" charset="0"/>
              </a:rPr>
              <a:t>цифрам Нацстаткома</a:t>
            </a:r>
            <a:r>
              <a:rPr lang="ru-RU" sz="3600" b="1" dirty="0">
                <a:solidFill>
                  <a:srgbClr val="00618E"/>
                </a:solidFill>
                <a:cs typeface="Arial" panose="020B0604020202020204" pitchFamily="34" charset="0"/>
              </a:rPr>
              <a:t>?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9557" y="2167427"/>
            <a:ext cx="114059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Исполнение Закона КР «Об официальной статистики» и соблюдение Основополагающих принципов официальной статистики – гарантия доверия наших пользователей:</a:t>
            </a:r>
          </a:p>
          <a:p>
            <a:r>
              <a:rPr lang="ru-RU" sz="2800" dirty="0" smtClean="0"/>
              <a:t>- наличие прочной институциональной </a:t>
            </a:r>
            <a:r>
              <a:rPr lang="ru-RU" sz="2800" dirty="0"/>
              <a:t>и </a:t>
            </a:r>
            <a:r>
              <a:rPr lang="ru-RU" sz="2800" dirty="0" smtClean="0"/>
              <a:t>правовой основы;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защита конфиденциальности индивидуальных данных;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сбор </a:t>
            </a:r>
            <a:r>
              <a:rPr lang="ru-RU" sz="2800" dirty="0"/>
              <a:t>и </a:t>
            </a:r>
            <a:r>
              <a:rPr lang="ru-RU" sz="2800" dirty="0" smtClean="0"/>
              <a:t>публикация </a:t>
            </a:r>
            <a:r>
              <a:rPr lang="ru-RU" sz="2800" dirty="0"/>
              <a:t>данных непротиворечивым образом за длительные </a:t>
            </a:r>
            <a:r>
              <a:rPr lang="ru-RU" sz="2800" dirty="0" smtClean="0"/>
              <a:t>периоды;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разработка достоверной и своевременной информации;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беспристрастность</a:t>
            </a:r>
            <a:endParaRPr lang="ru-RU" sz="28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581B-C313-49BA-AE82-008E7771346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96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3483905" y="2565401"/>
            <a:ext cx="5263877" cy="535531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00618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altLang="ru-RU" dirty="0"/>
              <a:t>Благодарю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8BAA-4FD5-4B9F-8AEF-DA555457E554}" type="slidenum">
              <a:rPr lang="pl-PL" altLang="ru-RU" smtClean="0"/>
              <a:pPr/>
              <a:t>18</a:t>
            </a:fld>
            <a:endParaRPr lang="pl-PL" altLang="ru-RU"/>
          </a:p>
        </p:txBody>
      </p:sp>
      <p:pic>
        <p:nvPicPr>
          <p:cNvPr id="9" name="Picture 7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0" y="6225607"/>
            <a:ext cx="417727" cy="4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99473" y="6267825"/>
            <a:ext cx="668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Национальный статистический комитет Кыргызской Республики </a:t>
            </a:r>
            <a:endParaRPr lang="ru-RU" b="1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97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1060</Words>
  <Application>Microsoft Office PowerPoint</Application>
  <PresentationFormat>Широкоэкранный</PresentationFormat>
  <Paragraphs>157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Noto Sans</vt:lpstr>
      <vt:lpstr>Times New Roman</vt:lpstr>
      <vt:lpstr>Wingdings</vt:lpstr>
      <vt:lpstr>Wingdings 2</vt:lpstr>
      <vt:lpstr>Тема Office</vt:lpstr>
      <vt:lpstr>1_Тема Office</vt:lpstr>
      <vt:lpstr>Официальная статистика Кыргызской Республики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и задачи официальной статистики</vt:lpstr>
      <vt:lpstr>Презентация PowerPoint</vt:lpstr>
      <vt:lpstr>Основополагающие принципы ООН в области официальной статистики</vt:lpstr>
      <vt:lpstr>Закон Кыргызской Республики «Об официальной статистике»</vt:lpstr>
      <vt:lpstr>Презентация PowerPoint</vt:lpstr>
      <vt:lpstr>Презентация PowerPoint</vt:lpstr>
      <vt:lpstr>Презентация PowerPoint</vt:lpstr>
      <vt:lpstr>Полномочия Нацстаткома по сбору данных </vt:lpstr>
      <vt:lpstr>Доступ к административным данным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официальная статистика: ценности, правила, вызовы</dc:title>
  <dc:creator>Гульмира Ермекбаева</dc:creator>
  <cp:lastModifiedBy>Гульмира Ермекбаева</cp:lastModifiedBy>
  <cp:revision>70</cp:revision>
  <cp:lastPrinted>2021-10-21T11:30:47Z</cp:lastPrinted>
  <dcterms:created xsi:type="dcterms:W3CDTF">2021-08-25T11:12:36Z</dcterms:created>
  <dcterms:modified xsi:type="dcterms:W3CDTF">2021-10-21T11:43:09Z</dcterms:modified>
</cp:coreProperties>
</file>