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1"/>
  </p:notesMasterIdLst>
  <p:sldIdLst>
    <p:sldId id="256" r:id="rId2"/>
    <p:sldId id="299" r:id="rId3"/>
    <p:sldId id="282" r:id="rId4"/>
    <p:sldId id="297" r:id="rId5"/>
    <p:sldId id="280" r:id="rId6"/>
    <p:sldId id="284" r:id="rId7"/>
    <p:sldId id="283" r:id="rId8"/>
    <p:sldId id="298" r:id="rId9"/>
    <p:sldId id="291" r:id="rId10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2'!$A$3</c:f>
              <c:strCache>
                <c:ptCount val="1"/>
                <c:pt idx="0">
                  <c:v>Байланыш, млн. сом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285024154589373E-3"/>
                  <c:y val="0.281141765249314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985507246376812E-3"/>
                  <c:y val="0.333115422143640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541062801941219E-4"/>
                  <c:y val="0.370001581191672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0.41845764071157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0.441705672207640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AA2-4E1A-A2A2-F9C10209CA8A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3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'слайд 2'!$B$2:$F$2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'слайд 2'!$B$3:$F$3</c:f>
              <c:numCache>
                <c:formatCode>#\ ##0.0</c:formatCode>
                <c:ptCount val="5"/>
                <c:pt idx="0">
                  <c:v>22614.1</c:v>
                </c:pt>
                <c:pt idx="1">
                  <c:v>25759.8</c:v>
                </c:pt>
                <c:pt idx="2">
                  <c:v>29659.4</c:v>
                </c:pt>
                <c:pt idx="3">
                  <c:v>33541</c:v>
                </c:pt>
                <c:pt idx="4">
                  <c:v>36257.599999999999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AA2-4E1A-A2A2-F9C10209CA8A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4398048"/>
        <c:axId val="584398440"/>
      </c:barChart>
      <c:lineChart>
        <c:grouping val="standard"/>
        <c:varyColors val="0"/>
        <c:ser>
          <c:idx val="1"/>
          <c:order val="1"/>
          <c:tx>
            <c:strRef>
              <c:f>'слайд 2'!$A$4</c:f>
              <c:strCache>
                <c:ptCount val="1"/>
                <c:pt idx="0">
                  <c:v>Мурунку жылга карата өсүшү пайыз менен, %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745844269466337E-2"/>
                  <c:y val="-5.92055191622923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FC4-4CD2-B176-9ADCE6AEEEF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707196926471148E-2"/>
                  <c:y val="-5.66672289545761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FC4-4CD2-B176-9ADCE6AEEEF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86111111111111E-2"/>
                  <c:y val="-7.0243146689997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486111111111111E-2"/>
                  <c:y val="-8.8761665208515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AA2-4E1A-A2A2-F9C10209CA8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4861111111111215E-2"/>
                  <c:y val="-0.139687591134441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AA2-4E1A-A2A2-F9C10209CA8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'слайд 2'!$B$2:$F$2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'слайд 2'!$B$4:$F$4</c:f>
              <c:numCache>
                <c:formatCode>#\ ##0.0</c:formatCode>
                <c:ptCount val="5"/>
                <c:pt idx="0">
                  <c:v>100.85000111490177</c:v>
                </c:pt>
                <c:pt idx="1">
                  <c:v>113.91034796874517</c:v>
                </c:pt>
                <c:pt idx="2">
                  <c:v>115.13948089659083</c:v>
                </c:pt>
                <c:pt idx="3">
                  <c:v>113.08610673742486</c:v>
                </c:pt>
                <c:pt idx="4">
                  <c:v>108.09934110491636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AA2-4E1A-A2A2-F9C10209CA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84405888"/>
        <c:axId val="584406672"/>
      </c:lineChart>
      <c:catAx>
        <c:axId val="5843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584398440"/>
        <c:crossesAt val="0"/>
        <c:auto val="1"/>
        <c:lblAlgn val="ctr"/>
        <c:lblOffset val="100"/>
        <c:noMultiLvlLbl val="0"/>
      </c:catAx>
      <c:valAx>
        <c:axId val="58439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4398048"/>
        <c:crosses val="autoZero"/>
        <c:crossBetween val="between"/>
      </c:valAx>
      <c:valAx>
        <c:axId val="584406672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4405888"/>
        <c:crosses val="max"/>
        <c:crossBetween val="between"/>
      </c:valAx>
      <c:catAx>
        <c:axId val="584405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44066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5'!$A$36</c:f>
              <c:strCache>
                <c:ptCount val="1"/>
                <c:pt idx="0">
                  <c:v>Стационардык телефондор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'слайд 5'!$B$35:$G$35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'слайд 5'!$B$36:$G$36</c:f>
              <c:numCache>
                <c:formatCode>#\ ##0.0</c:formatCode>
                <c:ptCount val="6"/>
                <c:pt idx="0">
                  <c:v>443.1</c:v>
                </c:pt>
                <c:pt idx="1">
                  <c:v>382.1</c:v>
                </c:pt>
                <c:pt idx="2">
                  <c:v>331.1</c:v>
                </c:pt>
                <c:pt idx="3">
                  <c:v>271.3</c:v>
                </c:pt>
                <c:pt idx="4">
                  <c:v>215.7</c:v>
                </c:pt>
                <c:pt idx="5" formatCode="General">
                  <c:v>156.69999999999999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C1-420D-B43E-A6EB6B75D6E9}"/>
            </c:ext>
          </c:extLst>
        </c:ser>
        <c:ser>
          <c:idx val="1"/>
          <c:order val="1"/>
          <c:tx>
            <c:strRef>
              <c:f>'слайд 5'!$A$37</c:f>
              <c:strCache>
                <c:ptCount val="1"/>
                <c:pt idx="0">
                  <c:v>Мобилдик телефондор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'слайд 5'!$B$35:$G$35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'слайд 5'!$B$37:$G$37</c:f>
              <c:numCache>
                <c:formatCode>#\ ##0.0</c:formatCode>
                <c:ptCount val="6"/>
                <c:pt idx="0">
                  <c:v>7563.4</c:v>
                </c:pt>
                <c:pt idx="1">
                  <c:v>7112.6</c:v>
                </c:pt>
                <c:pt idx="2">
                  <c:v>7726.9</c:v>
                </c:pt>
                <c:pt idx="3">
                  <c:v>7315.9</c:v>
                </c:pt>
                <c:pt idx="4">
                  <c:v>7437.5</c:v>
                </c:pt>
                <c:pt idx="5">
                  <c:v>7724.4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C1-420D-B43E-A6EB6B75D6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3622984"/>
        <c:axId val="613618280"/>
      </c:barChart>
      <c:catAx>
        <c:axId val="61362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18280"/>
        <c:crosses val="autoZero"/>
        <c:auto val="1"/>
        <c:lblAlgn val="ctr"/>
        <c:lblOffset val="100"/>
        <c:noMultiLvlLbl val="0"/>
      </c:catAx>
      <c:valAx>
        <c:axId val="613618280"/>
        <c:scaling>
          <c:orientation val="minMax"/>
          <c:max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2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667826847730989"/>
          <c:y val="0.92978297709807878"/>
          <c:w val="0.52799612005021113"/>
          <c:h val="5.27051679276581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072787097265009E-2"/>
          <c:y val="1.7519538694021328E-2"/>
          <c:w val="0.90977262353075428"/>
          <c:h val="0.84495345137805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'слайд 6'!$A$30</c:f>
              <c:strCache>
                <c:ptCount val="1"/>
                <c:pt idx="0">
                  <c:v>Жалпы пайдалануудагы телефон  тармагынын  абоненттери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'слайд 6'!$B$29:$G$29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'слайд 6'!$B$30:$G$30</c:f>
              <c:numCache>
                <c:formatCode>0</c:formatCode>
                <c:ptCount val="6"/>
                <c:pt idx="0">
                  <c:v>90.987948249450938</c:v>
                </c:pt>
                <c:pt idx="1">
                  <c:v>68</c:v>
                </c:pt>
                <c:pt idx="2">
                  <c:v>41</c:v>
                </c:pt>
                <c:pt idx="3">
                  <c:v>31</c:v>
                </c:pt>
                <c:pt idx="4">
                  <c:v>26</c:v>
                </c:pt>
                <c:pt idx="5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9E-4A1E-B802-8A769E2D41A1}"/>
            </c:ext>
          </c:extLst>
        </c:ser>
        <c:ser>
          <c:idx val="1"/>
          <c:order val="1"/>
          <c:tx>
            <c:strRef>
              <c:f>'слайд 6'!$A$31</c:f>
              <c:strCache>
                <c:ptCount val="1"/>
                <c:pt idx="0">
                  <c:v>Мобилдик  байланыштын абоненттери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1 073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86B-46DA-AC1A-D4D28815E3A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 1 061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86B-46DA-AC1A-D4D28815E3A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'слайд 6'!$B$29:$G$29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'слайд 6'!$B$31:$G$31</c:f>
              <c:numCache>
                <c:formatCode>#,##0</c:formatCode>
                <c:ptCount val="6"/>
                <c:pt idx="0">
                  <c:v>959</c:v>
                </c:pt>
                <c:pt idx="1">
                  <c:v>1146</c:v>
                </c:pt>
                <c:pt idx="2">
                  <c:v>1078</c:v>
                </c:pt>
                <c:pt idx="3">
                  <c:v>1057</c:v>
                </c:pt>
                <c:pt idx="4" formatCode="General">
                  <c:v>1073</c:v>
                </c:pt>
                <c:pt idx="5" formatCode="General">
                  <c:v>1061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9E-4A1E-B802-8A769E2D4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623376"/>
        <c:axId val="613624160"/>
      </c:barChart>
      <c:catAx>
        <c:axId val="61362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24160"/>
        <c:crosses val="autoZero"/>
        <c:auto val="1"/>
        <c:lblAlgn val="ctr"/>
        <c:lblOffset val="100"/>
        <c:noMultiLvlLbl val="0"/>
      </c:catAx>
      <c:valAx>
        <c:axId val="613624160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ky-KG" sz="1400" b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Январь-июндагы</a:t>
            </a:r>
            <a:r>
              <a:rPr lang="ky-KG" sz="1400" b="1" baseline="0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ky-KG" sz="1400" b="1" baseline="0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б</a:t>
            </a:r>
            <a:r>
              <a:rPr lang="ky-KG" sz="1400" b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айланыш кызмат</a:t>
            </a:r>
            <a:r>
              <a:rPr lang="ky-KG" sz="1400" b="1" baseline="0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көрсөтүүлөрү</a:t>
            </a:r>
            <a:r>
              <a:rPr lang="ky-KG" sz="1400" b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ky-KG" sz="1400" i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ky-KG" sz="1400" b="1" i="1" dirty="0">
                <a:solidFill>
                  <a:schemeClr val="tx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(млн. сом)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8087572736289902E-2"/>
          <c:y val="0.19434656554202248"/>
          <c:w val="0.87494338818389294"/>
          <c:h val="0.742990689652789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PowerPoint]6 мес.2023'!$A$3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2 в Microsoft PowerPoint]6 мес.2023'!$B$2:$D$2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'[Диаграмма 2 в Microsoft PowerPoint]6 мес.2023'!$B$3:$D$3</c:f>
              <c:numCache>
                <c:formatCode>#\ ##0.0</c:formatCode>
                <c:ptCount val="3"/>
                <c:pt idx="0">
                  <c:v>15858</c:v>
                </c:pt>
                <c:pt idx="1">
                  <c:v>17342.5</c:v>
                </c:pt>
                <c:pt idx="2">
                  <c:v>18631.099999999999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C8-4407-A1B2-8FC84F321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618672"/>
        <c:axId val="613624552"/>
      </c:barChart>
      <c:catAx>
        <c:axId val="61361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24552"/>
        <c:crosses val="autoZero"/>
        <c:auto val="1"/>
        <c:lblAlgn val="ctr"/>
        <c:lblOffset val="100"/>
        <c:noMultiLvlLbl val="0"/>
      </c:catAx>
      <c:valAx>
        <c:axId val="6136245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1361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y-KG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Январь-июндагы </a:t>
            </a:r>
          </a:p>
          <a:p>
            <a:pPr>
              <a:defRPr/>
            </a:pPr>
            <a:r>
              <a:rPr lang="ky-KG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байланыш кызмат көрсөтүүлөрү</a:t>
            </a:r>
            <a:endParaRPr lang="ky-KG" b="1" baseline="0" dirty="0">
              <a:solidFill>
                <a:sysClr val="windowText" lastClr="000000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>
              <a:defRPr/>
            </a:pPr>
            <a:r>
              <a:rPr lang="ky-KG" b="1" baseline="0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ky-KG" b="1" i="1" baseline="0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(мурунку жылга карата пайыз менен, % </a:t>
            </a:r>
            <a:r>
              <a:rPr lang="ky-KG" i="1" baseline="0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)</a:t>
            </a:r>
            <a:endParaRPr lang="ky-KG" i="1" dirty="0">
              <a:solidFill>
                <a:sysClr val="windowText" lastClr="000000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451172430311959"/>
          <c:y val="0.21224272482150652"/>
          <c:w val="0.86994521131537639"/>
          <c:h val="0.73006802782277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PowerPoint]6 мес.2023'!$A$28</c:f>
              <c:strCache>
                <c:ptCount val="1"/>
                <c:pt idx="0">
                  <c:v>январь-июнь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2 в Microsoft PowerPoint]6 мес.2023'!$B$27:$D$27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'[Диаграмма 2 в Microsoft PowerPoint]6 мес.2023'!$B$28:$D$28</c:f>
              <c:numCache>
                <c:formatCode>#\ ##0.0</c:formatCode>
                <c:ptCount val="3"/>
                <c:pt idx="0">
                  <c:v>114.1</c:v>
                </c:pt>
                <c:pt idx="1">
                  <c:v>106.9</c:v>
                </c:pt>
                <c:pt idx="2" formatCode="General">
                  <c:v>106.5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4A-4D1A-877E-FAE0F8245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626512"/>
        <c:axId val="613632392"/>
      </c:barChart>
      <c:catAx>
        <c:axId val="61362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613632392"/>
        <c:crosses val="autoZero"/>
        <c:auto val="1"/>
        <c:lblAlgn val="ctr"/>
        <c:lblOffset val="100"/>
        <c:noMultiLvlLbl val="0"/>
      </c:catAx>
      <c:valAx>
        <c:axId val="613632392"/>
        <c:scaling>
          <c:orientation val="minMax"/>
          <c:max val="1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DIN Pro Regular" panose="020B0504020101020102" pitchFamily="34" charset="0"/>
                <a:ea typeface="+mn-ea"/>
                <a:cs typeface="DIN Pro Regular" panose="020B0504020101020102" pitchFamily="34" charset="0"/>
              </a:defRPr>
            </a:pPr>
            <a:endParaRPr lang="ru-RU"/>
          </a:p>
        </c:txPr>
        <c:crossAx val="61362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74B01-E6EF-45F0-8BA5-0284B299D28C}" type="doc">
      <dgm:prSet loTypeId="urn:microsoft.com/office/officeart/2005/8/layout/cycle6" loCatId="relationship" qsTypeId="urn:microsoft.com/office/officeart/2005/8/quickstyle/3d4" qsCatId="3D" csTypeId="urn:microsoft.com/office/officeart/2005/8/colors/accent2_1" csCatId="accent2" phldr="1"/>
      <dgm:spPr/>
      <dgm:t>
        <a:bodyPr/>
        <a:lstStyle/>
        <a:p>
          <a:endParaRPr lang="aa-ET"/>
        </a:p>
      </dgm:t>
    </dgm:pt>
    <dgm:pt modelId="{B7E4E78B-163F-46F6-94DE-1AE7CA6A7521}">
      <dgm:prSet phldrT="[Текст]" custT="1"/>
      <dgm:spPr/>
      <dgm:t>
        <a:bodyPr/>
        <a:lstStyle/>
        <a:p>
          <a:pPr>
            <a:buFontTx/>
            <a:buNone/>
          </a:pP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Шаардык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айылдык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телефон </a:t>
          </a:r>
          <a:r>
            <a:rPr lang="ru-RU" sz="1400" b="1" dirty="0" err="1" smtClean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endParaRPr lang="ru-RU" sz="1400" b="1" dirty="0" smtClean="0">
            <a:solidFill>
              <a:schemeClr val="tx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>
            <a:buFontTx/>
            <a:buNone/>
          </a:pPr>
          <a:r>
            <a:rPr lang="ru-RU" sz="1400" b="1" dirty="0" smtClean="0">
              <a:latin typeface="DIN Pro Bold" panose="020B0804020101020102" pitchFamily="34" charset="0"/>
              <a:cs typeface="DIN Pro Bold" panose="020B0804020101020102" pitchFamily="34" charset="0"/>
            </a:rPr>
            <a:t>0,</a:t>
          </a:r>
          <a:r>
            <a:rPr lang="en-US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7 %</a:t>
          </a:r>
          <a:endParaRPr lang="aa-ET" sz="1400" b="1" dirty="0"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24AB4CC9-09C7-4156-A756-D732BD4D6115}" type="parTrans" cxnId="{BAEB9269-B5E5-4C0D-A06C-645CE9116441}">
      <dgm:prSet/>
      <dgm:spPr/>
      <dgm:t>
        <a:bodyPr/>
        <a:lstStyle/>
        <a:p>
          <a:endParaRPr lang="aa-ET"/>
        </a:p>
      </dgm:t>
    </dgm:pt>
    <dgm:pt modelId="{591EF815-8D59-448B-8BA2-7C5EAA016CEE}" type="sibTrans" cxnId="{BAEB9269-B5E5-4C0D-A06C-645CE9116441}">
      <dgm:prSet/>
      <dgm:spPr/>
      <dgm:t>
        <a:bodyPr/>
        <a:lstStyle/>
        <a:p>
          <a:endParaRPr lang="aa-ET"/>
        </a:p>
      </dgm:t>
    </dgm:pt>
    <dgm:pt modelId="{E63C8981-10A2-403B-AD72-66480D8FBCBC}">
      <dgm:prSet phldrT="[Текст]" custT="1"/>
      <dgm:spPr/>
      <dgm:t>
        <a:bodyPr/>
        <a:lstStyle/>
        <a:p>
          <a:pPr>
            <a:buFontTx/>
            <a:buNone/>
          </a:pPr>
          <a:r>
            <a:rPr lang="ru-RU" sz="1400" b="1" i="0" u="none" strike="noStrike" dirty="0" err="1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Уюлдук</a:t>
          </a:r>
          <a:r>
            <a:rPr lang="ru-RU" sz="1400" b="1" i="0" u="none" strike="noStrike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dirty="0" err="1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кыймылдуу</a:t>
          </a:r>
          <a:r>
            <a:rPr lang="ru-RU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dirty="0" err="1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электр</a:t>
          </a:r>
          <a:r>
            <a:rPr lang="ru-RU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dirty="0" err="1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endParaRPr lang="ru-RU" sz="1400" b="1" i="0" u="none" strike="noStrike" dirty="0" smtClean="0"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>
            <a:buFontTx/>
            <a:buNone/>
          </a:pPr>
          <a:r>
            <a:rPr lang="ru-RU" sz="1400" b="1" i="0" u="none" strike="noStrike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4</a:t>
          </a:r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3</a:t>
          </a:r>
          <a:r>
            <a:rPr lang="ru-RU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,</a:t>
          </a:r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8</a:t>
          </a:r>
          <a:r>
            <a:rPr lang="ru-RU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%</a:t>
          </a:r>
          <a:endParaRPr lang="aa-ET" sz="1400" b="1" dirty="0"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19A3430D-E20F-4092-96A7-AAEC00C71C67}" type="parTrans" cxnId="{A9A31BD7-ECD9-4119-8DD8-5115DA646F23}">
      <dgm:prSet/>
      <dgm:spPr/>
      <dgm:t>
        <a:bodyPr/>
        <a:lstStyle/>
        <a:p>
          <a:endParaRPr lang="aa-ET"/>
        </a:p>
      </dgm:t>
    </dgm:pt>
    <dgm:pt modelId="{C939C6FA-D4B2-4816-8619-D0D696B18D88}" type="sibTrans" cxnId="{A9A31BD7-ECD9-4119-8DD8-5115DA646F23}">
      <dgm:prSet/>
      <dgm:spPr/>
      <dgm:t>
        <a:bodyPr/>
        <a:lstStyle/>
        <a:p>
          <a:endParaRPr lang="aa-ET"/>
        </a:p>
      </dgm:t>
    </dgm:pt>
    <dgm:pt modelId="{84E25E53-22F2-4E89-929D-A16C9FBC140A}">
      <dgm:prSet phldrT="[Текст]" custT="1"/>
      <dgm:spPr/>
      <dgm:t>
        <a:bodyPr/>
        <a:lstStyle/>
        <a:p>
          <a:pPr>
            <a:buFontTx/>
            <a:buNone/>
          </a:pP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Радиоэлектрондук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каражаттардын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жогорку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жыштыктагы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түзүлүштөрдүн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пайдаланылышын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 smtClean="0">
              <a:latin typeface="DIN Pro Bold" panose="020B0804020101020102" pitchFamily="34" charset="0"/>
              <a:cs typeface="DIN Pro Bold" panose="020B0804020101020102" pitchFamily="34" charset="0"/>
            </a:rPr>
            <a:t>көзөмөлдөө</a:t>
          </a:r>
          <a:endParaRPr lang="ru-RU" sz="1400" b="1" dirty="0" smtClean="0"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>
            <a:buFontTx/>
            <a:buNone/>
          </a:pPr>
          <a:r>
            <a:rPr lang="en-US" sz="1400" b="1" i="0" u="none" strike="noStrike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1,0 </a:t>
          </a:r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%</a:t>
          </a:r>
          <a:endParaRPr lang="aa-ET" sz="1200" b="1" dirty="0"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A89B39A-3BA5-4F08-91C9-D17E1BCA8FE9}" type="parTrans" cxnId="{F0AED35E-07B7-45A5-884C-79216DB3C481}">
      <dgm:prSet/>
      <dgm:spPr/>
      <dgm:t>
        <a:bodyPr/>
        <a:lstStyle/>
        <a:p>
          <a:endParaRPr lang="aa-ET"/>
        </a:p>
      </dgm:t>
    </dgm:pt>
    <dgm:pt modelId="{04077CD9-ABC5-42CD-A7FF-D7FD7D6D016E}" type="sibTrans" cxnId="{F0AED35E-07B7-45A5-884C-79216DB3C481}">
      <dgm:prSet/>
      <dgm:spPr/>
      <dgm:t>
        <a:bodyPr/>
        <a:lstStyle/>
        <a:p>
          <a:endParaRPr lang="aa-ET"/>
        </a:p>
      </dgm:t>
    </dgm:pt>
    <dgm:pt modelId="{97DA76FC-C9DB-461B-AE8A-56A298603F11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Эл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аралык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шаар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аралык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телефон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</a:p>
        <a:p>
          <a:r>
            <a:rPr lang="en-US" sz="1400" b="1" i="0" u="none" strike="noStrike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0,3 %</a:t>
          </a:r>
        </a:p>
      </dgm:t>
    </dgm:pt>
    <dgm:pt modelId="{281E88B1-EBE6-463C-A325-2FCDD23A7020}" type="parTrans" cxnId="{3FA7967C-DED1-4CED-927A-8595296A1E81}">
      <dgm:prSet/>
      <dgm:spPr/>
      <dgm:t>
        <a:bodyPr/>
        <a:lstStyle/>
        <a:p>
          <a:endParaRPr lang="aa-ET"/>
        </a:p>
      </dgm:t>
    </dgm:pt>
    <dgm:pt modelId="{54E707A4-AAE4-4259-8E75-47A22308BD01}" type="sibTrans" cxnId="{3FA7967C-DED1-4CED-927A-8595296A1E81}">
      <dgm:prSet/>
      <dgm:spPr/>
      <dgm:t>
        <a:bodyPr/>
        <a:lstStyle/>
        <a:p>
          <a:endParaRPr lang="aa-ET"/>
        </a:p>
      </dgm:t>
    </dgm:pt>
    <dgm:pt modelId="{B99D86CC-313F-43AA-9206-FEEB03E9625B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Радио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телекөрсөтүү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программаларын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берүү</a:t>
          </a:r>
          <a:endParaRPr lang="en-US" sz="1400" b="1" i="0" u="none" strike="noStrike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r>
            <a:rPr lang="ru-RU" sz="1400" b="1" i="0" u="none" strike="noStrike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2,</a:t>
          </a:r>
          <a:r>
            <a:rPr lang="en-US" sz="1400" b="1" i="0" u="none" strike="noStrike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3 %</a:t>
          </a:r>
          <a:endParaRPr lang="en-US" sz="1200" b="1" i="0" u="none" strike="noStrike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A7D635C-6648-499E-9C8E-313C9A6F7F8D}" type="parTrans" cxnId="{CD9BFAFA-2BE7-47AD-BC31-6783EC0AD26D}">
      <dgm:prSet/>
      <dgm:spPr/>
      <dgm:t>
        <a:bodyPr/>
        <a:lstStyle/>
        <a:p>
          <a:endParaRPr lang="aa-ET"/>
        </a:p>
      </dgm:t>
    </dgm:pt>
    <dgm:pt modelId="{9232D753-3F29-4725-A767-1ECF560031E9}" type="sibTrans" cxnId="{CD9BFAFA-2BE7-47AD-BC31-6783EC0AD26D}">
      <dgm:prSet/>
      <dgm:spPr/>
      <dgm:t>
        <a:bodyPr/>
        <a:lstStyle/>
        <a:p>
          <a:endParaRPr lang="aa-ET"/>
        </a:p>
      </dgm:t>
    </dgm:pt>
    <dgm:pt modelId="{826B0B40-0527-4C73-93CC-FCA95986A4D8}">
      <dgm:prSet custT="1"/>
      <dgm:spPr/>
      <dgm:t>
        <a:bodyPr/>
        <a:lstStyle/>
        <a:p>
          <a:r>
            <a:rPr lang="ru-RU" sz="14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Интернет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түйүнүнө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кирүү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боюнча</a:t>
          </a:r>
          <a:r>
            <a:rPr lang="ru-RU" sz="1400" b="1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кызматтар</a:t>
          </a:r>
          <a:endParaRPr lang="ru-RU" sz="1400" b="1" i="0" u="none" strike="noStrike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51,8</a:t>
          </a:r>
          <a:r>
            <a:rPr lang="en-US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%</a:t>
          </a:r>
        </a:p>
      </dgm:t>
    </dgm:pt>
    <dgm:pt modelId="{A1D5D623-651B-491D-B364-A061162267C8}" type="parTrans" cxnId="{F974BBF6-2B07-41A3-890A-1FA66B59C100}">
      <dgm:prSet/>
      <dgm:spPr/>
      <dgm:t>
        <a:bodyPr/>
        <a:lstStyle/>
        <a:p>
          <a:endParaRPr lang="aa-ET"/>
        </a:p>
      </dgm:t>
    </dgm:pt>
    <dgm:pt modelId="{4D348FBB-ACAA-4414-A09A-69E93259E61C}" type="sibTrans" cxnId="{F974BBF6-2B07-41A3-890A-1FA66B59C100}">
      <dgm:prSet/>
      <dgm:spPr/>
      <dgm:t>
        <a:bodyPr/>
        <a:lstStyle/>
        <a:p>
          <a:endParaRPr lang="aa-ET"/>
        </a:p>
      </dgm:t>
    </dgm:pt>
    <dgm:pt modelId="{987B92DE-E625-40E3-906D-A667F0C66D40}">
      <dgm:prSet custT="1"/>
      <dgm:spPr/>
      <dgm:t>
        <a:bodyPr/>
        <a:lstStyle/>
        <a:p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Башка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кызмат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көрсөтүүлөрдүн</a:t>
          </a:r>
          <a:r>
            <a:rPr lang="ru-RU" sz="1400" b="1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dirty="0" err="1">
              <a:latin typeface="DIN Pro Bold" panose="020B0804020101020102" pitchFamily="34" charset="0"/>
              <a:cs typeface="DIN Pro Bold" panose="020B0804020101020102" pitchFamily="34" charset="0"/>
            </a:rPr>
            <a:t>түрү</a:t>
          </a:r>
          <a:endParaRPr lang="ru-RU" sz="1400" b="1" dirty="0">
            <a:latin typeface="DIN Pro Bold" panose="020B0804020101020102" pitchFamily="34" charset="0"/>
            <a:cs typeface="DIN Pro Bold" panose="020B0804020101020102" pitchFamily="34" charset="0"/>
          </a:endParaRPr>
        </a:p>
        <a:p>
          <a:r>
            <a:rPr lang="ru-RU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0,</a:t>
          </a:r>
          <a:r>
            <a:rPr lang="en-US" sz="1400" b="1" i="0" u="none" strike="noStrike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1 %</a:t>
          </a:r>
          <a:endParaRPr lang="en-US" sz="1200" b="1" i="0" u="none" strike="noStrike" dirty="0"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D67D80DD-6B16-49FE-8CAA-98E65F54282D}" type="parTrans" cxnId="{040E7009-5B4F-4332-AFE4-33452E57333F}">
      <dgm:prSet/>
      <dgm:spPr/>
      <dgm:t>
        <a:bodyPr/>
        <a:lstStyle/>
        <a:p>
          <a:endParaRPr lang="aa-ET"/>
        </a:p>
      </dgm:t>
    </dgm:pt>
    <dgm:pt modelId="{8E1F15D7-90AD-41D5-9598-434F2054C80A}" type="sibTrans" cxnId="{040E7009-5B4F-4332-AFE4-33452E57333F}">
      <dgm:prSet/>
      <dgm:spPr/>
      <dgm:t>
        <a:bodyPr/>
        <a:lstStyle/>
        <a:p>
          <a:endParaRPr lang="aa-ET"/>
        </a:p>
      </dgm:t>
    </dgm:pt>
    <dgm:pt modelId="{F8A820B0-3B76-4510-8769-7BF0D1196A1B}" type="pres">
      <dgm:prSet presAssocID="{6B774B01-E6EF-45F0-8BA5-0284B299D2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DC0AB0-DFBE-46FE-B42D-9EE84AD82FC5}" type="pres">
      <dgm:prSet presAssocID="{B7E4E78B-163F-46F6-94DE-1AE7CA6A7521}" presName="node" presStyleLbl="node1" presStyleIdx="0" presStyleCnt="7" custScaleX="199761" custScaleY="115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D2F40-B5A7-492E-96F1-71928CBF0834}" type="pres">
      <dgm:prSet presAssocID="{B7E4E78B-163F-46F6-94DE-1AE7CA6A7521}" presName="spNode" presStyleCnt="0"/>
      <dgm:spPr/>
    </dgm:pt>
    <dgm:pt modelId="{415D9CC7-C037-49DC-91D1-A7C65B95F89B}" type="pres">
      <dgm:prSet presAssocID="{591EF815-8D59-448B-8BA2-7C5EAA016CEE}" presName="sibTrans" presStyleLbl="sibTrans1D1" presStyleIdx="0" presStyleCnt="7"/>
      <dgm:spPr/>
      <dgm:t>
        <a:bodyPr/>
        <a:lstStyle/>
        <a:p>
          <a:endParaRPr lang="ru-RU"/>
        </a:p>
      </dgm:t>
    </dgm:pt>
    <dgm:pt modelId="{4B4EAA86-5301-493E-AD78-50556DD70C76}" type="pres">
      <dgm:prSet presAssocID="{E63C8981-10A2-403B-AD72-66480D8FBCBC}" presName="node" presStyleLbl="node1" presStyleIdx="1" presStyleCnt="7" custScaleX="179957" custScaleY="127196" custRadScaleRad="105863" custRadScaleInc="49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83243-9CE9-417D-B8A3-5AA6CF245CAB}" type="pres">
      <dgm:prSet presAssocID="{E63C8981-10A2-403B-AD72-66480D8FBCBC}" presName="spNode" presStyleCnt="0"/>
      <dgm:spPr/>
    </dgm:pt>
    <dgm:pt modelId="{57C49934-BFC7-4EDE-9C31-B436A6D4F0CD}" type="pres">
      <dgm:prSet presAssocID="{C939C6FA-D4B2-4816-8619-D0D696B18D88}" presName="sibTrans" presStyleLbl="sibTrans1D1" presStyleIdx="1" presStyleCnt="7"/>
      <dgm:spPr/>
      <dgm:t>
        <a:bodyPr/>
        <a:lstStyle/>
        <a:p>
          <a:endParaRPr lang="ru-RU"/>
        </a:p>
      </dgm:t>
    </dgm:pt>
    <dgm:pt modelId="{75C264FB-1D79-4448-BF0E-15ABF121F75A}" type="pres">
      <dgm:prSet presAssocID="{84E25E53-22F2-4E89-929D-A16C9FBC140A}" presName="node" presStyleLbl="node1" presStyleIdx="2" presStyleCnt="7" custScaleX="180633" custScaleY="203445" custRadScaleRad="95543" custRadScaleInc="-2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CB657-3C0B-4BCF-AA72-D92D8787F528}" type="pres">
      <dgm:prSet presAssocID="{84E25E53-22F2-4E89-929D-A16C9FBC140A}" presName="spNode" presStyleCnt="0"/>
      <dgm:spPr/>
    </dgm:pt>
    <dgm:pt modelId="{E01BC307-734B-45CB-BD4C-5BBE3BFF5AFB}" type="pres">
      <dgm:prSet presAssocID="{04077CD9-ABC5-42CD-A7FF-D7FD7D6D016E}" presName="sibTrans" presStyleLbl="sibTrans1D1" presStyleIdx="2" presStyleCnt="7"/>
      <dgm:spPr/>
      <dgm:t>
        <a:bodyPr/>
        <a:lstStyle/>
        <a:p>
          <a:endParaRPr lang="ru-RU"/>
        </a:p>
      </dgm:t>
    </dgm:pt>
    <dgm:pt modelId="{19BFD9C0-E6EC-4551-8F44-E776B7BF6C35}" type="pres">
      <dgm:prSet presAssocID="{987B92DE-E625-40E3-906D-A667F0C66D40}" presName="node" presStyleLbl="node1" presStyleIdx="3" presStyleCnt="7" custScaleX="172162" custScaleY="149494" custRadScaleRad="102809" custRadScaleInc="-56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9DF97-AADE-4A90-B847-D7B68F49B6CC}" type="pres">
      <dgm:prSet presAssocID="{987B92DE-E625-40E3-906D-A667F0C66D40}" presName="spNode" presStyleCnt="0"/>
      <dgm:spPr/>
    </dgm:pt>
    <dgm:pt modelId="{2D507589-D1E3-4897-AF37-DD6D21580816}" type="pres">
      <dgm:prSet presAssocID="{8E1F15D7-90AD-41D5-9598-434F2054C80A}" presName="sibTrans" presStyleLbl="sibTrans1D1" presStyleIdx="3" presStyleCnt="7"/>
      <dgm:spPr/>
      <dgm:t>
        <a:bodyPr/>
        <a:lstStyle/>
        <a:p>
          <a:endParaRPr lang="ru-RU"/>
        </a:p>
      </dgm:t>
    </dgm:pt>
    <dgm:pt modelId="{BC4A1C8D-E30F-4ED1-BA5E-8852B6044F2D}" type="pres">
      <dgm:prSet presAssocID="{826B0B40-0527-4C73-93CC-FCA95986A4D8}" presName="node" presStyleLbl="node1" presStyleIdx="4" presStyleCnt="7" custScaleX="151384" custScaleY="150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E28FD-3E8B-439E-A757-00E1C307665B}" type="pres">
      <dgm:prSet presAssocID="{826B0B40-0527-4C73-93CC-FCA95986A4D8}" presName="spNode" presStyleCnt="0"/>
      <dgm:spPr/>
    </dgm:pt>
    <dgm:pt modelId="{DDED9F27-E88B-4A14-96B1-164AF8F83C74}" type="pres">
      <dgm:prSet presAssocID="{4D348FBB-ACAA-4414-A09A-69E93259E61C}" presName="sibTrans" presStyleLbl="sibTrans1D1" presStyleIdx="4" presStyleCnt="7"/>
      <dgm:spPr/>
      <dgm:t>
        <a:bodyPr/>
        <a:lstStyle/>
        <a:p>
          <a:endParaRPr lang="ru-RU"/>
        </a:p>
      </dgm:t>
    </dgm:pt>
    <dgm:pt modelId="{BFE1C033-949B-4D65-BB17-8DCDCBF8F4FC}" type="pres">
      <dgm:prSet presAssocID="{B99D86CC-313F-43AA-9206-FEEB03E9625B}" presName="node" presStyleLbl="node1" presStyleIdx="5" presStyleCnt="7" custScaleX="159615" custScaleY="181745" custRadScaleRad="115196" custRadScaleInc="70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0A824-149C-4615-BE1E-4486C2115A98}" type="pres">
      <dgm:prSet presAssocID="{B99D86CC-313F-43AA-9206-FEEB03E9625B}" presName="spNode" presStyleCnt="0"/>
      <dgm:spPr/>
    </dgm:pt>
    <dgm:pt modelId="{934CE23D-9B87-490D-8368-AB1F5F313A26}" type="pres">
      <dgm:prSet presAssocID="{9232D753-3F29-4725-A767-1ECF560031E9}" presName="sibTrans" presStyleLbl="sibTrans1D1" presStyleIdx="5" presStyleCnt="7"/>
      <dgm:spPr/>
      <dgm:t>
        <a:bodyPr/>
        <a:lstStyle/>
        <a:p>
          <a:endParaRPr lang="ru-RU"/>
        </a:p>
      </dgm:t>
    </dgm:pt>
    <dgm:pt modelId="{5753DD01-C247-4D67-AED9-2F03B3AC4220}" type="pres">
      <dgm:prSet presAssocID="{97DA76FC-C9DB-461B-AE8A-56A298603F11}" presName="node" presStyleLbl="node1" presStyleIdx="6" presStyleCnt="7" custScaleX="190010" custScaleY="175550" custRadScaleRad="103270" custRadScaleInc="-75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F0F9B-566D-4D4D-956A-FDD80AE0CE67}" type="pres">
      <dgm:prSet presAssocID="{97DA76FC-C9DB-461B-AE8A-56A298603F11}" presName="spNode" presStyleCnt="0"/>
      <dgm:spPr/>
    </dgm:pt>
    <dgm:pt modelId="{1986E64F-F9BA-4EC7-974C-FDD81DF01A99}" type="pres">
      <dgm:prSet presAssocID="{54E707A4-AAE4-4259-8E75-47A22308BD01}" presName="sibTrans" presStyleLbl="sibTrans1D1" presStyleIdx="6" presStyleCnt="7"/>
      <dgm:spPr/>
      <dgm:t>
        <a:bodyPr/>
        <a:lstStyle/>
        <a:p>
          <a:endParaRPr lang="ru-RU"/>
        </a:p>
      </dgm:t>
    </dgm:pt>
  </dgm:ptLst>
  <dgm:cxnLst>
    <dgm:cxn modelId="{2CF972B2-9A2E-4B41-B1FF-CD6355491E2C}" type="presOf" srcId="{4D348FBB-ACAA-4414-A09A-69E93259E61C}" destId="{DDED9F27-E88B-4A14-96B1-164AF8F83C74}" srcOrd="0" destOrd="0" presId="urn:microsoft.com/office/officeart/2005/8/layout/cycle6"/>
    <dgm:cxn modelId="{F974BBF6-2B07-41A3-890A-1FA66B59C100}" srcId="{6B774B01-E6EF-45F0-8BA5-0284B299D28C}" destId="{826B0B40-0527-4C73-93CC-FCA95986A4D8}" srcOrd="4" destOrd="0" parTransId="{A1D5D623-651B-491D-B364-A061162267C8}" sibTransId="{4D348FBB-ACAA-4414-A09A-69E93259E61C}"/>
    <dgm:cxn modelId="{F0B9736B-F081-4409-AC82-4957DC383E92}" type="presOf" srcId="{04077CD9-ABC5-42CD-A7FF-D7FD7D6D016E}" destId="{E01BC307-734B-45CB-BD4C-5BBE3BFF5AFB}" srcOrd="0" destOrd="0" presId="urn:microsoft.com/office/officeart/2005/8/layout/cycle6"/>
    <dgm:cxn modelId="{1C690CAF-7E2D-407E-A6D2-8ADB2708087F}" type="presOf" srcId="{97DA76FC-C9DB-461B-AE8A-56A298603F11}" destId="{5753DD01-C247-4D67-AED9-2F03B3AC4220}" srcOrd="0" destOrd="0" presId="urn:microsoft.com/office/officeart/2005/8/layout/cycle6"/>
    <dgm:cxn modelId="{F327C645-2FFE-4A93-9D7A-A0068133536C}" type="presOf" srcId="{84E25E53-22F2-4E89-929D-A16C9FBC140A}" destId="{75C264FB-1D79-4448-BF0E-15ABF121F75A}" srcOrd="0" destOrd="0" presId="urn:microsoft.com/office/officeart/2005/8/layout/cycle6"/>
    <dgm:cxn modelId="{23EC917B-979F-4237-90C3-CEC352DEE0EA}" type="presOf" srcId="{8E1F15D7-90AD-41D5-9598-434F2054C80A}" destId="{2D507589-D1E3-4897-AF37-DD6D21580816}" srcOrd="0" destOrd="0" presId="urn:microsoft.com/office/officeart/2005/8/layout/cycle6"/>
    <dgm:cxn modelId="{3FA7967C-DED1-4CED-927A-8595296A1E81}" srcId="{6B774B01-E6EF-45F0-8BA5-0284B299D28C}" destId="{97DA76FC-C9DB-461B-AE8A-56A298603F11}" srcOrd="6" destOrd="0" parTransId="{281E88B1-EBE6-463C-A325-2FCDD23A7020}" sibTransId="{54E707A4-AAE4-4259-8E75-47A22308BD01}"/>
    <dgm:cxn modelId="{81246859-333C-4007-8FC8-7710163F8172}" type="presOf" srcId="{6B774B01-E6EF-45F0-8BA5-0284B299D28C}" destId="{F8A820B0-3B76-4510-8769-7BF0D1196A1B}" srcOrd="0" destOrd="0" presId="urn:microsoft.com/office/officeart/2005/8/layout/cycle6"/>
    <dgm:cxn modelId="{EC753A60-8F8F-4C07-BB81-06786FF228B5}" type="presOf" srcId="{54E707A4-AAE4-4259-8E75-47A22308BD01}" destId="{1986E64F-F9BA-4EC7-974C-FDD81DF01A99}" srcOrd="0" destOrd="0" presId="urn:microsoft.com/office/officeart/2005/8/layout/cycle6"/>
    <dgm:cxn modelId="{DBD53135-D409-4A2F-98D4-DA5B48CD3F95}" type="presOf" srcId="{591EF815-8D59-448B-8BA2-7C5EAA016CEE}" destId="{415D9CC7-C037-49DC-91D1-A7C65B95F89B}" srcOrd="0" destOrd="0" presId="urn:microsoft.com/office/officeart/2005/8/layout/cycle6"/>
    <dgm:cxn modelId="{A9A31BD7-ECD9-4119-8DD8-5115DA646F23}" srcId="{6B774B01-E6EF-45F0-8BA5-0284B299D28C}" destId="{E63C8981-10A2-403B-AD72-66480D8FBCBC}" srcOrd="1" destOrd="0" parTransId="{19A3430D-E20F-4092-96A7-AAEC00C71C67}" sibTransId="{C939C6FA-D4B2-4816-8619-D0D696B18D88}"/>
    <dgm:cxn modelId="{DD9F1C54-33B7-43E7-A2DA-0EE4416F6485}" type="presOf" srcId="{826B0B40-0527-4C73-93CC-FCA95986A4D8}" destId="{BC4A1C8D-E30F-4ED1-BA5E-8852B6044F2D}" srcOrd="0" destOrd="0" presId="urn:microsoft.com/office/officeart/2005/8/layout/cycle6"/>
    <dgm:cxn modelId="{46BF2A7A-B4EE-4BF6-A442-AF5A269DA2C3}" type="presOf" srcId="{B99D86CC-313F-43AA-9206-FEEB03E9625B}" destId="{BFE1C033-949B-4D65-BB17-8DCDCBF8F4FC}" srcOrd="0" destOrd="0" presId="urn:microsoft.com/office/officeart/2005/8/layout/cycle6"/>
    <dgm:cxn modelId="{72DAFE60-9330-4491-95F7-90E712EDEABE}" type="presOf" srcId="{B7E4E78B-163F-46F6-94DE-1AE7CA6A7521}" destId="{71DC0AB0-DFBE-46FE-B42D-9EE84AD82FC5}" srcOrd="0" destOrd="0" presId="urn:microsoft.com/office/officeart/2005/8/layout/cycle6"/>
    <dgm:cxn modelId="{F0AED35E-07B7-45A5-884C-79216DB3C481}" srcId="{6B774B01-E6EF-45F0-8BA5-0284B299D28C}" destId="{84E25E53-22F2-4E89-929D-A16C9FBC140A}" srcOrd="2" destOrd="0" parTransId="{9A89B39A-3BA5-4F08-91C9-D17E1BCA8FE9}" sibTransId="{04077CD9-ABC5-42CD-A7FF-D7FD7D6D016E}"/>
    <dgm:cxn modelId="{6550AA81-13DE-4BD9-BC7F-4803AC6DFA5A}" type="presOf" srcId="{E63C8981-10A2-403B-AD72-66480D8FBCBC}" destId="{4B4EAA86-5301-493E-AD78-50556DD70C76}" srcOrd="0" destOrd="0" presId="urn:microsoft.com/office/officeart/2005/8/layout/cycle6"/>
    <dgm:cxn modelId="{BAEB9269-B5E5-4C0D-A06C-645CE9116441}" srcId="{6B774B01-E6EF-45F0-8BA5-0284B299D28C}" destId="{B7E4E78B-163F-46F6-94DE-1AE7CA6A7521}" srcOrd="0" destOrd="0" parTransId="{24AB4CC9-09C7-4156-A756-D732BD4D6115}" sibTransId="{591EF815-8D59-448B-8BA2-7C5EAA016CEE}"/>
    <dgm:cxn modelId="{040E7009-5B4F-4332-AFE4-33452E57333F}" srcId="{6B774B01-E6EF-45F0-8BA5-0284B299D28C}" destId="{987B92DE-E625-40E3-906D-A667F0C66D40}" srcOrd="3" destOrd="0" parTransId="{D67D80DD-6B16-49FE-8CAA-98E65F54282D}" sibTransId="{8E1F15D7-90AD-41D5-9598-434F2054C80A}"/>
    <dgm:cxn modelId="{C611B60F-14A6-4BB5-B429-AF6F82E86949}" type="presOf" srcId="{9232D753-3F29-4725-A767-1ECF560031E9}" destId="{934CE23D-9B87-490D-8368-AB1F5F313A26}" srcOrd="0" destOrd="0" presId="urn:microsoft.com/office/officeart/2005/8/layout/cycle6"/>
    <dgm:cxn modelId="{A278A645-0F1B-4C17-891B-99BEDE6793DF}" type="presOf" srcId="{C939C6FA-D4B2-4816-8619-D0D696B18D88}" destId="{57C49934-BFC7-4EDE-9C31-B436A6D4F0CD}" srcOrd="0" destOrd="0" presId="urn:microsoft.com/office/officeart/2005/8/layout/cycle6"/>
    <dgm:cxn modelId="{CD9BFAFA-2BE7-47AD-BC31-6783EC0AD26D}" srcId="{6B774B01-E6EF-45F0-8BA5-0284B299D28C}" destId="{B99D86CC-313F-43AA-9206-FEEB03E9625B}" srcOrd="5" destOrd="0" parTransId="{EA7D635C-6648-499E-9C8E-313C9A6F7F8D}" sibTransId="{9232D753-3F29-4725-A767-1ECF560031E9}"/>
    <dgm:cxn modelId="{E444CD31-CB2A-450E-BBF2-754CE888C391}" type="presOf" srcId="{987B92DE-E625-40E3-906D-A667F0C66D40}" destId="{19BFD9C0-E6EC-4551-8F44-E776B7BF6C35}" srcOrd="0" destOrd="0" presId="urn:microsoft.com/office/officeart/2005/8/layout/cycle6"/>
    <dgm:cxn modelId="{51869EBF-109D-46F9-83B3-4E34D54C02AB}" type="presParOf" srcId="{F8A820B0-3B76-4510-8769-7BF0D1196A1B}" destId="{71DC0AB0-DFBE-46FE-B42D-9EE84AD82FC5}" srcOrd="0" destOrd="0" presId="urn:microsoft.com/office/officeart/2005/8/layout/cycle6"/>
    <dgm:cxn modelId="{A53A25C4-8D9F-4878-9E2B-5B3DF79B7BC9}" type="presParOf" srcId="{F8A820B0-3B76-4510-8769-7BF0D1196A1B}" destId="{CF2D2F40-B5A7-492E-96F1-71928CBF0834}" srcOrd="1" destOrd="0" presId="urn:microsoft.com/office/officeart/2005/8/layout/cycle6"/>
    <dgm:cxn modelId="{04F36EDD-6B54-4691-AAF7-4234E943DE76}" type="presParOf" srcId="{F8A820B0-3B76-4510-8769-7BF0D1196A1B}" destId="{415D9CC7-C037-49DC-91D1-A7C65B95F89B}" srcOrd="2" destOrd="0" presId="urn:microsoft.com/office/officeart/2005/8/layout/cycle6"/>
    <dgm:cxn modelId="{97A7231C-629C-400F-8DC5-3354F4151CC6}" type="presParOf" srcId="{F8A820B0-3B76-4510-8769-7BF0D1196A1B}" destId="{4B4EAA86-5301-493E-AD78-50556DD70C76}" srcOrd="3" destOrd="0" presId="urn:microsoft.com/office/officeart/2005/8/layout/cycle6"/>
    <dgm:cxn modelId="{8D1E9BF5-1FF5-42C8-8F22-01507DC4EC2F}" type="presParOf" srcId="{F8A820B0-3B76-4510-8769-7BF0D1196A1B}" destId="{84883243-9CE9-417D-B8A3-5AA6CF245CAB}" srcOrd="4" destOrd="0" presId="urn:microsoft.com/office/officeart/2005/8/layout/cycle6"/>
    <dgm:cxn modelId="{F6E91CE3-048F-48D5-9C7F-3F517EE1DB63}" type="presParOf" srcId="{F8A820B0-3B76-4510-8769-7BF0D1196A1B}" destId="{57C49934-BFC7-4EDE-9C31-B436A6D4F0CD}" srcOrd="5" destOrd="0" presId="urn:microsoft.com/office/officeart/2005/8/layout/cycle6"/>
    <dgm:cxn modelId="{5FB4D7E4-7A2B-4528-B4E0-524AE93B7138}" type="presParOf" srcId="{F8A820B0-3B76-4510-8769-7BF0D1196A1B}" destId="{75C264FB-1D79-4448-BF0E-15ABF121F75A}" srcOrd="6" destOrd="0" presId="urn:microsoft.com/office/officeart/2005/8/layout/cycle6"/>
    <dgm:cxn modelId="{D87BE476-0BAA-4451-BA5D-0C80DE1F55EA}" type="presParOf" srcId="{F8A820B0-3B76-4510-8769-7BF0D1196A1B}" destId="{0E9CB657-3C0B-4BCF-AA72-D92D8787F528}" srcOrd="7" destOrd="0" presId="urn:microsoft.com/office/officeart/2005/8/layout/cycle6"/>
    <dgm:cxn modelId="{069A7C99-58D4-4713-8917-9A950A2CD54C}" type="presParOf" srcId="{F8A820B0-3B76-4510-8769-7BF0D1196A1B}" destId="{E01BC307-734B-45CB-BD4C-5BBE3BFF5AFB}" srcOrd="8" destOrd="0" presId="urn:microsoft.com/office/officeart/2005/8/layout/cycle6"/>
    <dgm:cxn modelId="{1EBDAC42-C1EF-4B51-8BBA-371702DC7E68}" type="presParOf" srcId="{F8A820B0-3B76-4510-8769-7BF0D1196A1B}" destId="{19BFD9C0-E6EC-4551-8F44-E776B7BF6C35}" srcOrd="9" destOrd="0" presId="urn:microsoft.com/office/officeart/2005/8/layout/cycle6"/>
    <dgm:cxn modelId="{C2FA3908-484B-47C1-B88B-AD5B0D660F88}" type="presParOf" srcId="{F8A820B0-3B76-4510-8769-7BF0D1196A1B}" destId="{5359DF97-AADE-4A90-B847-D7B68F49B6CC}" srcOrd="10" destOrd="0" presId="urn:microsoft.com/office/officeart/2005/8/layout/cycle6"/>
    <dgm:cxn modelId="{A3A54811-944B-45CA-95A7-126A58B42B76}" type="presParOf" srcId="{F8A820B0-3B76-4510-8769-7BF0D1196A1B}" destId="{2D507589-D1E3-4897-AF37-DD6D21580816}" srcOrd="11" destOrd="0" presId="urn:microsoft.com/office/officeart/2005/8/layout/cycle6"/>
    <dgm:cxn modelId="{600EA99E-2597-455D-B6B4-82114654D900}" type="presParOf" srcId="{F8A820B0-3B76-4510-8769-7BF0D1196A1B}" destId="{BC4A1C8D-E30F-4ED1-BA5E-8852B6044F2D}" srcOrd="12" destOrd="0" presId="urn:microsoft.com/office/officeart/2005/8/layout/cycle6"/>
    <dgm:cxn modelId="{8E64AD54-CE89-4F7E-9F1D-2B07149F6777}" type="presParOf" srcId="{F8A820B0-3B76-4510-8769-7BF0D1196A1B}" destId="{B33E28FD-3E8B-439E-A757-00E1C307665B}" srcOrd="13" destOrd="0" presId="urn:microsoft.com/office/officeart/2005/8/layout/cycle6"/>
    <dgm:cxn modelId="{77DC9463-4FAA-4567-9CB9-C58C0A8D1095}" type="presParOf" srcId="{F8A820B0-3B76-4510-8769-7BF0D1196A1B}" destId="{DDED9F27-E88B-4A14-96B1-164AF8F83C74}" srcOrd="14" destOrd="0" presId="urn:microsoft.com/office/officeart/2005/8/layout/cycle6"/>
    <dgm:cxn modelId="{F0DFE03D-2158-440D-8794-D6E177BC6A31}" type="presParOf" srcId="{F8A820B0-3B76-4510-8769-7BF0D1196A1B}" destId="{BFE1C033-949B-4D65-BB17-8DCDCBF8F4FC}" srcOrd="15" destOrd="0" presId="urn:microsoft.com/office/officeart/2005/8/layout/cycle6"/>
    <dgm:cxn modelId="{11FB4E2A-B4E7-4D26-8069-B633283114FE}" type="presParOf" srcId="{F8A820B0-3B76-4510-8769-7BF0D1196A1B}" destId="{3E10A824-149C-4615-BE1E-4486C2115A98}" srcOrd="16" destOrd="0" presId="urn:microsoft.com/office/officeart/2005/8/layout/cycle6"/>
    <dgm:cxn modelId="{1EE1FC34-F65A-42C3-9DD7-C232451736B2}" type="presParOf" srcId="{F8A820B0-3B76-4510-8769-7BF0D1196A1B}" destId="{934CE23D-9B87-490D-8368-AB1F5F313A26}" srcOrd="17" destOrd="0" presId="urn:microsoft.com/office/officeart/2005/8/layout/cycle6"/>
    <dgm:cxn modelId="{CB5FBB49-6AF0-4844-94AE-07DBAB0052A8}" type="presParOf" srcId="{F8A820B0-3B76-4510-8769-7BF0D1196A1B}" destId="{5753DD01-C247-4D67-AED9-2F03B3AC4220}" srcOrd="18" destOrd="0" presId="urn:microsoft.com/office/officeart/2005/8/layout/cycle6"/>
    <dgm:cxn modelId="{52302CF2-41B9-4F67-813B-E24C212C1B3F}" type="presParOf" srcId="{F8A820B0-3B76-4510-8769-7BF0D1196A1B}" destId="{176F0F9B-566D-4D4D-956A-FDD80AE0CE67}" srcOrd="19" destOrd="0" presId="urn:microsoft.com/office/officeart/2005/8/layout/cycle6"/>
    <dgm:cxn modelId="{2AEE5107-618E-43A9-BD77-0CAB491FE1FC}" type="presParOf" srcId="{F8A820B0-3B76-4510-8769-7BF0D1196A1B}" destId="{1986E64F-F9BA-4EC7-974C-FDD81DF01A99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C0AB0-DFBE-46FE-B42D-9EE84AD82FC5}">
      <dsp:nvSpPr>
        <dsp:cNvPr id="0" name=""/>
        <dsp:cNvSpPr/>
      </dsp:nvSpPr>
      <dsp:spPr>
        <a:xfrm>
          <a:off x="4087421" y="-123228"/>
          <a:ext cx="2339783" cy="8797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Шаардык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айылдык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телефон </a:t>
          </a:r>
          <a:r>
            <a:rPr lang="ru-RU" sz="1400" b="1" kern="1200" dirty="0" err="1" smtClean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endParaRPr lang="ru-RU" sz="1400" b="1" kern="1200" dirty="0" smtClean="0">
            <a:solidFill>
              <a:schemeClr val="tx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kern="1200" dirty="0" smtClean="0">
              <a:latin typeface="DIN Pro Bold" panose="020B0804020101020102" pitchFamily="34" charset="0"/>
              <a:cs typeface="DIN Pro Bold" panose="020B0804020101020102" pitchFamily="34" charset="0"/>
            </a:rPr>
            <a:t>0,</a:t>
          </a:r>
          <a:r>
            <a:rPr lang="en-US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7 %</a:t>
          </a:r>
          <a:endParaRPr lang="aa-ET" sz="1400" b="1" kern="1200" dirty="0"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4130369" y="-80280"/>
        <a:ext cx="2253887" cy="793900"/>
      </dsp:txXfrm>
    </dsp:sp>
    <dsp:sp modelId="{415D9CC7-C037-49DC-91D1-A7C65B95F89B}">
      <dsp:nvSpPr>
        <dsp:cNvPr id="0" name=""/>
        <dsp:cNvSpPr/>
      </dsp:nvSpPr>
      <dsp:spPr>
        <a:xfrm>
          <a:off x="3612125" y="561793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2819752" y="97739"/>
              </a:moveTo>
              <a:arcTo wR="2175061" hR="2175061" stAng="17234495" swAng="75927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EAA86-5301-493E-AD78-50556DD70C76}">
      <dsp:nvSpPr>
        <dsp:cNvPr id="0" name=""/>
        <dsp:cNvSpPr/>
      </dsp:nvSpPr>
      <dsp:spPr>
        <a:xfrm>
          <a:off x="6196013" y="853671"/>
          <a:ext cx="2107821" cy="9683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 err="1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Уюлдук</a:t>
          </a:r>
          <a:r>
            <a:rPr lang="ru-RU" sz="1400" b="1" i="0" u="none" strike="noStrike" kern="1200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kern="1200" dirty="0" err="1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кыймылдуу</a:t>
          </a:r>
          <a:r>
            <a:rPr lang="ru-RU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kern="1200" dirty="0" err="1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электр</a:t>
          </a:r>
          <a:r>
            <a:rPr lang="ru-RU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i="0" u="none" strike="noStrike" kern="1200" dirty="0" err="1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endParaRPr lang="ru-RU" sz="1400" b="1" i="0" u="none" strike="noStrike" kern="1200" dirty="0" smtClean="0"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i="0" u="none" strike="noStrike" kern="1200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4</a:t>
          </a: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3</a:t>
          </a:r>
          <a:r>
            <a:rPr lang="ru-RU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,</a:t>
          </a: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8</a:t>
          </a:r>
          <a:r>
            <a:rPr lang="ru-RU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%</a:t>
          </a:r>
          <a:endParaRPr lang="aa-ET" sz="1400" b="1" kern="1200" dirty="0"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6243286" y="900944"/>
        <a:ext cx="2013275" cy="873847"/>
      </dsp:txXfrm>
    </dsp:sp>
    <dsp:sp modelId="{57C49934-BFC7-4EDE-9C31-B436A6D4F0CD}">
      <dsp:nvSpPr>
        <dsp:cNvPr id="0" name=""/>
        <dsp:cNvSpPr/>
      </dsp:nvSpPr>
      <dsp:spPr>
        <a:xfrm>
          <a:off x="3228578" y="-1060648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4230572" y="2886238"/>
              </a:moveTo>
              <a:arcTo wR="2175061" hR="2175061" stAng="1145092" swAng="57831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264FB-1D79-4448-BF0E-15ABF121F75A}">
      <dsp:nvSpPr>
        <dsp:cNvPr id="0" name=""/>
        <dsp:cNvSpPr/>
      </dsp:nvSpPr>
      <dsp:spPr>
        <a:xfrm>
          <a:off x="6229204" y="2162980"/>
          <a:ext cx="2115739" cy="154890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Радиоэлектрондук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каражаттардын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жогорку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жыштыктагы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түзүлүштөрдүн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пайдаланылышын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 smtClean="0">
              <a:latin typeface="DIN Pro Bold" panose="020B0804020101020102" pitchFamily="34" charset="0"/>
              <a:cs typeface="DIN Pro Bold" panose="020B0804020101020102" pitchFamily="34" charset="0"/>
            </a:rPr>
            <a:t>көзөмөлдөө</a:t>
          </a:r>
          <a:endParaRPr lang="ru-RU" sz="1400" b="1" kern="1200" dirty="0" smtClean="0"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400" b="1" i="0" u="none" strike="noStrike" kern="1200" dirty="0" smtClean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1,0 </a:t>
          </a: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%</a:t>
          </a:r>
          <a:endParaRPr lang="aa-ET" sz="1200" b="1" kern="1200" dirty="0"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6304815" y="2238591"/>
        <a:ext cx="1964517" cy="1397685"/>
      </dsp:txXfrm>
    </dsp:sp>
    <dsp:sp modelId="{E01BC307-734B-45CB-BD4C-5BBE3BFF5AFB}">
      <dsp:nvSpPr>
        <dsp:cNvPr id="0" name=""/>
        <dsp:cNvSpPr/>
      </dsp:nvSpPr>
      <dsp:spPr>
        <a:xfrm>
          <a:off x="4412091" y="3683157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2529121" y="29010"/>
              </a:moveTo>
              <a:arcTo wR="2175061" hR="2175061" stAng="16762103" swAng="26687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FD9C0-E6EC-4551-8F44-E776B7BF6C35}">
      <dsp:nvSpPr>
        <dsp:cNvPr id="0" name=""/>
        <dsp:cNvSpPr/>
      </dsp:nvSpPr>
      <dsp:spPr>
        <a:xfrm>
          <a:off x="5542880" y="3746500"/>
          <a:ext cx="2016519" cy="11381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Башка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кызмат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көрсөтүүлөрдүн</a:t>
          </a:r>
          <a:r>
            <a:rPr lang="ru-RU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latin typeface="DIN Pro Bold" panose="020B0804020101020102" pitchFamily="34" charset="0"/>
              <a:cs typeface="DIN Pro Bold" panose="020B0804020101020102" pitchFamily="34" charset="0"/>
            </a:rPr>
            <a:t>түрү</a:t>
          </a:r>
          <a:endParaRPr lang="ru-RU" sz="1400" b="1" kern="1200" dirty="0"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0,</a:t>
          </a: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1 %</a:t>
          </a:r>
          <a:endParaRPr lang="en-US" sz="1200" b="1" i="0" u="none" strike="noStrike" kern="1200" dirty="0"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5598440" y="3802060"/>
        <a:ext cx="1905399" cy="1027036"/>
      </dsp:txXfrm>
    </dsp:sp>
    <dsp:sp modelId="{2D507589-D1E3-4897-AF37-DD6D21580816}">
      <dsp:nvSpPr>
        <dsp:cNvPr id="0" name=""/>
        <dsp:cNvSpPr/>
      </dsp:nvSpPr>
      <dsp:spPr>
        <a:xfrm>
          <a:off x="3469714" y="361846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2069714" y="4347571"/>
              </a:moveTo>
              <a:arcTo wR="2175061" hR="2175061" stAng="5566569" swAng="53568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A1C8D-E30F-4ED1-BA5E-8852B6044F2D}">
      <dsp:nvSpPr>
        <dsp:cNvPr id="0" name=""/>
        <dsp:cNvSpPr/>
      </dsp:nvSpPr>
      <dsp:spPr>
        <a:xfrm>
          <a:off x="3427014" y="3880264"/>
          <a:ext cx="1773148" cy="11422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Интернет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түйүнүнө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кирүү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боюнча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кызматтар</a:t>
          </a:r>
          <a:endParaRPr lang="ru-RU" sz="1400" b="1" i="0" u="none" strike="noStrike" kern="1200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u="none" strike="noStrike" kern="1200" dirty="0"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51,8</a:t>
          </a:r>
          <a:r>
            <a:rPr lang="en-US" sz="1400" b="1" kern="1200" dirty="0">
              <a:latin typeface="DIN Pro Bold" panose="020B0804020101020102" pitchFamily="34" charset="0"/>
              <a:cs typeface="DIN Pro Bold" panose="020B0804020101020102" pitchFamily="34" charset="0"/>
            </a:rPr>
            <a:t> %</a:t>
          </a:r>
        </a:p>
      </dsp:txBody>
      <dsp:txXfrm>
        <a:off x="3482775" y="3936025"/>
        <a:ext cx="1661626" cy="1030738"/>
      </dsp:txXfrm>
    </dsp:sp>
    <dsp:sp modelId="{DDED9F27-E88B-4A14-96B1-164AF8F83C74}">
      <dsp:nvSpPr>
        <dsp:cNvPr id="0" name=""/>
        <dsp:cNvSpPr/>
      </dsp:nvSpPr>
      <dsp:spPr>
        <a:xfrm>
          <a:off x="1878918" y="-418285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1698752" y="4297330"/>
              </a:moveTo>
              <a:arcTo wR="2175061" hR="2175061" stAng="6158971" swAng="86965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1C033-949B-4D65-BB17-8DCDCBF8F4FC}">
      <dsp:nvSpPr>
        <dsp:cNvPr id="0" name=""/>
        <dsp:cNvSpPr/>
      </dsp:nvSpPr>
      <dsp:spPr>
        <a:xfrm>
          <a:off x="1868605" y="2306030"/>
          <a:ext cx="1869557" cy="13836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Радио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телекөрсөтүү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программаларын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берүү</a:t>
          </a:r>
          <a:endParaRPr lang="en-US" sz="1400" b="1" i="0" u="none" strike="noStrike" kern="1200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2,</a:t>
          </a:r>
          <a:r>
            <a:rPr lang="en-US" sz="1400" b="1" i="0" u="none" strike="noStrike" kern="1200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3 %</a:t>
          </a:r>
          <a:endParaRPr lang="en-US" sz="1200" b="1" i="0" u="none" strike="noStrike" kern="1200" dirty="0">
            <a:solidFill>
              <a:schemeClr val="tx1"/>
            </a:solidFill>
            <a:effectLst/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936151" y="2373576"/>
        <a:ext cx="1734465" cy="1248604"/>
      </dsp:txXfrm>
    </dsp:sp>
    <dsp:sp modelId="{934CE23D-9B87-490D-8368-AB1F5F313A26}">
      <dsp:nvSpPr>
        <dsp:cNvPr id="0" name=""/>
        <dsp:cNvSpPr/>
      </dsp:nvSpPr>
      <dsp:spPr>
        <a:xfrm>
          <a:off x="1578176" y="2065297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1183087" y="239375"/>
              </a:moveTo>
              <a:arcTo wR="2175061" hR="2175061" stAng="14571983" swAng="46086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DD01-C247-4D67-AED9-2F03B3AC4220}">
      <dsp:nvSpPr>
        <dsp:cNvPr id="0" name=""/>
        <dsp:cNvSpPr/>
      </dsp:nvSpPr>
      <dsp:spPr>
        <a:xfrm>
          <a:off x="2119316" y="851934"/>
          <a:ext cx="2225571" cy="13365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Эл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аралык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жана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шаар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аралык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телефон </a:t>
          </a:r>
          <a:r>
            <a:rPr lang="ru-RU" sz="1400" b="1" kern="1200" dirty="0" err="1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байланышы</a:t>
          </a:r>
          <a:r>
            <a:rPr lang="ru-RU" sz="1400" b="1" kern="1200" dirty="0">
              <a:solidFill>
                <a:schemeClr val="tx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u="none" strike="noStrike" kern="1200" dirty="0">
              <a:solidFill>
                <a:schemeClr val="tx1"/>
              </a:solidFill>
              <a:effectLst/>
              <a:latin typeface="DIN Pro Bold" panose="020B0804020101020102" pitchFamily="34" charset="0"/>
              <a:cs typeface="DIN Pro Bold" panose="020B0804020101020102" pitchFamily="34" charset="0"/>
            </a:rPr>
            <a:t>0,3 %</a:t>
          </a:r>
        </a:p>
      </dsp:txBody>
      <dsp:txXfrm>
        <a:off x="2184560" y="917178"/>
        <a:ext cx="2095083" cy="1206043"/>
      </dsp:txXfrm>
    </dsp:sp>
    <dsp:sp modelId="{1986E64F-F9BA-4EC7-974C-FDD81DF01A99}">
      <dsp:nvSpPr>
        <dsp:cNvPr id="0" name=""/>
        <dsp:cNvSpPr/>
      </dsp:nvSpPr>
      <dsp:spPr>
        <a:xfrm>
          <a:off x="2744979" y="492413"/>
          <a:ext cx="4350123" cy="4350123"/>
        </a:xfrm>
        <a:custGeom>
          <a:avLst/>
          <a:gdLst/>
          <a:ahLst/>
          <a:cxnLst/>
          <a:rect l="0" t="0" r="0" b="0"/>
          <a:pathLst>
            <a:path>
              <a:moveTo>
                <a:pt x="980723" y="357247"/>
              </a:moveTo>
              <a:arcTo wR="2175061" hR="2175061" stAng="14201660" swAng="641361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8DEDF7-4200-B270-909D-32E7FDF17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B08F156-F087-F46E-75B2-AD3312A7D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CFDE15-1C8E-6A5E-E5AA-570EDFB40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DB81E9-EBC2-6343-E492-684F8451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DCB2ED-92EF-9D1E-FA19-6B9FCEBA7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71713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563A46-46A0-63FF-4DBF-B09DE4AE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6E3A62-A5E3-F760-D6BB-7CD88A222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D4871D6-71EA-D4B2-5611-AE06AF5F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2C39EB-22C3-8638-E021-E651AFB5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96A804-F7CC-D09D-3A3B-10FDEF0C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4246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EE37A6-FE3F-DF45-9B67-4859D38F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8EBF701-A0F8-D93A-BD95-CC4692898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6187B3-09D7-25D0-F468-3ECB1FB2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88155F-5CB8-02A7-E920-82213C15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2DCDE0-805C-3465-10EA-1920D698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34862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3B2D6D-ADD6-7D33-2220-4B0B11AB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5946ED-4648-B3CC-3E9E-13EDAB563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A38D49E-4AF4-D182-2525-BD3D443A1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4094366-6EC8-4591-BF7A-A9FECB8A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15319AB-B9AD-B225-E3EE-345DD853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3B68D3-CAC7-3D58-93BA-1F561863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760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1ECB8E-7931-D859-E529-680FF200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A9A53D8-EDEA-0964-6004-0127DB9F9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B8BBAED-6DE1-3862-1ADC-AEF4A611A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9F5798E-DD67-43B7-E9C1-B0DCD2C3AB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3ED4FF5-5A4C-D980-4351-DE91803A6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97B52ED-5BD4-2D55-0510-ACE759DD1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245451C-8436-D075-1988-D2EB813C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7EF4265-A2B9-B8A9-7E80-69966DF8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1281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CE3FA4-154E-67DE-A6B6-E963166B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181D7A6-4F53-0920-6A95-93433505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6420EE0-89AA-E038-9329-D9D971FD9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366D3F4-BD83-CCFE-A51A-13F2C8C6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00011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2B9C46F-3856-000F-9D3D-0EB4A05C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97F8099-0EB7-B561-72BB-ECD9F74F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EA896F-FB0E-9757-B00F-89D9BA54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3388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A6669C-5A72-C836-67D0-9239B952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CC3DC0-91FE-D91F-1FAC-A789BC63C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24BAC5A-6ED8-F676-6D79-263A4A1A5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F97CB80-51AD-34A5-62E4-BFC1AC3E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E81243-D83D-19A1-1794-1AB94AB6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00AC48-D0CE-4728-1847-078CA370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6591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AAAE72-13CE-C603-43B5-4D5B4D52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E20D97C-8313-6D5B-9E95-7CB962547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A9DDF4D-19EE-A939-7B56-9E847AB45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F89ECFC-0F83-652F-B58B-D970D832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41E930E-8304-C694-71E7-216E812F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6C3AF-6404-C2B5-12D6-EC755A13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238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22F496-5733-9388-4F87-DB250AC3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84C243F-099B-C259-4A9D-E8DBFB361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933D08-6F6B-7D9E-1435-A3D154E3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CCA0F1-79EA-00CF-1BB7-90EBFD18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3A83F0-FEB6-BB4F-2C07-CE37552C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744066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514F6F1-8FBB-2617-FDF1-ABA332808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D0291E9-C4F7-08D2-B6ED-6C7D547B3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70140E-D5E3-6E16-3261-D97BB5AA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169F46-BB6C-F0E8-7132-6B3BF3FE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D1464AA-41EB-811A-F496-E1DED5BF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9419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E1655A-B190-3E97-A4DC-39802C246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D2D1AD-6710-BB33-0B22-2F8B9680D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E26415-4931-E22F-D50D-144307F20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15-авг 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BD1CDA-C8DD-77C6-BA51-9D91F1803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1B130B-D79C-EBD4-92BA-125C7E24C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414767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1.png"/><Relationship Id="rId18" Type="http://schemas.openxmlformats.org/officeDocument/2006/relationships/image" Target="../media/image2.png"/><Relationship Id="rId3" Type="http://schemas.openxmlformats.org/officeDocument/2006/relationships/image" Target="../media/image11.svg"/><Relationship Id="rId21" Type="http://schemas.openxmlformats.org/officeDocument/2006/relationships/image" Target="../media/image4.png"/><Relationship Id="rId7" Type="http://schemas.openxmlformats.org/officeDocument/2006/relationships/image" Target="../media/image15.svg"/><Relationship Id="rId12" Type="http://schemas.microsoft.com/office/2007/relationships/diagramDrawing" Target="../diagrams/drawing1.xml"/><Relationship Id="rId17" Type="http://schemas.openxmlformats.org/officeDocument/2006/relationships/image" Target="../media/image2.svg"/><Relationship Id="rId2" Type="http://schemas.openxmlformats.org/officeDocument/2006/relationships/image" Target="../media/image8.png"/><Relationship Id="rId16" Type="http://schemas.openxmlformats.org/officeDocument/2006/relationships/image" Target="../media/image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3.svg"/><Relationship Id="rId15" Type="http://schemas.openxmlformats.org/officeDocument/2006/relationships/image" Target="../media/image12.gif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4.svg"/><Relationship Id="rId4" Type="http://schemas.openxmlformats.org/officeDocument/2006/relationships/image" Target="../media/image9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5.xml"/><Relationship Id="rId7" Type="http://schemas.openxmlformats.org/officeDocument/2006/relationships/image" Target="../media/image4.sv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ABB32B-D0A5-426A-BDA0-63CA63AF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7769" y="1346185"/>
            <a:ext cx="9144000" cy="1741607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2024-жылдын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жана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2025-жылдын </a:t>
            </a:r>
            <a:b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en-US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I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жарым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жылдыгындагы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байланыш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кызматтары</a:t>
            </a:r>
            <a:r>
              <a:rPr lang="ru-RU" sz="4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4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жөнүндө</a:t>
            </a:r>
            <a:endParaRPr lang="ky-KG" sz="4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F0C3989-40E7-41F8-B441-36F8452EE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032" y="4717182"/>
            <a:ext cx="10800272" cy="126808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Асанканова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А.Д, </a:t>
            </a:r>
            <a:r>
              <a:rPr lang="ky-KG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Соода жана кызмат көрсөтүүлөр статистикасы бөлүмүнүн башчысы </a:t>
            </a:r>
            <a:endParaRPr lang="aa-ET" sz="18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Соода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жана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кызмат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көрсөтүүлөр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ky-KG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МКТ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жана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туризм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статистикасы</a:t>
            </a:r>
            <a:r>
              <a:rPr lang="ru-RU" sz="1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1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башкармалыгы</a:t>
            </a:r>
            <a:endParaRPr lang="aa-ET" sz="18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2025ж.  15-август</a:t>
            </a:r>
            <a:endParaRPr lang="ky-KG" sz="14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7DC5C82-CD4B-8103-257A-CF86C3F4FB52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aa-ET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010DCE79-F9FD-3B69-99E8-132B34CE340A}"/>
              </a:ext>
            </a:extLst>
          </p:cNvPr>
          <p:cNvGrpSpPr/>
          <p:nvPr/>
        </p:nvGrpSpPr>
        <p:grpSpPr>
          <a:xfrm>
            <a:off x="1" y="5615801"/>
            <a:ext cx="12204000" cy="1260001"/>
            <a:chOff x="-66500" y="5608234"/>
            <a:chExt cx="12300065" cy="12663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19E36F7F-7EDF-EC2E-7706-C59715A0B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D97D8416-3C4E-74F8-A485-D1FA3C427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2D3DE4BD-6682-7374-C9F4-4D9D9ED86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CCC1CE8-6713-E676-31E3-532A23FC9D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895" y="5587581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F60059-E8BF-4CB2-D611-B2611A3F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0597"/>
            <a:ext cx="10686692" cy="932998"/>
          </a:xfrm>
        </p:spPr>
        <p:txBody>
          <a:bodyPr>
            <a:no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Байланыш</a:t>
            </a:r>
            <a:r>
              <a:rPr lang="ru-RU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4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кызматтарын</a:t>
            </a:r>
            <a:r>
              <a:rPr lang="ru-RU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ky-KG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көрсөтүүдөн</a:t>
            </a:r>
            <a:r>
              <a:rPr lang="ru-RU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br>
              <a:rPr lang="ru-RU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24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түшкөн</a:t>
            </a:r>
            <a:r>
              <a:rPr lang="ru-RU" sz="2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4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кирешелер</a:t>
            </a:r>
            <a:r>
              <a:rPr lang="ru-RU" sz="1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/>
            </a:r>
            <a:br>
              <a:rPr lang="ru-RU" sz="1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(</a:t>
            </a:r>
            <a:r>
              <a:rPr lang="ru-RU" sz="1400" b="1" dirty="0" err="1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млн.сом</a:t>
            </a:r>
            <a:r>
              <a:rPr lang="ru-RU" sz="1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)</a:t>
            </a:r>
            <a:br>
              <a:rPr lang="ru-RU" sz="1400" b="1" dirty="0">
                <a:solidFill>
                  <a:sysClr val="windowText" lastClr="00000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endParaRPr lang="aa-ET" sz="16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E07A02FC-C74A-4184-8F6D-BFEB8AD1D5E7}"/>
              </a:ext>
            </a:extLst>
          </p:cNvPr>
          <p:cNvGrpSpPr/>
          <p:nvPr/>
        </p:nvGrpSpPr>
        <p:grpSpPr>
          <a:xfrm>
            <a:off x="-77637" y="5615796"/>
            <a:ext cx="12281636" cy="1260000"/>
            <a:chOff x="-66500" y="5608234"/>
            <a:chExt cx="12300065" cy="1266392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667B9773-2E2C-87B9-2AEC-157144B0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DF69CC25-2742-A3B1-B97C-F9869310A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01B2A331-2EE5-C18A-4DFF-E9ED9B47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B170C770-7D5E-F586-3B20-796404A313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441261"/>
              </p:ext>
            </p:extLst>
          </p:nvPr>
        </p:nvGraphicFramePr>
        <p:xfrm>
          <a:off x="838200" y="1069675"/>
          <a:ext cx="10515600" cy="5107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16255BE-AAB8-EEA8-068D-2845338F8C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249" y="5632048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5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99ECAA01-D15F-4DBE-BF65-19746FAA9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564300"/>
              </p:ext>
            </p:extLst>
          </p:nvPr>
        </p:nvGraphicFramePr>
        <p:xfrm>
          <a:off x="1" y="1"/>
          <a:ext cx="12070080" cy="577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6526">
                  <a:extLst>
                    <a:ext uri="{9D8B030D-6E8A-4147-A177-3AD203B41FA5}">
                      <a16:colId xmlns:a16="http://schemas.microsoft.com/office/drawing/2014/main" xmlns="" val="2091993978"/>
                    </a:ext>
                  </a:extLst>
                </a:gridCol>
                <a:gridCol w="2147770">
                  <a:extLst>
                    <a:ext uri="{9D8B030D-6E8A-4147-A177-3AD203B41FA5}">
                      <a16:colId xmlns:a16="http://schemas.microsoft.com/office/drawing/2014/main" xmlns="" val="1945357401"/>
                    </a:ext>
                  </a:extLst>
                </a:gridCol>
                <a:gridCol w="1975283">
                  <a:extLst>
                    <a:ext uri="{9D8B030D-6E8A-4147-A177-3AD203B41FA5}">
                      <a16:colId xmlns:a16="http://schemas.microsoft.com/office/drawing/2014/main" xmlns="" val="2486863676"/>
                    </a:ext>
                  </a:extLst>
                </a:gridCol>
                <a:gridCol w="2160464">
                  <a:extLst>
                    <a:ext uri="{9D8B030D-6E8A-4147-A177-3AD203B41FA5}">
                      <a16:colId xmlns:a16="http://schemas.microsoft.com/office/drawing/2014/main" xmlns="" val="3407063690"/>
                    </a:ext>
                  </a:extLst>
                </a:gridCol>
                <a:gridCol w="1890037">
                  <a:extLst>
                    <a:ext uri="{9D8B030D-6E8A-4147-A177-3AD203B41FA5}">
                      <a16:colId xmlns:a16="http://schemas.microsoft.com/office/drawing/2014/main" xmlns="" val="1129348872"/>
                    </a:ext>
                  </a:extLst>
                </a:gridCol>
              </a:tblGrid>
              <a:tr h="318565">
                <a:tc>
                  <a:txBody>
                    <a:bodyPr/>
                    <a:lstStyle/>
                    <a:p>
                      <a:endParaRPr lang="ky-KG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8032444"/>
                  </a:ext>
                </a:extLst>
              </a:tr>
              <a:tr h="521288">
                <a:tc>
                  <a:txBody>
                    <a:bodyPr/>
                    <a:lstStyle/>
                    <a:p>
                      <a:r>
                        <a:rPr lang="ru-RU" sz="1500" b="1" u="none" dirty="0" err="1">
                          <a:solidFill>
                            <a:schemeClr val="tx1"/>
                          </a:solidFill>
                          <a:effectLst/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Байланыш</a:t>
                      </a:r>
                      <a:r>
                        <a:rPr lang="ru-RU" sz="1500" b="1" u="none" dirty="0">
                          <a:solidFill>
                            <a:schemeClr val="tx1"/>
                          </a:solidFill>
                          <a:effectLst/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 </a:t>
                      </a:r>
                      <a:r>
                        <a:rPr lang="ru-RU" sz="1500" b="1" u="none" dirty="0" err="1">
                          <a:solidFill>
                            <a:schemeClr val="tx1"/>
                          </a:solidFill>
                          <a:effectLst/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кызматтары-бардыгы</a:t>
                      </a:r>
                      <a:r>
                        <a:rPr lang="ru-RU" sz="1500" b="1" u="none" dirty="0">
                          <a:solidFill>
                            <a:schemeClr val="tx1"/>
                          </a:solidFill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 </a:t>
                      </a:r>
                      <a:r>
                        <a:rPr lang="ru-RU" sz="1500" b="1" i="1" u="none" dirty="0">
                          <a:solidFill>
                            <a:schemeClr val="tx1"/>
                          </a:solidFill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(</a:t>
                      </a:r>
                      <a:r>
                        <a:rPr lang="ru-RU" sz="1500" b="1" i="1" u="none" dirty="0" err="1">
                          <a:solidFill>
                            <a:schemeClr val="tx1"/>
                          </a:solidFill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млн.сом</a:t>
                      </a:r>
                      <a:r>
                        <a:rPr lang="ru-RU" sz="1500" b="1" i="1" u="none" dirty="0">
                          <a:solidFill>
                            <a:schemeClr val="tx1"/>
                          </a:solidFill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)</a:t>
                      </a:r>
                      <a:endParaRPr lang="ky-KG" sz="1500" b="1" i="1" u="none" dirty="0">
                        <a:solidFill>
                          <a:schemeClr val="tx1"/>
                        </a:solidFill>
                        <a:latin typeface="DIN Pro Bold" panose="020B0804020101020102" pitchFamily="34" charset="0"/>
                        <a:cs typeface="DIN Pro Bold" panose="020B08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25 759,8</a:t>
                      </a:r>
                      <a:endParaRPr lang="ky-KG" sz="1600" b="1" dirty="0">
                        <a:latin typeface="DIN Pro Bold" panose="020B0804020101020102" pitchFamily="34" charset="0"/>
                        <a:cs typeface="DIN Pro Bold" panose="020B08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29 656,7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33 541,0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DIN Pro Bold" panose="020B0804020101020102" pitchFamily="34" charset="0"/>
                          <a:cs typeface="DIN Pro Bold" panose="020B0804020101020102" pitchFamily="34" charset="0"/>
                        </a:rPr>
                        <a:t>36 257,6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9677327"/>
                  </a:ext>
                </a:extLst>
              </a:tr>
              <a:tr h="318565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телеграфтык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кызматы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2,2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1595913"/>
                  </a:ext>
                </a:extLst>
              </a:tr>
              <a:tr h="521288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телефон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кызматтары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</a:p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  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анын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ичинде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: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451,6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353,1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342,1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4752523"/>
                  </a:ext>
                </a:extLst>
              </a:tr>
              <a:tr h="318565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шаар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аралык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телефон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119,8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37,8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31,4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1824424"/>
                  </a:ext>
                </a:extLst>
              </a:tr>
              <a:tr h="318565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эл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аралык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телефон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53,7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53662273"/>
                  </a:ext>
                </a:extLst>
              </a:tr>
              <a:tr h="521288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     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шаардык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жана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айылдык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телефон    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байланышы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290,3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261,6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254,4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265,9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3173978"/>
                  </a:ext>
                </a:extLst>
              </a:tr>
              <a:tr h="587524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Үн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чыгаруу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жана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телекөрсөтүү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программаларын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берүү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боюнча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кызматтар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823,6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894,3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547,1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819,9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41075531"/>
                  </a:ext>
                </a:extLst>
              </a:tr>
              <a:tr h="342300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Уюлдук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кыймылдуу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электр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байланышы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12 438,0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13 446,8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14 094,3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15 877,1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6307162"/>
                  </a:ext>
                </a:extLst>
              </a:tr>
              <a:tr h="738491">
                <a:tc>
                  <a:txBody>
                    <a:bodyPr/>
                    <a:lstStyle/>
                    <a:p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Маалымат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кызматтары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: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Интернетке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кирүү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,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телематикалык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кызматтар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,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трафикти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кошуу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жана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өткөрүү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кызматтары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10 623,6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14 644,4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18 101,7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18 797,1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1389521"/>
                  </a:ext>
                </a:extLst>
              </a:tr>
              <a:tr h="738491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Радио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электрондук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каражаттарды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жана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жогорку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жыштыктагы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түзүлүштөрдү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колдонууну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боюнча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көзөмөл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1 283,2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212,5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302,1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357,9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5849333"/>
                  </a:ext>
                </a:extLst>
              </a:tr>
              <a:tr h="318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кызматынын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башка т</a:t>
                      </a:r>
                      <a:r>
                        <a:rPr lang="ky-KG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ү</a:t>
                      </a:r>
                      <a:r>
                        <a:rPr lang="ru-RU" sz="15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рлөрү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endParaRPr lang="ky-KG" sz="1500" dirty="0">
                        <a:solidFill>
                          <a:schemeClr val="tx1"/>
                        </a:solidFill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137,6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</a:t>
                      </a:r>
                      <a:r>
                        <a:rPr lang="ru-RU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,</a:t>
                      </a:r>
                      <a:r>
                        <a:rPr lang="en-US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</a:t>
                      </a:r>
                      <a:endParaRPr lang="ky-KG" sz="1600" dirty="0"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y-KG" sz="1600" dirty="0"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6444367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14742E1-8842-64AA-8DC5-62F5B6D1D2DD}"/>
              </a:ext>
            </a:extLst>
          </p:cNvPr>
          <p:cNvGrpSpPr/>
          <p:nvPr/>
        </p:nvGrpSpPr>
        <p:grpSpPr>
          <a:xfrm>
            <a:off x="0" y="5563496"/>
            <a:ext cx="12192000" cy="1294504"/>
            <a:chOff x="-66500" y="5608234"/>
            <a:chExt cx="12300065" cy="12663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41E352B5-B8B7-9701-9AEF-057E87A69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CA6346CF-4E1C-C87A-1492-9FA6B6579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5C99626D-0799-5BB7-550E-4EB27201D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328394" cy="115408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7DE8BE1-8702-FE13-EBB6-AF144AB555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358" y="5525520"/>
            <a:ext cx="1280236" cy="133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4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2291B5-EF33-4825-4E7D-6C62D37F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603" y="113633"/>
            <a:ext cx="8207458" cy="912453"/>
          </a:xfrm>
        </p:spPr>
        <p:txBody>
          <a:bodyPr>
            <a:norm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2024-жылдагы </a:t>
            </a:r>
            <a:r>
              <a:rPr lang="ru-RU" sz="2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байланыш</a:t>
            </a:r>
            <a:r>
              <a:rPr lang="ru-RU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кызматтарынын</a:t>
            </a:r>
            <a:r>
              <a:rPr lang="ru-RU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8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түзүмү</a:t>
            </a:r>
            <a:endParaRPr lang="aa-ET" sz="28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4" name="Рисунок 3" descr="Центр обработки вызовов со сплошной заливкой">
            <a:extLst>
              <a:ext uri="{FF2B5EF4-FFF2-40B4-BE49-F238E27FC236}">
                <a16:creationId xmlns:a16="http://schemas.microsoft.com/office/drawing/2014/main" xmlns="" id="{55C5113F-3C07-02BC-FEE2-3E17D901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27404" y="3267501"/>
            <a:ext cx="914400" cy="914400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xmlns="" id="{51FD56D1-60D8-BD75-9FC6-8ECBD408F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4892" y="113632"/>
            <a:ext cx="914400" cy="914400"/>
          </a:xfrm>
          <a:prstGeom prst="rect">
            <a:avLst/>
          </a:prstGeom>
        </p:spPr>
      </p:pic>
      <p:pic>
        <p:nvPicPr>
          <p:cNvPr id="8" name="Рисунок 7" descr="Отправить со сплошной заливкой">
            <a:extLst>
              <a:ext uri="{FF2B5EF4-FFF2-40B4-BE49-F238E27FC236}">
                <a16:creationId xmlns:a16="http://schemas.microsoft.com/office/drawing/2014/main" xmlns="" id="{F4F93A78-92D6-1E07-7E62-EB8D477ACC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18645" y="1111264"/>
            <a:ext cx="914400" cy="1042618"/>
          </a:xfrm>
          <a:prstGeom prst="rect">
            <a:avLst/>
          </a:prstGeom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xmlns="" id="{C314D186-BC7A-87DC-4D28-3A03E956F4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851176"/>
              </p:ext>
            </p:extLst>
          </p:nvPr>
        </p:nvGraphicFramePr>
        <p:xfrm>
          <a:off x="1095926" y="1184023"/>
          <a:ext cx="10637717" cy="4899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xmlns="" id="{84FEA4EC-3EBC-F977-0DC1-53AC0ADD18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00781" y="1318764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96142F0-75E6-C4EC-86AC-49AFE8668E25}"/>
              </a:ext>
            </a:extLst>
          </p:cNvPr>
          <p:cNvSpPr txBox="1"/>
          <p:nvPr/>
        </p:nvSpPr>
        <p:spPr>
          <a:xfrm>
            <a:off x="9236467" y="6420116"/>
            <a:ext cx="2702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aa-ET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xmlns="" id="{37BF8804-A378-9EAC-0FD5-8776AE2ABD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84" y="2438554"/>
            <a:ext cx="1950439" cy="225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610E376E-D739-5179-A2AA-9851C2CFD98F}"/>
              </a:ext>
            </a:extLst>
          </p:cNvPr>
          <p:cNvGrpSpPr/>
          <p:nvPr/>
        </p:nvGrpSpPr>
        <p:grpSpPr>
          <a:xfrm>
            <a:off x="0" y="5615796"/>
            <a:ext cx="12233565" cy="1258830"/>
            <a:chOff x="-66500" y="5608234"/>
            <a:chExt cx="12300065" cy="126639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2CB506EE-BAC7-A876-E86C-B937D3A7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72982D9B-D125-B2FE-4EB4-FE7B07622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CE0852B-99B4-B657-2838-988E7D680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1F6C56-5DE7-4CF2-C1CA-7EABA6541DA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895" y="5587581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2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977F88-D2E0-483E-B7D0-FFE6A5CD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87" y="138622"/>
            <a:ext cx="10783019" cy="155400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Стационардык</a:t>
            </a:r>
            <a: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4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жана</a:t>
            </a:r>
            <a: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4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мобилдик</a:t>
            </a:r>
            <a: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телефон </a:t>
            </a:r>
            <a:r>
              <a:rPr lang="ru-RU" sz="24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түйүндөрүнүн</a:t>
            </a:r>
            <a: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/>
            </a:r>
            <a:b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24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абоненттеринин</a:t>
            </a:r>
            <a:r>
              <a:rPr lang="ru-RU" sz="24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 саны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800" b="1" i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(</a:t>
            </a:r>
            <a:r>
              <a:rPr lang="ru-RU" sz="1800" b="1" i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миң</a:t>
            </a:r>
            <a:r>
              <a:rPr lang="ru-RU" sz="1800" b="1" i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) 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/>
            </a:r>
            <a:br>
              <a:rPr lang="ru-RU" sz="1800" b="1" i="1" dirty="0">
                <a:solidFill>
                  <a:schemeClr val="accent1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Республикасынын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Санариптик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өнүктүрүү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инновациялык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министрлигинин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алдындагы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Байланыш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тармагын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жөнгө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салуу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көзөмөлдөө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кызматынын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маалыматы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endParaRPr lang="ky-KG" sz="22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2322E39-353C-2D2D-FE4E-5FE938B3F078}"/>
              </a:ext>
            </a:extLst>
          </p:cNvPr>
          <p:cNvGrpSpPr/>
          <p:nvPr/>
        </p:nvGrpSpPr>
        <p:grpSpPr>
          <a:xfrm>
            <a:off x="0" y="5615796"/>
            <a:ext cx="12233565" cy="1258830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F3C18ECB-7DE3-AAED-CA7F-BB8616D14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DC268AA0-39AE-E721-C6DF-A0BF0DD03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AAB5BADC-BB86-2ED0-EBFB-C6D01A2E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56268BD0-2FB3-24E7-9E76-4DBD731731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078738"/>
              </p:ext>
            </p:extLst>
          </p:nvPr>
        </p:nvGraphicFramePr>
        <p:xfrm>
          <a:off x="838200" y="1595887"/>
          <a:ext cx="10515600" cy="4581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19D087C-108A-72BA-576E-89A4F565B9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895" y="5587581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0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C6BC9B-3B35-4D63-BF35-414C81EC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36" y="365126"/>
            <a:ext cx="8729932" cy="527626"/>
          </a:xfrm>
        </p:spPr>
        <p:txBody>
          <a:bodyPr>
            <a:normAutofit fontScale="90000"/>
          </a:bodyPr>
          <a:lstStyle/>
          <a:p>
            <a:pPr algn="ctr"/>
            <a:r>
              <a:rPr lang="ky-KG" sz="2400" b="1" dirty="0">
                <a:latin typeface="DIN Pro Bold" panose="020B0804020101020102" pitchFamily="34" charset="0"/>
                <a:cs typeface="DIN Pro Bold" panose="020B0804020101020102" pitchFamily="34" charset="0"/>
              </a:rPr>
              <a:t>Байланыш абоненттеринин саны</a:t>
            </a:r>
            <a:r>
              <a:rPr lang="ky-KG" sz="4000" dirty="0">
                <a:latin typeface="DIN Pro Bold" panose="020B0804020101020102" pitchFamily="34" charset="0"/>
                <a:cs typeface="DIN Pro Bold" panose="020B0804020101020102" pitchFamily="34" charset="0"/>
              </a:rPr>
              <a:t/>
            </a:r>
            <a:br>
              <a:rPr lang="ky-KG" sz="4000" dirty="0"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sz="1400" i="1" dirty="0">
                <a:latin typeface="DIN Pro Bold" panose="020B0804020101020102" pitchFamily="34" charset="0"/>
                <a:cs typeface="DIN Pro Bold" panose="020B0804020101020102" pitchFamily="34" charset="0"/>
              </a:rPr>
              <a:t>(калктын миң адамына алганда)</a:t>
            </a:r>
            <a:endParaRPr lang="ky-KG" sz="2000" i="1" dirty="0"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721E503-B4DE-9571-803C-CA873FD45B64}"/>
              </a:ext>
            </a:extLst>
          </p:cNvPr>
          <p:cNvGrpSpPr/>
          <p:nvPr/>
        </p:nvGrpSpPr>
        <p:grpSpPr>
          <a:xfrm>
            <a:off x="0" y="5608234"/>
            <a:ext cx="12233565" cy="1266392"/>
            <a:chOff x="-66500" y="5608234"/>
            <a:chExt cx="12300065" cy="126639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C08ABDF6-91F0-CD27-B35D-99C00C41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5AD5515E-8152-0C1C-5BAE-EB0959C72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5A04A3B6-887A-4AAA-5479-B4C4B01E0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xmlns="" id="{3C7A06F7-A2CE-B3EF-43B2-B78B9892B7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244437"/>
              </p:ext>
            </p:extLst>
          </p:nvPr>
        </p:nvGraphicFramePr>
        <p:xfrm>
          <a:off x="838200" y="1026543"/>
          <a:ext cx="10515600" cy="515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198ED1C-D12A-330D-8949-195986FC1B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895" y="5587581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78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27D28E0D-5067-4BC8-9DAF-D97084F17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147103"/>
              </p:ext>
            </p:extLst>
          </p:nvPr>
        </p:nvGraphicFramePr>
        <p:xfrm>
          <a:off x="69011" y="94891"/>
          <a:ext cx="11895829" cy="5780712"/>
        </p:xfrm>
        <a:graphic>
          <a:graphicData uri="http://schemas.openxmlformats.org/drawingml/2006/table">
            <a:tbl>
              <a:tblPr/>
              <a:tblGrid>
                <a:gridCol w="3192162">
                  <a:extLst>
                    <a:ext uri="{9D8B030D-6E8A-4147-A177-3AD203B41FA5}">
                      <a16:colId xmlns:a16="http://schemas.microsoft.com/office/drawing/2014/main" xmlns="" val="1935325544"/>
                    </a:ext>
                  </a:extLst>
                </a:gridCol>
                <a:gridCol w="901374">
                  <a:extLst>
                    <a:ext uri="{9D8B030D-6E8A-4147-A177-3AD203B41FA5}">
                      <a16:colId xmlns:a16="http://schemas.microsoft.com/office/drawing/2014/main" xmlns="" val="2566887022"/>
                    </a:ext>
                  </a:extLst>
                </a:gridCol>
                <a:gridCol w="1709101">
                  <a:extLst>
                    <a:ext uri="{9D8B030D-6E8A-4147-A177-3AD203B41FA5}">
                      <a16:colId xmlns:a16="http://schemas.microsoft.com/office/drawing/2014/main" xmlns="" val="4084802294"/>
                    </a:ext>
                  </a:extLst>
                </a:gridCol>
                <a:gridCol w="40640">
                  <a:extLst>
                    <a:ext uri="{9D8B030D-6E8A-4147-A177-3AD203B41FA5}">
                      <a16:colId xmlns:a16="http://schemas.microsoft.com/office/drawing/2014/main" xmlns="" val="2856482576"/>
                    </a:ext>
                  </a:extLst>
                </a:gridCol>
                <a:gridCol w="1182945">
                  <a:extLst>
                    <a:ext uri="{9D8B030D-6E8A-4147-A177-3AD203B41FA5}">
                      <a16:colId xmlns:a16="http://schemas.microsoft.com/office/drawing/2014/main" xmlns="" val="1572324744"/>
                    </a:ext>
                  </a:extLst>
                </a:gridCol>
                <a:gridCol w="1433000">
                  <a:extLst>
                    <a:ext uri="{9D8B030D-6E8A-4147-A177-3AD203B41FA5}">
                      <a16:colId xmlns:a16="http://schemas.microsoft.com/office/drawing/2014/main" xmlns="" val="558333069"/>
                    </a:ext>
                  </a:extLst>
                </a:gridCol>
                <a:gridCol w="567430">
                  <a:extLst>
                    <a:ext uri="{9D8B030D-6E8A-4147-A177-3AD203B41FA5}">
                      <a16:colId xmlns:a16="http://schemas.microsoft.com/office/drawing/2014/main" xmlns="" val="1031477715"/>
                    </a:ext>
                  </a:extLst>
                </a:gridCol>
                <a:gridCol w="884805">
                  <a:extLst>
                    <a:ext uri="{9D8B030D-6E8A-4147-A177-3AD203B41FA5}">
                      <a16:colId xmlns:a16="http://schemas.microsoft.com/office/drawing/2014/main" xmlns="" val="1882345646"/>
                    </a:ext>
                  </a:extLst>
                </a:gridCol>
                <a:gridCol w="1984372">
                  <a:extLst>
                    <a:ext uri="{9D8B030D-6E8A-4147-A177-3AD203B41FA5}">
                      <a16:colId xmlns:a16="http://schemas.microsoft.com/office/drawing/2014/main" xmlns="" val="3504688413"/>
                    </a:ext>
                  </a:extLst>
                </a:gridCol>
              </a:tblGrid>
              <a:tr h="21283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Байланыш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кызмат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көрсөтүүлөрүнөн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түшкөн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киреше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-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бардыгы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(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млн.сом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) </a:t>
                      </a:r>
                    </a:p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+mj-ea"/>
                          <a:cs typeface="DIN Pro Regular" panose="020B0504020101020102" pitchFamily="34" charset="0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y-KG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2516218"/>
                  </a:ext>
                </a:extLst>
              </a:tr>
              <a:tr h="43988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 кызматтары - бардыгы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а.и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.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калкка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көрсөтүүсү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aa-E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Калкка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көрсөтүүлөрдүн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үлүшү</a:t>
                      </a:r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, %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aa-E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1387670"/>
                  </a:ext>
                </a:extLst>
              </a:tr>
              <a:tr h="428207">
                <a:tc v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1262930"/>
                  </a:ext>
                </a:extLst>
              </a:tr>
              <a:tr h="407420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33 541,0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36 257,6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26 721,5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28 786,8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1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79,7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79,4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6469646"/>
                  </a:ext>
                </a:extLst>
              </a:tr>
              <a:tr h="315843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Телеграфтык байланыш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2730190"/>
                  </a:ext>
                </a:extLst>
              </a:tr>
              <a:tr h="345916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Шаар аралык телефон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30,2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3388664"/>
                  </a:ext>
                </a:extLst>
              </a:tr>
              <a:tr h="248169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Эл аралык телефон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56,3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53,9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6,4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29,7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92537430"/>
                  </a:ext>
                </a:extLst>
              </a:tr>
              <a:tr h="28830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Шаардык жана айылдык телефон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254,4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256,0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104,8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107,4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2986428"/>
                  </a:ext>
                </a:extLst>
              </a:tr>
              <a:tr h="43988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Радио байланыш, радио берүү жана теле көрсөтүү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547,1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819,9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174,1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6,6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21,2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9724677"/>
                  </a:ext>
                </a:extLst>
              </a:tr>
              <a:tr h="87205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Радио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электрондук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каражаттарды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жана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жогорку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жыштыктагы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түзүлүштөрдү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колдонууну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боюнча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көзөмөл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302,1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357,9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8607594"/>
                  </a:ext>
                </a:extLst>
              </a:tr>
              <a:tr h="43988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Интернет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каналдарды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берүүнүн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кызмат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көрсөтүүлөрү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18 101,7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18 797,1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13 146,0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14 261,5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72,6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75,9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6666134"/>
                  </a:ext>
                </a:extLst>
              </a:tr>
              <a:tr h="498045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Уюлдук кыймылдуу электр байланыш кызмат көрсөтүүлөрү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14 094,3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15 877,4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13 379,3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14 190,0</a:t>
                      </a:r>
                      <a:endParaRPr lang="ky-KG" sz="1400" b="0" i="0" u="none" strike="noStrike" dirty="0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ky-KG" sz="1400" b="0" i="0" u="none" strike="noStrike">
                        <a:solidFill>
                          <a:schemeClr val="tx1"/>
                        </a:solidFill>
                        <a:effectLst/>
                        <a:latin typeface="DIN Pro Regular" panose="020B0504020101020102" pitchFamily="34" charset="0"/>
                        <a:cs typeface="DIN Pro Regular" panose="020B0504020101020102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94,9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89,4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3133532"/>
                  </a:ext>
                </a:extLst>
              </a:tr>
              <a:tr h="439884">
                <a:tc>
                  <a:txBody>
                    <a:bodyPr/>
                    <a:lstStyle/>
                    <a:p>
                      <a:pPr algn="l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Байланыш кызматынын башка түрлөрү 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22,0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4,9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10,6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22,3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328209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E352FA6C-89CD-D18F-B5DB-D1EBB6B5560A}"/>
              </a:ext>
            </a:extLst>
          </p:cNvPr>
          <p:cNvGrpSpPr/>
          <p:nvPr/>
        </p:nvGrpSpPr>
        <p:grpSpPr>
          <a:xfrm>
            <a:off x="0" y="5821742"/>
            <a:ext cx="12192001" cy="1165654"/>
            <a:chOff x="-66500" y="5608234"/>
            <a:chExt cx="12300065" cy="12663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262C72DE-990C-0666-3B36-153CA28A9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BE945EB9-5B53-4C6C-3189-F4E6B3576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B6AE042C-7B06-581D-86EA-281A0385A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5695" y="5608234"/>
              <a:ext cx="1154083" cy="1154083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4FD59A1-C4BF-8280-C3B1-730935B426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970" y="5821742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xmlns="" id="{AE787652-0818-404E-843C-703667E06B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52504217"/>
              </p:ext>
            </p:extLst>
          </p:nvPr>
        </p:nvGraphicFramePr>
        <p:xfrm>
          <a:off x="915986" y="116365"/>
          <a:ext cx="5180014" cy="5932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xmlns="" id="{DE1CBA82-81DD-4162-9685-FB38FBCBB9F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8509377"/>
              </p:ext>
            </p:extLst>
          </p:nvPr>
        </p:nvGraphicFramePr>
        <p:xfrm>
          <a:off x="6172199" y="172528"/>
          <a:ext cx="5469195" cy="578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8E37B67-EE3A-2C6E-3247-6D02259A97B6}"/>
              </a:ext>
            </a:extLst>
          </p:cNvPr>
          <p:cNvGrpSpPr/>
          <p:nvPr/>
        </p:nvGrpSpPr>
        <p:grpSpPr>
          <a:xfrm>
            <a:off x="0" y="6354052"/>
            <a:ext cx="12233566" cy="520576"/>
            <a:chOff x="-66500" y="6350923"/>
            <a:chExt cx="12300065" cy="52370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CD573895-08F9-74FC-3E2E-928703654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D154F5C9-A255-CEBA-1DE9-FADE7038E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E1EE18-8C6A-2447-9525-A07DE25FDE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736" y="5531998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115942-C09E-AC4B-C0F1-1297EF72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391" y="1397479"/>
            <a:ext cx="10125810" cy="409844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54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Көңүл</a:t>
            </a: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бурганыңыздар</a:t>
            </a: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үчүн</a:t>
            </a: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 err="1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ырахмат</a:t>
            </a: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5400" b="1" i="0" u="none" strike="noStrike" kern="120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aa-ET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000D25-C0EB-8C50-7F00-8D869F784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4566" y="4777379"/>
            <a:ext cx="9163342" cy="1126283"/>
          </a:xfrm>
        </p:spPr>
        <p:txBody>
          <a:bodyPr>
            <a:norm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www.stat.gov.kg</a:t>
            </a:r>
            <a:endParaRPr lang="aa-E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BB89B5A6-3183-6538-A7DE-B3412802580F}"/>
              </a:ext>
            </a:extLst>
          </p:cNvPr>
          <p:cNvGrpSpPr/>
          <p:nvPr/>
        </p:nvGrpSpPr>
        <p:grpSpPr>
          <a:xfrm>
            <a:off x="0" y="6350923"/>
            <a:ext cx="12233565" cy="523703"/>
            <a:chOff x="-66500" y="6350923"/>
            <a:chExt cx="12300065" cy="52370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2200D65F-B932-EEFA-1CAB-654CAA09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-66500" y="6350923"/>
              <a:ext cx="12300065" cy="5237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C613A011-E37F-390E-7E5D-4AED56F9B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2942" y="6509809"/>
              <a:ext cx="1328394" cy="231025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573535B-AA1E-18C0-B389-07E71ECCE1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74" y="5460521"/>
            <a:ext cx="1243748" cy="12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7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2752</TotalTime>
  <Words>428</Words>
  <Application>Microsoft Office PowerPoint</Application>
  <PresentationFormat>Широкоэкранный</PresentationFormat>
  <Paragraphs>191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DIN Pro Bold</vt:lpstr>
      <vt:lpstr>DIN Pro Regular</vt:lpstr>
      <vt:lpstr>Times New Roman</vt:lpstr>
      <vt:lpstr>Тема Office</vt:lpstr>
      <vt:lpstr>2024-жылдын жана 2025-жылдын  I жарым жылдыгындагы байланыш кызматтары жөнүндө</vt:lpstr>
      <vt:lpstr>Байланыш кызматтарын көрсөтүүдөн  түшкөн кирешелер (млн.сом) </vt:lpstr>
      <vt:lpstr>Презентация PowerPoint</vt:lpstr>
      <vt:lpstr> 2024-жылдагы байланыш кызматтарынын түзүмү</vt:lpstr>
      <vt:lpstr>Стационардык жана мобилдик телефон түйүндөрүнүн абоненттеринин саны (миң)  Кыргыз Республикасынын Санариптик өнүктүрүү жана инновациялык технологиялар министрлигинин алдындагы     Байланыш тармагын жөнгө салуу жана көзөмөлдөө кызматынын маалыматы боюнча</vt:lpstr>
      <vt:lpstr>Байланыш абоненттеринин саны (калктын миң адамына алганда)</vt:lpstr>
      <vt:lpstr>Презентация PowerPoint</vt:lpstr>
      <vt:lpstr>Презентация PowerPoint</vt:lpstr>
      <vt:lpstr>Көңүл бурганыңыздар үчүн ырахмат!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Dakina</cp:lastModifiedBy>
  <cp:revision>186</cp:revision>
  <cp:lastPrinted>2023-07-10T11:29:05Z</cp:lastPrinted>
  <dcterms:created xsi:type="dcterms:W3CDTF">2022-07-25T13:40:24Z</dcterms:created>
  <dcterms:modified xsi:type="dcterms:W3CDTF">2025-08-15T03:30:02Z</dcterms:modified>
</cp:coreProperties>
</file>