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handoutMasterIdLst>
    <p:handoutMasterId r:id="rId23"/>
  </p:handoutMasterIdLst>
  <p:sldIdLst>
    <p:sldId id="257" r:id="rId3"/>
    <p:sldId id="331" r:id="rId4"/>
    <p:sldId id="351" r:id="rId5"/>
    <p:sldId id="293" r:id="rId6"/>
    <p:sldId id="347" r:id="rId7"/>
    <p:sldId id="348" r:id="rId8"/>
    <p:sldId id="326" r:id="rId9"/>
    <p:sldId id="294" r:id="rId10"/>
    <p:sldId id="352" r:id="rId11"/>
    <p:sldId id="339" r:id="rId12"/>
    <p:sldId id="340" r:id="rId13"/>
    <p:sldId id="341" r:id="rId14"/>
    <p:sldId id="342" r:id="rId15"/>
    <p:sldId id="344" r:id="rId16"/>
    <p:sldId id="343" r:id="rId17"/>
    <p:sldId id="349" r:id="rId18"/>
    <p:sldId id="266" r:id="rId19"/>
    <p:sldId id="346" r:id="rId20"/>
    <p:sldId id="350" r:id="rId21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4C5C88B-C7C8-42DA-9D86-1283403B2AFB}">
          <p14:sldIdLst>
            <p14:sldId id="257"/>
            <p14:sldId id="331"/>
            <p14:sldId id="351"/>
            <p14:sldId id="293"/>
            <p14:sldId id="347"/>
            <p14:sldId id="348"/>
            <p14:sldId id="326"/>
            <p14:sldId id="294"/>
            <p14:sldId id="352"/>
            <p14:sldId id="339"/>
            <p14:sldId id="340"/>
            <p14:sldId id="341"/>
            <p14:sldId id="342"/>
            <p14:sldId id="344"/>
            <p14:sldId id="343"/>
            <p14:sldId id="349"/>
            <p14:sldId id="266"/>
            <p14:sldId id="346"/>
            <p14:sldId id="35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49398" autoAdjust="0"/>
  </p:normalViewPr>
  <p:slideViewPr>
    <p:cSldViewPr snapToGrid="0">
      <p:cViewPr varScale="1">
        <p:scale>
          <a:sx n="112" d="100"/>
          <a:sy n="112" d="100"/>
        </p:scale>
        <p:origin x="55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F008ED-559E-4DB8-90F9-1C6AD7DBC24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F40F5D3-824E-4A4E-8EF5-9A91E497ECA4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ky-KG" dirty="0" smtClean="0"/>
            <a:t>Чуйский район и город Токмок</a:t>
          </a:r>
          <a:endParaRPr lang="ru-RU" dirty="0"/>
        </a:p>
      </dgm:t>
    </dgm:pt>
    <dgm:pt modelId="{8FF78FAD-B651-47D6-BB04-5876910987AE}" type="parTrans" cxnId="{E29EA1AF-93F7-4BDA-8F4F-6919A62A492D}">
      <dgm:prSet/>
      <dgm:spPr/>
      <dgm:t>
        <a:bodyPr/>
        <a:lstStyle/>
        <a:p>
          <a:endParaRPr lang="ru-RU"/>
        </a:p>
      </dgm:t>
    </dgm:pt>
    <dgm:pt modelId="{5D1D9E8F-6A48-4D3D-9CF8-33F6BB2621EA}" type="sibTrans" cxnId="{E29EA1AF-93F7-4BDA-8F4F-6919A62A492D}">
      <dgm:prSet/>
      <dgm:spPr/>
      <dgm:t>
        <a:bodyPr/>
        <a:lstStyle/>
        <a:p>
          <a:endParaRPr lang="ru-RU"/>
        </a:p>
      </dgm:t>
    </dgm:pt>
    <dgm:pt modelId="{E94A9730-90F6-4C92-AABE-59966B301E96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dirty="0" smtClean="0"/>
            <a:t>Иссык-Кульский район, Кум-Бельский </a:t>
          </a:r>
          <a:r>
            <a:rPr lang="ru-RU" dirty="0" err="1" smtClean="0"/>
            <a:t>айыльный</a:t>
          </a:r>
          <a:r>
            <a:rPr lang="ru-RU" dirty="0" smtClean="0"/>
            <a:t> аймак</a:t>
          </a:r>
          <a:endParaRPr lang="ru-RU" dirty="0"/>
        </a:p>
      </dgm:t>
    </dgm:pt>
    <dgm:pt modelId="{EFF93978-7BD6-490C-8853-8DCF4F6341F8}" type="parTrans" cxnId="{5402EF6A-3E39-4EB8-BB25-289DD886321C}">
      <dgm:prSet/>
      <dgm:spPr/>
      <dgm:t>
        <a:bodyPr/>
        <a:lstStyle/>
        <a:p>
          <a:endParaRPr lang="ru-RU"/>
        </a:p>
      </dgm:t>
    </dgm:pt>
    <dgm:pt modelId="{2C8BEE39-05C3-4134-B6DF-146B7AFBFE3C}" type="sibTrans" cxnId="{5402EF6A-3E39-4EB8-BB25-289DD886321C}">
      <dgm:prSet/>
      <dgm:spPr/>
      <dgm:t>
        <a:bodyPr/>
        <a:lstStyle/>
        <a:p>
          <a:endParaRPr lang="ru-RU"/>
        </a:p>
      </dgm:t>
    </dgm:pt>
    <dgm:pt modelId="{079DD4B8-0778-4420-AE9B-30AE7D0FE40A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dirty="0" smtClean="0"/>
            <a:t>Город Ош</a:t>
          </a:r>
          <a:endParaRPr lang="ru-RU" dirty="0"/>
        </a:p>
      </dgm:t>
    </dgm:pt>
    <dgm:pt modelId="{158B1DF3-A445-43EA-A8AF-5C46B0040986}" type="parTrans" cxnId="{AF0AE9E5-B83D-438F-9CF8-FDF509E779B2}">
      <dgm:prSet/>
      <dgm:spPr/>
      <dgm:t>
        <a:bodyPr/>
        <a:lstStyle/>
        <a:p>
          <a:endParaRPr lang="ru-RU"/>
        </a:p>
      </dgm:t>
    </dgm:pt>
    <dgm:pt modelId="{88CE3258-6A1F-42AF-A2E1-FF0F0E44D315}" type="sibTrans" cxnId="{AF0AE9E5-B83D-438F-9CF8-FDF509E779B2}">
      <dgm:prSet/>
      <dgm:spPr/>
      <dgm:t>
        <a:bodyPr/>
        <a:lstStyle/>
        <a:p>
          <a:endParaRPr lang="ru-RU"/>
        </a:p>
      </dgm:t>
    </dgm:pt>
    <dgm:pt modelId="{0DDE2409-04C9-434E-A0EF-0CD141EA7CDC}">
      <dgm:prSet phldrT="[Текст]" custT="1"/>
      <dgm:spPr/>
      <dgm:t>
        <a:bodyPr/>
        <a:lstStyle/>
        <a:p>
          <a:r>
            <a:rPr lang="ru-RU" sz="18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 пилотной территории: переписной отдел - 13, инструкторский участок - 55, счетный участок – 277</a:t>
          </a:r>
          <a:endParaRPr lang="ru-RU" sz="18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384BB4-795A-4A33-AA5D-193255A3BE9D}" type="parTrans" cxnId="{001EB0CF-AE14-44E9-BB63-5A8249BD25A2}">
      <dgm:prSet/>
      <dgm:spPr/>
      <dgm:t>
        <a:bodyPr/>
        <a:lstStyle/>
        <a:p>
          <a:endParaRPr lang="ru-RU"/>
        </a:p>
      </dgm:t>
    </dgm:pt>
    <dgm:pt modelId="{B6C3A74E-9E96-444A-A78E-29CAB7C03D7A}" type="sibTrans" cxnId="{001EB0CF-AE14-44E9-BB63-5A8249BD25A2}">
      <dgm:prSet/>
      <dgm:spPr/>
      <dgm:t>
        <a:bodyPr/>
        <a:lstStyle/>
        <a:p>
          <a:endParaRPr lang="ru-RU"/>
        </a:p>
      </dgm:t>
    </dgm:pt>
    <dgm:pt modelId="{A3860A04-9584-4490-BFB1-2C8666BBFD5F}">
      <dgm:prSet phldrT="[Текст]" custT="1"/>
      <dgm:spPr/>
      <dgm:t>
        <a:bodyPr/>
        <a:lstStyle/>
        <a:p>
          <a:r>
            <a:rPr lang="ru-RU" sz="18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 пилотной территории: инструкторский участок - </a:t>
          </a:r>
          <a:r>
            <a:rPr lang="en-US" sz="18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ru-RU" sz="18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счетный участок – 27</a:t>
          </a:r>
          <a:endParaRPr lang="ru-RU" sz="18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B83B7C-A918-47E0-88A0-BA44F9564EE4}" type="parTrans" cxnId="{3512510F-9CAC-46B9-98A9-4C890CDFEE29}">
      <dgm:prSet/>
      <dgm:spPr/>
      <dgm:t>
        <a:bodyPr/>
        <a:lstStyle/>
        <a:p>
          <a:endParaRPr lang="ru-RU"/>
        </a:p>
      </dgm:t>
    </dgm:pt>
    <dgm:pt modelId="{11EDB449-F949-4BFE-8EC4-3B2EBA474657}" type="sibTrans" cxnId="{3512510F-9CAC-46B9-98A9-4C890CDFEE29}">
      <dgm:prSet/>
      <dgm:spPr/>
      <dgm:t>
        <a:bodyPr/>
        <a:lstStyle/>
        <a:p>
          <a:endParaRPr lang="ru-RU"/>
        </a:p>
      </dgm:t>
    </dgm:pt>
    <dgm:pt modelId="{F6BC61F3-6677-49F8-8984-F2E65B7E6294}">
      <dgm:prSet custT="1"/>
      <dgm:spPr/>
      <dgm:t>
        <a:bodyPr/>
        <a:lstStyle/>
        <a:p>
          <a:r>
            <a:rPr lang="ru-RU" sz="18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 пилотной территории: переписной отдел – </a:t>
          </a:r>
          <a:r>
            <a:rPr lang="ky-KG" sz="18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5, </a:t>
          </a:r>
          <a:r>
            <a:rPr lang="ru-RU" sz="18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инструкторский участок - 2</a:t>
          </a:r>
          <a:r>
            <a:rPr lang="en-US" sz="18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ru-RU" sz="18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, счетный участок – 190</a:t>
          </a:r>
        </a:p>
      </dgm:t>
    </dgm:pt>
    <dgm:pt modelId="{26593DFF-D0B2-4F57-BFD5-289F50819FAD}" type="parTrans" cxnId="{ADEAA42F-97A5-4798-AF9F-3278D3E61224}">
      <dgm:prSet/>
      <dgm:spPr/>
      <dgm:t>
        <a:bodyPr/>
        <a:lstStyle/>
        <a:p>
          <a:endParaRPr lang="ru-RU"/>
        </a:p>
      </dgm:t>
    </dgm:pt>
    <dgm:pt modelId="{38484516-11F5-4137-A63C-5F3BFBA5391E}" type="sibTrans" cxnId="{ADEAA42F-97A5-4798-AF9F-3278D3E61224}">
      <dgm:prSet/>
      <dgm:spPr/>
      <dgm:t>
        <a:bodyPr/>
        <a:lstStyle/>
        <a:p>
          <a:endParaRPr lang="ru-RU"/>
        </a:p>
      </dgm:t>
    </dgm:pt>
    <dgm:pt modelId="{02B57B86-D7BE-45EC-8CAE-A2F2C3F4D88E}">
      <dgm:prSet phldrT="[Текст]" custT="1"/>
      <dgm:spPr/>
      <dgm:t>
        <a:bodyPr/>
        <a:lstStyle/>
        <a:p>
          <a:r>
            <a:rPr lang="ru-RU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25 марта по 3 апреля 2019 года</a:t>
          </a:r>
          <a:endParaRPr lang="ru-RU" sz="18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FB7A5F-CD8F-4BCA-8E63-D0A4163DAAAB}" type="parTrans" cxnId="{3C1B6CC5-E6D5-4B26-8E53-3DF75562EBAC}">
      <dgm:prSet/>
      <dgm:spPr/>
      <dgm:t>
        <a:bodyPr/>
        <a:lstStyle/>
        <a:p>
          <a:endParaRPr lang=""/>
        </a:p>
      </dgm:t>
    </dgm:pt>
    <dgm:pt modelId="{45EBF14C-9C27-4168-993C-E6134A79EE41}" type="sibTrans" cxnId="{3C1B6CC5-E6D5-4B26-8E53-3DF75562EBAC}">
      <dgm:prSet/>
      <dgm:spPr/>
      <dgm:t>
        <a:bodyPr/>
        <a:lstStyle/>
        <a:p>
          <a:endParaRPr lang=""/>
        </a:p>
      </dgm:t>
    </dgm:pt>
    <dgm:pt modelId="{B4377C32-F3BA-4022-A2D4-0DC39F26DC21}">
      <dgm:prSet phldrT="[Текст]" custT="1"/>
      <dgm:spPr/>
      <dgm:t>
        <a:bodyPr/>
        <a:lstStyle/>
        <a:p>
          <a:r>
            <a:rPr lang="ru-RU" sz="18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 8 по 18 июля 2019 года</a:t>
          </a:r>
          <a:endParaRPr lang="ru-RU" sz="18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A1399B-1487-4263-BF61-11E1DD0E35DF}" type="parTrans" cxnId="{4198AEB4-2F62-49D8-B1E4-7B450BE1DD14}">
      <dgm:prSet/>
      <dgm:spPr/>
    </dgm:pt>
    <dgm:pt modelId="{9A36959B-6B75-46A6-AC11-D9F7196D371B}" type="sibTrans" cxnId="{4198AEB4-2F62-49D8-B1E4-7B450BE1DD14}">
      <dgm:prSet/>
      <dgm:spPr/>
    </dgm:pt>
    <dgm:pt modelId="{92ECE5FD-75BA-4C6F-A5A6-B201EC54AEC2}">
      <dgm:prSet phldrT="[Текст]" custT="1"/>
      <dgm:spPr/>
      <dgm:t>
        <a:bodyPr/>
        <a:lstStyle/>
        <a:p>
          <a:r>
            <a:rPr lang="ru-RU" sz="18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 18 по 27 ноября 2019 года</a:t>
          </a:r>
          <a:endParaRPr lang="ru-RU" sz="18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FB0641-559A-4895-B684-A40F5643AD02}" type="parTrans" cxnId="{E22905A2-C004-4946-8E38-CD0D63EF7F0F}">
      <dgm:prSet/>
      <dgm:spPr/>
    </dgm:pt>
    <dgm:pt modelId="{2872105E-D898-4C28-A0AC-B9DA0482C028}" type="sibTrans" cxnId="{E22905A2-C004-4946-8E38-CD0D63EF7F0F}">
      <dgm:prSet/>
      <dgm:spPr/>
    </dgm:pt>
    <dgm:pt modelId="{859ABA76-4763-4A46-9AD4-465E09CB9A83}" type="pres">
      <dgm:prSet presAssocID="{59F008ED-559E-4DB8-90F9-1C6AD7DBC24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"/>
        </a:p>
      </dgm:t>
    </dgm:pt>
    <dgm:pt modelId="{115D79D1-7FDD-442D-A3CD-7AF63EC7FFFD}" type="pres">
      <dgm:prSet presAssocID="{9F40F5D3-824E-4A4E-8EF5-9A91E497ECA4}" presName="linNode" presStyleCnt="0"/>
      <dgm:spPr/>
    </dgm:pt>
    <dgm:pt modelId="{4E3B807A-2B27-445B-9826-AC6FE050A096}" type="pres">
      <dgm:prSet presAssocID="{9F40F5D3-824E-4A4E-8EF5-9A91E497ECA4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E0F6EC-08DC-42A0-B8A0-B82F317230E6}" type="pres">
      <dgm:prSet presAssocID="{9F40F5D3-824E-4A4E-8EF5-9A91E497ECA4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18AF01-AB16-4E8B-ABA8-170717B7B37E}" type="pres">
      <dgm:prSet presAssocID="{5D1D9E8F-6A48-4D3D-9CF8-33F6BB2621EA}" presName="sp" presStyleCnt="0"/>
      <dgm:spPr/>
    </dgm:pt>
    <dgm:pt modelId="{A6144F64-CD5B-4244-83ED-B669752D111C}" type="pres">
      <dgm:prSet presAssocID="{E94A9730-90F6-4C92-AABE-59966B301E96}" presName="linNode" presStyleCnt="0"/>
      <dgm:spPr/>
    </dgm:pt>
    <dgm:pt modelId="{A074436D-2FF5-4F9E-94A7-368BFA9B9508}" type="pres">
      <dgm:prSet presAssocID="{E94A9730-90F6-4C92-AABE-59966B301E96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34FB64-7311-47F0-A7AB-11B51A82ED35}" type="pres">
      <dgm:prSet presAssocID="{E94A9730-90F6-4C92-AABE-59966B301E96}" presName="descendantText" presStyleLbl="alignAccFollowNode1" presStyleIdx="1" presStyleCnt="3" custScaleY="1212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A15999-1BBA-4CAD-9786-688381B7B1E3}" type="pres">
      <dgm:prSet presAssocID="{2C8BEE39-05C3-4134-B6DF-146B7AFBFE3C}" presName="sp" presStyleCnt="0"/>
      <dgm:spPr/>
    </dgm:pt>
    <dgm:pt modelId="{4408C552-56A4-429F-A509-ABF9440492E0}" type="pres">
      <dgm:prSet presAssocID="{079DD4B8-0778-4420-AE9B-30AE7D0FE40A}" presName="linNode" presStyleCnt="0"/>
      <dgm:spPr/>
    </dgm:pt>
    <dgm:pt modelId="{661FE248-C984-4904-A13C-2BFC43C570F2}" type="pres">
      <dgm:prSet presAssocID="{079DD4B8-0778-4420-AE9B-30AE7D0FE40A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EABDC9-A869-4D15-BDEC-FFC7E876769E}" type="pres">
      <dgm:prSet presAssocID="{079DD4B8-0778-4420-AE9B-30AE7D0FE40A}" presName="descendantText" presStyleLbl="alignAccFollowNode1" presStyleIdx="2" presStyleCnt="3" custScaleY="155701" custLinFactNeighborX="0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73DDF7F-D73A-45DC-8789-A41F8D0EAAE9}" type="presOf" srcId="{02B57B86-D7BE-45EC-8CAE-A2F2C3F4D88E}" destId="{EEE0F6EC-08DC-42A0-B8A0-B82F317230E6}" srcOrd="0" destOrd="0" presId="urn:microsoft.com/office/officeart/2005/8/layout/vList5"/>
    <dgm:cxn modelId="{91E05B10-AAF1-4805-8D43-2DC0011A88DB}" type="presOf" srcId="{9F40F5D3-824E-4A4E-8EF5-9A91E497ECA4}" destId="{4E3B807A-2B27-445B-9826-AC6FE050A096}" srcOrd="0" destOrd="0" presId="urn:microsoft.com/office/officeart/2005/8/layout/vList5"/>
    <dgm:cxn modelId="{B1F93000-0AB9-4F9F-8AAE-733BC8D53BF8}" type="presOf" srcId="{59F008ED-559E-4DB8-90F9-1C6AD7DBC244}" destId="{859ABA76-4763-4A46-9AD4-465E09CB9A83}" srcOrd="0" destOrd="0" presId="urn:microsoft.com/office/officeart/2005/8/layout/vList5"/>
    <dgm:cxn modelId="{ADEAA42F-97A5-4798-AF9F-3278D3E61224}" srcId="{079DD4B8-0778-4420-AE9B-30AE7D0FE40A}" destId="{F6BC61F3-6677-49F8-8984-F2E65B7E6294}" srcOrd="1" destOrd="0" parTransId="{26593DFF-D0B2-4F57-BFD5-289F50819FAD}" sibTransId="{38484516-11F5-4137-A63C-5F3BFBA5391E}"/>
    <dgm:cxn modelId="{03EF347A-B83F-48C7-A340-2D3B0A702E42}" type="presOf" srcId="{0DDE2409-04C9-434E-A0EF-0CD141EA7CDC}" destId="{EEE0F6EC-08DC-42A0-B8A0-B82F317230E6}" srcOrd="0" destOrd="1" presId="urn:microsoft.com/office/officeart/2005/8/layout/vList5"/>
    <dgm:cxn modelId="{4198AEB4-2F62-49D8-B1E4-7B450BE1DD14}" srcId="{E94A9730-90F6-4C92-AABE-59966B301E96}" destId="{B4377C32-F3BA-4022-A2D4-0DC39F26DC21}" srcOrd="0" destOrd="0" parTransId="{29A1399B-1487-4263-BF61-11E1DD0E35DF}" sibTransId="{9A36959B-6B75-46A6-AC11-D9F7196D371B}"/>
    <dgm:cxn modelId="{89D994E6-D2AB-43BE-A2A1-D7E083ACABDD}" type="presOf" srcId="{92ECE5FD-75BA-4C6F-A5A6-B201EC54AEC2}" destId="{E0EABDC9-A869-4D15-BDEC-FFC7E876769E}" srcOrd="0" destOrd="0" presId="urn:microsoft.com/office/officeart/2005/8/layout/vList5"/>
    <dgm:cxn modelId="{445E0A18-E2EB-47DF-B63A-579915342DD4}" type="presOf" srcId="{079DD4B8-0778-4420-AE9B-30AE7D0FE40A}" destId="{661FE248-C984-4904-A13C-2BFC43C570F2}" srcOrd="0" destOrd="0" presId="urn:microsoft.com/office/officeart/2005/8/layout/vList5"/>
    <dgm:cxn modelId="{E29EA1AF-93F7-4BDA-8F4F-6919A62A492D}" srcId="{59F008ED-559E-4DB8-90F9-1C6AD7DBC244}" destId="{9F40F5D3-824E-4A4E-8EF5-9A91E497ECA4}" srcOrd="0" destOrd="0" parTransId="{8FF78FAD-B651-47D6-BB04-5876910987AE}" sibTransId="{5D1D9E8F-6A48-4D3D-9CF8-33F6BB2621EA}"/>
    <dgm:cxn modelId="{E22905A2-C004-4946-8E38-CD0D63EF7F0F}" srcId="{079DD4B8-0778-4420-AE9B-30AE7D0FE40A}" destId="{92ECE5FD-75BA-4C6F-A5A6-B201EC54AEC2}" srcOrd="0" destOrd="0" parTransId="{95FB0641-559A-4895-B684-A40F5643AD02}" sibTransId="{2872105E-D898-4C28-A0AC-B9DA0482C028}"/>
    <dgm:cxn modelId="{A626401D-69FD-4AF6-A931-08055CD9989E}" type="presOf" srcId="{F6BC61F3-6677-49F8-8984-F2E65B7E6294}" destId="{E0EABDC9-A869-4D15-BDEC-FFC7E876769E}" srcOrd="0" destOrd="1" presId="urn:microsoft.com/office/officeart/2005/8/layout/vList5"/>
    <dgm:cxn modelId="{DB218A69-4F3D-4DF6-9245-029F122ADDD6}" type="presOf" srcId="{E94A9730-90F6-4C92-AABE-59966B301E96}" destId="{A074436D-2FF5-4F9E-94A7-368BFA9B9508}" srcOrd="0" destOrd="0" presId="urn:microsoft.com/office/officeart/2005/8/layout/vList5"/>
    <dgm:cxn modelId="{3512510F-9CAC-46B9-98A9-4C890CDFEE29}" srcId="{E94A9730-90F6-4C92-AABE-59966B301E96}" destId="{A3860A04-9584-4490-BFB1-2C8666BBFD5F}" srcOrd="1" destOrd="0" parTransId="{0DB83B7C-A918-47E0-88A0-BA44F9564EE4}" sibTransId="{11EDB449-F949-4BFE-8EC4-3B2EBA474657}"/>
    <dgm:cxn modelId="{001EB0CF-AE14-44E9-BB63-5A8249BD25A2}" srcId="{9F40F5D3-824E-4A4E-8EF5-9A91E497ECA4}" destId="{0DDE2409-04C9-434E-A0EF-0CD141EA7CDC}" srcOrd="1" destOrd="0" parTransId="{E3384BB4-795A-4A33-AA5D-193255A3BE9D}" sibTransId="{B6C3A74E-9E96-444A-A78E-29CAB7C03D7A}"/>
    <dgm:cxn modelId="{858C0B74-BDA1-436A-8F28-C5280B3496C3}" type="presOf" srcId="{A3860A04-9584-4490-BFB1-2C8666BBFD5F}" destId="{1B34FB64-7311-47F0-A7AB-11B51A82ED35}" srcOrd="0" destOrd="1" presId="urn:microsoft.com/office/officeart/2005/8/layout/vList5"/>
    <dgm:cxn modelId="{D9435F82-EDE2-44FA-9499-E9F9254DE011}" type="presOf" srcId="{B4377C32-F3BA-4022-A2D4-0DC39F26DC21}" destId="{1B34FB64-7311-47F0-A7AB-11B51A82ED35}" srcOrd="0" destOrd="0" presId="urn:microsoft.com/office/officeart/2005/8/layout/vList5"/>
    <dgm:cxn modelId="{AF0AE9E5-B83D-438F-9CF8-FDF509E779B2}" srcId="{59F008ED-559E-4DB8-90F9-1C6AD7DBC244}" destId="{079DD4B8-0778-4420-AE9B-30AE7D0FE40A}" srcOrd="2" destOrd="0" parTransId="{158B1DF3-A445-43EA-A8AF-5C46B0040986}" sibTransId="{88CE3258-6A1F-42AF-A2E1-FF0F0E44D315}"/>
    <dgm:cxn modelId="{5402EF6A-3E39-4EB8-BB25-289DD886321C}" srcId="{59F008ED-559E-4DB8-90F9-1C6AD7DBC244}" destId="{E94A9730-90F6-4C92-AABE-59966B301E96}" srcOrd="1" destOrd="0" parTransId="{EFF93978-7BD6-490C-8853-8DCF4F6341F8}" sibTransId="{2C8BEE39-05C3-4134-B6DF-146B7AFBFE3C}"/>
    <dgm:cxn modelId="{3C1B6CC5-E6D5-4B26-8E53-3DF75562EBAC}" srcId="{9F40F5D3-824E-4A4E-8EF5-9A91E497ECA4}" destId="{02B57B86-D7BE-45EC-8CAE-A2F2C3F4D88E}" srcOrd="0" destOrd="0" parTransId="{B8FB7A5F-CD8F-4BCA-8E63-D0A4163DAAAB}" sibTransId="{45EBF14C-9C27-4168-993C-E6134A79EE41}"/>
    <dgm:cxn modelId="{43B07FF9-DB40-4A21-AD02-7E6621C42702}" type="presParOf" srcId="{859ABA76-4763-4A46-9AD4-465E09CB9A83}" destId="{115D79D1-7FDD-442D-A3CD-7AF63EC7FFFD}" srcOrd="0" destOrd="0" presId="urn:microsoft.com/office/officeart/2005/8/layout/vList5"/>
    <dgm:cxn modelId="{93146A35-543B-45C3-B0E7-2982A7553A1D}" type="presParOf" srcId="{115D79D1-7FDD-442D-A3CD-7AF63EC7FFFD}" destId="{4E3B807A-2B27-445B-9826-AC6FE050A096}" srcOrd="0" destOrd="0" presId="urn:microsoft.com/office/officeart/2005/8/layout/vList5"/>
    <dgm:cxn modelId="{69EF6067-8A88-4F20-BF93-466DF9718CAB}" type="presParOf" srcId="{115D79D1-7FDD-442D-A3CD-7AF63EC7FFFD}" destId="{EEE0F6EC-08DC-42A0-B8A0-B82F317230E6}" srcOrd="1" destOrd="0" presId="urn:microsoft.com/office/officeart/2005/8/layout/vList5"/>
    <dgm:cxn modelId="{19EA3C21-F6FE-48DF-AC59-F8A3187EF6CB}" type="presParOf" srcId="{859ABA76-4763-4A46-9AD4-465E09CB9A83}" destId="{5218AF01-AB16-4E8B-ABA8-170717B7B37E}" srcOrd="1" destOrd="0" presId="urn:microsoft.com/office/officeart/2005/8/layout/vList5"/>
    <dgm:cxn modelId="{BEDE6C32-19A9-473C-8727-985D3FEE6ECE}" type="presParOf" srcId="{859ABA76-4763-4A46-9AD4-465E09CB9A83}" destId="{A6144F64-CD5B-4244-83ED-B669752D111C}" srcOrd="2" destOrd="0" presId="urn:microsoft.com/office/officeart/2005/8/layout/vList5"/>
    <dgm:cxn modelId="{EA1FA31D-FD2C-474E-A169-87301A651378}" type="presParOf" srcId="{A6144F64-CD5B-4244-83ED-B669752D111C}" destId="{A074436D-2FF5-4F9E-94A7-368BFA9B9508}" srcOrd="0" destOrd="0" presId="urn:microsoft.com/office/officeart/2005/8/layout/vList5"/>
    <dgm:cxn modelId="{1334DF61-B187-402A-9B09-82EFC3082AFA}" type="presParOf" srcId="{A6144F64-CD5B-4244-83ED-B669752D111C}" destId="{1B34FB64-7311-47F0-A7AB-11B51A82ED35}" srcOrd="1" destOrd="0" presId="urn:microsoft.com/office/officeart/2005/8/layout/vList5"/>
    <dgm:cxn modelId="{4F30F037-904C-48CB-ADA0-12F15D026893}" type="presParOf" srcId="{859ABA76-4763-4A46-9AD4-465E09CB9A83}" destId="{D7A15999-1BBA-4CAD-9786-688381B7B1E3}" srcOrd="3" destOrd="0" presId="urn:microsoft.com/office/officeart/2005/8/layout/vList5"/>
    <dgm:cxn modelId="{C679DDC7-5308-482E-B210-5AEDF5BEDCC5}" type="presParOf" srcId="{859ABA76-4763-4A46-9AD4-465E09CB9A83}" destId="{4408C552-56A4-429F-A509-ABF9440492E0}" srcOrd="4" destOrd="0" presId="urn:microsoft.com/office/officeart/2005/8/layout/vList5"/>
    <dgm:cxn modelId="{3FB00C8E-9F87-4EE4-8FD5-5C53D692290A}" type="presParOf" srcId="{4408C552-56A4-429F-A509-ABF9440492E0}" destId="{661FE248-C984-4904-A13C-2BFC43C570F2}" srcOrd="0" destOrd="0" presId="urn:microsoft.com/office/officeart/2005/8/layout/vList5"/>
    <dgm:cxn modelId="{C8433FB3-8A9A-4F29-8AF4-9B1BF8265760}" type="presParOf" srcId="{4408C552-56A4-429F-A509-ABF9440492E0}" destId="{E0EABDC9-A869-4D15-BDEC-FFC7E876769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135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8135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224C467B-0DE8-4101-80AF-EE5CC85B9619}" type="datetimeFigureOut">
              <a:rPr lang="ru-RU" smtClean="0"/>
              <a:t>15.01.2020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30091"/>
            <a:ext cx="2945659" cy="498134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EBA47B21-0B0B-496C-AC88-232F17A5D4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2649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135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135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32EC75D7-B8D2-48CC-911D-E2A014370F92}" type="datetimeFigureOut">
              <a:rPr lang="ru-RU" smtClean="0"/>
              <a:t>15.01.2020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9"/>
            <a:ext cx="5438140" cy="3909239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8134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877ED0FC-3E4A-44F3-933F-0EB29B2CBF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096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ED0FC-3E4A-44F3-933F-0EB29B2CBF5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365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Решением Совета глав государств СНГ от 16 сентября 2016 года о проведении переписей населения раунда 2020 года в государствах СНГ провести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переписи населения </a:t>
            </a:r>
            <a:r>
              <a:rPr lang="ky-KG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максимально близкие к 2020 году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сроки, предпочтительно в период с октября 2019 года по октябрь 2020 года. 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y-KG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таким образом Азербайджан и Беларусия будет проводить переписи населения в октябре 2019г.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y-KG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2020году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Кыргызстан,</a:t>
            </a:r>
            <a:r>
              <a:rPr lang="ky-KG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Казахстан, Российской Федерации, Армения, Таджикистан и Украина.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y-KG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2022 году: Туркменистан и Узбекистан. В Узбекистане полседняя перепись населения была в 1989г.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y-KG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2023г. Молдова.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ED0FC-3E4A-44F3-933F-0EB29B2CBF5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807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3B31B-0BCE-465A-9E8A-75FD7D23055A}" type="slidenum">
              <a:rPr lang="ru-RU" altLang="ru-RU" smtClean="0">
                <a:solidFill>
                  <a:srgbClr val="000000"/>
                </a:solidFill>
              </a:rPr>
              <a:pPr/>
              <a:t>6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492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Президентом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Кыргызской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Республики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феврале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2019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года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был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определен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курс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проведение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2020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году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переписи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населения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электронном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формате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целях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выполнения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поставленной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задачи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Нацстатком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использовал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программный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продукт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базе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приложения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«Survey Solutions»,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разработанный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Всемирным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Банком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перевода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бумажных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вопросников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</a:t>
            </a:r>
            <a:r>
              <a:rPr lang="de-D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электронный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Впервые данное мобильное приложение протестировано 30 специалистами Нацстаткома во время пилотной переписи населения и жилищного фонда на территории г. Токмок и Чуйского района Чуйской области 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режиме o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line</a:t>
            </a:r>
            <a:r>
              <a:rPr lang="de-D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y-KG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июле 2019г., п</a:t>
            </a:r>
            <a:r>
              <a:rPr lang="ky-KG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осле доработки мобильного приложения, 33 специалиста Настаткома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дополнительно про</a:t>
            </a:r>
            <a:r>
              <a:rPr lang="ky-KG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тестировали приложение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 территории Кум-Бельского айылного аймака Иссык-Кульского района Иссык-Кульской области. 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настоящее время планируется проведение дополнительного тестирование в г. Оше в ноябре 2019г. Для этого мероприятия будут наниматься 190 переписчиков со своими телефонами.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ED0FC-3E4A-44F3-933F-0EB29B2CBF5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091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Решением Совета глав государств СНГ от 16 сентября 2016 года о проведении переписей населения раунда 2020 года в государствах СНГ провести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переписи населения </a:t>
            </a:r>
            <a:r>
              <a:rPr lang="ky-KG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максимально близкие к 2020 году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сроки, предпочтительно в период с октября 2019 года по октябрь 2020 года. 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y-KG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таким образом Азербайджан и Беларусия будет проводить переписи населения в октябре 2019г.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y-KG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2020году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Кыргызстан,</a:t>
            </a:r>
            <a:r>
              <a:rPr lang="ky-KG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Казахстан, Российской Федерации, Армения, Таджикистан и Украина.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y-KG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2022 году: Туркменистан и Узбекистан. В Узбекистане полседняя перепись населения была в 1989г.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y-KG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2023г. Молдова.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ED0FC-3E4A-44F3-933F-0EB29B2CBF5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7545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27652" name="Номер слайда 3"/>
          <p:cNvSpPr txBox="1">
            <a:spLocks noGrp="1"/>
          </p:cNvSpPr>
          <p:nvPr/>
        </p:nvSpPr>
        <p:spPr bwMode="auto">
          <a:xfrm>
            <a:off x="3884613" y="9448800"/>
            <a:ext cx="29718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027" tIns="48014" rIns="96027" bIns="48014" anchor="b"/>
          <a:lstStyle>
            <a:lvl1pPr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ECFBC36-1E06-4A4A-8584-EB028CB748CA}" type="slidenum">
              <a:rPr lang="ru-RU" altLang="ru-RU" sz="1300">
                <a:solidFill>
                  <a:srgbClr val="000000"/>
                </a:solidFill>
              </a:rPr>
              <a:pPr algn="r" eaLnBrk="1" hangingPunct="1">
                <a:spcBef>
                  <a:spcPct val="0"/>
                </a:spcBef>
              </a:pPr>
              <a:t>9</a:t>
            </a:fld>
            <a:endParaRPr lang="ru-RU" altLang="ru-RU" sz="13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832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/>
            <a:r>
              <a:rPr lang="ky-KG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Мобилдик тиркемелерди тестирлөөнүн жыйынтыгы кагаз жүзүндөгү суроолор баракчасы менен салыштырганда бир катар артыкчылыктарды көрсөттү: </a:t>
            </a:r>
          </a:p>
          <a:p>
            <a:pPr fontAlgn="auto"/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ky-KG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Чыгымдардын үнөмдөлүшү жана маалыматтарды иштетүү мөөнөтүнүн кыскаргандыгы;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ky-KG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Маалыматтардын сапатынын жакшыргандыгы: автоматтык багыттаманын жана редакторлоонун;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ky-KG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Реалдуу убакыттын режиминде каттоонун жүрүшүн  көзөмөлгө алуу мүмкүнчүлүгү;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ky-KG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Каттоодогу талаа персоналдарын эффективдүүрөк башкаруу.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ED0FC-3E4A-44F3-933F-0EB29B2CBF5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3090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2020-жылы Кыргыз Республикасында эл жана турак жай фондун каттоодогу каттоо персоналы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y-KG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Каттоо бөлүмүнүн Координатору 3 ай иштейт болжол менен 500-й адам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y-KG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Инструктор – контролер 1,5 айга жумушка алынат болжол менен 2600 адам.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y-KG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Каттоочу – 1 ай болжол менен 24000 адам.</a:t>
            </a:r>
            <a:endParaRPr lang="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ED0FC-3E4A-44F3-933F-0EB29B2CBF54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772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B4A7B-2EB1-48B8-9070-7824542DD9F8}" type="datetime1">
              <a:rPr lang="ru-RU" smtClean="0"/>
              <a:t>15.01.2020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09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99BB3-EF34-4B02-ABC9-2801AB76216A}" type="datetime1">
              <a:rPr lang="ru-RU" smtClean="0"/>
              <a:t>15.01.2020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534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F4C20-BB14-44A4-BE9B-AE2C7C883837}" type="datetime1">
              <a:rPr lang="ru-RU" smtClean="0"/>
              <a:t>15.01.2020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760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81E4-9A1A-4161-B076-4F8DDBCCCF4C}" type="datetime1">
              <a:rPr lang="ru-RU" smtClean="0"/>
              <a:t>15.01.2020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69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F8E8D-539A-465E-BF7D-359D894466C3}" type="datetime1">
              <a:rPr lang="ru-RU" smtClean="0"/>
              <a:t>15.01.2020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385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0BC2-BF3E-4955-ABDB-24AAC356A99F}" type="datetime1">
              <a:rPr lang="ru-RU" smtClean="0"/>
              <a:t>15.01.2020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146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72DC8-6EFC-46DD-B708-9FE55693F43E}" type="datetime1">
              <a:rPr lang="ru-RU" smtClean="0"/>
              <a:t>15.01.2020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194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E5A3E-00A8-4DA1-9942-CC8655E32A72}" type="datetime1">
              <a:rPr lang="ru-RU" smtClean="0"/>
              <a:t>15.01.2020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112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B27E-9CB0-4C9E-8150-3E91FF7AD9F8}" type="datetime1">
              <a:rPr lang="ru-RU" smtClean="0"/>
              <a:t>15.01.2020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85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A17DB-8E5E-4C0D-9301-2676D888108F}" type="datetime1">
              <a:rPr lang="ru-RU" smtClean="0"/>
              <a:t>15.01.2020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998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A863D-AE55-4D21-9F50-57FE5EADA897}" type="datetime1">
              <a:rPr lang="ru-RU" smtClean="0"/>
              <a:t>15.01.2020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880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7BADB9-81CA-444B-8D4D-102DF0CCE0FA}" type="datetime1">
              <a:rPr lang="ru-RU" altLang="ru-RU" smtClean="0">
                <a:solidFill>
                  <a:srgbClr val="000000"/>
                </a:solidFill>
              </a:rPr>
              <a:t>15.01.2020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B30CD0-0CC8-4C8C-A863-365AE380F0D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841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63CF6C-9114-426A-B2C1-B5F388117DF1}" type="datetime1">
              <a:rPr lang="ru-RU" altLang="ru-RU" smtClean="0">
                <a:solidFill>
                  <a:srgbClr val="000000"/>
                </a:solidFill>
              </a:rPr>
              <a:t>15.01.2020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ECD08-C362-41D6-A579-1A63120B6A9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0947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AA1A645-3C2F-4F21-9308-04404F4203B4}" type="datetime1">
              <a:rPr lang="ru-RU" altLang="ru-RU" smtClean="0">
                <a:solidFill>
                  <a:srgbClr val="000000"/>
                </a:solidFill>
              </a:rPr>
              <a:t>15.01.2020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BC101D-5826-44B2-9E70-D1C0DDB6140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64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25B27D-D4F1-4936-B2A9-A2C627C8A0EA}" type="datetime1">
              <a:rPr lang="ru-RU" altLang="ru-RU" smtClean="0">
                <a:solidFill>
                  <a:srgbClr val="000000"/>
                </a:solidFill>
              </a:rPr>
              <a:t>15.01.2020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E5E9C0-1908-4AAA-A56B-486471A7812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34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E2507E-76E7-4020-A68C-2EE0B0365727}" type="datetime1">
              <a:rPr lang="ru-RU" altLang="ru-RU" smtClean="0">
                <a:solidFill>
                  <a:srgbClr val="000000"/>
                </a:solidFill>
              </a:rPr>
              <a:t>15.01.2020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1F0735-2726-48EA-9940-36B288B6D6E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9362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ABC558F-9ECE-4021-A4A7-726CD1340401}" type="datetime1">
              <a:rPr lang="ru-RU" altLang="ru-RU" smtClean="0">
                <a:solidFill>
                  <a:srgbClr val="000000"/>
                </a:solidFill>
              </a:rPr>
              <a:t>15.01.2020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609F3B-BA2A-4FFA-B055-F763808C6D1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2579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7E1B76-75E8-45CD-ACA3-379703A1F7C6}" type="datetime1">
              <a:rPr lang="ru-RU" altLang="ru-RU" smtClean="0">
                <a:solidFill>
                  <a:srgbClr val="000000"/>
                </a:solidFill>
              </a:rPr>
              <a:t>15.01.2020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05D919-A7EE-4F42-A854-BEB2679D4FB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2000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F8C877-43DA-4008-BB50-5DDAA32351A9}" type="datetime1">
              <a:rPr lang="ru-RU" altLang="ru-RU" smtClean="0">
                <a:solidFill>
                  <a:srgbClr val="000000"/>
                </a:solidFill>
              </a:rPr>
              <a:t>15.01.2020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5E7DFE-E767-4EE4-BF06-6C8A7641317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0850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7AC3DC-6046-4411-81EE-14E9BAD2B95B}" type="datetime1">
              <a:rPr lang="ru-RU" altLang="ru-RU" smtClean="0">
                <a:solidFill>
                  <a:srgbClr val="000000"/>
                </a:solidFill>
              </a:rPr>
              <a:t>15.01.2020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9064F-4377-40FC-B8DA-44AF0C77B98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3843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1979AD-CDF8-409B-AC83-BBF32DCA51BD}" type="datetime1">
              <a:rPr lang="ru-RU" altLang="ru-RU" smtClean="0">
                <a:solidFill>
                  <a:srgbClr val="000000"/>
                </a:solidFill>
              </a:rPr>
              <a:t>15.01.2020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1D7176-BF9A-4202-8F6D-66834561C46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330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035B405-C1DA-4337-949C-684B76D152BB}" type="datetime1">
              <a:rPr lang="ru-RU" altLang="ru-RU" smtClean="0">
                <a:solidFill>
                  <a:srgbClr val="000000"/>
                </a:solidFill>
              </a:rPr>
              <a:t>15.01.2020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333904-C539-4D4B-A26B-3145F2A00A5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459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0E479-29CA-45F7-A105-B4A4D0DC6863}" type="datetime1">
              <a:rPr lang="ru-RU" smtClean="0"/>
              <a:t>15.01.2020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61BDE-C3F6-40A5-AD7C-82EA5CCE9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297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777DD11-B3E2-4817-8B85-A3EF5DA6E16A}" type="datetime1">
              <a:rPr lang="ru-RU" altLang="ru-RU" smtClean="0">
                <a:solidFill>
                  <a:srgbClr val="000000"/>
                </a:solidFill>
              </a:rPr>
              <a:t>15.01.2020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EB2A089-87BF-4BFA-95DE-66FB064D6B86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90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elkattoo.kg/" TargetMode="External"/><Relationship Id="rId7" Type="http://schemas.openxmlformats.org/officeDocument/2006/relationships/hyperlink" Target="https://www.facebook.com/hashtag/%D0%BF%D0%B5%D1%80%D0%B5%D0%BF%D0%B8%D1%81%D1%8C%D0%B2%D0%BA%D1%802020?source=note&amp;epa=HASHTAG" TargetMode="External"/><Relationship Id="rId2" Type="http://schemas.openxmlformats.org/officeDocument/2006/relationships/hyperlink" Target="https://www.facebook.com/elkattoo/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facebook.com/hashtag/%D1%8D%D0%BB%D0%BA%D0%B0%D1%82%D1%82%D0%BE%D0%BE2020?source=note&amp;epa=HASHTAG" TargetMode="External"/><Relationship Id="rId5" Type="http://schemas.openxmlformats.org/officeDocument/2006/relationships/image" Target="../media/image25.jpg"/><Relationship Id="rId4" Type="http://schemas.openxmlformats.org/officeDocument/2006/relationships/hyperlink" Target="https://ok.ru/group/55861092810946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60" y="1720321"/>
            <a:ext cx="4088456" cy="3373363"/>
          </a:xfrm>
          <a:prstGeom prst="rect">
            <a:avLst/>
          </a:prstGeom>
        </p:spPr>
      </p:pic>
      <p:sp>
        <p:nvSpPr>
          <p:cNvPr id="205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315768" y="535553"/>
            <a:ext cx="7409204" cy="515714"/>
          </a:xfrm>
          <a:noFill/>
          <a:ln/>
        </p:spPr>
        <p:txBody>
          <a:bodyPr anchor="ctr">
            <a:noAutofit/>
          </a:bodyPr>
          <a:lstStyle/>
          <a:p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</a:p>
        </p:txBody>
      </p:sp>
      <p:sp>
        <p:nvSpPr>
          <p:cNvPr id="2053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777099" y="2534620"/>
            <a:ext cx="6212792" cy="2226825"/>
          </a:xfrm>
          <a:solidFill>
            <a:schemeClr val="bg1"/>
          </a:solidFill>
          <a:ln/>
        </p:spPr>
        <p:txBody>
          <a:bodyPr>
            <a:normAutofit fontScale="92500" lnSpcReduction="20000"/>
          </a:bodyPr>
          <a:lstStyle/>
          <a:p>
            <a:r>
              <a:rPr lang="ru-RU" alt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 проведения переписи населения и жилищного фонда Кыргызской Республики 2020 года</a:t>
            </a:r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4" name="Rectangle 2"/>
          <p:cNvSpPr>
            <a:spLocks noChangeArrowheads="1"/>
          </p:cNvSpPr>
          <p:nvPr/>
        </p:nvSpPr>
        <p:spPr bwMode="auto">
          <a:xfrm>
            <a:off x="244230" y="5168398"/>
            <a:ext cx="4054305" cy="1106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5000"/>
              </a:lnSpc>
            </a:pPr>
            <a:endParaRPr lang="ru-RU" sz="1300" dirty="0"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58" y="230244"/>
            <a:ext cx="1034716" cy="972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469660" y="5278632"/>
            <a:ext cx="4137963" cy="8857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Докладчик: </a:t>
            </a:r>
          </a:p>
          <a:p>
            <a:pPr algn="l"/>
            <a:r>
              <a:rPr lang="ky-KG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специалист отдела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статистических </a:t>
            </a:r>
            <a:r>
              <a:rPr lang="ky-K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переписей </a:t>
            </a: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Ташболотов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Нургазы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Бактыярович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35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5799440" y="2547574"/>
            <a:ext cx="6182235" cy="3506467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составе Российской империи: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1897г.,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Советские переписи: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1920г., 1926г., 1937г., 1939г., 1959г., 1970г., 1979г., 1989г.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Национальные: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1999г., 2009г.</a:t>
            </a:r>
          </a:p>
          <a:p>
            <a:pPr marL="0" indent="0"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/>
        </p:nvSpPr>
        <p:spPr>
          <a:xfrm>
            <a:off x="996779" y="116634"/>
            <a:ext cx="10984896" cy="815334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современного Кыргызстана </a:t>
            </a:r>
            <a:endParaRPr lang="ru-RU" sz="2800" b="1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были </a:t>
            </a:r>
            <a:r>
              <a:rPr lang="ru-RU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проведены переписи населения: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82" y="202486"/>
            <a:ext cx="1095850" cy="904180"/>
          </a:xfrm>
          <a:prstGeom prst="rect">
            <a:avLst/>
          </a:prstGeom>
        </p:spPr>
      </p:pic>
      <p:pic>
        <p:nvPicPr>
          <p:cNvPr id="1026" name="Picture 2" descr="Картинки по запросу перепись в к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99" y="2880346"/>
            <a:ext cx="5132559" cy="2554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2</a:t>
            </a:fld>
            <a:endParaRPr lang="ru-RU"/>
          </a:p>
        </p:txBody>
      </p:sp>
      <p:pic>
        <p:nvPicPr>
          <p:cNvPr id="9" name="Picture 4" descr="logo NS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3862" y="6054041"/>
            <a:ext cx="747970" cy="73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 rot="10800000" flipV="1">
            <a:off x="1362166" y="6322759"/>
            <a:ext cx="61926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Aft>
                <a:spcPct val="0"/>
              </a:spcAft>
              <a:buNone/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 </a:t>
            </a:r>
            <a:endParaRPr lang="en-US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96779" y="1139410"/>
            <a:ext cx="10491536" cy="120032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2296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Перепись населения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-  мероприятие,  позволяющее производить через регулярные интервалы времени официальный учет (или контрольную  сверку) численности населения,  проживающего на территории Кыргызской Республики,  наряду с получением информации по набору социальных, демографических и экономических характеристик населения.</a:t>
            </a:r>
          </a:p>
        </p:txBody>
      </p:sp>
    </p:spTree>
    <p:extLst>
      <p:ext uri="{BB962C8B-B14F-4D97-AF65-F5344CB8AC3E}">
        <p14:creationId xmlns:p14="http://schemas.microsoft.com/office/powerpoint/2010/main" val="334597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logo NS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4675" y="145396"/>
            <a:ext cx="108012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3227040" y="208112"/>
            <a:ext cx="73532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документы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888259" y="1047163"/>
            <a:ext cx="7644714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bg1"/>
            </a:solidFill>
            <a:prstDash val="sysDot"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Кыргызской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подготовке и проведении в 2020 году переписи населения и жилищного фонда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 Республике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23 октября 2017 года №690 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18978" y="1050803"/>
            <a:ext cx="2967005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Кыргызской Республики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переписи населения и жилищного фонда»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59949" y="2528131"/>
            <a:ext cx="3167176" cy="1477328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Резолюция Экономического и Социального Совета Организации Объединенных Наций от 10.06.2015 </a:t>
            </a:r>
          </a:p>
        </p:txBody>
      </p:sp>
      <p:sp>
        <p:nvSpPr>
          <p:cNvPr id="15" name="Прямоугольник 50"/>
          <p:cNvSpPr>
            <a:spLocks noChangeArrowheads="1"/>
          </p:cNvSpPr>
          <p:nvPr/>
        </p:nvSpPr>
        <p:spPr bwMode="auto">
          <a:xfrm>
            <a:off x="3657600" y="2943629"/>
            <a:ext cx="7682669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0070C0"/>
            </a:solidFill>
            <a:prstDash val="sysDot"/>
            <a:miter lim="800000"/>
            <a:headEnd/>
            <a:tailEnd/>
          </a:ln>
          <a:effectLst>
            <a:outerShdw dist="71842" dir="2700000" algn="ctr" rotWithShape="0">
              <a:srgbClr val="000046"/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Настоятельно призывает государства-члены ООН провести в период с 2015 г. по 2024 г. по меньшей мере одну перепись населения и жилищного фонда</a:t>
            </a:r>
          </a:p>
        </p:txBody>
      </p:sp>
      <p:sp>
        <p:nvSpPr>
          <p:cNvPr id="17" name="Прямоугольник 50"/>
          <p:cNvSpPr>
            <a:spLocks noChangeArrowheads="1"/>
          </p:cNvSpPr>
          <p:nvPr/>
        </p:nvSpPr>
        <p:spPr bwMode="auto">
          <a:xfrm>
            <a:off x="3657600" y="4231805"/>
            <a:ext cx="7682669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0070C0"/>
            </a:solidFill>
            <a:prstDash val="sysDot"/>
            <a:miter lim="800000"/>
            <a:headEnd/>
            <a:tailEnd/>
          </a:ln>
          <a:effectLst>
            <a:outerShdw dist="71842" dir="2700000" algn="ctr" rotWithShape="0">
              <a:srgbClr val="000046"/>
            </a:outerShdw>
          </a:effectLst>
        </p:spPr>
        <p:txBody>
          <a:bodyPr wrap="square">
            <a:spAutoFit/>
          </a:bodyPr>
          <a:lstStyle/>
          <a:p>
            <a:pPr lvl="0"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Правительствам государств-членов  Евразийского экономического союза исходить из необходимости проведения переписей раунда 2020 года в период с октября 2019 года по октябрь 2020 года</a:t>
            </a:r>
          </a:p>
        </p:txBody>
      </p:sp>
      <p:sp>
        <p:nvSpPr>
          <p:cNvPr id="18" name="Прямоугольник 50"/>
          <p:cNvSpPr>
            <a:spLocks noChangeArrowheads="1"/>
          </p:cNvSpPr>
          <p:nvPr/>
        </p:nvSpPr>
        <p:spPr bwMode="auto">
          <a:xfrm>
            <a:off x="3657601" y="5657697"/>
            <a:ext cx="7682668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0070C0"/>
            </a:solidFill>
            <a:prstDash val="sysDot"/>
            <a:miter lim="800000"/>
            <a:headEnd/>
            <a:tailEnd/>
          </a:ln>
          <a:effectLst>
            <a:outerShdw dist="71842" dir="2700000" algn="ctr" rotWithShape="0">
              <a:srgbClr val="000046"/>
            </a:outerShdw>
          </a:effectLst>
        </p:spPr>
        <p:txBody>
          <a:bodyPr wrap="square">
            <a:spAutoFit/>
          </a:bodyPr>
          <a:lstStyle/>
          <a:p>
            <a:pPr lvl="0"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очередные переписи населения в государствах – участниках СНГ в максимально близкие к 2020 году сроки, предпочтительно в период с октября 2019 года по октябрь 2020 года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79491" y="4231805"/>
            <a:ext cx="3080090" cy="1200329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Высшего Евразийского экономического совета от 21.12.2015  № 5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23607" y="5657697"/>
            <a:ext cx="2862376" cy="92333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Совета глав государств СНГ от 16.09.2016 в г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Бишкек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16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78926" y="207317"/>
            <a:ext cx="8315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ea typeface="Arial UniToktom" panose="020B0604020202020204" pitchFamily="34" charset="0"/>
                <a:cs typeface="Times New Roman" panose="02020603050405020304" pitchFamily="18" charset="0"/>
              </a:rPr>
              <a:t>Сроки проведения переписи населения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936948"/>
              </p:ext>
            </p:extLst>
          </p:nvPr>
        </p:nvGraphicFramePr>
        <p:xfrm>
          <a:off x="1444071" y="905854"/>
          <a:ext cx="9597772" cy="480448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936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2319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49189"/>
                <a:gridCol w="203809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936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3153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4843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Азербайджан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1-10 октября</a:t>
                      </a:r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Кыргызстан</a:t>
                      </a: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23 марта – 1 апреля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Туркменистан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17-27 декабря</a:t>
                      </a:r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Молдова</a:t>
                      </a:r>
                      <a:endParaRPr lang="ru-RU" sz="2000" b="1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44843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Беларусь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4-30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 октября</a:t>
                      </a:r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Казахстан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1-30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 октября</a:t>
                      </a:r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Узбекистан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ноябрь - декабрь</a:t>
                      </a:r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44843">
                <a:tc>
                  <a:txBody>
                    <a:bodyPr/>
                    <a:lstStyle/>
                    <a:p>
                      <a:pPr algn="ctr"/>
                      <a:endParaRPr lang="ru-RU" sz="200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Россия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1-31 октября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44843">
                <a:tc>
                  <a:txBody>
                    <a:bodyPr/>
                    <a:lstStyle/>
                    <a:p>
                      <a:endParaRPr lang="ru-RU" sz="200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Армения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18-27 октября</a:t>
                      </a:r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02065">
                <a:tc>
                  <a:txBody>
                    <a:bodyPr/>
                    <a:lstStyle/>
                    <a:p>
                      <a:endParaRPr lang="ru-RU" sz="200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Таджикистан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осень</a:t>
                      </a:r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31536">
                <a:tc>
                  <a:txBody>
                    <a:bodyPr/>
                    <a:lstStyle/>
                    <a:p>
                      <a:endParaRPr lang="ru-RU" sz="200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Украина</a:t>
                      </a:r>
                      <a:endParaRPr lang="ru-RU" sz="2000" b="1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9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266018" y="6207919"/>
            <a:ext cx="58099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Aft>
                <a:spcPct val="0"/>
              </a:spcAft>
              <a:buNone/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 </a:t>
            </a:r>
            <a:endParaRPr lang="en-US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ECD08-C362-41D6-A579-1A63120B6A98}" type="slidenum">
              <a:rPr lang="ru-RU" altLang="ru-RU" smtClean="0">
                <a:solidFill>
                  <a:srgbClr val="000000"/>
                </a:solidFill>
              </a:rPr>
              <a:pPr/>
              <a:t>4</a:t>
            </a:fld>
            <a:endParaRPr lang="ru-RU" altLang="ru-RU">
              <a:solidFill>
                <a:srgbClr val="00000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22" y="122917"/>
            <a:ext cx="948906" cy="782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93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965466" y="134595"/>
            <a:ext cx="746457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Перепись населения и жилищного фонда </a:t>
            </a:r>
          </a:p>
          <a:p>
            <a:pPr algn="ctr"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Кыргызской Республике 2020 года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5892" y="1704941"/>
            <a:ext cx="1137529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период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 23 марта по 1 апреля 2020 года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пройдет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одновременно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 всей территории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страны;</a:t>
            </a:r>
          </a:p>
          <a:p>
            <a:pPr marL="342900" indent="-342900">
              <a:buFont typeface="Wingdings" pitchFamily="2" charset="2"/>
              <a:buChar char="§"/>
              <a:defRPr/>
            </a:pPr>
            <a:r>
              <a:rPr lang="ky-KG" sz="2800" dirty="0" smtClean="0">
                <a:latin typeface="Times New Roman" pitchFamily="18" charset="0"/>
                <a:cs typeface="Times New Roman" pitchFamily="18" charset="0"/>
              </a:rPr>
              <a:t>В отдельных зонах республики пройдет в период </a:t>
            </a:r>
            <a:r>
              <a:rPr lang="ky-KG" sz="2800" b="1" dirty="0" smtClean="0">
                <a:latin typeface="Times New Roman" pitchFamily="18" charset="0"/>
                <a:cs typeface="Times New Roman" pitchFamily="18" charset="0"/>
              </a:rPr>
              <a:t>с 20 апреля по 29 апреля 2020г</a:t>
            </a:r>
            <a:r>
              <a:rPr lang="ky-KG" sz="2800" dirty="0" smtClean="0">
                <a:latin typeface="Times New Roman" pitchFamily="18" charset="0"/>
                <a:cs typeface="Times New Roman" pitchFamily="18" charset="0"/>
              </a:rPr>
              <a:t>.;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§"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производится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независимо от наличия прописки и ее характера (постоянная или временная), а также права на жилплощадь в данном или другом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помещении;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§"/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ез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предъявления каких-либо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документов.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fld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4" descr="logo NS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862" y="6054041"/>
            <a:ext cx="747970" cy="73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 rot="10800000" flipV="1">
            <a:off x="1362166" y="6322759"/>
            <a:ext cx="61926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 </a:t>
            </a:r>
            <a:endParaRPr lang="en-US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21" y="122917"/>
            <a:ext cx="1736221" cy="143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75938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3862" y="6054041"/>
            <a:ext cx="747970" cy="73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2671168" y="216340"/>
            <a:ext cx="748883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ky-KG" sz="2400" b="1" dirty="0">
                <a:solidFill>
                  <a:srgbClr val="000000"/>
                </a:solidFill>
                <a:cs typeface="Times New Roman" pitchFamily="18" charset="0"/>
              </a:rPr>
              <a:t>Особенности переписи населения и жилищного фонда Кыргызской Республики </a:t>
            </a:r>
            <a:r>
              <a:rPr lang="ru-RU" sz="2400" b="1" dirty="0">
                <a:solidFill>
                  <a:srgbClr val="000000"/>
                </a:solidFill>
                <a:cs typeface="Times New Roman" pitchFamily="18" charset="0"/>
              </a:rPr>
              <a:t>2020 года</a:t>
            </a:r>
          </a:p>
        </p:txBody>
      </p:sp>
      <p:pic>
        <p:nvPicPr>
          <p:cNvPr id="13" name="Picture 8" descr="ÐÐ°ÑÑÐ¸Ð½ÐºÐ¸ Ð¿Ð¾ Ð·Ð°Ð¿ÑÐ¾ÑÑ Ð¸Ð½ÑÐ¾Ð³ÑÐ°ÑÐ¸ÐºÐ° Ð¿Ð¾ Ð¼Ð¸Ð³ÑÐ°ÑÐ¸Ð¸ ÐºÑ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62" y="1263344"/>
            <a:ext cx="4411051" cy="2163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60593" y="2399907"/>
            <a:ext cx="4515088" cy="2477154"/>
          </a:xfrm>
          <a:prstGeom prst="rect">
            <a:avLst/>
          </a:prstGeom>
        </p:spPr>
      </p:pic>
      <p:pic>
        <p:nvPicPr>
          <p:cNvPr id="15" name="Picture 10" descr="ÐÐ°ÑÑÐ¸Ð½ÐºÐ¸ Ð¿Ð¾ Ð·Ð°Ð¿ÑÐ¾ÑÑ Ð¸Ð½ÑÐ¾Ð³ÑÐ°ÑÐ¸ÐºÐ° Ð³Ð¸Ñ ÐºÐ°ÑÑÐ° ÐºÑ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387" y="3920406"/>
            <a:ext cx="4230799" cy="225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5312670" y="1380931"/>
            <a:ext cx="57376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ts val="900"/>
              </a:spcAft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Модельный блок вопросов по трудовой миграции в государствах-членах ЕАЭС и СНГ</a:t>
            </a:r>
            <a:endParaRPr lang="ky-KG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233833" y="2278234"/>
            <a:ext cx="576263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900"/>
              </a:spcAft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</a:t>
            </a:r>
            <a:r>
              <a:rPr lang="ky-KG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Целей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устойчивого развития (ЦУР) –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вопросов по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инвалидности, наличек в строение панели солнечных батарей, биогаза, мобильной связи, сеть интернета, компьютера</a:t>
            </a:r>
            <a:endParaRPr lang="ky-KG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093237" y="4434893"/>
            <a:ext cx="460293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900"/>
              </a:spcAft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административных данных Государственного учреждения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«Кадастр» в 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подготовительном периоде базы (адресный регистр, реестр недвижимости и ГИС)</a:t>
            </a:r>
          </a:p>
        </p:txBody>
      </p:sp>
      <p:sp>
        <p:nvSpPr>
          <p:cNvPr id="3" name="Прямоугольник 2"/>
          <p:cNvSpPr/>
          <p:nvPr/>
        </p:nvSpPr>
        <p:spPr>
          <a:xfrm rot="10800000" flipV="1">
            <a:off x="1362166" y="6322759"/>
            <a:ext cx="61926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 </a:t>
            </a:r>
            <a:endParaRPr lang="en-US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30CD0-0CC8-4C8C-A863-365AE380F0D0}" type="slidenum">
              <a:rPr lang="ru-RU" altLang="ru-RU" smtClean="0">
                <a:solidFill>
                  <a:srgbClr val="000000"/>
                </a:solidFill>
              </a:rPr>
              <a:pPr/>
              <a:t>6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62" y="53228"/>
            <a:ext cx="1488539" cy="122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33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4534" y="274638"/>
            <a:ext cx="10007865" cy="1143000"/>
          </a:xfrm>
        </p:spPr>
        <p:txBody>
          <a:bodyPr/>
          <a:lstStyle/>
          <a:p>
            <a:r>
              <a:rPr lang="ru-RU" alt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Пилотная перепись </a:t>
            </a:r>
            <a:r>
              <a:rPr lang="ru-RU" alt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населения и жилищного </a:t>
            </a:r>
            <a:r>
              <a:rPr lang="ru-RU" alt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фонда 2019 года</a:t>
            </a:r>
            <a:endParaRPr lang="ru-RU" sz="36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ECD08-C362-41D6-A579-1A63120B6A98}" type="slidenum">
              <a:rPr lang="ru-RU" altLang="ru-RU" smtClean="0">
                <a:solidFill>
                  <a:srgbClr val="000000"/>
                </a:solidFill>
              </a:rPr>
              <a:pPr/>
              <a:t>7</a:t>
            </a:fld>
            <a:endParaRPr lang="ru-RU" altLang="ru-RU">
              <a:solidFill>
                <a:srgbClr val="000000"/>
              </a:solidFill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5913177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39" y="274638"/>
            <a:ext cx="1127531" cy="93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51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93358" y="57969"/>
            <a:ext cx="11198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ea typeface="Arial UniToktom" panose="020B0604020202020204" pitchFamily="34" charset="0"/>
                <a:cs typeface="Times New Roman" panose="02020603050405020304" pitchFamily="18" charset="0"/>
              </a:rPr>
              <a:t>Методы и способы получения сведений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818836"/>
              </p:ext>
            </p:extLst>
          </p:nvPr>
        </p:nvGraphicFramePr>
        <p:xfrm>
          <a:off x="128335" y="692548"/>
          <a:ext cx="11963964" cy="5207251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0215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370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0821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55036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64681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Раунд 2010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Раунд 2020 (планируется)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12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Опрос населения с использованием бумажных переписных листов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Опрос населения с использованием: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Заполнение населением переписных листов по Интернету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559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Бумажных переписных листов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Переписные листы в электронном виде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96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Азербайджан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68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Армения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100*/25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812462297"/>
                  </a:ext>
                </a:extLst>
              </a:tr>
              <a:tr h="226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Беларусь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80**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505782983"/>
                  </a:ext>
                </a:extLst>
              </a:tr>
              <a:tr h="1360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Казахстан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70**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080071754"/>
                  </a:ext>
                </a:extLst>
              </a:tr>
              <a:tr h="2720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Кыргызстан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056054208"/>
                  </a:ext>
                </a:extLst>
              </a:tr>
              <a:tr h="3687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Молдова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Планируется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84503842"/>
                  </a:ext>
                </a:extLst>
              </a:tr>
              <a:tr h="186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76,5**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181219069"/>
                  </a:ext>
                </a:extLst>
              </a:tr>
              <a:tr h="3250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Таджикистан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Планируется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072622767"/>
                  </a:ext>
                </a:extLst>
              </a:tr>
              <a:tr h="3014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Украина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Планируется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014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Узбекистан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83135" y="6051085"/>
            <a:ext cx="944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ea typeface="Arial UniToktom" panose="020B0604020202020204" pitchFamily="34" charset="0"/>
                <a:cs typeface="Times New Roman" panose="02020603050405020304" pitchFamily="18" charset="0"/>
              </a:rPr>
              <a:t>*получение основных характеристик из РН и выборочный опрос по более широкой программе </a:t>
            </a:r>
          </a:p>
          <a:p>
            <a:r>
              <a:rPr lang="ru-RU" sz="1200" dirty="0">
                <a:latin typeface="Times New Roman" panose="02020603050405020304" pitchFamily="18" charset="0"/>
                <a:ea typeface="Arial UniToktom" panose="020B0604020202020204" pitchFamily="34" charset="0"/>
                <a:cs typeface="Times New Roman" panose="02020603050405020304" pitchFamily="18" charset="0"/>
              </a:rPr>
              <a:t>**частичная информация будет получена из административных источников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33546" y="6273803"/>
            <a:ext cx="2844800" cy="476250"/>
          </a:xfrm>
        </p:spPr>
        <p:txBody>
          <a:bodyPr/>
          <a:lstStyle/>
          <a:p>
            <a:fld id="{E17ECD08-C362-41D6-A579-1A63120B6A98}" type="slidenum">
              <a:rPr lang="ru-RU" altLang="ru-RU" smtClean="0">
                <a:solidFill>
                  <a:srgbClr val="000000"/>
                </a:solidFill>
              </a:rPr>
              <a:pPr/>
              <a:t>8</a:t>
            </a:fld>
            <a:endParaRPr lang="ru-RU" altLang="ru-RU">
              <a:solidFill>
                <a:srgbClr val="00000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04" y="12926"/>
            <a:ext cx="823690" cy="679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73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2"/>
          <p:cNvSpPr txBox="1">
            <a:spLocks/>
          </p:cNvSpPr>
          <p:nvPr/>
        </p:nvSpPr>
        <p:spPr bwMode="auto">
          <a:xfrm>
            <a:off x="357053" y="1018382"/>
            <a:ext cx="8351838" cy="561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3238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endParaRPr lang="ru-RU" sz="2000" baseline="30000" dirty="0"/>
          </a:p>
          <a:p>
            <a:pPr>
              <a:defRPr/>
            </a:pPr>
            <a:endParaRPr lang="ru-RU" sz="2000" baseline="30000" dirty="0"/>
          </a:p>
          <a:p>
            <a:pPr>
              <a:defRPr/>
            </a:pPr>
            <a:endParaRPr lang="ru-RU" sz="2000" baseline="30000" dirty="0"/>
          </a:p>
          <a:p>
            <a:pPr>
              <a:defRPr/>
            </a:pPr>
            <a:endParaRPr lang="ru-RU" sz="2000" baseline="30000" dirty="0"/>
          </a:p>
          <a:p>
            <a:pPr>
              <a:defRPr/>
            </a:pPr>
            <a:endParaRPr lang="ru-RU" sz="2000" baseline="30000" dirty="0"/>
          </a:p>
          <a:p>
            <a:pPr>
              <a:defRPr/>
            </a:pPr>
            <a:endParaRPr lang="ru-RU" sz="2000" baseline="30000" dirty="0"/>
          </a:p>
          <a:p>
            <a:pPr>
              <a:defRPr/>
            </a:pPr>
            <a:endParaRPr lang="ru-RU" sz="2000" baseline="30000" dirty="0"/>
          </a:p>
          <a:p>
            <a:pPr>
              <a:defRPr/>
            </a:pPr>
            <a:endParaRPr lang="ru-RU" sz="2000" baseline="30000" dirty="0"/>
          </a:p>
          <a:p>
            <a:pPr>
              <a:defRPr/>
            </a:pPr>
            <a:endParaRPr lang="ru-RU" sz="2000" baseline="30000" dirty="0"/>
          </a:p>
          <a:p>
            <a:pPr>
              <a:defRPr/>
            </a:pPr>
            <a:endParaRPr lang="ru-RU" sz="2000" baseline="30000" dirty="0"/>
          </a:p>
          <a:p>
            <a:pPr>
              <a:defRPr/>
            </a:pPr>
            <a:endParaRPr lang="ru-RU" sz="2000" baseline="30000" dirty="0"/>
          </a:p>
          <a:p>
            <a:pPr>
              <a:defRPr/>
            </a:pPr>
            <a:endParaRPr lang="ru-RU" sz="2000" baseline="30000" dirty="0"/>
          </a:p>
          <a:p>
            <a:pPr>
              <a:defRPr/>
            </a:pPr>
            <a:endParaRPr lang="ru-RU" sz="2000" baseline="30000" dirty="0"/>
          </a:p>
          <a:p>
            <a:pPr>
              <a:defRPr/>
            </a:pPr>
            <a:endParaRPr lang="ru-RU" sz="2000" baseline="30000" dirty="0"/>
          </a:p>
          <a:p>
            <a:pPr>
              <a:defRPr/>
            </a:pPr>
            <a:endParaRPr lang="ru-RU" sz="2000" baseline="30000" dirty="0"/>
          </a:p>
          <a:p>
            <a:pPr>
              <a:defRPr/>
            </a:pPr>
            <a:endParaRPr lang="ru-RU" sz="2000" baseline="30000" dirty="0"/>
          </a:p>
          <a:p>
            <a:pPr>
              <a:defRPr/>
            </a:pPr>
            <a:endParaRPr lang="ru-RU" sz="2000" baseline="30000" dirty="0"/>
          </a:p>
          <a:p>
            <a:pPr>
              <a:defRPr/>
            </a:pPr>
            <a:endParaRPr lang="ru-RU" sz="2000" baseline="30000" dirty="0"/>
          </a:p>
          <a:p>
            <a:pPr>
              <a:defRPr/>
            </a:pPr>
            <a:endParaRPr lang="ru-RU" sz="2000" baseline="30000" dirty="0"/>
          </a:p>
          <a:p>
            <a:pPr>
              <a:defRPr/>
            </a:pPr>
            <a:endParaRPr lang="ru-RU" sz="2000" baseline="30000" dirty="0"/>
          </a:p>
          <a:p>
            <a:pPr>
              <a:defRPr/>
            </a:pPr>
            <a:endParaRPr lang="ru-RU" sz="2000" baseline="30000" dirty="0"/>
          </a:p>
          <a:p>
            <a:pPr>
              <a:defRPr/>
            </a:pPr>
            <a:endParaRPr lang="ru-RU" sz="2000" baseline="30000" dirty="0"/>
          </a:p>
          <a:p>
            <a:pPr>
              <a:defRPr/>
            </a:pPr>
            <a:endParaRPr lang="ru-RU" sz="2000" baseline="30000" dirty="0"/>
          </a:p>
          <a:p>
            <a:pPr>
              <a:defRPr/>
            </a:pPr>
            <a:endParaRPr lang="ru-RU" sz="2000" baseline="30000" dirty="0"/>
          </a:p>
          <a:p>
            <a:pPr indent="0">
              <a:defRPr/>
            </a:pPr>
            <a:endParaRPr lang="ru-RU" sz="1200" baseline="30000" dirty="0"/>
          </a:p>
          <a:p>
            <a:pPr indent="0">
              <a:defRPr/>
            </a:pPr>
            <a:r>
              <a:rPr lang="ru-RU" sz="1400" baseline="30000" dirty="0"/>
              <a:t>*</a:t>
            </a:r>
            <a:r>
              <a:rPr lang="ru-RU" sz="1400" dirty="0"/>
              <a:t>“Перепись населения и жилищного фонда. Практика стран ЕЭК ООН в раунде  переписей 2010 года”  ООН, Нью-Йорк и Женева, 2014. </a:t>
            </a:r>
          </a:p>
          <a:p>
            <a:pPr indent="0">
              <a:defRPr/>
            </a:pPr>
            <a:endParaRPr lang="ru-RU" sz="1400" baseline="30000" dirty="0"/>
          </a:p>
          <a:p>
            <a:pPr>
              <a:defRPr/>
            </a:pPr>
            <a:endParaRPr lang="ru-RU" sz="2000" dirty="0"/>
          </a:p>
        </p:txBody>
      </p:sp>
      <p:sp>
        <p:nvSpPr>
          <p:cNvPr id="13315" name="Прямоугольник 1"/>
          <p:cNvSpPr>
            <a:spLocks noChangeArrowheads="1"/>
          </p:cNvSpPr>
          <p:nvPr/>
        </p:nvSpPr>
        <p:spPr bwMode="auto">
          <a:xfrm>
            <a:off x="2309247" y="342722"/>
            <a:ext cx="833973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 dirty="0">
                <a:solidFill>
                  <a:schemeClr val="tx2"/>
                </a:solidFill>
              </a:rPr>
              <a:t>Стоимость переписи в расчете на 1 человека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495566"/>
              </p:ext>
            </p:extLst>
          </p:nvPr>
        </p:nvGraphicFramePr>
        <p:xfrm>
          <a:off x="325464" y="1557339"/>
          <a:ext cx="11561735" cy="41305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27387"/>
                <a:gridCol w="3713278"/>
                <a:gridCol w="3921070"/>
              </a:tblGrid>
              <a:tr h="783733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1800" b="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2010*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b="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b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 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b="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(предварительная оценка)</a:t>
                      </a:r>
                      <a:endParaRPr lang="ru-RU" sz="1600" b="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14950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b="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Азербайджан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1,03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1,44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4950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b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Армения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1,57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42157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b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Беларусь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1,53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1,04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4950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b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Казахстан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4950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b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Кыргызстан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1,12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4950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b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Молдова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2,15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оценка </a:t>
                      </a: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проводилась 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4950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b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3,81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4950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b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Таджикистан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1,31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оценка </a:t>
                      </a: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проводилась 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358" name="Rectangle 1"/>
          <p:cNvSpPr>
            <a:spLocks noChangeArrowheads="1"/>
          </p:cNvSpPr>
          <p:nvPr/>
        </p:nvSpPr>
        <p:spPr bwMode="auto">
          <a:xfrm>
            <a:off x="2752055" y="865942"/>
            <a:ext cx="83659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indent="4508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000" i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доллары </a:t>
            </a:r>
            <a:r>
              <a:rPr lang="ru-RU" altLang="ru-RU" sz="2000" i="1" dirty="0">
                <a:ea typeface="Calibri" panose="020F0502020204030204" pitchFamily="34" charset="0"/>
                <a:cs typeface="Times New Roman" panose="02020603050405020304" pitchFamily="18" charset="0"/>
              </a:rPr>
              <a:t>США, оценка по среднегодовому курсу </a:t>
            </a:r>
            <a:endParaRPr lang="ru-RU" altLang="ru-RU" sz="2000" i="1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60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Объект 2"/>
          <p:cNvSpPr>
            <a:spLocks noGrp="1"/>
          </p:cNvSpPr>
          <p:nvPr>
            <p:ph sz="quarter" idx="4294967295"/>
          </p:nvPr>
        </p:nvSpPr>
        <p:spPr>
          <a:xfrm>
            <a:off x="204513" y="1485546"/>
            <a:ext cx="2991261" cy="4479418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Фамилия Имя Отчество; </a:t>
            </a:r>
          </a:p>
          <a:p>
            <a:pPr>
              <a:spcBef>
                <a:spcPts val="60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рождения;</a:t>
            </a:r>
          </a:p>
          <a:p>
            <a:pPr>
              <a:spcBef>
                <a:spcPts val="60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паспортные данные (ПИН, номер, дата и место выдачи паспорта);</a:t>
            </a:r>
          </a:p>
          <a:p>
            <a:pPr>
              <a:spcBef>
                <a:spcPts val="60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проживание, должность, период работы; </a:t>
            </a:r>
          </a:p>
          <a:p>
            <a:pPr>
              <a:spcBef>
                <a:spcPts val="60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номер выданной сим-карты для работы в переписи населения.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111802" y="133596"/>
            <a:ext cx="9185737" cy="707886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АИС «Регистрация переписчика» вводиться следующая информация по переписному персоналу:</a:t>
            </a:r>
          </a:p>
        </p:txBody>
      </p:sp>
      <p:pic>
        <p:nvPicPr>
          <p:cNvPr id="7" name="Рисунок 6" descr="C:\Users\Rimma Chynybaeva\Downloads\WhatsApp Image 2019-11-25 at 10.22.01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196" y="1312550"/>
            <a:ext cx="2325615" cy="38577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Рисунок 7" descr="C:\Users\Rimma Chynybaeva\Downloads\WhatsApp Image 2019-11-25 at 17.05.47.jpe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526" y="2755556"/>
            <a:ext cx="2941343" cy="39088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Стрелка вправо 1"/>
          <p:cNvSpPr/>
          <p:nvPr/>
        </p:nvSpPr>
        <p:spPr>
          <a:xfrm>
            <a:off x="6179610" y="1316849"/>
            <a:ext cx="1598141" cy="453081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6179610" y="2189171"/>
            <a:ext cx="1598141" cy="453081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664417" y="1285490"/>
            <a:ext cx="2281371" cy="40011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 договор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664417" y="2215656"/>
            <a:ext cx="2281371" cy="40011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Удостоверение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29" y="2755556"/>
            <a:ext cx="2879678" cy="403871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13" y="234778"/>
            <a:ext cx="1125610" cy="92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14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C:\Users\Rimma Chynybaeva\Downloads\WhatsApp Image 2019-11-25 at 14.38.48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635" y="1655806"/>
            <a:ext cx="5103560" cy="47663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8" name="Объект 2"/>
          <p:cNvSpPr>
            <a:spLocks noGrp="1"/>
          </p:cNvSpPr>
          <p:nvPr>
            <p:ph sz="quarter" idx="4294967295"/>
          </p:nvPr>
        </p:nvSpPr>
        <p:spPr>
          <a:xfrm>
            <a:off x="1969406" y="382669"/>
            <a:ext cx="7881539" cy="6470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/>
              <a:t>	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Автоматизированная информационная система </a:t>
            </a:r>
          </a:p>
          <a:p>
            <a:pPr marL="0" indent="0" algn="ctr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«Регистрация переписчиков»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C:\Users\Rimma Chynybaeva\Downloads\WhatsApp Image 2019-11-24 at 16.59.41 (1)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772" y="1608664"/>
            <a:ext cx="3047634" cy="48135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C:\Users\Rimma Chynybaeva\Downloads\WhatsApp Image 2019-11-25 at 14.42.52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88" y="1608664"/>
            <a:ext cx="3246835" cy="48135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49" y="199310"/>
            <a:ext cx="1125610" cy="92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54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C:\Users\Maldybaev\Downloads\WhatsApp Image 2019-10-31 at 09.05.34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47" y="1408671"/>
            <a:ext cx="3230595" cy="49750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6" name="Рисунок 15" descr="C:\Users\Notnik\Desktop\Инструкция\Перепись 2020\Screenshot_2019-11-08-23-23-00-279_org.worldbank.solutions.Vtester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5505" y="1408672"/>
            <a:ext cx="3143220" cy="49186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0" name="Рисунок 19" descr="C:\Users\Notnik\Desktop\Инструкция\Перепись 2020\Screenshot_2019-11-08-23-23-26-369_org.worldbank.solutions.Vtester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747" y="1408671"/>
            <a:ext cx="3196280" cy="50314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095005" y="278759"/>
            <a:ext cx="5903715" cy="899879"/>
          </a:xfrm>
        </p:spPr>
        <p:txBody>
          <a:bodyPr>
            <a:noAutofit/>
          </a:bodyPr>
          <a:lstStyle/>
          <a:p>
            <a:r>
              <a:rPr lang="ru-RU" altLang="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Мобильное приложение</a:t>
            </a:r>
            <a:br>
              <a:rPr lang="ru-RU" altLang="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Arial UniToktom" panose="020B0604020202020204" pitchFamily="34" charset="0"/>
                <a:cs typeface="Times New Roman" panose="02020603050405020304" pitchFamily="18" charset="0"/>
              </a:rPr>
              <a:t>Меню переписчика в электронном формате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47" y="164858"/>
            <a:ext cx="1228683" cy="101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17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520" y="4907691"/>
            <a:ext cx="4097748" cy="1940011"/>
          </a:xfrm>
          <a:prstGeom prst="rect">
            <a:avLst/>
          </a:prstGeom>
        </p:spPr>
      </p:pic>
      <p:pic>
        <p:nvPicPr>
          <p:cNvPr id="11" name="Рисунок 10" descr="C:\Users\Rimma Chynybaeva\Downloads\WhatsApp Image 2019-11-18 at 12.35.01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6358" y="963827"/>
            <a:ext cx="5821140" cy="382419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434248" y="209096"/>
            <a:ext cx="91625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ea typeface="Arial UniToktom" panose="020B0604020202020204" pitchFamily="34" charset="0"/>
                <a:cs typeface="Times New Roman" panose="02020603050405020304" pitchFamily="18" charset="0"/>
              </a:rPr>
              <a:t>Меню инструктора-контролера в электронном формате</a:t>
            </a:r>
          </a:p>
        </p:txBody>
      </p:sp>
      <p:pic>
        <p:nvPicPr>
          <p:cNvPr id="7" name="Рисунок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26" y="963827"/>
            <a:ext cx="4929415" cy="56258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77" y="46918"/>
            <a:ext cx="1030657" cy="85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87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050990" y="2293102"/>
            <a:ext cx="9656748" cy="3416320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улучшение качества вводимых данных;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возможность каждый день контролировать работу переписчика;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возможность каждый день редактировать базу данных;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сокращение сроков обработки данных;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возможность отслеживать ход переписи в режиме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реального времени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более эффективное управление полевыми работниками переписи.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50988" y="995224"/>
            <a:ext cx="9656749" cy="954107"/>
          </a:xfrm>
          <a:prstGeom prst="rect">
            <a:avLst/>
          </a:prstGeom>
          <a:solidFill>
            <a:schemeClr val="accent1"/>
          </a:solidFill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Преимуществами получения данных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электронном формате следующие: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8" y="72512"/>
            <a:ext cx="1228683" cy="101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23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293282" y="264388"/>
            <a:ext cx="9391829" cy="907941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smtClean="0"/>
              <a:t>	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 мобильных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Картинки по запросу сим карта мегаком k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969" y="1405593"/>
            <a:ext cx="4235559" cy="4007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Похожее изображение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210" y="1536463"/>
            <a:ext cx="4446681" cy="374121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834532" y="1062164"/>
            <a:ext cx="3734324" cy="394769"/>
          </a:xfrm>
        </p:spPr>
        <p:txBody>
          <a:bodyPr>
            <a:normAutofit fontScale="90000"/>
          </a:bodyPr>
          <a:lstStyle/>
          <a:p>
            <a:pPr algn="l">
              <a:spcBef>
                <a:spcPts val="1800"/>
              </a:spcBef>
            </a:pPr>
            <a:r>
              <a:rPr lang="ky-K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y-K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y-KG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Сим-карта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 bwMode="auto">
          <a:xfrm>
            <a:off x="7509886" y="985129"/>
            <a:ext cx="3175225" cy="435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25000" lnSpcReduction="20000"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>
              <a:lnSpc>
                <a:spcPct val="120000"/>
              </a:lnSpc>
              <a:spcBef>
                <a:spcPts val="1000"/>
              </a:spcBef>
            </a:pPr>
            <a:r>
              <a:rPr lang="en-US" sz="8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4G </a:t>
            </a:r>
            <a:r>
              <a:rPr lang="ky-KG" sz="8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модем</a:t>
            </a:r>
            <a:endParaRPr lang="ru-RU" sz="8000" dirty="0" smtClean="0">
              <a:solidFill>
                <a:srgbClr val="002060"/>
              </a:solidFill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 bwMode="auto">
          <a:xfrm>
            <a:off x="591291" y="5528966"/>
            <a:ext cx="11600709" cy="842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25000" lnSpcReduction="20000"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ky-KG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/>
            </a:r>
            <a:br>
              <a:rPr lang="ky-KG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</a:br>
            <a:r>
              <a:rPr lang="ky-KG" sz="6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/>
            </a:r>
            <a:br>
              <a:rPr lang="ky-KG" sz="6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</a:br>
            <a:r>
              <a:rPr lang="ru-RU" sz="6400" b="1" dirty="0" smtClean="0">
                <a:solidFill>
                  <a:schemeClr val="accent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6400" b="1" dirty="0" smtClean="0">
                <a:solidFill>
                  <a:schemeClr val="accent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Создан стабильный, закрытый, защищенный канал связи без выхода в глобальную сеть Интернет, без ограничения по скорости подключения с использованием 3G/4G LTE и без ограничения трафика, а также с отключенными услугами SMS.</a:t>
            </a:r>
            <a:endParaRPr lang="ru-RU" sz="72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8" y="72512"/>
            <a:ext cx="1239704" cy="102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96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5229"/>
            <a:ext cx="12192000" cy="1143000"/>
          </a:xfrm>
          <a:solidFill>
            <a:schemeClr val="accent5">
              <a:lumMod val="90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ru-RU" sz="2400" b="1" dirty="0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>Официальная информация по </a:t>
            </a:r>
            <a:r>
              <a:rPr lang="ru-RU" sz="2400" b="1" dirty="0" smtClean="0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/>
            </a:r>
            <a:br>
              <a:rPr lang="ru-RU" sz="2400" b="1" dirty="0" smtClean="0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</a:br>
            <a:r>
              <a:rPr lang="ru-RU" sz="2400" b="1" dirty="0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>«</a:t>
            </a:r>
            <a:r>
              <a:rPr lang="ru-RU" sz="2400" b="1" dirty="0" smtClean="0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>Переписи </a:t>
            </a:r>
            <a:r>
              <a:rPr lang="ru-RU" sz="2400" b="1" dirty="0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>населения Кыргызской </a:t>
            </a:r>
            <a:r>
              <a:rPr lang="ru-RU" sz="2400" b="1" dirty="0" smtClean="0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>Республики</a:t>
            </a:r>
            <a:r>
              <a:rPr lang="ru-RU" sz="2400" b="1" dirty="0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>»</a:t>
            </a:r>
            <a:r>
              <a:rPr lang="ru-RU" sz="2400" b="1" dirty="0" smtClean="0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/>
            </a:r>
            <a:br>
              <a:rPr lang="ru-RU" sz="2400" b="1" dirty="0" smtClean="0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</a:br>
            <a:r>
              <a:rPr lang="ru-RU" sz="2400" b="1" dirty="0" smtClean="0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> </a:t>
            </a:r>
            <a:r>
              <a:rPr lang="ru-RU" sz="2400" b="1" dirty="0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>доступна в социальных </a:t>
            </a:r>
            <a:r>
              <a:rPr lang="ru-RU" sz="2400" b="1" dirty="0" smtClean="0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>сетях</a:t>
            </a:r>
            <a:endParaRPr lang="ru-RU" sz="2400" dirty="0">
              <a:latin typeface="Times New Roman UniToktom" panose="02020803070505020304" pitchFamily="18" charset="0"/>
              <a:ea typeface="Times New Roman UniToktom" panose="02020803070505020304" pitchFamily="18" charset="0"/>
              <a:cs typeface="Times New Roman UniToktom" panose="020208030705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153849"/>
            <a:ext cx="11403435" cy="2275513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>
                <a:solidFill>
                  <a:srgbClr val="002060"/>
                </a:solidFill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>Официальная страница</a:t>
            </a:r>
            <a:r>
              <a:rPr lang="ru-RU" sz="2800" dirty="0">
                <a:solidFill>
                  <a:srgbClr val="002060"/>
                </a:solidFill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> </a:t>
            </a:r>
            <a:r>
              <a:rPr lang="ru-RU" sz="2800" b="1" dirty="0">
                <a:solidFill>
                  <a:srgbClr val="002060"/>
                </a:solidFill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>«Эл </a:t>
            </a:r>
            <a:r>
              <a:rPr lang="ru-RU" sz="2800" b="1" dirty="0" err="1">
                <a:solidFill>
                  <a:srgbClr val="002060"/>
                </a:solidFill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>каттоо</a:t>
            </a:r>
            <a:r>
              <a:rPr lang="ru-RU" sz="2800" b="1" dirty="0">
                <a:solidFill>
                  <a:srgbClr val="002060"/>
                </a:solidFill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> 2020</a:t>
            </a:r>
            <a:r>
              <a:rPr lang="ru-RU" sz="2800" b="1" dirty="0" smtClean="0">
                <a:solidFill>
                  <a:srgbClr val="002060"/>
                </a:solidFill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>»</a:t>
            </a:r>
            <a:endParaRPr lang="ru-RU" sz="2800" dirty="0">
              <a:solidFill>
                <a:srgbClr val="002060"/>
              </a:solidFill>
              <a:latin typeface="Times New Roman UniToktom" panose="02020803070505020304" pitchFamily="18" charset="0"/>
              <a:ea typeface="Times New Roman UniToktom" panose="02020803070505020304" pitchFamily="18" charset="0"/>
              <a:cs typeface="Times New Roman UniToktom" panose="02020803070505020304" pitchFamily="18" charset="0"/>
            </a:endParaRPr>
          </a:p>
          <a:p>
            <a:pPr marL="0" lvl="0" indent="0">
              <a:buNone/>
            </a:pPr>
            <a:r>
              <a:rPr lang="ru-RU" sz="2800" dirty="0" err="1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>Facebook</a:t>
            </a:r>
            <a:r>
              <a:rPr lang="ru-RU" sz="2800" dirty="0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>: </a:t>
            </a:r>
            <a:r>
              <a:rPr lang="ru-RU" sz="2800" u="sng" dirty="0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  <a:hlinkClick r:id="rId2"/>
              </a:rPr>
              <a:t>https://www.facebook.com/elkattoo/</a:t>
            </a:r>
            <a:endParaRPr lang="ru-RU" sz="2800" dirty="0">
              <a:latin typeface="Times New Roman UniToktom" panose="02020803070505020304" pitchFamily="18" charset="0"/>
              <a:ea typeface="Times New Roman UniToktom" panose="02020803070505020304" pitchFamily="18" charset="0"/>
              <a:cs typeface="Times New Roman UniToktom" panose="02020803070505020304" pitchFamily="18" charset="0"/>
            </a:endParaRPr>
          </a:p>
          <a:p>
            <a:pPr marL="0" lvl="0" indent="0">
              <a:buNone/>
            </a:pPr>
            <a:r>
              <a:rPr lang="ru-RU" sz="2800" dirty="0" err="1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>Instagram</a:t>
            </a:r>
            <a:r>
              <a:rPr lang="ru-RU" sz="2800" dirty="0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>: </a:t>
            </a:r>
            <a:r>
              <a:rPr lang="ru-RU" sz="2800" u="sng" dirty="0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  <a:hlinkClick r:id="rId3"/>
              </a:rPr>
              <a:t>https://www.instagram.com/elkattoo.kg/</a:t>
            </a:r>
            <a:endParaRPr lang="ru-RU" sz="2800" dirty="0">
              <a:latin typeface="Times New Roman UniToktom" panose="02020803070505020304" pitchFamily="18" charset="0"/>
              <a:ea typeface="Times New Roman UniToktom" panose="02020803070505020304" pitchFamily="18" charset="0"/>
              <a:cs typeface="Times New Roman UniToktom" panose="02020803070505020304" pitchFamily="18" charset="0"/>
            </a:endParaRPr>
          </a:p>
          <a:p>
            <a:pPr marL="0" lvl="0" indent="0">
              <a:buNone/>
            </a:pPr>
            <a:r>
              <a:rPr lang="ru-RU" sz="2800" dirty="0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>Одноклассники: </a:t>
            </a:r>
            <a:r>
              <a:rPr lang="ru-RU" sz="2800" u="sng" dirty="0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  <a:hlinkClick r:id="rId4"/>
              </a:rPr>
              <a:t>https://ok.ru/group/55861092810946</a:t>
            </a:r>
            <a:endParaRPr lang="ru-RU" sz="2800" dirty="0">
              <a:latin typeface="Times New Roman UniToktom" panose="02020803070505020304" pitchFamily="18" charset="0"/>
              <a:ea typeface="Times New Roman UniToktom" panose="02020803070505020304" pitchFamily="18" charset="0"/>
              <a:cs typeface="Times New Roman UniToktom" panose="02020803070505020304" pitchFamily="18" charset="0"/>
            </a:endParaRPr>
          </a:p>
          <a:p>
            <a:pPr marL="0" indent="0">
              <a:buNone/>
            </a:pPr>
            <a:endParaRPr lang="ru-RU" sz="2800" dirty="0">
              <a:latin typeface="Times New Roman UniToktom" panose="02020803070505020304" pitchFamily="18" charset="0"/>
              <a:ea typeface="Times New Roman UniToktom" panose="02020803070505020304" pitchFamily="18" charset="0"/>
              <a:cs typeface="Times New Roman UniToktom" panose="020208030705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19" y="3181925"/>
            <a:ext cx="9144000" cy="35395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251919" y="4869186"/>
            <a:ext cx="27611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>Наши </a:t>
            </a:r>
            <a:r>
              <a:rPr lang="ru-RU" sz="2000" b="1" dirty="0" err="1" smtClean="0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>хештеги</a:t>
            </a:r>
            <a:r>
              <a:rPr lang="ru-RU" sz="2000" b="1" dirty="0" smtClean="0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>:  </a:t>
            </a:r>
          </a:p>
          <a:p>
            <a:r>
              <a:rPr lang="ru-RU" sz="2000" u="sng" dirty="0" smtClean="0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  <a:hlinkClick r:id="rId6"/>
              </a:rPr>
              <a:t>#ЭлКаттоо2020</a:t>
            </a:r>
            <a:endParaRPr lang="ru-RU" sz="2000" dirty="0" smtClean="0">
              <a:latin typeface="Times New Roman UniToktom" panose="02020803070505020304" pitchFamily="18" charset="0"/>
              <a:ea typeface="Times New Roman UniToktom" panose="02020803070505020304" pitchFamily="18" charset="0"/>
              <a:cs typeface="Times New Roman UniToktom" panose="02020803070505020304" pitchFamily="18" charset="0"/>
            </a:endParaRPr>
          </a:p>
          <a:p>
            <a:r>
              <a:rPr lang="ru-RU" sz="2000" u="sng" dirty="0" smtClean="0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  <a:hlinkClick r:id="rId7"/>
              </a:rPr>
              <a:t>#</a:t>
            </a:r>
            <a:r>
              <a:rPr lang="ru-RU" sz="2000" u="sng" dirty="0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  <a:hlinkClick r:id="rId7"/>
              </a:rPr>
              <a:t>ПереписьвКР2020</a:t>
            </a:r>
            <a:endParaRPr lang="ru-RU" sz="2000" dirty="0">
              <a:latin typeface="Times New Roman UniToktom" panose="02020803070505020304" pitchFamily="18" charset="0"/>
              <a:ea typeface="Times New Roman UniToktom" panose="02020803070505020304" pitchFamily="18" charset="0"/>
              <a:cs typeface="Times New Roman UniToktom" panose="02020803070505020304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ECD08-C362-41D6-A579-1A63120B6A98}" type="slidenum">
              <a:rPr lang="ru-RU" altLang="ru-RU" smtClean="0">
                <a:solidFill>
                  <a:srgbClr val="000000"/>
                </a:solidFill>
              </a:rPr>
              <a:pPr/>
              <a:t>16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4526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8140" y="266401"/>
            <a:ext cx="10725665" cy="1143000"/>
          </a:xfrm>
        </p:spPr>
        <p:txBody>
          <a:bodyPr/>
          <a:lstStyle/>
          <a:p>
            <a:pPr lvl="0" eaLnBrk="0" hangingPunct="0"/>
            <a:r>
              <a:rPr lang="ru-RU" altLang="ru-RU" sz="32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Переписной персонал </a:t>
            </a:r>
            <a:br>
              <a:rPr lang="ru-RU" altLang="ru-RU" sz="32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Переписи населения и жилищного фонда </a:t>
            </a:r>
            <a:r>
              <a:rPr lang="ru-RU" alt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Кыргызской </a:t>
            </a:r>
            <a:r>
              <a:rPr lang="ru-RU" altLang="ru-RU" sz="32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Республики 2020 года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ECD08-C362-41D6-A579-1A63120B6A98}" type="slidenum">
              <a:rPr lang="ru-RU" altLang="ru-RU" smtClean="0">
                <a:solidFill>
                  <a:srgbClr val="000000"/>
                </a:solidFill>
              </a:rPr>
              <a:pPr/>
              <a:t>17</a:t>
            </a:fld>
            <a:endParaRPr lang="ru-RU" altLang="ru-RU">
              <a:solidFill>
                <a:srgbClr val="000000"/>
              </a:solidFill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1444423"/>
              </p:ext>
            </p:extLst>
          </p:nvPr>
        </p:nvGraphicFramePr>
        <p:xfrm>
          <a:off x="597335" y="1751841"/>
          <a:ext cx="11204407" cy="3861733"/>
        </p:xfrm>
        <a:graphic>
          <a:graphicData uri="http://schemas.openxmlformats.org/drawingml/2006/table">
            <a:tbl>
              <a:tblPr firstRow="1" firstCol="1" bandRow="1"/>
              <a:tblGrid>
                <a:gridCol w="28893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4409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13361"/>
                <a:gridCol w="3657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42719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персонала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Продолжительность работы</a:t>
                      </a:r>
                    </a:p>
                    <a:p>
                      <a:pPr algn="ctr" rtl="0" fontAlgn="ctr"/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Размер оплаты в месяц (сом.)</a:t>
                      </a:r>
                      <a:endParaRPr lang="ru-RU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переписного персонала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5338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Координатор переписного отдела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месяца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x-none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187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Около 500 человек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905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Инструктор – контролер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1,5 месяца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x-none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656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Около </a:t>
                      </a:r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2 600 </a:t>
                      </a: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человек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905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Переписчик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месяц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x-none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656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Около </a:t>
                      </a:r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24 000 </a:t>
                      </a: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человек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9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266018" y="6207919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Aft>
                <a:spcPct val="0"/>
              </a:spcAft>
              <a:buNone/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 </a:t>
            </a:r>
            <a:endParaRPr lang="en-US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8" y="155850"/>
            <a:ext cx="1519282" cy="125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88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43950" y="1138812"/>
            <a:ext cx="5780026" cy="830997"/>
          </a:xfrm>
          <a:prstGeom prst="rect">
            <a:avLst/>
          </a:prstGeom>
          <a:solidFill>
            <a:schemeClr val="accent1"/>
          </a:solidFill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временным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переписным работникам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предъявляются следующие требования: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43950" y="2088010"/>
            <a:ext cx="5780026" cy="3785652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гражданин Кыргызской Республики,</a:t>
            </a:r>
          </a:p>
          <a:p>
            <a:pPr>
              <a:spcBef>
                <a:spcPts val="180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возрасте 18 лет и старше,</a:t>
            </a:r>
          </a:p>
          <a:p>
            <a:pPr>
              <a:spcBef>
                <a:spcPts val="180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принимавшие участие ранее в переписи населения или в каких-либо выборочных обследованиях (желательно)</a:t>
            </a:r>
          </a:p>
          <a:p>
            <a:pPr>
              <a:spcBef>
                <a:spcPts val="180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наличие мобильного устройства под управлением операционной системы на версии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Android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и выше. </a:t>
            </a:r>
          </a:p>
          <a:p>
            <a:pPr>
              <a:spcBef>
                <a:spcPts val="1800"/>
              </a:spcBef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6443529" y="1138812"/>
            <a:ext cx="5616652" cy="830997"/>
          </a:xfrm>
          <a:prstGeom prst="rect">
            <a:avLst/>
          </a:prstGeom>
          <a:solidFill>
            <a:schemeClr val="accent1"/>
          </a:solidFill>
          <a:ln>
            <a:solidFill>
              <a:schemeClr val="accent2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Областные номера: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443529" y="2088010"/>
            <a:ext cx="5623864" cy="3877985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Баткенская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обл.: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0778987839, 0770880803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Джалал-Абадская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0(3722) 5-14-78,</a:t>
            </a:r>
          </a:p>
          <a:p>
            <a:pPr lvl="1">
              <a:spcBef>
                <a:spcPts val="60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0778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777 776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0773 539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151;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Иссык-Кульская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0(3922)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5-29-49, </a:t>
            </a:r>
          </a:p>
          <a:p>
            <a:pPr lvl="1">
              <a:spcBef>
                <a:spcPts val="60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0770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714 000;</a:t>
            </a:r>
            <a:r>
              <a:rPr lang="ky-K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y-K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Нарынская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0700 898 972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0705 105 188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1">
              <a:spcBef>
                <a:spcPts val="600"/>
              </a:spcBef>
            </a:pPr>
            <a:r>
              <a:rPr lang="ky-K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Ош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ская</a:t>
            </a:r>
            <a:r>
              <a:rPr lang="ky-K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ky-K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ky-K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0(3222) </a:t>
            </a:r>
            <a:r>
              <a:rPr lang="ky-K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7-10-22,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0701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702;</a:t>
            </a:r>
            <a:endParaRPr lang="ky-K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600"/>
              </a:spcBef>
            </a:pPr>
            <a:r>
              <a:rPr lang="ky-K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Талас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ская</a:t>
            </a:r>
            <a:r>
              <a:rPr lang="ky-K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ky-K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ky-K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0551 073121</a:t>
            </a:r>
            <a:r>
              <a:rPr lang="ky-K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y-K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0778 296 614,</a:t>
            </a:r>
          </a:p>
          <a:p>
            <a:pPr lvl="1">
              <a:spcBef>
                <a:spcPts val="60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0708 453 649;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Чүйская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32-52-75, 0509 444 813, </a:t>
            </a:r>
          </a:p>
          <a:p>
            <a:pPr lvl="1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Бишкек: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62-64-72, 0701 700 161;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Ош: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0(3222) 7-30-14,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0550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100163,  0776 100163.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8" y="155851"/>
            <a:ext cx="1143191" cy="94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16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221" y="482631"/>
            <a:ext cx="7175716" cy="5920643"/>
          </a:xfrm>
          <a:prstGeom prst="rect">
            <a:avLst/>
          </a:prstGeom>
        </p:spPr>
      </p:pic>
      <p:sp>
        <p:nvSpPr>
          <p:cNvPr id="18434" name="Content Placeholder 2"/>
          <p:cNvSpPr>
            <a:spLocks noGrp="1"/>
          </p:cNvSpPr>
          <p:nvPr>
            <p:ph idx="4294967295"/>
          </p:nvPr>
        </p:nvSpPr>
        <p:spPr>
          <a:xfrm>
            <a:off x="4249791" y="6050541"/>
            <a:ext cx="4464050" cy="623888"/>
          </a:xfrm>
        </p:spPr>
        <p:txBody>
          <a:bodyPr/>
          <a:lstStyle/>
          <a:p>
            <a:pPr marL="0" indent="0" algn="ctr">
              <a:buNone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 !</a:t>
            </a:r>
            <a:endParaRPr lang="en-US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5" name="Picture 1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35" y="204788"/>
            <a:ext cx="1042987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524000" y="282576"/>
            <a:ext cx="10305535" cy="40011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cap="small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Национальный статистический </a:t>
            </a:r>
            <a:r>
              <a:rPr lang="ru-RU" sz="2000" b="1" cap="smal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комитет Кыргызской </a:t>
            </a:r>
            <a:r>
              <a:rPr lang="ru-RU" sz="2000" b="1" cap="small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Республики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D919-A7EE-4F42-A854-BEB2679D4FB0}" type="slidenum">
              <a:rPr lang="ru-RU" altLang="ru-RU" smtClean="0">
                <a:solidFill>
                  <a:srgbClr val="000000"/>
                </a:solidFill>
              </a:rPr>
              <a:pPr/>
              <a:t>19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10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3755</TotalTime>
  <Words>1376</Words>
  <Application>Microsoft Office PowerPoint</Application>
  <PresentationFormat>Широкоэкранный</PresentationFormat>
  <Paragraphs>325</Paragraphs>
  <Slides>19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Malgun Gothic</vt:lpstr>
      <vt:lpstr>Arial</vt:lpstr>
      <vt:lpstr>Arial UniToktom</vt:lpstr>
      <vt:lpstr>Calibri</vt:lpstr>
      <vt:lpstr>Calibri Light</vt:lpstr>
      <vt:lpstr>Times New Roman</vt:lpstr>
      <vt:lpstr>Times New Roman UniToktom</vt:lpstr>
      <vt:lpstr>Wingdings</vt:lpstr>
      <vt:lpstr>Тема Office</vt:lpstr>
      <vt:lpstr>Оформление по умолчанию</vt:lpstr>
      <vt:lpstr>Национальный статистический комитет Кыргызской Республики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Пилотная перепись населения и жилищного фонда 2019 года</vt:lpstr>
      <vt:lpstr>Презентация PowerPoint</vt:lpstr>
      <vt:lpstr>Презентация PowerPoint</vt:lpstr>
      <vt:lpstr>Презентация PowerPoint</vt:lpstr>
      <vt:lpstr>Презентация PowerPoint</vt:lpstr>
      <vt:lpstr>Мобильное приложение  Меню переписчика в электронном формате</vt:lpstr>
      <vt:lpstr>Презентация PowerPoint</vt:lpstr>
      <vt:lpstr>Презентация PowerPoint</vt:lpstr>
      <vt:lpstr>  Сим-карта</vt:lpstr>
      <vt:lpstr>Официальная информация по  «Переписи населения Кыргызской Республики»  доступна в социальных сетях</vt:lpstr>
      <vt:lpstr>Переписной персонал  Переписи населения и жилищного фонда  Кыргызской Республики 2020 года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Chynybaeva</dc:creator>
  <cp:lastModifiedBy>Tashbolotov Nurgazy</cp:lastModifiedBy>
  <cp:revision>266</cp:revision>
  <cp:lastPrinted>2019-11-01T09:10:15Z</cp:lastPrinted>
  <dcterms:created xsi:type="dcterms:W3CDTF">2019-08-12T09:01:13Z</dcterms:created>
  <dcterms:modified xsi:type="dcterms:W3CDTF">2020-01-15T13:46:30Z</dcterms:modified>
</cp:coreProperties>
</file>