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0.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1.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21"/>
  </p:notesMasterIdLst>
  <p:sldIdLst>
    <p:sldId id="256" r:id="rId3"/>
    <p:sldId id="261" r:id="rId4"/>
    <p:sldId id="310" r:id="rId5"/>
    <p:sldId id="311" r:id="rId6"/>
    <p:sldId id="313" r:id="rId7"/>
    <p:sldId id="312" r:id="rId8"/>
    <p:sldId id="314" r:id="rId9"/>
    <p:sldId id="315" r:id="rId10"/>
    <p:sldId id="316" r:id="rId11"/>
    <p:sldId id="317" r:id="rId12"/>
    <p:sldId id="318" r:id="rId13"/>
    <p:sldId id="319" r:id="rId14"/>
    <p:sldId id="320" r:id="rId15"/>
    <p:sldId id="324" r:id="rId16"/>
    <p:sldId id="321" r:id="rId17"/>
    <p:sldId id="322" r:id="rId18"/>
    <p:sldId id="323" r:id="rId19"/>
    <p:sldId id="306" r:id="rId20"/>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Обложка" id="{09BD8EDA-5430-4B4C-9E05-F32D4CA76277}">
          <p14:sldIdLst>
            <p14:sldId id="256"/>
          </p14:sldIdLst>
        </p14:section>
        <p14:section name="Основная часть" id="{1F1C8C30-0E0A-473A-85B6-DBD365E752C7}">
          <p14:sldIdLst>
            <p14:sldId id="261"/>
            <p14:sldId id="310"/>
            <p14:sldId id="311"/>
            <p14:sldId id="313"/>
            <p14:sldId id="312"/>
            <p14:sldId id="314"/>
            <p14:sldId id="315"/>
            <p14:sldId id="316"/>
            <p14:sldId id="317"/>
          </p14:sldIdLst>
        </p14:section>
        <p14:section name="Последняя страница" id="{4FE91FCE-F239-445C-9A5B-61A7535B0391}">
          <p14:sldIdLst>
            <p14:sldId id="318"/>
            <p14:sldId id="319"/>
            <p14:sldId id="320"/>
            <p14:sldId id="324"/>
            <p14:sldId id="321"/>
            <p14:sldId id="322"/>
            <p14:sldId id="323"/>
            <p14:sldId id="30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F9900"/>
    <a:srgbClr val="008000"/>
    <a:srgbClr val="969696"/>
    <a:srgbClr val="009900"/>
    <a:srgbClr val="0099CC"/>
    <a:srgbClr val="FF6600"/>
    <a:srgbClr val="33CC33"/>
    <a:srgbClr val="66CCFF"/>
    <a:srgbClr val="FFC7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03" autoAdjust="0"/>
    <p:restoredTop sz="91525" autoAdjust="0"/>
  </p:normalViewPr>
  <p:slideViewPr>
    <p:cSldViewPr snapToGrid="0">
      <p:cViewPr varScale="1">
        <p:scale>
          <a:sx n="64" d="100"/>
          <a:sy n="64" d="100"/>
        </p:scale>
        <p:origin x="90"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explosion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C13-4EBC-B9FF-6A919DA0CB54}"/>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3-4C13-4EBC-B9FF-6A919DA0CB54}"/>
              </c:ext>
            </c:extLst>
          </c:dPt>
          <c:dPt>
            <c:idx val="2"/>
            <c:bubble3D val="0"/>
            <c:spPr>
              <a:solidFill>
                <a:srgbClr val="3366FF"/>
              </a:solidFill>
              <a:ln w="19050">
                <a:solidFill>
                  <a:schemeClr val="lt1"/>
                </a:solidFill>
              </a:ln>
              <a:effectLst/>
            </c:spPr>
            <c:extLst>
              <c:ext xmlns:c16="http://schemas.microsoft.com/office/drawing/2014/chart" uri="{C3380CC4-5D6E-409C-BE32-E72D297353CC}">
                <c16:uniqueId val="{00000005-4C13-4EBC-B9FF-6A919DA0CB54}"/>
              </c:ext>
            </c:extLst>
          </c:dPt>
          <c:dPt>
            <c:idx val="3"/>
            <c:bubble3D val="0"/>
            <c:spPr>
              <a:solidFill>
                <a:srgbClr val="79AFDF">
                  <a:lumMod val="60000"/>
                  <a:lumOff val="40000"/>
                </a:srgbClr>
              </a:solidFill>
              <a:ln w="19050">
                <a:solidFill>
                  <a:schemeClr val="lt1"/>
                </a:solidFill>
              </a:ln>
              <a:effectLst/>
            </c:spPr>
            <c:extLst>
              <c:ext xmlns:c16="http://schemas.microsoft.com/office/drawing/2014/chart" uri="{C3380CC4-5D6E-409C-BE32-E72D297353CC}">
                <c16:uniqueId val="{00000007-4C13-4EBC-B9FF-6A919DA0CB5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C13-4EBC-B9FF-6A919DA0CB54}"/>
              </c:ext>
            </c:extLst>
          </c:dPt>
          <c:dLbls>
            <c:dLbl>
              <c:idx val="0"/>
              <c:layout>
                <c:manualLayout>
                  <c:x val="-8.1789151356080492E-3"/>
                  <c:y val="-1.145596383785360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C13-4EBC-B9FF-6A919DA0CB54}"/>
                </c:ext>
              </c:extLst>
            </c:dLbl>
            <c:dLbl>
              <c:idx val="1"/>
              <c:layout>
                <c:manualLayout>
                  <c:x val="5.0626312335958004E-2"/>
                  <c:y val="-3.033245844269466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C13-4EBC-B9FF-6A919DA0CB54}"/>
                </c:ext>
              </c:extLst>
            </c:dLbl>
            <c:dLbl>
              <c:idx val="2"/>
              <c:layout>
                <c:manualLayout>
                  <c:x val="9.4156386701662292E-2"/>
                  <c:y val="1.057013706619997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C13-4EBC-B9FF-6A919DA0CB54}"/>
                </c:ext>
              </c:extLst>
            </c:dLbl>
            <c:dLbl>
              <c:idx val="3"/>
              <c:layout>
                <c:manualLayout>
                  <c:x val="-7.4743110236220475E-2"/>
                  <c:y val="-3.356262758821813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C13-4EBC-B9FF-6A919DA0CB54}"/>
                </c:ext>
              </c:extLst>
            </c:dLbl>
            <c:dLbl>
              <c:idx val="4"/>
              <c:layout>
                <c:manualLayout>
                  <c:x val="-0.12197080052493438"/>
                  <c:y val="5.1797171186934964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4C13-4EBC-B9FF-6A919DA0CB5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Times New Roman" panose="02020603050405020304" pitchFamily="18" charset="0"/>
                    <a:ea typeface="+mn-ea"/>
                    <a:cs typeface="+mn-cs"/>
                  </a:defRPr>
                </a:pPr>
                <a:endParaRPr lang="LID4096"/>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Лист1!$B$3:$B$7</c:f>
              <c:strCache>
                <c:ptCount val="5"/>
                <c:pt idx="0">
                  <c:v>жеке чарбада</c:v>
                </c:pt>
                <c:pt idx="1">
                  <c:v>ишкана мекеме уюмда </c:v>
                </c:pt>
                <c:pt idx="2">
                  <c:v>дыйканчылыкта</c:v>
                </c:pt>
                <c:pt idx="3">
                  <c:v>жеке ишкердик иште</c:v>
                </c:pt>
                <c:pt idx="4">
                  <c:v>жеке адамдарга жалданма</c:v>
                </c:pt>
              </c:strCache>
            </c:strRef>
          </c:cat>
          <c:val>
            <c:numRef>
              <c:f>Лист1!$C$3:$C$7</c:f>
              <c:numCache>
                <c:formatCode>General</c:formatCode>
                <c:ptCount val="5"/>
                <c:pt idx="0">
                  <c:v>1</c:v>
                </c:pt>
                <c:pt idx="1">
                  <c:v>30</c:v>
                </c:pt>
                <c:pt idx="2">
                  <c:v>13</c:v>
                </c:pt>
                <c:pt idx="3">
                  <c:v>18</c:v>
                </c:pt>
                <c:pt idx="4">
                  <c:v>38</c:v>
                </c:pt>
              </c:numCache>
            </c:numRef>
          </c:val>
          <c:extLst>
            <c:ext xmlns:c16="http://schemas.microsoft.com/office/drawing/2014/chart" uri="{C3380CC4-5D6E-409C-BE32-E72D297353CC}">
              <c16:uniqueId val="{0000000A-4C13-4EBC-B9FF-6A919DA0CB5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LID4096"/>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ЗП_Обл!$B$5</c:f>
              <c:strCache>
                <c:ptCount val="1"/>
                <c:pt idx="0">
                  <c:v>2023</c:v>
                </c:pt>
              </c:strCache>
            </c:strRef>
          </c:tx>
          <c:spPr>
            <a:solidFill>
              <a:srgbClr val="00B0F0"/>
            </a:solidFill>
            <a:ln>
              <a:noFill/>
            </a:ln>
            <a:effectLst/>
          </c:spPr>
          <c:invertIfNegative val="0"/>
          <c:cat>
            <c:strRef>
              <c:f>ЗП_Обл!$A$6:$A$16</c:f>
              <c:strCache>
                <c:ptCount val="10"/>
                <c:pt idx="0">
                  <c:v>Бишкек ш.</c:v>
                </c:pt>
                <c:pt idx="1">
                  <c:v>Ысык-Көл облусу</c:v>
                </c:pt>
                <c:pt idx="2">
                  <c:v>Кыргыз Республикасы</c:v>
                </c:pt>
                <c:pt idx="3">
                  <c:v>Нарын облусу</c:v>
                </c:pt>
                <c:pt idx="4">
                  <c:v>Талас облусу</c:v>
                </c:pt>
                <c:pt idx="5">
                  <c:v>Жалал-Абад облусу</c:v>
                </c:pt>
                <c:pt idx="6">
                  <c:v>Ош ш.</c:v>
                </c:pt>
                <c:pt idx="7">
                  <c:v>Чүй облусу</c:v>
                </c:pt>
                <c:pt idx="8">
                  <c:v>Баткен облусу</c:v>
                </c:pt>
                <c:pt idx="9">
                  <c:v>Ош облусу </c:v>
                </c:pt>
              </c:strCache>
            </c:strRef>
          </c:cat>
          <c:val>
            <c:numRef>
              <c:f>ЗП_Обл!$B$6:$B$16</c:f>
              <c:numCache>
                <c:formatCode>#,##0</c:formatCode>
                <c:ptCount val="11"/>
                <c:pt idx="0">
                  <c:v>37455</c:v>
                </c:pt>
                <c:pt idx="1">
                  <c:v>38742.699999999997</c:v>
                </c:pt>
                <c:pt idx="2">
                  <c:v>31604</c:v>
                </c:pt>
                <c:pt idx="3">
                  <c:v>33010.9</c:v>
                </c:pt>
                <c:pt idx="4">
                  <c:v>30689.1</c:v>
                </c:pt>
                <c:pt idx="5">
                  <c:v>28764</c:v>
                </c:pt>
                <c:pt idx="6">
                  <c:v>26960.5</c:v>
                </c:pt>
                <c:pt idx="7">
                  <c:v>25563</c:v>
                </c:pt>
                <c:pt idx="8">
                  <c:v>25553.9</c:v>
                </c:pt>
                <c:pt idx="9">
                  <c:v>23133.9</c:v>
                </c:pt>
              </c:numCache>
            </c:numRef>
          </c:val>
          <c:extLst>
            <c:ext xmlns:c16="http://schemas.microsoft.com/office/drawing/2014/chart" uri="{C3380CC4-5D6E-409C-BE32-E72D297353CC}">
              <c16:uniqueId val="{00000000-A7E5-4BAB-8649-F2B99F378ADF}"/>
            </c:ext>
          </c:extLst>
        </c:ser>
        <c:ser>
          <c:idx val="1"/>
          <c:order val="1"/>
          <c:tx>
            <c:strRef>
              <c:f>ЗП_Обл!$C$5</c:f>
              <c:strCache>
                <c:ptCount val="1"/>
                <c:pt idx="0">
                  <c:v>2024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ysClr val="windowText" lastClr="000000"/>
                    </a:solidFill>
                    <a:latin typeface="Times New Roman" panose="02020603050405020304" pitchFamily="18" charset="0"/>
                    <a:ea typeface="+mn-ea"/>
                    <a:cs typeface="+mn-cs"/>
                  </a:defRPr>
                </a:pPr>
                <a:endParaRPr lang="LID4096"/>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ЗП_Обл!$A$6:$A$16</c:f>
              <c:strCache>
                <c:ptCount val="10"/>
                <c:pt idx="0">
                  <c:v>Бишкек ш.</c:v>
                </c:pt>
                <c:pt idx="1">
                  <c:v>Ысык-Көл облусу</c:v>
                </c:pt>
                <c:pt idx="2">
                  <c:v>Кыргыз Республикасы</c:v>
                </c:pt>
                <c:pt idx="3">
                  <c:v>Нарын облусу</c:v>
                </c:pt>
                <c:pt idx="4">
                  <c:v>Талас облусу</c:v>
                </c:pt>
                <c:pt idx="5">
                  <c:v>Жалал-Абад облусу</c:v>
                </c:pt>
                <c:pt idx="6">
                  <c:v>Ош ш.</c:v>
                </c:pt>
                <c:pt idx="7">
                  <c:v>Чүй облусу</c:v>
                </c:pt>
                <c:pt idx="8">
                  <c:v>Баткен облусу</c:v>
                </c:pt>
                <c:pt idx="9">
                  <c:v>Ош облусу </c:v>
                </c:pt>
              </c:strCache>
            </c:strRef>
          </c:cat>
          <c:val>
            <c:numRef>
              <c:f>ЗП_Обл!$C$6:$C$16</c:f>
              <c:numCache>
                <c:formatCode>#,##0</c:formatCode>
                <c:ptCount val="11"/>
                <c:pt idx="0">
                  <c:v>44098.3</c:v>
                </c:pt>
                <c:pt idx="1">
                  <c:v>41084</c:v>
                </c:pt>
                <c:pt idx="2">
                  <c:v>36055</c:v>
                </c:pt>
                <c:pt idx="3">
                  <c:v>35205</c:v>
                </c:pt>
                <c:pt idx="4">
                  <c:v>34068</c:v>
                </c:pt>
                <c:pt idx="5">
                  <c:v>31229</c:v>
                </c:pt>
                <c:pt idx="6">
                  <c:v>30039.4</c:v>
                </c:pt>
                <c:pt idx="7">
                  <c:v>27818.6</c:v>
                </c:pt>
                <c:pt idx="8">
                  <c:v>26662</c:v>
                </c:pt>
                <c:pt idx="9">
                  <c:v>25200</c:v>
                </c:pt>
              </c:numCache>
            </c:numRef>
          </c:val>
          <c:extLst>
            <c:ext xmlns:c16="http://schemas.microsoft.com/office/drawing/2014/chart" uri="{C3380CC4-5D6E-409C-BE32-E72D297353CC}">
              <c16:uniqueId val="{00000001-A7E5-4BAB-8649-F2B99F378ADF}"/>
            </c:ext>
          </c:extLst>
        </c:ser>
        <c:dLbls>
          <c:showLegendKey val="0"/>
          <c:showVal val="0"/>
          <c:showCatName val="0"/>
          <c:showSerName val="0"/>
          <c:showPercent val="0"/>
          <c:showBubbleSize val="0"/>
        </c:dLbls>
        <c:gapWidth val="150"/>
        <c:axId val="706801384"/>
        <c:axId val="706804520"/>
      </c:barChart>
      <c:catAx>
        <c:axId val="70680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LID4096"/>
          </a:p>
        </c:txPr>
        <c:crossAx val="706804520"/>
        <c:crosses val="autoZero"/>
        <c:auto val="1"/>
        <c:lblAlgn val="ctr"/>
        <c:lblOffset val="100"/>
        <c:noMultiLvlLbl val="0"/>
      </c:catAx>
      <c:valAx>
        <c:axId val="7068045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r>
                  <a:rPr lang="ru-RU" baseline="0"/>
                  <a:t>сомов</a:t>
                </a:r>
              </a:p>
            </c:rich>
          </c:tx>
          <c:overlay val="0"/>
          <c:spPr>
            <a:noFill/>
            <a:ln>
              <a:noFill/>
            </a:ln>
            <a:effectLst/>
          </c:spPr>
          <c:txPr>
            <a:bodyPr rot="-54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LID4096"/>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LID4096"/>
          </a:p>
        </c:txPr>
        <c:crossAx val="70680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Times New Roman" panose="02020603050405020304" pitchFamily="18" charset="0"/>
              <a:ea typeface="+mn-ea"/>
              <a:cs typeface="+mn-cs"/>
            </a:defRPr>
          </a:pPr>
          <a:endParaRPr lang="LID4096"/>
        </a:p>
      </c:txPr>
    </c:legend>
    <c:plotVisOnly val="1"/>
    <c:dispBlanksAs val="gap"/>
    <c:showDLblsOverMax val="0"/>
  </c:chart>
  <c:spPr>
    <a:noFill/>
    <a:ln>
      <a:noFill/>
    </a:ln>
    <a:effectLst/>
  </c:spPr>
  <c:txPr>
    <a:bodyPr/>
    <a:lstStyle/>
    <a:p>
      <a:pPr>
        <a:defRPr sz="800" baseline="0">
          <a:solidFill>
            <a:sysClr val="windowText" lastClr="000000"/>
          </a:solidFill>
          <a:latin typeface="Times New Roman" panose="02020603050405020304" pitchFamily="18" charset="0"/>
        </a:defRPr>
      </a:pPr>
      <a:endParaRPr lang="LID4096"/>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dLbls>
          <c:showLegendKey val="0"/>
          <c:showVal val="0"/>
          <c:showCatName val="0"/>
          <c:showSerName val="0"/>
          <c:showPercent val="0"/>
          <c:showBubbleSize val="0"/>
        </c:dLbls>
        <c:gapWidth val="150"/>
        <c:axId val="706801384"/>
        <c:axId val="706804520"/>
      </c:barChart>
      <c:catAx>
        <c:axId val="70680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LID4096"/>
          </a:p>
        </c:txPr>
        <c:crossAx val="706804520"/>
        <c:crosses val="autoZero"/>
        <c:auto val="1"/>
        <c:lblAlgn val="ctr"/>
        <c:lblOffset val="100"/>
        <c:noMultiLvlLbl val="0"/>
      </c:catAx>
      <c:valAx>
        <c:axId val="706804520"/>
        <c:scaling>
          <c:orientation val="minMax"/>
        </c:scaling>
        <c:delete val="0"/>
        <c:axPos val="l"/>
        <c:title>
          <c:tx>
            <c:rich>
              <a:bodyPr rot="-54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r>
                  <a:rPr lang="ru-RU" baseline="0"/>
                  <a:t>сомов</a:t>
                </a:r>
              </a:p>
            </c:rich>
          </c:tx>
          <c:overlay val="0"/>
          <c:spPr>
            <a:noFill/>
            <a:ln>
              <a:noFill/>
            </a:ln>
            <a:effectLst/>
          </c:spPr>
          <c:txPr>
            <a:bodyPr rot="-54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LID4096"/>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LID4096"/>
          </a:p>
        </c:txPr>
        <c:crossAx val="70680138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Times New Roman" panose="02020603050405020304" pitchFamily="18" charset="0"/>
              <a:ea typeface="+mn-ea"/>
              <a:cs typeface="+mn-cs"/>
            </a:defRPr>
          </a:pPr>
          <a:endParaRPr lang="LID4096"/>
        </a:p>
      </c:txPr>
    </c:legend>
    <c:plotVisOnly val="1"/>
    <c:dispBlanksAs val="gap"/>
    <c:showDLblsOverMax val="0"/>
  </c:chart>
  <c:spPr>
    <a:noFill/>
    <a:ln>
      <a:noFill/>
    </a:ln>
    <a:effectLst/>
  </c:spPr>
  <c:txPr>
    <a:bodyPr/>
    <a:lstStyle/>
    <a:p>
      <a:pPr>
        <a:defRPr sz="800" baseline="0">
          <a:solidFill>
            <a:sysClr val="windowText" lastClr="000000"/>
          </a:solidFill>
          <a:latin typeface="Times New Roman" panose="02020603050405020304" pitchFamily="18" charset="0"/>
        </a:defRPr>
      </a:pPr>
      <a:endParaRPr lang="LID4096"/>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942047244094478"/>
          <c:y val="1.5377188060716971E-2"/>
          <c:w val="0.48338929911667106"/>
          <c:h val="0.87984117473866275"/>
        </c:manualLayout>
      </c:layout>
      <c:barChart>
        <c:barDir val="bar"/>
        <c:grouping val="clustered"/>
        <c:varyColors val="0"/>
        <c:ser>
          <c:idx val="0"/>
          <c:order val="0"/>
          <c:tx>
            <c:strRef>
              <c:f>'ЗП_ГКЭД (русс.)  (2)'!$B$3</c:f>
              <c:strCache>
                <c:ptCount val="1"/>
                <c:pt idx="0">
                  <c:v>2023</c:v>
                </c:pt>
              </c:strCache>
            </c:strRef>
          </c:tx>
          <c:spPr>
            <a:solidFill>
              <a:schemeClr val="accent1">
                <a:lumMod val="60000"/>
                <a:lumOff val="40000"/>
              </a:schemeClr>
            </a:solidFill>
            <a:ln>
              <a:noFill/>
              <a:prstDash val="sysDot"/>
            </a:ln>
            <a:effectLst/>
          </c:spPr>
          <c:invertIfNegative val="0"/>
          <c:cat>
            <c:strRef>
              <c:f>'ЗП_ГКЭД (русс.)  (2)'!$A$4:$A$23</c:f>
              <c:strCache>
                <c:ptCount val="20"/>
                <c:pt idx="0">
                  <c:v>Искусство, көңүл ачуу жана эс алуу</c:v>
                </c:pt>
                <c:pt idx="1">
                  <c:v>Саламаттыкты сактоо жана калкты социалдык жактан тейлөө</c:v>
                </c:pt>
                <c:pt idx="2">
                  <c:v>Айыл чарбасы, токой чарбасы жана балык уулоочулук</c:v>
                </c:pt>
                <c:pt idx="3">
                  <c:v>Мейманканалардын жана ресторандардын ишмердиги</c:v>
                </c:pt>
                <c:pt idx="4">
                  <c:v>Суу менен жабдуу, тазалоо, калдыктарды иштетүү жана кайра пайдалануучу чийки затты алуу </c:v>
                </c:pt>
                <c:pt idx="5">
                  <c:v>Билим берүү</c:v>
                </c:pt>
                <c:pt idx="6">
                  <c:v>Кыймылсыз мүлк операциялары</c:v>
                </c:pt>
                <c:pt idx="7">
                  <c:v>Административдик жана көмөкчү ишмердик</c:v>
                </c:pt>
                <c:pt idx="8">
                  <c:v>Башка тейлөө ишмердиги</c:v>
                </c:pt>
                <c:pt idx="9">
                  <c:v>Курулуш</c:v>
                </c:pt>
                <c:pt idx="10">
                  <c:v>Дүң жана чекене соода, автоунаа жана мотоциклдерди оңдоо</c:v>
                </c:pt>
                <c:pt idx="11">
                  <c:v>Бардыгы</c:v>
                </c:pt>
                <c:pt idx="12">
                  <c:v>Кесиптик, илимий жана техникалык ишмердик</c:v>
                </c:pt>
                <c:pt idx="13">
                  <c:v>Транспорт ишмердиги жана жүктөрдү сактоо</c:v>
                </c:pt>
                <c:pt idx="14">
                  <c:v>Мамлекеттик башкаруу жана коргоо; милдеттүү социалдык камсыздоо</c:v>
                </c:pt>
                <c:pt idx="15">
                  <c:v>Иштетүү өндүрүшү (иштетүү өнөр жайы)</c:v>
                </c:pt>
                <c:pt idx="16">
                  <c:v>Электр энергия, газ, буу жана кондицияланган аба менен камсыздоо (жабдуу)</c:v>
                </c:pt>
                <c:pt idx="17">
                  <c:v>Пайдалуу кендерди казуу</c:v>
                </c:pt>
                <c:pt idx="18">
                  <c:v>Маалымат жана байланыш</c:v>
                </c:pt>
                <c:pt idx="19">
                  <c:v>Финансылык ортомчулук жана камсыздандыруу </c:v>
                </c:pt>
              </c:strCache>
            </c:strRef>
          </c:cat>
          <c:val>
            <c:numRef>
              <c:f>'ЗП_ГКЭД (русс.)  (2)'!$B$4:$B$23</c:f>
              <c:numCache>
                <c:formatCode>#,##0</c:formatCode>
                <c:ptCount val="20"/>
                <c:pt idx="0">
                  <c:v>20845.8</c:v>
                </c:pt>
                <c:pt idx="1">
                  <c:v>20738.900000000001</c:v>
                </c:pt>
                <c:pt idx="2">
                  <c:v>22595.599999999999</c:v>
                </c:pt>
                <c:pt idx="3">
                  <c:v>20693.599999999999</c:v>
                </c:pt>
                <c:pt idx="4">
                  <c:v>22422.799999999999</c:v>
                </c:pt>
                <c:pt idx="5">
                  <c:v>24605.4</c:v>
                </c:pt>
                <c:pt idx="6">
                  <c:v>19012.900000000001</c:v>
                </c:pt>
                <c:pt idx="7">
                  <c:v>23706</c:v>
                </c:pt>
                <c:pt idx="8">
                  <c:v>29158</c:v>
                </c:pt>
                <c:pt idx="9">
                  <c:v>23746.1</c:v>
                </c:pt>
                <c:pt idx="10">
                  <c:v>23545.5</c:v>
                </c:pt>
                <c:pt idx="11">
                  <c:v>31604</c:v>
                </c:pt>
                <c:pt idx="12">
                  <c:v>35944.400000000001</c:v>
                </c:pt>
                <c:pt idx="13">
                  <c:v>39166.300000000003</c:v>
                </c:pt>
                <c:pt idx="14">
                  <c:v>46544</c:v>
                </c:pt>
                <c:pt idx="15">
                  <c:v>42708.1</c:v>
                </c:pt>
                <c:pt idx="16">
                  <c:v>46568.7</c:v>
                </c:pt>
                <c:pt idx="17">
                  <c:v>50181</c:v>
                </c:pt>
                <c:pt idx="18">
                  <c:v>57402.1</c:v>
                </c:pt>
                <c:pt idx="19">
                  <c:v>57767.3</c:v>
                </c:pt>
              </c:numCache>
            </c:numRef>
          </c:val>
          <c:extLst>
            <c:ext xmlns:c16="http://schemas.microsoft.com/office/drawing/2014/chart" uri="{C3380CC4-5D6E-409C-BE32-E72D297353CC}">
              <c16:uniqueId val="{00000000-349C-4EAD-8A52-849D16DA1066}"/>
            </c:ext>
          </c:extLst>
        </c:ser>
        <c:ser>
          <c:idx val="1"/>
          <c:order val="1"/>
          <c:tx>
            <c:strRef>
              <c:f>'ЗП_ГКЭД (русс.)  (2)'!$C$3</c:f>
              <c:strCache>
                <c:ptCount val="1"/>
                <c:pt idx="0">
                  <c:v>2024</c:v>
                </c:pt>
              </c:strCache>
            </c:strRef>
          </c:tx>
          <c:spPr>
            <a:solidFill>
              <a:schemeClr val="accent1">
                <a:lumMod val="75000"/>
              </a:schemeClr>
            </a:solidFill>
            <a:ln>
              <a:noFill/>
            </a:ln>
            <a:effectLst/>
          </c:spPr>
          <c:invertIfNegative val="0"/>
          <c:dLbls>
            <c:dLbl>
              <c:idx val="11"/>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Times New Roman" panose="02020603050405020304" pitchFamily="18" charset="0"/>
                      <a:ea typeface="+mn-ea"/>
                      <a:cs typeface="+mn-cs"/>
                    </a:defRPr>
                  </a:pPr>
                  <a:endParaRPr lang="LID4096"/>
                </a:p>
              </c:txPr>
              <c:dLblPos val="outEnd"/>
              <c:showLegendKey val="0"/>
              <c:showVal val="1"/>
              <c:showCatName val="0"/>
              <c:showSerName val="0"/>
              <c:showPercent val="0"/>
              <c:showBubbleSize val="0"/>
              <c:extLst>
                <c:ext xmlns:c16="http://schemas.microsoft.com/office/drawing/2014/chart" uri="{C3380CC4-5D6E-409C-BE32-E72D297353CC}">
                  <c16:uniqueId val="{00000002-349C-4EAD-8A52-849D16DA106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Times New Roman" panose="02020603050405020304" pitchFamily="18" charset="0"/>
                    <a:ea typeface="+mn-ea"/>
                    <a:cs typeface="+mn-cs"/>
                  </a:defRPr>
                </a:pPr>
                <a:endParaRPr lang="LID4096"/>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'ЗП_ГКЭД (русс.)  (2)'!$A$4:$A$23</c:f>
              <c:strCache>
                <c:ptCount val="20"/>
                <c:pt idx="0">
                  <c:v>Искусство, көңүл ачуу жана эс алуу</c:v>
                </c:pt>
                <c:pt idx="1">
                  <c:v>Саламаттыкты сактоо жана калкты социалдык жактан тейлөө</c:v>
                </c:pt>
                <c:pt idx="2">
                  <c:v>Айыл чарбасы, токой чарбасы жана балык уулоочулук</c:v>
                </c:pt>
                <c:pt idx="3">
                  <c:v>Мейманканалардын жана ресторандардын ишмердиги</c:v>
                </c:pt>
                <c:pt idx="4">
                  <c:v>Суу менен жабдуу, тазалоо, калдыктарды иштетүү жана кайра пайдалануучу чийки затты алуу </c:v>
                </c:pt>
                <c:pt idx="5">
                  <c:v>Билим берүү</c:v>
                </c:pt>
                <c:pt idx="6">
                  <c:v>Кыймылсыз мүлк операциялары</c:v>
                </c:pt>
                <c:pt idx="7">
                  <c:v>Административдик жана көмөкчү ишмердик</c:v>
                </c:pt>
                <c:pt idx="8">
                  <c:v>Башка тейлөө ишмердиги</c:v>
                </c:pt>
                <c:pt idx="9">
                  <c:v>Курулуш</c:v>
                </c:pt>
                <c:pt idx="10">
                  <c:v>Дүң жана чекене соода, автоунаа жана мотоциклдерди оңдоо</c:v>
                </c:pt>
                <c:pt idx="11">
                  <c:v>Бардыгы</c:v>
                </c:pt>
                <c:pt idx="12">
                  <c:v>Кесиптик, илимий жана техникалык ишмердик</c:v>
                </c:pt>
                <c:pt idx="13">
                  <c:v>Транспорт ишмердиги жана жүктөрдү сактоо</c:v>
                </c:pt>
                <c:pt idx="14">
                  <c:v>Мамлекеттик башкаруу жана коргоо; милдеттүү социалдык камсыздоо</c:v>
                </c:pt>
                <c:pt idx="15">
                  <c:v>Иштетүү өндүрүшү (иштетүү өнөр жайы)</c:v>
                </c:pt>
                <c:pt idx="16">
                  <c:v>Электр энергия, газ, буу жана кондицияланган аба менен камсыздоо (жабдуу)</c:v>
                </c:pt>
                <c:pt idx="17">
                  <c:v>Пайдалуу кендерди казуу</c:v>
                </c:pt>
                <c:pt idx="18">
                  <c:v>Маалымат жана байланыш</c:v>
                </c:pt>
                <c:pt idx="19">
                  <c:v>Финансылык ортомчулук жана камсыздандыруу </c:v>
                </c:pt>
              </c:strCache>
            </c:strRef>
          </c:cat>
          <c:val>
            <c:numRef>
              <c:f>'ЗП_ГКЭД (русс.)  (2)'!$C$4:$C$23</c:f>
              <c:numCache>
                <c:formatCode>#,##0</c:formatCode>
                <c:ptCount val="20"/>
                <c:pt idx="0">
                  <c:v>22585.599999999999</c:v>
                </c:pt>
                <c:pt idx="1">
                  <c:v>23353.4</c:v>
                </c:pt>
                <c:pt idx="2">
                  <c:v>24562.1</c:v>
                </c:pt>
                <c:pt idx="3">
                  <c:v>25280.6</c:v>
                </c:pt>
                <c:pt idx="4">
                  <c:v>25763.1</c:v>
                </c:pt>
                <c:pt idx="5">
                  <c:v>25786.3</c:v>
                </c:pt>
                <c:pt idx="6">
                  <c:v>25874.1</c:v>
                </c:pt>
                <c:pt idx="7">
                  <c:v>26812.799999999999</c:v>
                </c:pt>
                <c:pt idx="8">
                  <c:v>28005.599999999999</c:v>
                </c:pt>
                <c:pt idx="9">
                  <c:v>30582.2</c:v>
                </c:pt>
                <c:pt idx="10">
                  <c:v>34679</c:v>
                </c:pt>
                <c:pt idx="11">
                  <c:v>36055.199999999997</c:v>
                </c:pt>
                <c:pt idx="12">
                  <c:v>42393.3</c:v>
                </c:pt>
                <c:pt idx="13">
                  <c:v>46669.7</c:v>
                </c:pt>
                <c:pt idx="14">
                  <c:v>47947.7</c:v>
                </c:pt>
                <c:pt idx="15">
                  <c:v>49229.9</c:v>
                </c:pt>
                <c:pt idx="16">
                  <c:v>51712.6</c:v>
                </c:pt>
                <c:pt idx="17">
                  <c:v>57856.3</c:v>
                </c:pt>
                <c:pt idx="18">
                  <c:v>64156.9</c:v>
                </c:pt>
                <c:pt idx="19">
                  <c:v>71992.800000000003</c:v>
                </c:pt>
              </c:numCache>
            </c:numRef>
          </c:val>
          <c:extLst>
            <c:ext xmlns:c16="http://schemas.microsoft.com/office/drawing/2014/chart" uri="{C3380CC4-5D6E-409C-BE32-E72D297353CC}">
              <c16:uniqueId val="{00000001-349C-4EAD-8A52-849D16DA1066}"/>
            </c:ext>
          </c:extLst>
        </c:ser>
        <c:dLbls>
          <c:showLegendKey val="0"/>
          <c:showVal val="0"/>
          <c:showCatName val="0"/>
          <c:showSerName val="0"/>
          <c:showPercent val="0"/>
          <c:showBubbleSize val="0"/>
        </c:dLbls>
        <c:gapWidth val="182"/>
        <c:axId val="706810008"/>
        <c:axId val="706810400"/>
      </c:barChart>
      <c:catAx>
        <c:axId val="706810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Times New Roman" panose="02020603050405020304" pitchFamily="18" charset="0"/>
                <a:ea typeface="+mn-ea"/>
                <a:cs typeface="+mn-cs"/>
              </a:defRPr>
            </a:pPr>
            <a:endParaRPr lang="LID4096"/>
          </a:p>
        </c:txPr>
        <c:crossAx val="706810400"/>
        <c:crosses val="autoZero"/>
        <c:auto val="1"/>
        <c:lblAlgn val="ctr"/>
        <c:lblOffset val="100"/>
        <c:noMultiLvlLbl val="0"/>
      </c:catAx>
      <c:valAx>
        <c:axId val="7068104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LID4096"/>
          </a:p>
        </c:txPr>
        <c:crossAx val="706810008"/>
        <c:crosses val="autoZero"/>
        <c:crossBetween val="between"/>
      </c:valAx>
      <c:spPr>
        <a:noFill/>
        <a:ln>
          <a:solidFill>
            <a:schemeClr val="accent1"/>
          </a:solidFill>
        </a:ln>
        <a:effectLst/>
      </c:spPr>
    </c:plotArea>
    <c:legend>
      <c:legendPos val="b"/>
      <c:layout>
        <c:manualLayout>
          <c:xMode val="edge"/>
          <c:yMode val="edge"/>
          <c:x val="0.44180781638076766"/>
          <c:y val="0.94768769477432202"/>
          <c:w val="0.26404550216785444"/>
          <c:h val="3.7201337776724547E-2"/>
        </c:manualLayout>
      </c:layout>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Times New Roman" panose="02020603050405020304" pitchFamily="18" charset="0"/>
              <a:ea typeface="+mn-ea"/>
              <a:cs typeface="+mn-cs"/>
            </a:defRPr>
          </a:pPr>
          <a:endParaRPr lang="LID4096"/>
        </a:p>
      </c:txPr>
    </c:legend>
    <c:plotVisOnly val="1"/>
    <c:dispBlanksAs val="gap"/>
    <c:showDLblsOverMax val="0"/>
  </c:chart>
  <c:spPr>
    <a:noFill/>
    <a:ln>
      <a:noFill/>
    </a:ln>
    <a:effectLst/>
  </c:spPr>
  <c:txPr>
    <a:bodyPr/>
    <a:lstStyle/>
    <a:p>
      <a:pPr>
        <a:defRPr/>
      </a:pPr>
      <a:endParaRPr lang="LID4096"/>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'ЗП_Обл (кырг) (бюджет)'!$B$5</c:f>
              <c:strCache>
                <c:ptCount val="1"/>
                <c:pt idx="0">
                  <c:v>бюджет</c:v>
                </c:pt>
              </c:strCache>
            </c:strRef>
          </c:tx>
          <c:spPr>
            <a:solidFill>
              <a:schemeClr val="accent1"/>
            </a:solidFill>
            <a:ln>
              <a:noFill/>
            </a:ln>
            <a:effectLst/>
          </c:spPr>
          <c:invertIfNegative val="0"/>
          <c:cat>
            <c:strRef>
              <c:f>'ЗП_Обл (кырг) (бюджет)'!$A$6:$A$15</c:f>
              <c:strCache>
                <c:ptCount val="10"/>
                <c:pt idx="0">
                  <c:v>Ысык-Көл облусу</c:v>
                </c:pt>
                <c:pt idx="1">
                  <c:v>Талас облусу</c:v>
                </c:pt>
                <c:pt idx="2">
                  <c:v>Бишкек ш.</c:v>
                </c:pt>
                <c:pt idx="3">
                  <c:v>Нарын облусу</c:v>
                </c:pt>
                <c:pt idx="4">
                  <c:v>Кыргыз Республикасы</c:v>
                </c:pt>
                <c:pt idx="5">
                  <c:v>Жалал-Абад облусу</c:v>
                </c:pt>
                <c:pt idx="6">
                  <c:v>Ош ш.</c:v>
                </c:pt>
                <c:pt idx="7">
                  <c:v>Ош облусу </c:v>
                </c:pt>
                <c:pt idx="8">
                  <c:v>Чүй облусу</c:v>
                </c:pt>
                <c:pt idx="9">
                  <c:v>Баткен облусу</c:v>
                </c:pt>
              </c:strCache>
            </c:strRef>
          </c:cat>
          <c:val>
            <c:numRef>
              <c:f>'ЗП_Обл (кырг) (бюджет)'!$B$6:$B$16</c:f>
              <c:numCache>
                <c:formatCode>0</c:formatCode>
                <c:ptCount val="11"/>
                <c:pt idx="0">
                  <c:v>25991.094611690423</c:v>
                </c:pt>
                <c:pt idx="1">
                  <c:v>24533.887921583802</c:v>
                </c:pt>
                <c:pt idx="2">
                  <c:v>37882.112742623285</c:v>
                </c:pt>
                <c:pt idx="3">
                  <c:v>32770.159594354576</c:v>
                </c:pt>
                <c:pt idx="4">
                  <c:v>29224.278222749457</c:v>
                </c:pt>
                <c:pt idx="5">
                  <c:v>24869.263839919109</c:v>
                </c:pt>
                <c:pt idx="6">
                  <c:v>29221.413493707179</c:v>
                </c:pt>
                <c:pt idx="7">
                  <c:v>24219.341365687069</c:v>
                </c:pt>
                <c:pt idx="8">
                  <c:v>26072.649056827526</c:v>
                </c:pt>
                <c:pt idx="9">
                  <c:v>25921.985058053906</c:v>
                </c:pt>
              </c:numCache>
            </c:numRef>
          </c:val>
          <c:extLst>
            <c:ext xmlns:c16="http://schemas.microsoft.com/office/drawing/2014/chart" uri="{C3380CC4-5D6E-409C-BE32-E72D297353CC}">
              <c16:uniqueId val="{00000000-5A7A-4BE0-A5F9-711C3C04482E}"/>
            </c:ext>
          </c:extLst>
        </c:ser>
        <c:ser>
          <c:idx val="1"/>
          <c:order val="1"/>
          <c:tx>
            <c:strRef>
              <c:f>'ЗП_Обл (кырг) (бюджет)'!$C$5</c:f>
              <c:strCache>
                <c:ptCount val="1"/>
                <c:pt idx="0">
                  <c:v>бюджет эмес </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Times New Roman" panose="02020603050405020304" pitchFamily="18" charset="0"/>
                    <a:ea typeface="+mn-ea"/>
                    <a:cs typeface="+mn-cs"/>
                  </a:defRPr>
                </a:pPr>
                <a:endParaRPr lang="LID4096"/>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'ЗП_Обл (кырг) (бюджет)'!$A$6:$A$15</c:f>
              <c:strCache>
                <c:ptCount val="10"/>
                <c:pt idx="0">
                  <c:v>Ысык-Көл облусу</c:v>
                </c:pt>
                <c:pt idx="1">
                  <c:v>Талас облусу</c:v>
                </c:pt>
                <c:pt idx="2">
                  <c:v>Бишкек ш.</c:v>
                </c:pt>
                <c:pt idx="3">
                  <c:v>Нарын облусу</c:v>
                </c:pt>
                <c:pt idx="4">
                  <c:v>Кыргыз Республикасы</c:v>
                </c:pt>
                <c:pt idx="5">
                  <c:v>Жалал-Абад облусу</c:v>
                </c:pt>
                <c:pt idx="6">
                  <c:v>Ош ш.</c:v>
                </c:pt>
                <c:pt idx="7">
                  <c:v>Ош облусу </c:v>
                </c:pt>
                <c:pt idx="8">
                  <c:v>Чүй облусу</c:v>
                </c:pt>
                <c:pt idx="9">
                  <c:v>Баткен облусу</c:v>
                </c:pt>
              </c:strCache>
            </c:strRef>
          </c:cat>
          <c:val>
            <c:numRef>
              <c:f>'ЗП_Обл (кырг) (бюджет)'!$C$6:$C$16</c:f>
              <c:numCache>
                <c:formatCode>0</c:formatCode>
                <c:ptCount val="11"/>
                <c:pt idx="0">
                  <c:v>63412.413009902797</c:v>
                </c:pt>
                <c:pt idx="1">
                  <c:v>59797.612832115075</c:v>
                </c:pt>
                <c:pt idx="2">
                  <c:v>47381.185082527285</c:v>
                </c:pt>
                <c:pt idx="3">
                  <c:v>44091.959463300875</c:v>
                </c:pt>
                <c:pt idx="4">
                  <c:v>43910.66666924084</c:v>
                </c:pt>
                <c:pt idx="5">
                  <c:v>42575.205902166635</c:v>
                </c:pt>
                <c:pt idx="6">
                  <c:v>31069.836611144561</c:v>
                </c:pt>
                <c:pt idx="7">
                  <c:v>30290.843361801235</c:v>
                </c:pt>
                <c:pt idx="8">
                  <c:v>29820.067824094247</c:v>
                </c:pt>
                <c:pt idx="9">
                  <c:v>28845.623084598403</c:v>
                </c:pt>
              </c:numCache>
            </c:numRef>
          </c:val>
          <c:extLst>
            <c:ext xmlns:c16="http://schemas.microsoft.com/office/drawing/2014/chart" uri="{C3380CC4-5D6E-409C-BE32-E72D297353CC}">
              <c16:uniqueId val="{00000001-5A7A-4BE0-A5F9-711C3C04482E}"/>
            </c:ext>
          </c:extLst>
        </c:ser>
        <c:dLbls>
          <c:showLegendKey val="0"/>
          <c:showVal val="0"/>
          <c:showCatName val="0"/>
          <c:showSerName val="0"/>
          <c:showPercent val="0"/>
          <c:showBubbleSize val="0"/>
        </c:dLbls>
        <c:gapWidth val="150"/>
        <c:axId val="706807264"/>
        <c:axId val="706807656"/>
      </c:barChart>
      <c:catAx>
        <c:axId val="70680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LID4096"/>
          </a:p>
        </c:txPr>
        <c:crossAx val="706807656"/>
        <c:crosses val="autoZero"/>
        <c:auto val="1"/>
        <c:lblAlgn val="ctr"/>
        <c:lblOffset val="100"/>
        <c:noMultiLvlLbl val="0"/>
      </c:catAx>
      <c:valAx>
        <c:axId val="706807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mn-cs"/>
              </a:defRPr>
            </a:pPr>
            <a:endParaRPr lang="LID4096"/>
          </a:p>
        </c:txPr>
        <c:crossAx val="70680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Times New Roman" panose="02020603050405020304" pitchFamily="18" charset="0"/>
              <a:ea typeface="+mn-ea"/>
              <a:cs typeface="+mn-cs"/>
            </a:defRPr>
          </a:pPr>
          <a:endParaRPr lang="LID4096"/>
        </a:p>
      </c:txPr>
    </c:legend>
    <c:plotVisOnly val="1"/>
    <c:dispBlanksAs val="gap"/>
    <c:showDLblsOverMax val="0"/>
  </c:chart>
  <c:spPr>
    <a:noFill/>
    <a:ln>
      <a:noFill/>
    </a:ln>
    <a:effectLst/>
  </c:spPr>
  <c:txPr>
    <a:bodyPr/>
    <a:lstStyle/>
    <a:p>
      <a:pPr>
        <a:defRPr sz="800" baseline="0">
          <a:solidFill>
            <a:sysClr val="windowText" lastClr="000000"/>
          </a:solidFill>
          <a:latin typeface="Times New Roman" panose="02020603050405020304" pitchFamily="18" charset="0"/>
        </a:defRPr>
      </a:pPr>
      <a:endParaRPr lang="LID4096"/>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Times New Roman" panose="02020603050405020304" pitchFamily="18" charset="0"/>
                    <a:ea typeface="+mn-ea"/>
                    <a:cs typeface="+mn-cs"/>
                  </a:defRPr>
                </a:pPr>
                <a:endParaRPr lang="LID4096"/>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 (2)'!$D$3:$K$3</c:f>
              <c:strCache>
                <c:ptCount val="8"/>
                <c:pt idx="0">
                  <c:v>2 535 - 7 602 сомго чейин</c:v>
                </c:pt>
                <c:pt idx="1">
                  <c:v> 7 603 -15 204 сомго чейин</c:v>
                </c:pt>
                <c:pt idx="2">
                  <c:v> 15 205 - 25 340  сомго чейин</c:v>
                </c:pt>
                <c:pt idx="3">
                  <c:v> 25 341 - 38 010 сомго чейин</c:v>
                </c:pt>
                <c:pt idx="4">
                  <c:v> 38 011 - 50 680 сомго чейин</c:v>
                </c:pt>
                <c:pt idx="5">
                  <c:v>50 681 - 63 350 сомго чейин</c:v>
                </c:pt>
                <c:pt idx="6">
                  <c:v> 63 351 - 76 020 сомго чейин</c:v>
                </c:pt>
                <c:pt idx="7">
                  <c:v> 76 021 сомдон жогору</c:v>
                </c:pt>
              </c:strCache>
            </c:strRef>
          </c:cat>
          <c:val>
            <c:numRef>
              <c:f>'Лист1 (2)'!$D$4:$K$4</c:f>
              <c:numCache>
                <c:formatCode>0.0</c:formatCode>
                <c:ptCount val="8"/>
                <c:pt idx="0">
                  <c:v>3.6</c:v>
                </c:pt>
                <c:pt idx="1">
                  <c:v>15.4</c:v>
                </c:pt>
                <c:pt idx="2">
                  <c:v>23.7</c:v>
                </c:pt>
                <c:pt idx="3">
                  <c:v>26.3</c:v>
                </c:pt>
                <c:pt idx="4">
                  <c:v>15.3</c:v>
                </c:pt>
                <c:pt idx="5">
                  <c:v>6.4</c:v>
                </c:pt>
                <c:pt idx="6">
                  <c:v>3.3</c:v>
                </c:pt>
                <c:pt idx="7">
                  <c:v>6.1</c:v>
                </c:pt>
              </c:numCache>
            </c:numRef>
          </c:val>
          <c:extLst>
            <c:ext xmlns:c16="http://schemas.microsoft.com/office/drawing/2014/chart" uri="{C3380CC4-5D6E-409C-BE32-E72D297353CC}">
              <c16:uniqueId val="{00000000-7467-4CBF-8422-4B4E8B2F18F4}"/>
            </c:ext>
          </c:extLst>
        </c:ser>
        <c:dLbls>
          <c:showLegendKey val="0"/>
          <c:showVal val="0"/>
          <c:showCatName val="0"/>
          <c:showSerName val="0"/>
          <c:showPercent val="0"/>
          <c:showBubbleSize val="0"/>
        </c:dLbls>
        <c:gapWidth val="182"/>
        <c:axId val="1881469008"/>
        <c:axId val="1881495888"/>
      </c:barChart>
      <c:catAx>
        <c:axId val="1881469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imes New Roman" panose="02020603050405020304" pitchFamily="18" charset="0"/>
                <a:ea typeface="+mn-ea"/>
                <a:cs typeface="+mn-cs"/>
              </a:defRPr>
            </a:pPr>
            <a:endParaRPr lang="LID4096"/>
          </a:p>
        </c:txPr>
        <c:crossAx val="1881495888"/>
        <c:crosses val="autoZero"/>
        <c:auto val="1"/>
        <c:lblAlgn val="ctr"/>
        <c:lblOffset val="100"/>
        <c:noMultiLvlLbl val="0"/>
      </c:catAx>
      <c:valAx>
        <c:axId val="1881495888"/>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ID4096"/>
          </a:p>
        </c:txPr>
        <c:crossAx val="18814690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ID4096"/>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dLbls>
          <c:showLegendKey val="0"/>
          <c:showVal val="0"/>
          <c:showCatName val="0"/>
          <c:showSerName val="0"/>
          <c:showPercent val="0"/>
          <c:showBubbleSize val="0"/>
        </c:dLbls>
        <c:gapWidth val="150"/>
        <c:shape val="box"/>
        <c:axId val="901454799"/>
        <c:axId val="901455279"/>
        <c:axId val="0"/>
      </c:bar3DChart>
      <c:catAx>
        <c:axId val="901454799"/>
        <c:scaling>
          <c:orientation val="minMax"/>
        </c:scaling>
        <c:delete val="1"/>
        <c:axPos val="l"/>
        <c:numFmt formatCode="General" sourceLinked="1"/>
        <c:majorTickMark val="none"/>
        <c:minorTickMark val="none"/>
        <c:tickLblPos val="nextTo"/>
        <c:crossAx val="901455279"/>
        <c:crosses val="autoZero"/>
        <c:auto val="1"/>
        <c:lblAlgn val="ctr"/>
        <c:lblOffset val="100"/>
        <c:noMultiLvlLbl val="0"/>
      </c:catAx>
      <c:valAx>
        <c:axId val="90145527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ID4096"/>
          </a:p>
        </c:txPr>
        <c:crossAx val="901454799"/>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ID4096"/>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ru-RU" b="1" i="0" baseline="0"/>
              <a:t>Заработная плата мужчин</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LID4096"/>
        </a:p>
      </c:txPr>
    </c:title>
    <c:autoTitleDeleted val="0"/>
    <c:plotArea>
      <c:layout/>
      <c:barChart>
        <c:barDir val="bar"/>
        <c:grouping val="clustered"/>
        <c:varyColors val="0"/>
        <c:dLbls>
          <c:showLegendKey val="0"/>
          <c:showVal val="0"/>
          <c:showCatName val="0"/>
          <c:showSerName val="0"/>
          <c:showPercent val="0"/>
          <c:showBubbleSize val="0"/>
        </c:dLbls>
        <c:gapWidth val="182"/>
        <c:axId val="1778459903"/>
        <c:axId val="1778460383"/>
      </c:barChart>
      <c:catAx>
        <c:axId val="1778459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mn-cs"/>
              </a:defRPr>
            </a:pPr>
            <a:endParaRPr lang="LID4096"/>
          </a:p>
        </c:txPr>
        <c:crossAx val="1778460383"/>
        <c:crosses val="autoZero"/>
        <c:auto val="1"/>
        <c:lblAlgn val="ctr"/>
        <c:lblOffset val="100"/>
        <c:noMultiLvlLbl val="0"/>
      </c:catAx>
      <c:valAx>
        <c:axId val="177846038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ID4096"/>
          </a:p>
        </c:txPr>
        <c:crossAx val="17784599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ID4096"/>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kumimoji="0" lang="ky-KG" altLang="ru-RU" sz="1200" b="0" i="0" u="none" strike="noStrike" cap="none" normalizeH="0" baseline="0" dirty="0">
                <a:ln>
                  <a:noFill/>
                </a:ln>
                <a:solidFill>
                  <a:srgbClr val="1F1F1F"/>
                </a:solidFill>
                <a:effectLst/>
                <a:latin typeface="Times New Roman" panose="02020603050405020304" pitchFamily="18" charset="0"/>
                <a:cs typeface="Times New Roman" panose="02020603050405020304" pitchFamily="18" charset="0"/>
              </a:rPr>
              <a:t>Аялдардын эмгек акысы</a:t>
            </a:r>
            <a:r>
              <a:rPr kumimoji="0" lang="ky-KG" alt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LID4096"/>
        </a:p>
      </c:txPr>
    </c:title>
    <c:autoTitleDeleted val="0"/>
    <c:plotArea>
      <c:layout/>
      <c:barChart>
        <c:barDir val="bar"/>
        <c:grouping val="clustered"/>
        <c:varyColors val="0"/>
        <c:ser>
          <c:idx val="0"/>
          <c:order val="0"/>
          <c:tx>
            <c:strRef>
              <c:f>'Таб 3'!$B$3</c:f>
              <c:strCache>
                <c:ptCount val="1"/>
                <c:pt idx="0">
                  <c:v>женщины</c:v>
                </c:pt>
              </c:strCache>
            </c:strRef>
          </c:tx>
          <c:spPr>
            <a:solidFill>
              <a:schemeClr val="tx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LID4096"/>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'Таб 3'!$A$4:$A$23</c:f>
              <c:strCache>
                <c:ptCount val="20"/>
                <c:pt idx="0">
                  <c:v>Маалымат жана байланыш</c:v>
                </c:pt>
                <c:pt idx="1">
                  <c:v>Финансылык ортомчулук жана камсыздандыруу </c:v>
                </c:pt>
                <c:pt idx="2">
                  <c:v>Пайдалуу кендерди казуу</c:v>
                </c:pt>
                <c:pt idx="3">
                  <c:v>Иштетүү өндүрүшү (иштетүү өнөр жайы)</c:v>
                </c:pt>
                <c:pt idx="4">
                  <c:v>Дүң жана чекене соода, автоунаа жана мотоциклдерди оңдоо</c:v>
                </c:pt>
                <c:pt idx="5">
                  <c:v>Курулуш</c:v>
                </c:pt>
                <c:pt idx="6">
                  <c:v>Кесиптик, илимий жана техникалык ишмердик</c:v>
                </c:pt>
                <c:pt idx="7">
                  <c:v>Административдик жана көмөкчү ишмердик</c:v>
                </c:pt>
                <c:pt idx="8">
                  <c:v>Мамлекеттик башкаруу жана коргоо; милдеттүү социалдык камсыздоо</c:v>
                </c:pt>
                <c:pt idx="9">
                  <c:v>Электр энергия, газ, буу жана кондицияланган аба менен камсыздоо (жабдуу)</c:v>
                </c:pt>
                <c:pt idx="10">
                  <c:v>Мейманканалардын жана ресторандардын ишмердиги</c:v>
                </c:pt>
                <c:pt idx="11">
                  <c:v>Кыймылсыз мүлк операциялары</c:v>
                </c:pt>
                <c:pt idx="12">
                  <c:v>Бардыгы</c:v>
                </c:pt>
                <c:pt idx="13">
                  <c:v>Транспорт ишмердиги жана жүктөрдү сактоо</c:v>
                </c:pt>
                <c:pt idx="14">
                  <c:v>Башка тейлөө ишмердиги</c:v>
                </c:pt>
                <c:pt idx="15">
                  <c:v>Суу менен жабдуу, тазалоо, калдыктарды иштетүү жана кайра пайдалануучу чийки затты алуу </c:v>
                </c:pt>
                <c:pt idx="16">
                  <c:v>Саламаттыкты сактоо жана калкты социалдык жактан тейлөө</c:v>
                </c:pt>
                <c:pt idx="17">
                  <c:v>Билим берүү</c:v>
                </c:pt>
                <c:pt idx="18">
                  <c:v>Искусство, көңүл ачуу жана эс алуу</c:v>
                </c:pt>
                <c:pt idx="19">
                  <c:v>Айыл чарбасы, токой чарбасы жана балык уулоочулук</c:v>
                </c:pt>
              </c:strCache>
            </c:strRef>
          </c:cat>
          <c:val>
            <c:numRef>
              <c:f>'Таб 3'!$B$4:$B$23</c:f>
              <c:numCache>
                <c:formatCode>#,##0</c:formatCode>
                <c:ptCount val="20"/>
                <c:pt idx="0">
                  <c:v>58825</c:v>
                </c:pt>
                <c:pt idx="1">
                  <c:v>56362.6</c:v>
                </c:pt>
                <c:pt idx="2">
                  <c:v>51832.4</c:v>
                </c:pt>
                <c:pt idx="3">
                  <c:v>40867.199999999997</c:v>
                </c:pt>
                <c:pt idx="4">
                  <c:v>40741</c:v>
                </c:pt>
                <c:pt idx="5">
                  <c:v>39702.699999999997</c:v>
                </c:pt>
                <c:pt idx="6">
                  <c:v>39248.400000000001</c:v>
                </c:pt>
                <c:pt idx="7">
                  <c:v>39197.5</c:v>
                </c:pt>
                <c:pt idx="8">
                  <c:v>38793.1</c:v>
                </c:pt>
                <c:pt idx="9">
                  <c:v>38459.300000000003</c:v>
                </c:pt>
                <c:pt idx="10">
                  <c:v>32769.5</c:v>
                </c:pt>
                <c:pt idx="11">
                  <c:v>30917.9</c:v>
                </c:pt>
                <c:pt idx="12">
                  <c:v>30374.1</c:v>
                </c:pt>
                <c:pt idx="13">
                  <c:v>29777.9</c:v>
                </c:pt>
                <c:pt idx="14">
                  <c:v>29465.4</c:v>
                </c:pt>
                <c:pt idx="15">
                  <c:v>26915.1</c:v>
                </c:pt>
                <c:pt idx="16">
                  <c:v>26299</c:v>
                </c:pt>
                <c:pt idx="17">
                  <c:v>25957.7</c:v>
                </c:pt>
                <c:pt idx="18">
                  <c:v>22124.2</c:v>
                </c:pt>
                <c:pt idx="19">
                  <c:v>21252.1</c:v>
                </c:pt>
              </c:numCache>
            </c:numRef>
          </c:val>
          <c:extLst>
            <c:ext xmlns:c16="http://schemas.microsoft.com/office/drawing/2014/chart" uri="{C3380CC4-5D6E-409C-BE32-E72D297353CC}">
              <c16:uniqueId val="{00000000-61A7-49ED-852F-40799F66175E}"/>
            </c:ext>
          </c:extLst>
        </c:ser>
        <c:dLbls>
          <c:showLegendKey val="0"/>
          <c:showVal val="0"/>
          <c:showCatName val="0"/>
          <c:showSerName val="0"/>
          <c:showPercent val="0"/>
          <c:showBubbleSize val="0"/>
        </c:dLbls>
        <c:gapWidth val="182"/>
        <c:axId val="537181615"/>
        <c:axId val="537175855"/>
      </c:barChart>
      <c:catAx>
        <c:axId val="5371816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mn-cs"/>
              </a:defRPr>
            </a:pPr>
            <a:endParaRPr lang="LID4096"/>
          </a:p>
        </c:txPr>
        <c:crossAx val="537175855"/>
        <c:crosses val="autoZero"/>
        <c:auto val="1"/>
        <c:lblAlgn val="ctr"/>
        <c:lblOffset val="100"/>
        <c:noMultiLvlLbl val="0"/>
      </c:catAx>
      <c:valAx>
        <c:axId val="537175855"/>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ID4096"/>
          </a:p>
        </c:txPr>
        <c:crossAx val="5371816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ID4096"/>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kumimoji="0" lang="ky-KG" altLang="ru-RU" sz="1200" b="0" i="0" u="none" strike="noStrike" cap="none" normalizeH="0" baseline="0" dirty="0">
                <a:ln>
                  <a:noFill/>
                </a:ln>
                <a:solidFill>
                  <a:srgbClr val="1F1F1F"/>
                </a:solidFill>
                <a:effectLst/>
                <a:latin typeface="Times New Roman" panose="02020603050405020304" pitchFamily="18" charset="0"/>
                <a:cs typeface="Times New Roman" panose="02020603050405020304" pitchFamily="18" charset="0"/>
              </a:rPr>
              <a:t>Эркектердин эмгек акысы</a:t>
            </a:r>
            <a:endParaRPr kumimoji="0" lang="ky-KG" alt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ky-KG" altLang="ru-RU"/>
        </a:p>
      </c:txPr>
    </c:title>
    <c:autoTitleDeleted val="0"/>
    <c:plotArea>
      <c:layout/>
      <c:barChart>
        <c:barDir val="bar"/>
        <c:grouping val="clustered"/>
        <c:varyColors val="0"/>
        <c:ser>
          <c:idx val="0"/>
          <c:order val="0"/>
          <c:tx>
            <c:strRef>
              <c:f>'Таб 3'!$B$25</c:f>
              <c:strCache>
                <c:ptCount val="1"/>
                <c:pt idx="0">
                  <c:v>мужчины</c:v>
                </c:pt>
              </c:strCache>
            </c:strRef>
          </c:tx>
          <c:spPr>
            <a:solidFill>
              <a:srgbClr val="0059A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Times New Roman" panose="02020603050405020304" pitchFamily="18" charset="0"/>
                    <a:ea typeface="+mn-ea"/>
                    <a:cs typeface="+mn-cs"/>
                  </a:defRPr>
                </a:pPr>
                <a:endParaRPr lang="LID4096"/>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'Таб 3'!$A$26:$A$45</c:f>
              <c:strCache>
                <c:ptCount val="20"/>
                <c:pt idx="0">
                  <c:v>Маалымат жана байланыш</c:v>
                </c:pt>
                <c:pt idx="1">
                  <c:v>Финансылык ортомчулук жана камсыздандыруу </c:v>
                </c:pt>
                <c:pt idx="2">
                  <c:v>Иштетүү өндүрүшү (иштетүү өнөр жайы)</c:v>
                </c:pt>
                <c:pt idx="3">
                  <c:v>Пайдалуу кендерди казуу</c:v>
                </c:pt>
                <c:pt idx="4">
                  <c:v>Транспорт ишмердиги жана жүктөрдү сактоо</c:v>
                </c:pt>
                <c:pt idx="5">
                  <c:v>Дүң жана чекене соода, автоунаа жана мотоциклдерди оңдоо</c:v>
                </c:pt>
                <c:pt idx="6">
                  <c:v>Кесиптик, илимий жана техникалык ишмердик</c:v>
                </c:pt>
                <c:pt idx="7">
                  <c:v>Мамлекеттик башкаруу жана коргоо; милдеттүү социалдык камсыздоо</c:v>
                </c:pt>
                <c:pt idx="8">
                  <c:v>Курулуш</c:v>
                </c:pt>
                <c:pt idx="9">
                  <c:v>Бардыгы</c:v>
                </c:pt>
                <c:pt idx="10">
                  <c:v>Электр энергия, газ, буу жана кондицияланган аба менен камсыздоо (жабдуу)</c:v>
                </c:pt>
                <c:pt idx="11">
                  <c:v>Кыймылсыз мүлк операциялары</c:v>
                </c:pt>
                <c:pt idx="12">
                  <c:v>Мейманканалардын жана ресторандардын ишмердиги</c:v>
                </c:pt>
                <c:pt idx="13">
                  <c:v>Административдик жана көмөкчү ишмердик</c:v>
                </c:pt>
                <c:pt idx="14">
                  <c:v>Башка тейлөө ишмердиги</c:v>
                </c:pt>
                <c:pt idx="15">
                  <c:v>Суу менен жабдуу, тазалоо, калдыктарды иштетүү жана кайра пайдалануучу чийки затты алуу </c:v>
                </c:pt>
                <c:pt idx="16">
                  <c:v>Саламаттыкты сактоо жана калкты социалдык жактан тейлөө</c:v>
                </c:pt>
                <c:pt idx="17">
                  <c:v>Билим берүү</c:v>
                </c:pt>
                <c:pt idx="18">
                  <c:v>Айыл чарбасы, токой чарбасы жана балык уулоочулук</c:v>
                </c:pt>
                <c:pt idx="19">
                  <c:v>Искусство, көңүл ачуу жана эс алуу</c:v>
                </c:pt>
              </c:strCache>
            </c:strRef>
          </c:cat>
          <c:val>
            <c:numRef>
              <c:f>'Таб 3'!$B$26:$B$45</c:f>
              <c:numCache>
                <c:formatCode>#,##0</c:formatCode>
                <c:ptCount val="20"/>
                <c:pt idx="0">
                  <c:v>80634.600000000006</c:v>
                </c:pt>
                <c:pt idx="1">
                  <c:v>78084.100000000006</c:v>
                </c:pt>
                <c:pt idx="2">
                  <c:v>67573</c:v>
                </c:pt>
                <c:pt idx="3">
                  <c:v>62819.6</c:v>
                </c:pt>
                <c:pt idx="4">
                  <c:v>51165.1</c:v>
                </c:pt>
                <c:pt idx="5">
                  <c:v>51058.5</c:v>
                </c:pt>
                <c:pt idx="6">
                  <c:v>48265.4</c:v>
                </c:pt>
                <c:pt idx="7">
                  <c:v>46855</c:v>
                </c:pt>
                <c:pt idx="8">
                  <c:v>45427.7</c:v>
                </c:pt>
                <c:pt idx="9">
                  <c:v>44011.3</c:v>
                </c:pt>
                <c:pt idx="10">
                  <c:v>41987.3</c:v>
                </c:pt>
                <c:pt idx="11">
                  <c:v>38190.1</c:v>
                </c:pt>
                <c:pt idx="12">
                  <c:v>32148.6</c:v>
                </c:pt>
                <c:pt idx="13">
                  <c:v>30448.1</c:v>
                </c:pt>
                <c:pt idx="14">
                  <c:v>30161.3</c:v>
                </c:pt>
                <c:pt idx="15">
                  <c:v>28914.3</c:v>
                </c:pt>
                <c:pt idx="16">
                  <c:v>26442</c:v>
                </c:pt>
                <c:pt idx="17">
                  <c:v>26106</c:v>
                </c:pt>
                <c:pt idx="18">
                  <c:v>24218.5</c:v>
                </c:pt>
                <c:pt idx="19">
                  <c:v>22332.2</c:v>
                </c:pt>
              </c:numCache>
            </c:numRef>
          </c:val>
          <c:extLst>
            <c:ext xmlns:c16="http://schemas.microsoft.com/office/drawing/2014/chart" uri="{C3380CC4-5D6E-409C-BE32-E72D297353CC}">
              <c16:uniqueId val="{00000000-C53D-43CC-9FF2-758514104766}"/>
            </c:ext>
          </c:extLst>
        </c:ser>
        <c:dLbls>
          <c:showLegendKey val="0"/>
          <c:showVal val="0"/>
          <c:showCatName val="0"/>
          <c:showSerName val="0"/>
          <c:showPercent val="0"/>
          <c:showBubbleSize val="0"/>
        </c:dLbls>
        <c:gapWidth val="182"/>
        <c:axId val="1778459903"/>
        <c:axId val="1778460383"/>
      </c:barChart>
      <c:catAx>
        <c:axId val="1778459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mn-cs"/>
              </a:defRPr>
            </a:pPr>
            <a:endParaRPr lang="LID4096"/>
          </a:p>
        </c:txPr>
        <c:crossAx val="1778460383"/>
        <c:crosses val="autoZero"/>
        <c:auto val="1"/>
        <c:lblAlgn val="l"/>
        <c:lblOffset val="100"/>
        <c:noMultiLvlLbl val="0"/>
      </c:catAx>
      <c:valAx>
        <c:axId val="177846038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ID4096"/>
          </a:p>
        </c:txPr>
        <c:crossAx val="17784599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ID4096"/>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dLbls>
          <c:showLegendKey val="0"/>
          <c:showVal val="0"/>
          <c:showCatName val="0"/>
          <c:showSerName val="0"/>
          <c:showPercent val="0"/>
          <c:showBubbleSize val="0"/>
        </c:dLbls>
        <c:gapWidth val="150"/>
        <c:shape val="box"/>
        <c:axId val="901454799"/>
        <c:axId val="901455279"/>
        <c:axId val="0"/>
      </c:bar3DChart>
      <c:catAx>
        <c:axId val="901454799"/>
        <c:scaling>
          <c:orientation val="minMax"/>
        </c:scaling>
        <c:delete val="1"/>
        <c:axPos val="l"/>
        <c:numFmt formatCode="General" sourceLinked="1"/>
        <c:majorTickMark val="none"/>
        <c:minorTickMark val="none"/>
        <c:tickLblPos val="nextTo"/>
        <c:crossAx val="901455279"/>
        <c:crosses val="autoZero"/>
        <c:auto val="1"/>
        <c:lblAlgn val="ctr"/>
        <c:lblOffset val="100"/>
        <c:noMultiLvlLbl val="0"/>
      </c:catAx>
      <c:valAx>
        <c:axId val="90145527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ID4096"/>
          </a:p>
        </c:txPr>
        <c:crossAx val="901454799"/>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ID4096"/>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ru-RU" b="1" i="0" baseline="0"/>
              <a:t>Заработная плата мужчин</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LID4096"/>
        </a:p>
      </c:txPr>
    </c:title>
    <c:autoTitleDeleted val="0"/>
    <c:plotArea>
      <c:layout/>
      <c:barChart>
        <c:barDir val="bar"/>
        <c:grouping val="clustered"/>
        <c:varyColors val="0"/>
        <c:dLbls>
          <c:showLegendKey val="0"/>
          <c:showVal val="0"/>
          <c:showCatName val="0"/>
          <c:showSerName val="0"/>
          <c:showPercent val="0"/>
          <c:showBubbleSize val="0"/>
        </c:dLbls>
        <c:gapWidth val="182"/>
        <c:axId val="1778459903"/>
        <c:axId val="1778460383"/>
      </c:barChart>
      <c:catAx>
        <c:axId val="1778459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mn-cs"/>
              </a:defRPr>
            </a:pPr>
            <a:endParaRPr lang="LID4096"/>
          </a:p>
        </c:txPr>
        <c:crossAx val="1778460383"/>
        <c:crosses val="autoZero"/>
        <c:auto val="1"/>
        <c:lblAlgn val="ctr"/>
        <c:lblOffset val="100"/>
        <c:noMultiLvlLbl val="0"/>
      </c:catAx>
      <c:valAx>
        <c:axId val="177846038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ID4096"/>
          </a:p>
        </c:txPr>
        <c:crossAx val="17784599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ID4096"/>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ru-RU" sz="1400" b="1" kern="1200" dirty="0">
                <a:solidFill>
                  <a:schemeClr val="tx1"/>
                </a:solidFill>
                <a:effectLst/>
                <a:latin typeface="Times New Roman" panose="02020603050405020304" pitchFamily="18" charset="0"/>
                <a:cs typeface="Times New Roman" panose="02020603050405020304" pitchFamily="18" charset="0"/>
              </a:rPr>
              <a:t>бюджет</a:t>
            </a:r>
            <a:r>
              <a:rPr lang="ky-KG" sz="1400" b="1" kern="1200" dirty="0">
                <a:solidFill>
                  <a:schemeClr val="tx1"/>
                </a:solidFill>
                <a:effectLst/>
                <a:latin typeface="Times New Roman" panose="02020603050405020304" pitchFamily="18" charset="0"/>
                <a:cs typeface="Times New Roman" panose="02020603050405020304" pitchFamily="18" charset="0"/>
              </a:rPr>
              <a:t>тик эмес чөйрө</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0.36086139621452945"/>
          <c:y val="0.17655327751319289"/>
          <c:w val="0.5785652095071635"/>
          <c:h val="0.75870234936153336"/>
        </c:manualLayout>
      </c:layout>
      <c:barChart>
        <c:barDir val="bar"/>
        <c:grouping val="clustered"/>
        <c:varyColors val="0"/>
        <c:ser>
          <c:idx val="0"/>
          <c:order val="0"/>
          <c:tx>
            <c:strRef>
              <c:f>'Таб 3'!$B$3</c:f>
              <c:strCache>
                <c:ptCount val="1"/>
                <c:pt idx="0">
                  <c:v>женщины</c:v>
                </c:pt>
              </c:strCache>
            </c:strRef>
          </c:tx>
          <c:spPr>
            <a:solidFill>
              <a:schemeClr val="tx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LID4096"/>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'Таб 3'!$A$4:$A$13</c:f>
              <c:strCache>
                <c:ptCount val="10"/>
                <c:pt idx="0">
                  <c:v>Талас облусу</c:v>
                </c:pt>
                <c:pt idx="1">
                  <c:v>Ысык-Көл облусу</c:v>
                </c:pt>
                <c:pt idx="2">
                  <c:v>Бишкек ш.</c:v>
                </c:pt>
                <c:pt idx="3">
                  <c:v>Нарын облусу</c:v>
                </c:pt>
                <c:pt idx="4">
                  <c:v>Кыргыз Республикасы</c:v>
                </c:pt>
                <c:pt idx="5">
                  <c:v>Жалал-Абад облусу</c:v>
                </c:pt>
                <c:pt idx="6">
                  <c:v>Баткен облусу</c:v>
                </c:pt>
                <c:pt idx="7">
                  <c:v>Чүй облусу</c:v>
                </c:pt>
                <c:pt idx="8">
                  <c:v>Ош ш.</c:v>
                </c:pt>
                <c:pt idx="9">
                  <c:v>Ош облусу </c:v>
                </c:pt>
              </c:strCache>
            </c:strRef>
          </c:cat>
          <c:val>
            <c:numRef>
              <c:f>'Таб 3'!$B$4:$B$13</c:f>
              <c:numCache>
                <c:formatCode>#,##0</c:formatCode>
                <c:ptCount val="10"/>
                <c:pt idx="0">
                  <c:v>89924.1</c:v>
                </c:pt>
                <c:pt idx="1">
                  <c:v>83452.899999999994</c:v>
                </c:pt>
                <c:pt idx="2">
                  <c:v>56507.5</c:v>
                </c:pt>
                <c:pt idx="3">
                  <c:v>56232</c:v>
                </c:pt>
                <c:pt idx="4">
                  <c:v>54225</c:v>
                </c:pt>
                <c:pt idx="5">
                  <c:v>51164.2</c:v>
                </c:pt>
                <c:pt idx="6">
                  <c:v>40190.1</c:v>
                </c:pt>
                <c:pt idx="7">
                  <c:v>39929.4</c:v>
                </c:pt>
                <c:pt idx="8">
                  <c:v>38116.699999999997</c:v>
                </c:pt>
                <c:pt idx="9">
                  <c:v>36549.300000000003</c:v>
                </c:pt>
              </c:numCache>
            </c:numRef>
          </c:val>
          <c:extLst>
            <c:ext xmlns:c16="http://schemas.microsoft.com/office/drawing/2014/chart" uri="{C3380CC4-5D6E-409C-BE32-E72D297353CC}">
              <c16:uniqueId val="{00000000-61A7-49ED-852F-40799F66175E}"/>
            </c:ext>
          </c:extLst>
        </c:ser>
        <c:dLbls>
          <c:showLegendKey val="0"/>
          <c:showVal val="0"/>
          <c:showCatName val="0"/>
          <c:showSerName val="0"/>
          <c:showPercent val="0"/>
          <c:showBubbleSize val="0"/>
        </c:dLbls>
        <c:gapWidth val="182"/>
        <c:axId val="537181615"/>
        <c:axId val="537175855"/>
      </c:barChart>
      <c:catAx>
        <c:axId val="5371816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mn-cs"/>
              </a:defRPr>
            </a:pPr>
            <a:endParaRPr lang="LID4096"/>
          </a:p>
        </c:txPr>
        <c:crossAx val="537175855"/>
        <c:crosses val="autoZero"/>
        <c:auto val="1"/>
        <c:lblAlgn val="ctr"/>
        <c:lblOffset val="100"/>
        <c:noMultiLvlLbl val="0"/>
      </c:catAx>
      <c:valAx>
        <c:axId val="537175855"/>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ID4096"/>
          </a:p>
        </c:txPr>
        <c:crossAx val="5371816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ID4096"/>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ky-KG" sz="1400" b="1" kern="1200" dirty="0">
                <a:solidFill>
                  <a:schemeClr val="tx1"/>
                </a:solidFill>
                <a:effectLst/>
              </a:rPr>
              <a:t>б</a:t>
            </a:r>
            <a:r>
              <a:rPr lang="ru-RU" sz="1400" b="1" kern="1200" dirty="0" err="1">
                <a:solidFill>
                  <a:schemeClr val="tx1"/>
                </a:solidFill>
                <a:effectLst/>
              </a:rPr>
              <a:t>юджет</a:t>
            </a:r>
            <a:r>
              <a:rPr lang="ky-KG" sz="1400" b="1" kern="1200" dirty="0">
                <a:solidFill>
                  <a:schemeClr val="tx1"/>
                </a:solidFill>
                <a:effectLst/>
              </a:rPr>
              <a:t>тик чөйрө</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0.24718330245484021"/>
          <c:y val="7.5080412201049815E-2"/>
          <c:w val="0.69542091245947202"/>
          <c:h val="0.86062518017592382"/>
        </c:manualLayout>
      </c:layout>
      <c:barChart>
        <c:barDir val="bar"/>
        <c:grouping val="clustered"/>
        <c:varyColors val="0"/>
        <c:ser>
          <c:idx val="0"/>
          <c:order val="0"/>
          <c:tx>
            <c:strRef>
              <c:f>'Таб 3'!$B$25</c:f>
              <c:strCache>
                <c:ptCount val="1"/>
                <c:pt idx="0">
                  <c:v>2025</c:v>
                </c:pt>
              </c:strCache>
            </c:strRef>
          </c:tx>
          <c:spPr>
            <a:solidFill>
              <a:srgbClr val="79AFDF">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Times New Roman" panose="02020603050405020304" pitchFamily="18" charset="0"/>
                    <a:ea typeface="+mn-ea"/>
                    <a:cs typeface="+mn-cs"/>
                  </a:defRPr>
                </a:pPr>
                <a:endParaRPr lang="LID4096"/>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'Таб 3'!$A$26:$A$36</c:f>
              <c:strCache>
                <c:ptCount val="10"/>
                <c:pt idx="0">
                  <c:v>Бишкек ш.</c:v>
                </c:pt>
                <c:pt idx="1">
                  <c:v>Нарын облусу</c:v>
                </c:pt>
                <c:pt idx="2">
                  <c:v>Кыргыз Республикасы</c:v>
                </c:pt>
                <c:pt idx="3">
                  <c:v>Ош ш.</c:v>
                </c:pt>
                <c:pt idx="4">
                  <c:v>Чүй облусу</c:v>
                </c:pt>
                <c:pt idx="5">
                  <c:v>Ысык-Көл облусу</c:v>
                </c:pt>
                <c:pt idx="6">
                  <c:v>Баткен облусу</c:v>
                </c:pt>
                <c:pt idx="7">
                  <c:v>Жалал-Абад облусу</c:v>
                </c:pt>
                <c:pt idx="8">
                  <c:v>Талас облусу</c:v>
                </c:pt>
                <c:pt idx="9">
                  <c:v>Ош облусу </c:v>
                </c:pt>
              </c:strCache>
            </c:strRef>
          </c:cat>
          <c:val>
            <c:numRef>
              <c:f>'Таб 3'!$B$26:$B$36</c:f>
              <c:numCache>
                <c:formatCode>#,##0</c:formatCode>
                <c:ptCount val="11"/>
                <c:pt idx="0">
                  <c:v>42907</c:v>
                </c:pt>
                <c:pt idx="1">
                  <c:v>34422.6</c:v>
                </c:pt>
                <c:pt idx="2">
                  <c:v>31285</c:v>
                </c:pt>
                <c:pt idx="3">
                  <c:v>29802.7</c:v>
                </c:pt>
                <c:pt idx="4">
                  <c:v>27594.9</c:v>
                </c:pt>
                <c:pt idx="5">
                  <c:v>27037.3</c:v>
                </c:pt>
                <c:pt idx="6">
                  <c:v>27016.3</c:v>
                </c:pt>
                <c:pt idx="7">
                  <c:v>25362.2</c:v>
                </c:pt>
                <c:pt idx="8">
                  <c:v>25242.5</c:v>
                </c:pt>
                <c:pt idx="9">
                  <c:v>24668.400000000001</c:v>
                </c:pt>
              </c:numCache>
            </c:numRef>
          </c:val>
          <c:extLst>
            <c:ext xmlns:c16="http://schemas.microsoft.com/office/drawing/2014/chart" uri="{C3380CC4-5D6E-409C-BE32-E72D297353CC}">
              <c16:uniqueId val="{00000000-C53D-43CC-9FF2-758514104766}"/>
            </c:ext>
          </c:extLst>
        </c:ser>
        <c:dLbls>
          <c:showLegendKey val="0"/>
          <c:showVal val="0"/>
          <c:showCatName val="0"/>
          <c:showSerName val="0"/>
          <c:showPercent val="0"/>
          <c:showBubbleSize val="0"/>
        </c:dLbls>
        <c:gapWidth val="182"/>
        <c:axId val="1778459903"/>
        <c:axId val="1778460383"/>
      </c:barChart>
      <c:catAx>
        <c:axId val="1778459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mn-cs"/>
              </a:defRPr>
            </a:pPr>
            <a:endParaRPr lang="LID4096"/>
          </a:p>
        </c:txPr>
        <c:crossAx val="1778460383"/>
        <c:crosses val="autoZero"/>
        <c:auto val="1"/>
        <c:lblAlgn val="ctr"/>
        <c:lblOffset val="100"/>
        <c:noMultiLvlLbl val="0"/>
      </c:catAx>
      <c:valAx>
        <c:axId val="177846038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ID4096"/>
          </a:p>
        </c:txPr>
        <c:crossAx val="17784599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ID4096"/>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4">
  <a:schemeClr val="accent1"/>
</cs:colorStyle>
</file>

<file path=ppt/charts/colors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withinLinear" id="14">
  <a:schemeClr val="accent1"/>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withinLinear" id="14">
  <a:schemeClr val="accent1"/>
</cs:colorStyle>
</file>

<file path=ppt/charts/colors13.xml><?xml version="1.0" encoding="utf-8"?>
<cs:colorStyle xmlns:cs="http://schemas.microsoft.com/office/drawing/2012/chartStyle" xmlns:a="http://schemas.openxmlformats.org/drawingml/2006/main" meth="withinLinear" id="15">
  <a:schemeClr val="accent2"/>
</cs:colorStyle>
</file>

<file path=ppt/charts/colors14.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9E4FB91-E4E2-4F4A-9549-32C4CD7BFB74}" type="datetimeFigureOut">
              <a:rPr lang="ru-RU" smtClean="0"/>
              <a:t>12.06.2025</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7816FCC-19CE-4B9E-95B6-5266DFEBED56}" type="slidenum">
              <a:rPr lang="ru-RU" smtClean="0"/>
              <a:t>‹#›</a:t>
            </a:fld>
            <a:endParaRPr lang="ru-RU"/>
          </a:p>
        </p:txBody>
      </p:sp>
    </p:spTree>
    <p:extLst>
      <p:ext uri="{BB962C8B-B14F-4D97-AF65-F5344CB8AC3E}">
        <p14:creationId xmlns:p14="http://schemas.microsoft.com/office/powerpoint/2010/main" val="3688077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G" dirty="0"/>
          </a:p>
        </p:txBody>
      </p:sp>
      <p:sp>
        <p:nvSpPr>
          <p:cNvPr id="4" name="Slide Number Placeholder 3"/>
          <p:cNvSpPr>
            <a:spLocks noGrp="1"/>
          </p:cNvSpPr>
          <p:nvPr>
            <p:ph type="sldNum" sz="quarter" idx="5"/>
          </p:nvPr>
        </p:nvSpPr>
        <p:spPr/>
        <p:txBody>
          <a:bodyPr/>
          <a:lstStyle/>
          <a:p>
            <a:fld id="{07816FCC-19CE-4B9E-95B6-5266DFEBED56}" type="slidenum">
              <a:rPr lang="ru-RU" smtClean="0"/>
              <a:t>2</a:t>
            </a:fld>
            <a:endParaRPr lang="ru-RU"/>
          </a:p>
        </p:txBody>
      </p:sp>
    </p:spTree>
    <p:extLst>
      <p:ext uri="{BB962C8B-B14F-4D97-AF65-F5344CB8AC3E}">
        <p14:creationId xmlns:p14="http://schemas.microsoft.com/office/powerpoint/2010/main" val="8103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8BE17-BA37-5C21-3006-7DE93B9CC7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7096F-52D8-B76B-2656-81D7FE89A3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2E8C0A-3AD8-F0BF-21D5-67C447E9A417}"/>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C99638C6-DEBF-F236-27D5-B015DBC98C58}"/>
              </a:ext>
            </a:extLst>
          </p:cNvPr>
          <p:cNvSpPr>
            <a:spLocks noGrp="1"/>
          </p:cNvSpPr>
          <p:nvPr>
            <p:ph type="sldNum" sz="quarter" idx="5"/>
          </p:nvPr>
        </p:nvSpPr>
        <p:spPr/>
        <p:txBody>
          <a:bodyPr/>
          <a:lstStyle/>
          <a:p>
            <a:fld id="{07816FCC-19CE-4B9E-95B6-5266DFEBED56}" type="slidenum">
              <a:rPr lang="ru-RU" smtClean="0"/>
              <a:t>3</a:t>
            </a:fld>
            <a:endParaRPr lang="ru-RU"/>
          </a:p>
        </p:txBody>
      </p:sp>
    </p:spTree>
    <p:extLst>
      <p:ext uri="{BB962C8B-B14F-4D97-AF65-F5344CB8AC3E}">
        <p14:creationId xmlns:p14="http://schemas.microsoft.com/office/powerpoint/2010/main" val="2901492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C7972-BC51-74A0-E297-A7F476132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B6BBD-B3D4-D0B8-8F11-CAFE291520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089FC7-D18C-959B-5A6A-B47340337232}"/>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2364D52A-9598-77A9-FAD5-6824656806D3}"/>
              </a:ext>
            </a:extLst>
          </p:cNvPr>
          <p:cNvSpPr>
            <a:spLocks noGrp="1"/>
          </p:cNvSpPr>
          <p:nvPr>
            <p:ph type="sldNum" sz="quarter" idx="5"/>
          </p:nvPr>
        </p:nvSpPr>
        <p:spPr/>
        <p:txBody>
          <a:bodyPr/>
          <a:lstStyle/>
          <a:p>
            <a:fld id="{07816FCC-19CE-4B9E-95B6-5266DFEBED56}" type="slidenum">
              <a:rPr lang="ru-RU" smtClean="0"/>
              <a:t>4</a:t>
            </a:fld>
            <a:endParaRPr lang="ru-RU"/>
          </a:p>
        </p:txBody>
      </p:sp>
    </p:spTree>
    <p:extLst>
      <p:ext uri="{BB962C8B-B14F-4D97-AF65-F5344CB8AC3E}">
        <p14:creationId xmlns:p14="http://schemas.microsoft.com/office/powerpoint/2010/main" val="3315761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03DF2-AE71-228A-D0DC-8B9B55DB1B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FB339C-8F72-3453-D3BF-4A983F0C8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3D9750-E39E-5067-F35A-10393025E10D}"/>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8B7494E8-8FD9-5641-99CC-C58ED04BE271}"/>
              </a:ext>
            </a:extLst>
          </p:cNvPr>
          <p:cNvSpPr>
            <a:spLocks noGrp="1"/>
          </p:cNvSpPr>
          <p:nvPr>
            <p:ph type="sldNum" sz="quarter" idx="5"/>
          </p:nvPr>
        </p:nvSpPr>
        <p:spPr/>
        <p:txBody>
          <a:bodyPr/>
          <a:lstStyle/>
          <a:p>
            <a:fld id="{07816FCC-19CE-4B9E-95B6-5266DFEBED56}" type="slidenum">
              <a:rPr lang="ru-RU" smtClean="0"/>
              <a:t>5</a:t>
            </a:fld>
            <a:endParaRPr lang="ru-RU"/>
          </a:p>
        </p:txBody>
      </p:sp>
    </p:spTree>
    <p:extLst>
      <p:ext uri="{BB962C8B-B14F-4D97-AF65-F5344CB8AC3E}">
        <p14:creationId xmlns:p14="http://schemas.microsoft.com/office/powerpoint/2010/main" val="1184476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34E82-00FF-EC66-EDA4-0DB6B23A0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AB8CD5-E56E-4481-44B3-921A874079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6BDA32-ECFB-C717-E66B-AC9B5983A8AC}"/>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9E04FA06-3B55-7A3D-24B0-CE2C93216CB6}"/>
              </a:ext>
            </a:extLst>
          </p:cNvPr>
          <p:cNvSpPr>
            <a:spLocks noGrp="1"/>
          </p:cNvSpPr>
          <p:nvPr>
            <p:ph type="sldNum" sz="quarter" idx="5"/>
          </p:nvPr>
        </p:nvSpPr>
        <p:spPr/>
        <p:txBody>
          <a:bodyPr/>
          <a:lstStyle/>
          <a:p>
            <a:fld id="{07816FCC-19CE-4B9E-95B6-5266DFEBED56}" type="slidenum">
              <a:rPr lang="ru-RU" smtClean="0"/>
              <a:t>6</a:t>
            </a:fld>
            <a:endParaRPr lang="ru-RU"/>
          </a:p>
        </p:txBody>
      </p:sp>
    </p:spTree>
    <p:extLst>
      <p:ext uri="{BB962C8B-B14F-4D97-AF65-F5344CB8AC3E}">
        <p14:creationId xmlns:p14="http://schemas.microsoft.com/office/powerpoint/2010/main" val="3866502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F78DD-8001-FD4F-291C-193492460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31DD49-0C88-6AC0-2A10-96AD15C61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6DC28-CF52-FA04-314F-7FECF7C34F41}"/>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9D2B3B3E-F3C7-E9F8-0313-BE60D5C742E9}"/>
              </a:ext>
            </a:extLst>
          </p:cNvPr>
          <p:cNvSpPr>
            <a:spLocks noGrp="1"/>
          </p:cNvSpPr>
          <p:nvPr>
            <p:ph type="sldNum" sz="quarter" idx="5"/>
          </p:nvPr>
        </p:nvSpPr>
        <p:spPr/>
        <p:txBody>
          <a:bodyPr/>
          <a:lstStyle/>
          <a:p>
            <a:fld id="{07816FCC-19CE-4B9E-95B6-5266DFEBED56}" type="slidenum">
              <a:rPr lang="ru-RU" smtClean="0"/>
              <a:t>7</a:t>
            </a:fld>
            <a:endParaRPr lang="ru-RU"/>
          </a:p>
        </p:txBody>
      </p:sp>
    </p:spTree>
    <p:extLst>
      <p:ext uri="{BB962C8B-B14F-4D97-AF65-F5344CB8AC3E}">
        <p14:creationId xmlns:p14="http://schemas.microsoft.com/office/powerpoint/2010/main" val="3351485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85FCA-7A2E-9A9C-95F2-66CC62697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4E0554-833C-7A77-1728-AA5E56687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052BE6-528C-93F3-2013-BAF6FDDC221C}"/>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FCF4B02E-726A-0FE7-35BA-B53CD1DA7AE9}"/>
              </a:ext>
            </a:extLst>
          </p:cNvPr>
          <p:cNvSpPr>
            <a:spLocks noGrp="1"/>
          </p:cNvSpPr>
          <p:nvPr>
            <p:ph type="sldNum" sz="quarter" idx="5"/>
          </p:nvPr>
        </p:nvSpPr>
        <p:spPr/>
        <p:txBody>
          <a:bodyPr/>
          <a:lstStyle/>
          <a:p>
            <a:fld id="{07816FCC-19CE-4B9E-95B6-5266DFEBED56}" type="slidenum">
              <a:rPr lang="ru-RU" smtClean="0"/>
              <a:t>8</a:t>
            </a:fld>
            <a:endParaRPr lang="ru-RU"/>
          </a:p>
        </p:txBody>
      </p:sp>
    </p:spTree>
    <p:extLst>
      <p:ext uri="{BB962C8B-B14F-4D97-AF65-F5344CB8AC3E}">
        <p14:creationId xmlns:p14="http://schemas.microsoft.com/office/powerpoint/2010/main" val="1926409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1623F-8013-E032-6F7B-42864ABFE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234BDD-1D17-AAC3-323F-20976E32A2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55BD42-8D66-EE37-1F68-DD1106E84406}"/>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933A379D-3862-8065-4DED-52188C64DE6F}"/>
              </a:ext>
            </a:extLst>
          </p:cNvPr>
          <p:cNvSpPr>
            <a:spLocks noGrp="1"/>
          </p:cNvSpPr>
          <p:nvPr>
            <p:ph type="sldNum" sz="quarter" idx="5"/>
          </p:nvPr>
        </p:nvSpPr>
        <p:spPr/>
        <p:txBody>
          <a:bodyPr/>
          <a:lstStyle/>
          <a:p>
            <a:fld id="{07816FCC-19CE-4B9E-95B6-5266DFEBED56}" type="slidenum">
              <a:rPr lang="ru-RU" smtClean="0"/>
              <a:t>9</a:t>
            </a:fld>
            <a:endParaRPr lang="ru-RU"/>
          </a:p>
        </p:txBody>
      </p:sp>
    </p:spTree>
    <p:extLst>
      <p:ext uri="{BB962C8B-B14F-4D97-AF65-F5344CB8AC3E}">
        <p14:creationId xmlns:p14="http://schemas.microsoft.com/office/powerpoint/2010/main" val="634767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9ACAE-8389-B256-463C-6947A2CAF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D9D6C8-8A21-0A43-B40B-F38A15F385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0EAAD-5CBB-2B21-B086-9341523EB9DE}"/>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06596A07-E16D-B7A0-C0C3-7E1B916B53C1}"/>
              </a:ext>
            </a:extLst>
          </p:cNvPr>
          <p:cNvSpPr>
            <a:spLocks noGrp="1"/>
          </p:cNvSpPr>
          <p:nvPr>
            <p:ph type="sldNum" sz="quarter" idx="5"/>
          </p:nvPr>
        </p:nvSpPr>
        <p:spPr/>
        <p:txBody>
          <a:bodyPr/>
          <a:lstStyle/>
          <a:p>
            <a:fld id="{07816FCC-19CE-4B9E-95B6-5266DFEBED56}" type="slidenum">
              <a:rPr lang="ru-RU" smtClean="0"/>
              <a:t>10</a:t>
            </a:fld>
            <a:endParaRPr lang="ru-RU"/>
          </a:p>
        </p:txBody>
      </p:sp>
    </p:spTree>
    <p:extLst>
      <p:ext uri="{BB962C8B-B14F-4D97-AF65-F5344CB8AC3E}">
        <p14:creationId xmlns:p14="http://schemas.microsoft.com/office/powerpoint/2010/main" val="1621792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45972-3CC6-7801-2FD3-66B1790C0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0F596-FC87-7BBE-0E91-BE24AC993B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D7D348-B2E5-F299-FEC6-FBFBCD491617}"/>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3D399DBE-608A-9CA9-8884-1CA3A94B4EEF}"/>
              </a:ext>
            </a:extLst>
          </p:cNvPr>
          <p:cNvSpPr>
            <a:spLocks noGrp="1"/>
          </p:cNvSpPr>
          <p:nvPr>
            <p:ph type="sldNum" sz="quarter" idx="5"/>
          </p:nvPr>
        </p:nvSpPr>
        <p:spPr/>
        <p:txBody>
          <a:bodyPr/>
          <a:lstStyle/>
          <a:p>
            <a:fld id="{07816FCC-19CE-4B9E-95B6-5266DFEBED56}" type="slidenum">
              <a:rPr lang="ru-RU" smtClean="0"/>
              <a:t>11</a:t>
            </a:fld>
            <a:endParaRPr lang="ru-RU"/>
          </a:p>
        </p:txBody>
      </p:sp>
    </p:spTree>
    <p:extLst>
      <p:ext uri="{BB962C8B-B14F-4D97-AF65-F5344CB8AC3E}">
        <p14:creationId xmlns:p14="http://schemas.microsoft.com/office/powerpoint/2010/main" val="2642468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FCB3D-8947-106D-AD10-B2FCDB628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DE8A6-DA9B-DE8C-28AA-4C544C2164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B7AD46-75FB-0D8B-B153-143DA8B6FFE6}"/>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B9DFCBC4-841E-3ADF-7688-A7CE625B5B7E}"/>
              </a:ext>
            </a:extLst>
          </p:cNvPr>
          <p:cNvSpPr>
            <a:spLocks noGrp="1"/>
          </p:cNvSpPr>
          <p:nvPr>
            <p:ph type="sldNum" sz="quarter" idx="5"/>
          </p:nvPr>
        </p:nvSpPr>
        <p:spPr/>
        <p:txBody>
          <a:bodyPr/>
          <a:lstStyle/>
          <a:p>
            <a:fld id="{07816FCC-19CE-4B9E-95B6-5266DFEBED56}" type="slidenum">
              <a:rPr lang="ru-RU" smtClean="0"/>
              <a:t>12</a:t>
            </a:fld>
            <a:endParaRPr lang="ru-RU"/>
          </a:p>
        </p:txBody>
      </p:sp>
    </p:spTree>
    <p:extLst>
      <p:ext uri="{BB962C8B-B14F-4D97-AF65-F5344CB8AC3E}">
        <p14:creationId xmlns:p14="http://schemas.microsoft.com/office/powerpoint/2010/main" val="2311758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EF229-2B43-C4BE-A080-7F1E23C0C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3C650-CC3F-B5D4-97C7-AF78294646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2DE926-F36D-49C6-821B-18F0B5EB5C36}"/>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5581A1B9-785B-0DEE-F6E2-889E01FFABC9}"/>
              </a:ext>
            </a:extLst>
          </p:cNvPr>
          <p:cNvSpPr>
            <a:spLocks noGrp="1"/>
          </p:cNvSpPr>
          <p:nvPr>
            <p:ph type="sldNum" sz="quarter" idx="5"/>
          </p:nvPr>
        </p:nvSpPr>
        <p:spPr/>
        <p:txBody>
          <a:bodyPr/>
          <a:lstStyle/>
          <a:p>
            <a:fld id="{07816FCC-19CE-4B9E-95B6-5266DFEBED56}" type="slidenum">
              <a:rPr lang="ru-RU" smtClean="0"/>
              <a:t>13</a:t>
            </a:fld>
            <a:endParaRPr lang="ru-RU"/>
          </a:p>
        </p:txBody>
      </p:sp>
    </p:spTree>
    <p:extLst>
      <p:ext uri="{BB962C8B-B14F-4D97-AF65-F5344CB8AC3E}">
        <p14:creationId xmlns:p14="http://schemas.microsoft.com/office/powerpoint/2010/main" val="4202929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42F9F-D100-B399-D822-32E1E76C33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00E50-E150-435A-97DA-A5CB72A681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3ABE3F-A7B9-2808-9DB5-E8359BE67810}"/>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1E6F4D88-2EF3-5693-A6BC-630232765BFE}"/>
              </a:ext>
            </a:extLst>
          </p:cNvPr>
          <p:cNvSpPr>
            <a:spLocks noGrp="1"/>
          </p:cNvSpPr>
          <p:nvPr>
            <p:ph type="sldNum" sz="quarter" idx="5"/>
          </p:nvPr>
        </p:nvSpPr>
        <p:spPr/>
        <p:txBody>
          <a:bodyPr/>
          <a:lstStyle/>
          <a:p>
            <a:fld id="{07816FCC-19CE-4B9E-95B6-5266DFEBED56}" type="slidenum">
              <a:rPr lang="ru-RU" smtClean="0"/>
              <a:t>14</a:t>
            </a:fld>
            <a:endParaRPr lang="ru-RU"/>
          </a:p>
        </p:txBody>
      </p:sp>
    </p:spTree>
    <p:extLst>
      <p:ext uri="{BB962C8B-B14F-4D97-AF65-F5344CB8AC3E}">
        <p14:creationId xmlns:p14="http://schemas.microsoft.com/office/powerpoint/2010/main" val="2179289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1479E-D04E-1580-8365-A6D31FA2C9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097991-C76A-541E-6989-D60A9B379E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C055E-B50A-2125-D449-46D4DD0D1D85}"/>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4B4E346F-8C84-9E11-EC17-1B4480B88D5E}"/>
              </a:ext>
            </a:extLst>
          </p:cNvPr>
          <p:cNvSpPr>
            <a:spLocks noGrp="1"/>
          </p:cNvSpPr>
          <p:nvPr>
            <p:ph type="sldNum" sz="quarter" idx="5"/>
          </p:nvPr>
        </p:nvSpPr>
        <p:spPr/>
        <p:txBody>
          <a:bodyPr/>
          <a:lstStyle/>
          <a:p>
            <a:fld id="{07816FCC-19CE-4B9E-95B6-5266DFEBED56}" type="slidenum">
              <a:rPr lang="ru-RU" smtClean="0"/>
              <a:t>15</a:t>
            </a:fld>
            <a:endParaRPr lang="ru-RU"/>
          </a:p>
        </p:txBody>
      </p:sp>
    </p:spTree>
    <p:extLst>
      <p:ext uri="{BB962C8B-B14F-4D97-AF65-F5344CB8AC3E}">
        <p14:creationId xmlns:p14="http://schemas.microsoft.com/office/powerpoint/2010/main" val="1740207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6F8E2-C1C3-C2F6-A7FC-4BC46969F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C326B8-C4FF-4629-2189-84B47479AA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E70592-53E5-57AD-2B17-1F0BC082FB5D}"/>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AC22AA0D-2198-F231-F27E-9D33909B05CC}"/>
              </a:ext>
            </a:extLst>
          </p:cNvPr>
          <p:cNvSpPr>
            <a:spLocks noGrp="1"/>
          </p:cNvSpPr>
          <p:nvPr>
            <p:ph type="sldNum" sz="quarter" idx="5"/>
          </p:nvPr>
        </p:nvSpPr>
        <p:spPr/>
        <p:txBody>
          <a:bodyPr/>
          <a:lstStyle/>
          <a:p>
            <a:fld id="{07816FCC-19CE-4B9E-95B6-5266DFEBED56}" type="slidenum">
              <a:rPr lang="ru-RU" smtClean="0"/>
              <a:t>16</a:t>
            </a:fld>
            <a:endParaRPr lang="ru-RU"/>
          </a:p>
        </p:txBody>
      </p:sp>
    </p:spTree>
    <p:extLst>
      <p:ext uri="{BB962C8B-B14F-4D97-AF65-F5344CB8AC3E}">
        <p14:creationId xmlns:p14="http://schemas.microsoft.com/office/powerpoint/2010/main" val="98932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7A8F1-3D11-EA69-FD4E-ECC6F97EEC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7CEDFD-397E-D750-4F9F-F9975EC52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911820-0600-BB74-346C-24466260A954}"/>
              </a:ext>
            </a:extLst>
          </p:cNvPr>
          <p:cNvSpPr>
            <a:spLocks noGrp="1"/>
          </p:cNvSpPr>
          <p:nvPr>
            <p:ph type="body" idx="1"/>
          </p:nvPr>
        </p:nvSpPr>
        <p:spPr/>
        <p:txBody>
          <a:bodyPr/>
          <a:lstStyle/>
          <a:p>
            <a:endParaRPr lang="en-KG" dirty="0"/>
          </a:p>
        </p:txBody>
      </p:sp>
      <p:sp>
        <p:nvSpPr>
          <p:cNvPr id="4" name="Slide Number Placeholder 3">
            <a:extLst>
              <a:ext uri="{FF2B5EF4-FFF2-40B4-BE49-F238E27FC236}">
                <a16:creationId xmlns:a16="http://schemas.microsoft.com/office/drawing/2014/main" id="{FF2E0ECC-02E4-0440-C2B8-5F4E3954176C}"/>
              </a:ext>
            </a:extLst>
          </p:cNvPr>
          <p:cNvSpPr>
            <a:spLocks noGrp="1"/>
          </p:cNvSpPr>
          <p:nvPr>
            <p:ph type="sldNum" sz="quarter" idx="5"/>
          </p:nvPr>
        </p:nvSpPr>
        <p:spPr/>
        <p:txBody>
          <a:bodyPr/>
          <a:lstStyle/>
          <a:p>
            <a:fld id="{07816FCC-19CE-4B9E-95B6-5266DFEBED56}" type="slidenum">
              <a:rPr lang="ru-RU" smtClean="0"/>
              <a:t>17</a:t>
            </a:fld>
            <a:endParaRPr lang="ru-RU"/>
          </a:p>
        </p:txBody>
      </p:sp>
    </p:spTree>
    <p:extLst>
      <p:ext uri="{BB962C8B-B14F-4D97-AF65-F5344CB8AC3E}">
        <p14:creationId xmlns:p14="http://schemas.microsoft.com/office/powerpoint/2010/main" val="2112992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890254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80322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0730583"/>
      </p:ext>
    </p:extLst>
  </p:cSld>
  <p:clrMap bg1="lt1" tx1="dk1" bg2="lt2" tx2="dk2" accent1="accent1" accent2="accent2" accent3="accent3" accent4="accent4" accent5="accent5" accent6="accent6" hlink="hlink" folHlink="folHlink"/>
  <p:sldLayoutIdLst>
    <p:sldLayoutId id="2147483649" r:id="rId1"/>
  </p:sldLayoutIdLst>
  <p:txStyles>
    <p:titleStyle>
      <a:lvl1pPr algn="r"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AE23C6-22F8-0E68-8087-F4505786D7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pic>
        <p:nvPicPr>
          <p:cNvPr id="10" name="Рисунок 9">
            <a:extLst>
              <a:ext uri="{FF2B5EF4-FFF2-40B4-BE49-F238E27FC236}">
                <a16:creationId xmlns:a16="http://schemas.microsoft.com/office/drawing/2014/main" id="{66FB8FF0-8C69-4F30-7AA7-E4A0D04CE54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6500" y="6350923"/>
            <a:ext cx="12300065" cy="523703"/>
          </a:xfrm>
          <a:prstGeom prst="rect">
            <a:avLst/>
          </a:prstGeom>
        </p:spPr>
      </p:pic>
      <p:pic>
        <p:nvPicPr>
          <p:cNvPr id="12" name="Рисунок 11">
            <a:extLst>
              <a:ext uri="{FF2B5EF4-FFF2-40B4-BE49-F238E27FC236}">
                <a16:creationId xmlns:a16="http://schemas.microsoft.com/office/drawing/2014/main" id="{10FFEE43-4DC5-016E-8357-9A938A274F3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48851" y="5599921"/>
            <a:ext cx="1154083" cy="1154083"/>
          </a:xfrm>
          <a:prstGeom prst="rect">
            <a:avLst/>
          </a:prstGeom>
        </p:spPr>
      </p:pic>
      <p:pic>
        <p:nvPicPr>
          <p:cNvPr id="13" name="Рисунок 12">
            <a:extLst>
              <a:ext uri="{FF2B5EF4-FFF2-40B4-BE49-F238E27FC236}">
                <a16:creationId xmlns:a16="http://schemas.microsoft.com/office/drawing/2014/main" id="{F7982F31-5075-74ED-6E8B-B0BFDEE86DB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82942" y="6509809"/>
            <a:ext cx="1328394" cy="231025"/>
          </a:xfrm>
          <a:prstGeom prst="rect">
            <a:avLst/>
          </a:prstGeom>
        </p:spPr>
      </p:pic>
    </p:spTree>
    <p:extLst>
      <p:ext uri="{BB962C8B-B14F-4D97-AF65-F5344CB8AC3E}">
        <p14:creationId xmlns:p14="http://schemas.microsoft.com/office/powerpoint/2010/main" val="3669086031"/>
      </p:ext>
    </p:extLst>
  </p:cSld>
  <p:clrMap bg1="lt1" tx1="dk1" bg2="lt2" tx2="dk2" accent1="accent1" accent2="accent2" accent3="accent3" accent4="accent4" accent5="accent5" accent6="accent6" hlink="hlink" folHlink="folHlink"/>
  <p:sldLayoutIdLst>
    <p:sldLayoutId id="2147483651" r:id="rId1"/>
  </p:sldLayoutIdLst>
  <p:txStyles>
    <p:titleStyle>
      <a:lvl1pPr algn="r"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2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6132D5C3-95C1-D5DC-3525-456EA284740D}"/>
              </a:ext>
            </a:extLst>
          </p:cNvPr>
          <p:cNvSpPr txBox="1">
            <a:spLocks/>
          </p:cNvSpPr>
          <p:nvPr/>
        </p:nvSpPr>
        <p:spPr>
          <a:xfrm>
            <a:off x="1083734" y="1109271"/>
            <a:ext cx="10585950" cy="4810025"/>
          </a:xfrm>
          <a:prstGeom prst="rect">
            <a:avLst/>
          </a:prstGeom>
        </p:spPr>
        <p:txBody>
          <a:bodyPr vert="horz" lIns="91440" tIns="45720" rIns="91440" bIns="45720" rtlCol="0" anchor="ctr">
            <a:normAutofit lnSpcReduction="10000"/>
          </a:bodyPr>
          <a:lstStyle>
            <a:lvl1pPr algn="r"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spcAft>
                <a:spcPts val="600"/>
              </a:spcAft>
            </a:pPr>
            <a:r>
              <a:rPr lang="ru-RU" sz="2400" dirty="0">
                <a:solidFill>
                  <a:schemeClr val="tx1"/>
                </a:solidFill>
                <a:latin typeface="Times New Roman" panose="02020603050405020304" pitchFamily="18" charset="0"/>
                <a:cs typeface="Times New Roman" panose="02020603050405020304" pitchFamily="18" charset="0"/>
              </a:rPr>
              <a:t>               </a:t>
            </a:r>
            <a:br>
              <a:rPr lang="ru-RU" sz="1600" dirty="0">
                <a:latin typeface="Times New Roman" panose="02020603050405020304" pitchFamily="18" charset="0"/>
                <a:cs typeface="Times New Roman" panose="02020603050405020304" pitchFamily="18" charset="0"/>
              </a:rPr>
            </a:br>
            <a:endParaRPr lang="ru-RU" sz="1600" dirty="0">
              <a:latin typeface="Times New Roman" panose="02020603050405020304" pitchFamily="18" charset="0"/>
              <a:cs typeface="Times New Roman" panose="02020603050405020304" pitchFamily="18" charset="0"/>
            </a:endParaRPr>
          </a:p>
          <a:p>
            <a:pPr algn="ctr">
              <a:spcAft>
                <a:spcPts val="600"/>
              </a:spcAft>
            </a:pPr>
            <a:endParaRPr lang="ru-RU" sz="1600" b="1" i="1" dirty="0">
              <a:solidFill>
                <a:srgbClr val="0070C0"/>
              </a:solidFill>
              <a:latin typeface="Times New Roman" panose="02020603050405020304" pitchFamily="18" charset="0"/>
              <a:cs typeface="Times New Roman" panose="02020603050405020304" pitchFamily="18" charset="0"/>
            </a:endParaRPr>
          </a:p>
          <a:p>
            <a:pPr algn="ctr">
              <a:spcAft>
                <a:spcPts val="600"/>
              </a:spcAft>
            </a:pPr>
            <a:br>
              <a:rPr lang="ru-RU" sz="3600" b="1" i="1" dirty="0">
                <a:latin typeface="Times New Roman" panose="02020603050405020304" pitchFamily="18" charset="0"/>
                <a:cs typeface="Times New Roman" panose="02020603050405020304" pitchFamily="18" charset="0"/>
              </a:rPr>
            </a:br>
            <a:r>
              <a:rPr lang="ru-RU" b="1" i="1" dirty="0">
                <a:latin typeface="Times New Roman" panose="02020603050405020304" pitchFamily="18" charset="0"/>
                <a:cs typeface="Times New Roman" panose="02020603050405020304" pitchFamily="18" charset="0"/>
              </a:rPr>
              <a:t>2024-жылдагы </a:t>
            </a:r>
            <a:r>
              <a:rPr lang="ru-RU" b="1" i="1" dirty="0" err="1">
                <a:latin typeface="Times New Roman" panose="02020603050405020304" pitchFamily="18" charset="0"/>
                <a:cs typeface="Times New Roman" panose="02020603050405020304" pitchFamily="18" charset="0"/>
              </a:rPr>
              <a:t>жана</a:t>
            </a:r>
            <a:r>
              <a:rPr lang="ru-RU" b="1" i="1" dirty="0">
                <a:latin typeface="Times New Roman" panose="02020603050405020304" pitchFamily="18" charset="0"/>
                <a:cs typeface="Times New Roman" panose="02020603050405020304" pitchFamily="18" charset="0"/>
              </a:rPr>
              <a:t> 2025-ж. январь - </a:t>
            </a:r>
            <a:r>
              <a:rPr lang="ru-RU" b="1" i="1" dirty="0" err="1">
                <a:latin typeface="Times New Roman" panose="02020603050405020304" pitchFamily="18" charset="0"/>
                <a:cs typeface="Times New Roman" panose="02020603050405020304" pitchFamily="18" charset="0"/>
              </a:rPr>
              <a:t>апрелиндеги</a:t>
            </a:r>
            <a:r>
              <a:rPr lang="ru-RU" b="1" i="1" dirty="0">
                <a:latin typeface="Times New Roman" panose="02020603050405020304" pitchFamily="18" charset="0"/>
                <a:cs typeface="Times New Roman" panose="02020603050405020304" pitchFamily="18" charset="0"/>
              </a:rPr>
              <a:t>  Кыргыз </a:t>
            </a:r>
            <a:r>
              <a:rPr lang="ru-RU" b="1" i="1" dirty="0" err="1">
                <a:latin typeface="Times New Roman" panose="02020603050405020304" pitchFamily="18" charset="0"/>
                <a:cs typeface="Times New Roman" panose="02020603050405020304" pitchFamily="18" charset="0"/>
              </a:rPr>
              <a:t>Республикасындагы</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орточо</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айлык</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эмгек</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акы</a:t>
            </a:r>
            <a:endParaRPr lang="ru-RU" b="1" i="1" dirty="0">
              <a:latin typeface="Times New Roman" panose="02020603050405020304" pitchFamily="18" charset="0"/>
              <a:cs typeface="Times New Roman" panose="02020603050405020304" pitchFamily="18" charset="0"/>
            </a:endParaRPr>
          </a:p>
          <a:p>
            <a:pPr algn="ctr">
              <a:spcAft>
                <a:spcPts val="600"/>
              </a:spcAft>
            </a:pPr>
            <a:endParaRPr lang="ru-RU" b="1" i="1" dirty="0">
              <a:latin typeface="Times New Roman" panose="02020603050405020304" pitchFamily="18" charset="0"/>
              <a:cs typeface="Times New Roman" panose="02020603050405020304" pitchFamily="18" charset="0"/>
            </a:endParaRPr>
          </a:p>
          <a:p>
            <a:pPr algn="ctr">
              <a:spcAft>
                <a:spcPts val="600"/>
              </a:spcAft>
            </a:pPr>
            <a:br>
              <a:rPr lang="ky-KG" b="1" i="1" dirty="0">
                <a:solidFill>
                  <a:srgbClr val="0070C0"/>
                </a:solidFill>
                <a:latin typeface="Times New Roman" panose="02020603050405020304" pitchFamily="18" charset="0"/>
                <a:cs typeface="Times New Roman" panose="02020603050405020304" pitchFamily="18" charset="0"/>
              </a:rPr>
            </a:br>
            <a:endParaRPr lang="ru-RU" dirty="0"/>
          </a:p>
        </p:txBody>
      </p:sp>
      <p:sp>
        <p:nvSpPr>
          <p:cNvPr id="8" name="Текст 2">
            <a:extLst>
              <a:ext uri="{FF2B5EF4-FFF2-40B4-BE49-F238E27FC236}">
                <a16:creationId xmlns:a16="http://schemas.microsoft.com/office/drawing/2014/main" id="{6E6B8F1C-3146-A55C-E893-C16537806AF6}"/>
              </a:ext>
            </a:extLst>
          </p:cNvPr>
          <p:cNvSpPr txBox="1">
            <a:spLocks/>
          </p:cNvSpPr>
          <p:nvPr/>
        </p:nvSpPr>
        <p:spPr>
          <a:xfrm>
            <a:off x="4887883" y="5256515"/>
            <a:ext cx="6781800" cy="1325564"/>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pic>
        <p:nvPicPr>
          <p:cNvPr id="10" name="Рисунок 9">
            <a:extLst>
              <a:ext uri="{FF2B5EF4-FFF2-40B4-BE49-F238E27FC236}">
                <a16:creationId xmlns:a16="http://schemas.microsoft.com/office/drawing/2014/main" id="{2DEB89D9-3808-0EF9-D3AF-44062BBB57A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3298" y="541785"/>
            <a:ext cx="1804573" cy="1804573"/>
          </a:xfrm>
          <a:prstGeom prst="rect">
            <a:avLst/>
          </a:prstGeom>
        </p:spPr>
      </p:pic>
      <p:sp>
        <p:nvSpPr>
          <p:cNvPr id="2" name="Прямоугольник 1">
            <a:extLst>
              <a:ext uri="{FF2B5EF4-FFF2-40B4-BE49-F238E27FC236}">
                <a16:creationId xmlns:a16="http://schemas.microsoft.com/office/drawing/2014/main" id="{E65858CC-FE9F-B17A-392A-9086447079FA}"/>
              </a:ext>
            </a:extLst>
          </p:cNvPr>
          <p:cNvSpPr/>
          <p:nvPr/>
        </p:nvSpPr>
        <p:spPr>
          <a:xfrm>
            <a:off x="5291204" y="5919297"/>
            <a:ext cx="6781799" cy="707886"/>
          </a:xfrm>
          <a:prstGeom prst="rect">
            <a:avLst/>
          </a:prstGeom>
        </p:spPr>
        <p:txBody>
          <a:bodyPr wrap="square">
            <a:spAutoFit/>
          </a:bodyPr>
          <a:lstStyle/>
          <a:p>
            <a:r>
              <a:rPr lang="ru-RU" sz="2000" dirty="0" err="1">
                <a:solidFill>
                  <a:schemeClr val="tx2"/>
                </a:solidFill>
                <a:latin typeface="Times New Roman" panose="02020603050405020304" pitchFamily="18" charset="0"/>
                <a:cs typeface="Times New Roman" panose="02020603050405020304" pitchFamily="18" charset="0"/>
              </a:rPr>
              <a:t>Эмгек</a:t>
            </a:r>
            <a:r>
              <a:rPr lang="ru-RU" sz="2000" dirty="0">
                <a:solidFill>
                  <a:schemeClr val="tx2"/>
                </a:solidFill>
                <a:latin typeface="Times New Roman" panose="02020603050405020304" pitchFamily="18" charset="0"/>
                <a:cs typeface="Times New Roman" panose="02020603050405020304" pitchFamily="18" charset="0"/>
              </a:rPr>
              <a:t> </a:t>
            </a:r>
            <a:r>
              <a:rPr lang="ru-RU" sz="2000" dirty="0" err="1">
                <a:solidFill>
                  <a:schemeClr val="tx2"/>
                </a:solidFill>
                <a:latin typeface="Times New Roman" panose="02020603050405020304" pitchFamily="18" charset="0"/>
                <a:cs typeface="Times New Roman" panose="02020603050405020304" pitchFamily="18" charset="0"/>
              </a:rPr>
              <a:t>жана</a:t>
            </a:r>
            <a:r>
              <a:rPr lang="ru-RU" sz="2000" dirty="0">
                <a:solidFill>
                  <a:schemeClr val="tx2"/>
                </a:solidFill>
                <a:latin typeface="Times New Roman" panose="02020603050405020304" pitchFamily="18" charset="0"/>
                <a:cs typeface="Times New Roman" panose="02020603050405020304" pitchFamily="18" charset="0"/>
              </a:rPr>
              <a:t> </a:t>
            </a:r>
            <a:r>
              <a:rPr lang="ru-RU" sz="2000" dirty="0" err="1">
                <a:solidFill>
                  <a:schemeClr val="tx2"/>
                </a:solidFill>
                <a:latin typeface="Times New Roman" panose="02020603050405020304" pitchFamily="18" charset="0"/>
                <a:cs typeface="Times New Roman" panose="02020603050405020304" pitchFamily="18" charset="0"/>
              </a:rPr>
              <a:t>иш</a:t>
            </a:r>
            <a:r>
              <a:rPr lang="ru-RU" sz="2000" dirty="0">
                <a:solidFill>
                  <a:schemeClr val="tx2"/>
                </a:solidFill>
                <a:latin typeface="Times New Roman" panose="02020603050405020304" pitchFamily="18" charset="0"/>
                <a:cs typeface="Times New Roman" panose="02020603050405020304" pitchFamily="18" charset="0"/>
              </a:rPr>
              <a:t> </a:t>
            </a:r>
            <a:r>
              <a:rPr lang="ru-RU" sz="2000" dirty="0" err="1">
                <a:solidFill>
                  <a:schemeClr val="tx2"/>
                </a:solidFill>
                <a:latin typeface="Times New Roman" panose="02020603050405020304" pitchFamily="18" charset="0"/>
                <a:cs typeface="Times New Roman" panose="02020603050405020304" pitchFamily="18" charset="0"/>
              </a:rPr>
              <a:t>менен</a:t>
            </a:r>
            <a:r>
              <a:rPr lang="ru-RU" sz="2000" dirty="0">
                <a:solidFill>
                  <a:schemeClr val="tx2"/>
                </a:solidFill>
                <a:latin typeface="Times New Roman" panose="02020603050405020304" pitchFamily="18" charset="0"/>
                <a:cs typeface="Times New Roman" panose="02020603050405020304" pitchFamily="18" charset="0"/>
              </a:rPr>
              <a:t> </a:t>
            </a:r>
            <a:r>
              <a:rPr lang="ru-RU" sz="2000" dirty="0" err="1">
                <a:solidFill>
                  <a:schemeClr val="tx2"/>
                </a:solidFill>
                <a:latin typeface="Times New Roman" panose="02020603050405020304" pitchFamily="18" charset="0"/>
                <a:cs typeface="Times New Roman" panose="02020603050405020304" pitchFamily="18" charset="0"/>
              </a:rPr>
              <a:t>камсыз</a:t>
            </a:r>
            <a:r>
              <a:rPr lang="ru-RU" sz="2000" dirty="0">
                <a:solidFill>
                  <a:schemeClr val="tx2"/>
                </a:solidFill>
                <a:latin typeface="Times New Roman" panose="02020603050405020304" pitchFamily="18" charset="0"/>
                <a:cs typeface="Times New Roman" panose="02020603050405020304" pitchFamily="18" charset="0"/>
              </a:rPr>
              <a:t> </a:t>
            </a:r>
            <a:r>
              <a:rPr lang="ru-RU" sz="2000" dirty="0" err="1">
                <a:solidFill>
                  <a:schemeClr val="tx2"/>
                </a:solidFill>
                <a:latin typeface="Times New Roman" panose="02020603050405020304" pitchFamily="18" charset="0"/>
                <a:cs typeface="Times New Roman" panose="02020603050405020304" pitchFamily="18" charset="0"/>
              </a:rPr>
              <a:t>кылуу</a:t>
            </a:r>
            <a:r>
              <a:rPr lang="ru-RU" sz="2000" dirty="0">
                <a:solidFill>
                  <a:schemeClr val="tx2"/>
                </a:solidFill>
                <a:latin typeface="Times New Roman" panose="02020603050405020304" pitchFamily="18" charset="0"/>
                <a:cs typeface="Times New Roman" panose="02020603050405020304" pitchFamily="18" charset="0"/>
              </a:rPr>
              <a:t> статистика </a:t>
            </a:r>
            <a:r>
              <a:rPr lang="ru-RU" sz="2000" dirty="0" err="1">
                <a:solidFill>
                  <a:schemeClr val="tx2"/>
                </a:solidFill>
                <a:latin typeface="Times New Roman" panose="02020603050405020304" pitchFamily="18" charset="0"/>
                <a:cs typeface="Times New Roman" panose="02020603050405020304" pitchFamily="18" charset="0"/>
              </a:rPr>
              <a:t>бөлүмү</a:t>
            </a:r>
            <a:r>
              <a:rPr lang="ru-RU" sz="2000" dirty="0">
                <a:solidFill>
                  <a:schemeClr val="tx2"/>
                </a:solidFill>
                <a:latin typeface="Times New Roman" panose="02020603050405020304" pitchFamily="18" charset="0"/>
                <a:cs typeface="Times New Roman" panose="02020603050405020304" pitchFamily="18" charset="0"/>
              </a:rPr>
              <a:t> </a:t>
            </a:r>
            <a:r>
              <a:rPr lang="ru-RU" sz="2000" dirty="0" err="1">
                <a:solidFill>
                  <a:schemeClr val="tx2"/>
                </a:solidFill>
                <a:latin typeface="Times New Roman" panose="02020603050405020304" pitchFamily="18" charset="0"/>
                <a:cs typeface="Times New Roman" panose="02020603050405020304" pitchFamily="18" charset="0"/>
              </a:rPr>
              <a:t>Джайлобаева</a:t>
            </a:r>
            <a:r>
              <a:rPr lang="ru-RU" sz="2000" dirty="0">
                <a:solidFill>
                  <a:schemeClr val="tx2"/>
                </a:solidFill>
                <a:latin typeface="Times New Roman" panose="02020603050405020304" pitchFamily="18" charset="0"/>
                <a:cs typeface="Times New Roman" panose="02020603050405020304" pitchFamily="18" charset="0"/>
              </a:rPr>
              <a:t> Г.Ж.</a:t>
            </a:r>
            <a:endParaRPr sz="2000" cap="all" dirty="0">
              <a:solidFill>
                <a:schemeClr val="tx2"/>
              </a:solidFill>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1196582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E23FC010-C046-ABFE-C995-C2E8A74DD27A}"/>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D4CFF0E1-E7DB-1149-3383-D6FC03FE1B16}"/>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55FDB636-C2DE-BFCB-2B1B-6ED7D29354BB}"/>
              </a:ext>
            </a:extLst>
          </p:cNvPr>
          <p:cNvSpPr txBox="1">
            <a:spLocks noChangeArrowheads="1"/>
          </p:cNvSpPr>
          <p:nvPr/>
        </p:nvSpPr>
        <p:spPr bwMode="auto">
          <a:xfrm>
            <a:off x="1917783" y="316470"/>
            <a:ext cx="792673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lvl="0" eaLnBrk="0" hangingPunct="0"/>
            <a:r>
              <a:rPr lang="ky-KG" altLang="ru-RU" sz="2800" b="1" dirty="0">
                <a:latin typeface="Times New Roman" panose="02020603050405020304" pitchFamily="18" charset="0"/>
                <a:cs typeface="Times New Roman" panose="02020603050405020304" pitchFamily="18" charset="0"/>
              </a:rPr>
              <a:t>Маалыматтарды чогултуу тартиби </a:t>
            </a:r>
          </a:p>
        </p:txBody>
      </p:sp>
      <p:sp>
        <p:nvSpPr>
          <p:cNvPr id="5" name="Прямоугольник 4">
            <a:extLst>
              <a:ext uri="{FF2B5EF4-FFF2-40B4-BE49-F238E27FC236}">
                <a16:creationId xmlns:a16="http://schemas.microsoft.com/office/drawing/2014/main" id="{604DC164-C3D3-02D4-E3C3-7BE30F8C0868}"/>
              </a:ext>
            </a:extLst>
          </p:cNvPr>
          <p:cNvSpPr/>
          <p:nvPr/>
        </p:nvSpPr>
        <p:spPr>
          <a:xfrm>
            <a:off x="829031" y="1179442"/>
            <a:ext cx="10876354" cy="6683368"/>
          </a:xfrm>
          <a:prstGeom prst="rect">
            <a:avLst/>
          </a:prstGeom>
        </p:spPr>
        <p:txBody>
          <a:bodyPr wrap="square">
            <a:spAutoFit/>
          </a:bodyPr>
          <a:lstStyle/>
          <a:p>
            <a:pPr marL="342900" indent="-342900" algn="just" defTabSz="457200">
              <a:spcAft>
                <a:spcPts val="600"/>
              </a:spcAft>
              <a:buClr>
                <a:schemeClr val="tx2">
                  <a:lumMod val="75000"/>
                </a:schemeClr>
              </a:buClr>
              <a:buSzPct val="120000"/>
              <a:buFont typeface="Arial" panose="020B0604020202020204" pitchFamily="34" charset="0"/>
              <a:buChar char="•"/>
            </a:pPr>
            <a:r>
              <a:rPr lang="ru-RU" sz="2200" dirty="0">
                <a:solidFill>
                  <a:schemeClr val="tx2"/>
                </a:solidFill>
                <a:latin typeface="Times New Roman" panose="02020603050405020304" pitchFamily="18" charset="0"/>
                <a:cs typeface="Times New Roman" panose="02020603050405020304" pitchFamily="18" charset="0"/>
              </a:rPr>
              <a:t>Кыргыз </a:t>
            </a:r>
            <a:r>
              <a:rPr lang="ru-RU" sz="2200" dirty="0" err="1">
                <a:solidFill>
                  <a:schemeClr val="tx2"/>
                </a:solidFill>
                <a:latin typeface="Times New Roman" panose="02020603050405020304" pitchFamily="18" charset="0"/>
                <a:cs typeface="Times New Roman" panose="02020603050405020304" pitchFamily="18" charset="0"/>
              </a:rPr>
              <a:t>Республикасынын</a:t>
            </a:r>
            <a:r>
              <a:rPr lang="ru-RU" sz="2200" dirty="0">
                <a:solidFill>
                  <a:schemeClr val="tx2"/>
                </a:solidFill>
                <a:latin typeface="Times New Roman" panose="02020603050405020304" pitchFamily="18" charset="0"/>
                <a:cs typeface="Times New Roman" panose="02020603050405020304" pitchFamily="18" charset="0"/>
              </a:rPr>
              <a:t> </a:t>
            </a:r>
            <a:r>
              <a:rPr lang="ky-KG" sz="2200" dirty="0">
                <a:solidFill>
                  <a:schemeClr val="tx2"/>
                </a:solidFill>
                <a:latin typeface="Times New Roman" panose="02020603050405020304" pitchFamily="18" charset="0"/>
                <a:cs typeface="Times New Roman" panose="02020603050405020304" pitchFamily="18" charset="0"/>
              </a:rPr>
              <a:t>Улут</a:t>
            </a:r>
            <a:r>
              <a:rPr lang="ru-RU" sz="2200" dirty="0" err="1">
                <a:solidFill>
                  <a:schemeClr val="tx2"/>
                </a:solidFill>
                <a:latin typeface="Times New Roman" panose="02020603050405020304" pitchFamily="18" charset="0"/>
                <a:cs typeface="Times New Roman" panose="02020603050405020304" pitchFamily="18" charset="0"/>
              </a:rPr>
              <a:t>статком</a:t>
            </a:r>
            <a:r>
              <a:rPr lang="ky-KG" sz="2200" dirty="0">
                <a:solidFill>
                  <a:schemeClr val="tx2"/>
                </a:solidFill>
                <a:latin typeface="Times New Roman" panose="02020603050405020304" pitchFamily="18" charset="0"/>
                <a:cs typeface="Times New Roman" panose="02020603050405020304" pitchFamily="18" charset="0"/>
              </a:rPr>
              <a:t>у статистикалык органдарга жүктөлгөн иш-милдеттердин чегинде сан жана эмгек акы статистикасы боюнча мамлекеттик статистикалык байкоолорду жүргүзүү үчүн усулдарды жана </a:t>
            </a:r>
            <a:r>
              <a:rPr lang="ru-RU" sz="2200" dirty="0">
                <a:solidFill>
                  <a:schemeClr val="tx2"/>
                </a:solidFill>
                <a:latin typeface="Times New Roman" panose="02020603050405020304" pitchFamily="18" charset="0"/>
                <a:cs typeface="Times New Roman" panose="02020603050405020304" pitchFamily="18" charset="0"/>
              </a:rPr>
              <a:t>инструментарий</a:t>
            </a:r>
            <a:r>
              <a:rPr lang="ky-KG" sz="2200" dirty="0">
                <a:solidFill>
                  <a:schemeClr val="tx2"/>
                </a:solidFill>
                <a:latin typeface="Times New Roman" panose="02020603050405020304" pitchFamily="18" charset="0"/>
                <a:cs typeface="Times New Roman" panose="02020603050405020304" pitchFamily="18" charset="0"/>
              </a:rPr>
              <a:t>лерди (</a:t>
            </a:r>
            <a:r>
              <a:rPr lang="ru-RU" sz="2200" dirty="0">
                <a:solidFill>
                  <a:schemeClr val="tx2"/>
                </a:solidFill>
                <a:latin typeface="Times New Roman" panose="02020603050405020304" pitchFamily="18" charset="0"/>
                <a:cs typeface="Times New Roman" panose="02020603050405020304" pitchFamily="18" charset="0"/>
              </a:rPr>
              <a:t>отчет</a:t>
            </a:r>
            <a:r>
              <a:rPr lang="ky-KG" sz="2200" dirty="0">
                <a:solidFill>
                  <a:schemeClr val="tx2"/>
                </a:solidFill>
                <a:latin typeface="Times New Roman" panose="02020603050405020304" pitchFamily="18" charset="0"/>
                <a:cs typeface="Times New Roman" panose="02020603050405020304" pitchFamily="18" charset="0"/>
              </a:rPr>
              <a:t>туулуктун формаларын, нускамаларды жана аларды толтуруу боюнча көрсөтмөлөрдү) иштеп чыгат</a:t>
            </a:r>
            <a:r>
              <a:rPr lang="ru-RU" sz="2200" dirty="0">
                <a:solidFill>
                  <a:schemeClr val="tx2"/>
                </a:solidFill>
                <a:latin typeface="Times New Roman" panose="02020603050405020304" pitchFamily="18" charset="0"/>
                <a:cs typeface="Times New Roman" panose="02020603050405020304" pitchFamily="18" charset="0"/>
              </a:rPr>
              <a:t>.</a:t>
            </a:r>
          </a:p>
          <a:p>
            <a:pPr marL="342900" indent="-342900" algn="just" defTabSz="457200">
              <a:spcAft>
                <a:spcPts val="600"/>
              </a:spcAft>
              <a:buClr>
                <a:schemeClr val="tx2">
                  <a:lumMod val="75000"/>
                </a:schemeClr>
              </a:buClr>
              <a:buSzPct val="120000"/>
              <a:buFont typeface="Arial" panose="020B0604020202020204" pitchFamily="34" charset="0"/>
              <a:buChar char="•"/>
            </a:pPr>
            <a:r>
              <a:rPr lang="ky-KG" sz="2200" dirty="0">
                <a:solidFill>
                  <a:schemeClr val="tx2"/>
                </a:solidFill>
                <a:latin typeface="Times New Roman" panose="02020603050405020304" pitchFamily="18" charset="0"/>
                <a:cs typeface="Times New Roman" panose="02020603050405020304" pitchFamily="18" charset="0"/>
              </a:rPr>
              <a:t>Көрсөтүлгөн маалыматтар ишке ашырган экономикалык ишмердиктин түрүнө, каржылоо булагына жана менчик формасына карабастан </a:t>
            </a:r>
            <a:r>
              <a:rPr lang="ky-KG" sz="2200" b="1" i="1" dirty="0">
                <a:solidFill>
                  <a:schemeClr val="tx2"/>
                </a:solidFill>
                <a:latin typeface="Times New Roman" panose="02020603050405020304" pitchFamily="18" charset="0"/>
                <a:cs typeface="Times New Roman" panose="02020603050405020304" pitchFamily="18" charset="0"/>
              </a:rPr>
              <a:t>юридикалык</a:t>
            </a:r>
            <a:r>
              <a:rPr lang="ky-KG" sz="2200" dirty="0">
                <a:solidFill>
                  <a:schemeClr val="tx2"/>
                </a:solidFill>
                <a:latin typeface="Times New Roman" panose="02020603050405020304" pitchFamily="18" charset="0"/>
                <a:cs typeface="Times New Roman" panose="02020603050405020304" pitchFamily="18" charset="0"/>
              </a:rPr>
              <a:t> жактардан (</a:t>
            </a:r>
            <a:r>
              <a:rPr lang="ru-RU" sz="2200" dirty="0" err="1">
                <a:solidFill>
                  <a:schemeClr val="tx2"/>
                </a:solidFill>
                <a:latin typeface="Times New Roman" panose="02020603050405020304" pitchFamily="18" charset="0"/>
                <a:cs typeface="Times New Roman" panose="02020603050405020304" pitchFamily="18" charset="0"/>
              </a:rPr>
              <a:t>ишканалар</a:t>
            </a:r>
            <a:r>
              <a:rPr lang="ru-RU" sz="2200" dirty="0">
                <a:solidFill>
                  <a:schemeClr val="tx2"/>
                </a:solidFill>
                <a:latin typeface="Times New Roman" panose="02020603050405020304" pitchFamily="18" charset="0"/>
                <a:cs typeface="Times New Roman" panose="02020603050405020304" pitchFamily="18" charset="0"/>
              </a:rPr>
              <a:t>, </a:t>
            </a:r>
            <a:r>
              <a:rPr lang="ru-RU" sz="2200" dirty="0" err="1">
                <a:solidFill>
                  <a:schemeClr val="tx2"/>
                </a:solidFill>
                <a:latin typeface="Times New Roman" panose="02020603050405020304" pitchFamily="18" charset="0"/>
                <a:cs typeface="Times New Roman" panose="02020603050405020304" pitchFamily="18" charset="0"/>
              </a:rPr>
              <a:t>уюмдар</a:t>
            </a:r>
            <a:r>
              <a:rPr lang="ru-RU" sz="2200" dirty="0">
                <a:solidFill>
                  <a:schemeClr val="tx2"/>
                </a:solidFill>
                <a:latin typeface="Times New Roman" panose="02020603050405020304" pitchFamily="18" charset="0"/>
                <a:cs typeface="Times New Roman" panose="02020603050405020304" pitchFamily="18" charset="0"/>
              </a:rPr>
              <a:t>, </a:t>
            </a:r>
            <a:r>
              <a:rPr lang="ru-RU" sz="2200" dirty="0" err="1">
                <a:solidFill>
                  <a:schemeClr val="tx2"/>
                </a:solidFill>
                <a:latin typeface="Times New Roman" panose="02020603050405020304" pitchFamily="18" charset="0"/>
                <a:cs typeface="Times New Roman" panose="02020603050405020304" pitchFamily="18" charset="0"/>
              </a:rPr>
              <a:t>мекемелер</a:t>
            </a:r>
            <a:r>
              <a:rPr lang="ru-RU" sz="2200" dirty="0">
                <a:solidFill>
                  <a:schemeClr val="tx2"/>
                </a:solidFill>
                <a:latin typeface="Times New Roman" panose="02020603050405020304" pitchFamily="18" charset="0"/>
                <a:cs typeface="Times New Roman" panose="02020603050405020304" pitchFamily="18" charset="0"/>
              </a:rPr>
              <a:t>)</a:t>
            </a:r>
            <a:r>
              <a:rPr lang="ky-KG" sz="2200" dirty="0">
                <a:solidFill>
                  <a:schemeClr val="tx2"/>
                </a:solidFill>
                <a:latin typeface="Times New Roman" panose="02020603050405020304" pitchFamily="18" charset="0"/>
                <a:cs typeface="Times New Roman" panose="02020603050405020304" pitchFamily="18" charset="0"/>
              </a:rPr>
              <a:t> жана анын обочолонгон бөлүмдөрүнөн чогултулат.</a:t>
            </a:r>
            <a:endParaRPr lang="ru-RU" sz="2200" dirty="0">
              <a:solidFill>
                <a:schemeClr val="tx2"/>
              </a:solidFill>
              <a:latin typeface="Times New Roman" panose="02020603050405020304" pitchFamily="18" charset="0"/>
              <a:cs typeface="Times New Roman" panose="02020603050405020304" pitchFamily="18" charset="0"/>
            </a:endParaRPr>
          </a:p>
          <a:p>
            <a:pPr marL="342900" indent="-342900" algn="just" defTabSz="457200">
              <a:spcAft>
                <a:spcPts val="600"/>
              </a:spcAft>
              <a:buClr>
                <a:schemeClr val="tx2">
                  <a:lumMod val="75000"/>
                </a:schemeClr>
              </a:buClr>
              <a:buSzPct val="120000"/>
              <a:buFont typeface="Arial" panose="020B0604020202020204" pitchFamily="34" charset="0"/>
              <a:buChar char="•"/>
            </a:pPr>
            <a:r>
              <a:rPr lang="ky-KG" sz="2200" b="1" i="1" dirty="0">
                <a:solidFill>
                  <a:schemeClr val="tx2"/>
                </a:solidFill>
                <a:latin typeface="Times New Roman" panose="02020603050405020304" pitchFamily="18" charset="0"/>
                <a:cs typeface="Times New Roman" panose="02020603050405020304" pitchFamily="18" charset="0"/>
              </a:rPr>
              <a:t>Ишкананын кызматкерлеринин орточо номиналдык эмгек акысы тизмелик жана тизмелик эмес курамдагы кызматкерлердин иш жүзүндө эсептелген эмгек акы фондусун орточо эмгек акыны эсептөө үчүн кабыл алынган кызматкерлердин жана отчеттук мезгилдеги айлардын санына бөлүү жолу менен эсептелет</a:t>
            </a:r>
            <a:r>
              <a:rPr lang="ky-KG" sz="2400" b="1" i="1" dirty="0">
                <a:latin typeface="Times New Roman" panose="02020603050405020304" pitchFamily="18" charset="0"/>
                <a:cs typeface="Times New Roman" panose="02020603050405020304" pitchFamily="18" charset="0"/>
              </a:rPr>
              <a:t>.</a:t>
            </a:r>
          </a:p>
          <a:p>
            <a:pPr marL="342900" indent="-342900" algn="just" defTabSz="457200">
              <a:spcAft>
                <a:spcPts val="600"/>
              </a:spcAft>
              <a:buClr>
                <a:schemeClr val="tx2">
                  <a:lumMod val="75000"/>
                </a:schemeClr>
              </a:buClr>
              <a:buSzPct val="120000"/>
              <a:buFont typeface="Arial" panose="020B0604020202020204" pitchFamily="34" charset="0"/>
              <a:buChar char="•"/>
            </a:pPr>
            <a:r>
              <a:rPr lang="ru-RU" sz="24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Жеке </a:t>
            </a:r>
            <a:r>
              <a:rPr lang="ru-RU" sz="2400"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жактар</a:t>
            </a:r>
            <a:r>
              <a:rPr lang="ru-RU" sz="24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дыйкан</a:t>
            </a:r>
            <a:r>
              <a:rPr lang="ru-RU" sz="24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чарбалары</a:t>
            </a:r>
            <a:r>
              <a:rPr lang="ru-RU" sz="24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официалдуу</a:t>
            </a:r>
            <a:r>
              <a:rPr lang="ru-RU" sz="24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отчеттуулук</a:t>
            </a:r>
            <a:r>
              <a:rPr lang="ru-RU" sz="24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тапшырбайт</a:t>
            </a:r>
            <a:endParaRPr lang="ru-RU" sz="2400"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defTabSz="457200">
              <a:spcAft>
                <a:spcPts val="600"/>
              </a:spcAft>
              <a:buClr>
                <a:schemeClr val="tx2">
                  <a:lumMod val="75000"/>
                </a:schemeClr>
              </a:buClr>
              <a:buSzPct val="120000"/>
            </a:pPr>
            <a:endParaRPr lang="ru-RU" sz="2400" dirty="0">
              <a:latin typeface="Times New Roman" panose="02020603050405020304" pitchFamily="18" charset="0"/>
              <a:cs typeface="Times New Roman" panose="02020603050405020304" pitchFamily="18" charset="0"/>
            </a:endParaRPr>
          </a:p>
          <a:p>
            <a:pPr marR="0" lvl="0" algn="l" defTabSz="457200" rtl="0" eaLnBrk="1" fontAlgn="auto" latinLnBrk="0" hangingPunct="1">
              <a:lnSpc>
                <a:spcPct val="100000"/>
              </a:lnSpc>
              <a:spcBef>
                <a:spcPct val="20000"/>
              </a:spcBef>
              <a:spcAft>
                <a:spcPts val="300"/>
              </a:spcAft>
              <a:buClr>
                <a:schemeClr val="tx2">
                  <a:lumMod val="75000"/>
                </a:schemeClr>
              </a:buClr>
              <a:buSzPct val="120000"/>
              <a:tabLst/>
              <a:defRPr/>
            </a:pPr>
            <a:endParaRPr lang="ru-RU" sz="2400" b="1" dirty="0">
              <a:solidFill>
                <a:srgbClr val="0059A3"/>
              </a:solidFill>
              <a:latin typeface="DIN Pro Regular"/>
            </a:endParaRPr>
          </a:p>
          <a:p>
            <a:pPr marL="342900" indent="-342900" defTabSz="457200">
              <a:spcBef>
                <a:spcPct val="20000"/>
              </a:spcBef>
              <a:spcAft>
                <a:spcPts val="1200"/>
              </a:spcAft>
              <a:buClr>
                <a:schemeClr val="tx2">
                  <a:lumMod val="75000"/>
                </a:schemeClr>
              </a:buClr>
              <a:buSzPct val="120000"/>
              <a:buFont typeface="Arial" panose="020B0604020202020204" pitchFamily="34" charset="0"/>
              <a:buChar char="•"/>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marL="342900" indent="-342900" defTabSz="457200">
              <a:spcBef>
                <a:spcPct val="20000"/>
              </a:spcBef>
              <a:spcAft>
                <a:spcPts val="1200"/>
              </a:spcAft>
              <a:buClr>
                <a:schemeClr val="tx2">
                  <a:lumMod val="75000"/>
                </a:schemeClr>
              </a:buClr>
              <a:buSzPct val="120000"/>
              <a:buFont typeface="Arial" panose="020B0604020202020204" pitchFamily="34" charset="0"/>
              <a:buChar char="•"/>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sp>
        <p:nvSpPr>
          <p:cNvPr id="7" name="Rectangle 3">
            <a:extLst>
              <a:ext uri="{FF2B5EF4-FFF2-40B4-BE49-F238E27FC236}">
                <a16:creationId xmlns:a16="http://schemas.microsoft.com/office/drawing/2014/main" id="{34D72805-0A96-42C8-9561-8EA2406D6207}"/>
              </a:ext>
            </a:extLst>
          </p:cNvPr>
          <p:cNvSpPr>
            <a:spLocks noChangeArrowheads="1"/>
          </p:cNvSpPr>
          <p:nvPr/>
        </p:nvSpPr>
        <p:spPr bwMode="auto">
          <a:xfrm>
            <a:off x="1565328" y="297711"/>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y-KG"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04594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A8956A14-412D-B4A1-9DE5-20D84EC1A3FE}"/>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6A735FDA-7539-1E54-1670-E317886D72E0}"/>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C13D8AF4-8316-5729-F862-847332B99074}"/>
              </a:ext>
            </a:extLst>
          </p:cNvPr>
          <p:cNvSpPr txBox="1">
            <a:spLocks noChangeArrowheads="1"/>
          </p:cNvSpPr>
          <p:nvPr/>
        </p:nvSpPr>
        <p:spPr bwMode="auto">
          <a:xfrm>
            <a:off x="99089" y="418375"/>
            <a:ext cx="110701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lvl="0" eaLnBrk="0" hangingPunct="0"/>
            <a:r>
              <a:rPr lang="ru-RU" sz="2800" b="1" dirty="0" err="1">
                <a:latin typeface="Times New Roman" panose="02020603050405020304" pitchFamily="18" charset="0"/>
                <a:cs typeface="Times New Roman" panose="02020603050405020304" pitchFamily="18" charset="0"/>
              </a:rPr>
              <a:t>Жылдык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айлык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маалыматтар</a:t>
            </a:r>
            <a:endParaRPr lang="ky-KG" altLang="ru-RU" sz="2800" b="1" dirty="0">
              <a:latin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13B4E629-553A-86C2-BE63-4EA02CF697C1}"/>
              </a:ext>
            </a:extLst>
          </p:cNvPr>
          <p:cNvSpPr/>
          <p:nvPr/>
        </p:nvSpPr>
        <p:spPr>
          <a:xfrm>
            <a:off x="829030" y="1650022"/>
            <a:ext cx="10753369" cy="4585871"/>
          </a:xfrm>
          <a:prstGeom prst="rect">
            <a:avLst/>
          </a:prstGeom>
        </p:spPr>
        <p:txBody>
          <a:bodyPr wrap="square">
            <a:spAutoFit/>
          </a:bodyPr>
          <a:lstStyle/>
          <a:p>
            <a:pPr marL="342900" indent="-342900" defTabSz="457200">
              <a:spcAft>
                <a:spcPts val="600"/>
              </a:spcAft>
              <a:buClr>
                <a:schemeClr val="tx2">
                  <a:lumMod val="75000"/>
                </a:schemeClr>
              </a:buClr>
              <a:buSzPct val="120000"/>
              <a:buFont typeface="Arial" panose="020B0604020202020204" pitchFamily="34" charset="0"/>
              <a:buChar char="•"/>
            </a:pPr>
            <a:r>
              <a:rPr lang="ru-RU" sz="2400" b="1" dirty="0" err="1">
                <a:solidFill>
                  <a:schemeClr val="tx2"/>
                </a:solidFill>
                <a:latin typeface="Times New Roman" panose="02020603050405020304" pitchFamily="18" charset="0"/>
              </a:rPr>
              <a:t>Орточо</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айлык</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эмгек</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акы</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боюнча</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жылдык</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айлык</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маалыматтар</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статистикалык</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отчеттулук</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формаларынын</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маалыматарынан</a:t>
            </a:r>
            <a:r>
              <a:rPr lang="ru-RU" sz="2400" b="1" dirty="0">
                <a:solidFill>
                  <a:schemeClr val="tx2"/>
                </a:solidFill>
                <a:latin typeface="Times New Roman" panose="02020603050405020304" pitchFamily="18" charset="0"/>
              </a:rPr>
              <a:t> </a:t>
            </a:r>
            <a:r>
              <a:rPr lang="ru-RU" sz="2400" b="1" dirty="0" err="1">
                <a:solidFill>
                  <a:schemeClr val="tx2"/>
                </a:solidFill>
                <a:latin typeface="Times New Roman" panose="02020603050405020304" pitchFamily="18" charset="0"/>
              </a:rPr>
              <a:t>алынат</a:t>
            </a:r>
            <a:endParaRPr lang="ru-RU" sz="2400" b="1" dirty="0">
              <a:solidFill>
                <a:schemeClr val="tx2"/>
              </a:solidFill>
            </a:endParaRPr>
          </a:p>
          <a:p>
            <a:pPr marL="342900" indent="-342900" defTabSz="457200">
              <a:spcAft>
                <a:spcPts val="600"/>
              </a:spcAft>
              <a:buClr>
                <a:schemeClr val="tx2">
                  <a:lumMod val="75000"/>
                </a:schemeClr>
              </a:buClr>
              <a:buSzPct val="120000"/>
              <a:buFont typeface="Arial" panose="020B0604020202020204" pitchFamily="34" charset="0"/>
              <a:buChar char="•"/>
            </a:pPr>
            <a:r>
              <a:rPr lang="ru-RU" altLang="ru-RU" sz="2400" kern="0" dirty="0">
                <a:solidFill>
                  <a:schemeClr val="tx2"/>
                </a:solidFill>
                <a:latin typeface="Times New Roman" panose="02020603050405020304" pitchFamily="18" charset="0"/>
                <a:cs typeface="Times New Roman" panose="02020603050405020304" pitchFamily="18" charset="0"/>
              </a:rPr>
              <a:t>47,0 ми</a:t>
            </a:r>
            <a:r>
              <a:rPr lang="ky-KG" sz="2400" dirty="0">
                <a:solidFill>
                  <a:schemeClr val="tx2"/>
                </a:solidFill>
                <a:latin typeface="Times New Roman" panose="02020603050405020304" pitchFamily="18" charset="0"/>
                <a:cs typeface="Times New Roman" panose="02020603050405020304" pitchFamily="18" charset="0"/>
              </a:rPr>
              <a:t>ң</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ишкана</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уюм</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мекеме</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жылына</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маалымат</a:t>
            </a:r>
            <a:r>
              <a:rPr lang="ru-RU" altLang="ru-RU" sz="2400" kern="0" dirty="0">
                <a:solidFill>
                  <a:schemeClr val="tx2"/>
                </a:solidFill>
                <a:latin typeface="Times New Roman" panose="02020603050405020304" pitchFamily="18" charset="0"/>
              </a:rPr>
              <a:t> берет</a:t>
            </a:r>
            <a:r>
              <a:rPr lang="ru-RU" sz="2400" dirty="0">
                <a:solidFill>
                  <a:schemeClr val="tx2"/>
                </a:solidFill>
                <a:latin typeface="Times New Roman" panose="02020603050405020304" pitchFamily="18" charset="0"/>
                <a:cs typeface="Times New Roman" panose="02020603050405020304" pitchFamily="18" charset="0"/>
              </a:rPr>
              <a:t>;</a:t>
            </a:r>
          </a:p>
          <a:p>
            <a:pPr marL="342900" indent="-342900" defTabSz="457200">
              <a:spcAft>
                <a:spcPts val="600"/>
              </a:spcAft>
              <a:buClr>
                <a:schemeClr val="tx2">
                  <a:lumMod val="75000"/>
                </a:schemeClr>
              </a:buClr>
              <a:buSzPct val="120000"/>
              <a:buFont typeface="Arial" panose="020B0604020202020204" pitchFamily="34" charset="0"/>
              <a:buChar char="•"/>
            </a:pPr>
            <a:r>
              <a:rPr lang="ru-RU" altLang="ru-RU" sz="2400" kern="0" dirty="0">
                <a:solidFill>
                  <a:schemeClr val="tx2"/>
                </a:solidFill>
                <a:latin typeface="Times New Roman" panose="02020603050405020304" pitchFamily="18" charset="0"/>
                <a:cs typeface="Times New Roman" panose="02020603050405020304" pitchFamily="18" charset="0"/>
              </a:rPr>
              <a:t>8804-</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ишкана</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уюм</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мекеме</a:t>
            </a:r>
            <a:r>
              <a:rPr lang="ru-RU" altLang="ru-RU" sz="2400" kern="0" dirty="0">
                <a:solidFill>
                  <a:schemeClr val="tx2"/>
                </a:solidFill>
                <a:latin typeface="Times New Roman" panose="02020603050405020304" pitchFamily="18" charset="0"/>
              </a:rPr>
              <a:t> </a:t>
            </a:r>
            <a:r>
              <a:rPr lang="ru-RU" sz="2000" dirty="0">
                <a:solidFill>
                  <a:schemeClr val="tx2"/>
                </a:solidFill>
              </a:rPr>
              <a:t>№1-Э (</a:t>
            </a:r>
            <a:r>
              <a:rPr lang="ru-RU" sz="2000" dirty="0" err="1">
                <a:solidFill>
                  <a:schemeClr val="tx2"/>
                </a:solidFill>
              </a:rPr>
              <a:t>жылдык</a:t>
            </a:r>
            <a:r>
              <a:rPr lang="ru-RU" sz="2000" dirty="0">
                <a:solidFill>
                  <a:schemeClr val="tx2"/>
                </a:solidFill>
              </a:rPr>
              <a:t>) </a:t>
            </a:r>
            <a:r>
              <a:rPr lang="ru-RU" sz="2400" kern="0" dirty="0" err="1">
                <a:solidFill>
                  <a:schemeClr val="tx2"/>
                </a:solidFill>
                <a:latin typeface="Times New Roman" panose="02020603050405020304" pitchFamily="18" charset="0"/>
              </a:rPr>
              <a:t>формасындагы</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отчетттулук</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тапшырат</a:t>
            </a:r>
            <a:r>
              <a:rPr lang="ru-RU" sz="2400" dirty="0">
                <a:solidFill>
                  <a:schemeClr val="tx2"/>
                </a:solidFill>
                <a:latin typeface="Times New Roman" panose="02020603050405020304" pitchFamily="18" charset="0"/>
                <a:cs typeface="Times New Roman" panose="02020603050405020304" pitchFamily="18" charset="0"/>
              </a:rPr>
              <a:t>;</a:t>
            </a:r>
          </a:p>
          <a:p>
            <a:pPr marL="342900" indent="-342900" defTabSz="457200">
              <a:spcAft>
                <a:spcPts val="600"/>
              </a:spcAft>
              <a:buClr>
                <a:schemeClr val="tx2">
                  <a:lumMod val="75000"/>
                </a:schemeClr>
              </a:buClr>
              <a:buSzPct val="120000"/>
              <a:buFont typeface="Arial" panose="020B0604020202020204" pitchFamily="34" charset="0"/>
              <a:buChar char="•"/>
            </a:pPr>
            <a:r>
              <a:rPr lang="ru-RU" altLang="ru-RU" sz="2400" kern="0" dirty="0">
                <a:solidFill>
                  <a:schemeClr val="tx2"/>
                </a:solidFill>
                <a:latin typeface="Times New Roman" panose="02020603050405020304" pitchFamily="18" charset="0"/>
                <a:cs typeface="Times New Roman" panose="02020603050405020304" pitchFamily="18" charset="0"/>
              </a:rPr>
              <a:t>29369-ишкана – </a:t>
            </a:r>
            <a:r>
              <a:rPr lang="ru-RU" altLang="ru-RU" sz="2400" kern="0" dirty="0">
                <a:solidFill>
                  <a:schemeClr val="tx2"/>
                </a:solidFill>
                <a:latin typeface="Times New Roman" panose="02020603050405020304" pitchFamily="18" charset="0"/>
              </a:rPr>
              <a:t>квартал </a:t>
            </a:r>
            <a:r>
              <a:rPr lang="ru-RU" altLang="ru-RU" sz="2400" kern="0" dirty="0" err="1">
                <a:solidFill>
                  <a:schemeClr val="tx2"/>
                </a:solidFill>
                <a:latin typeface="Times New Roman" panose="02020603050405020304" pitchFamily="18" charset="0"/>
              </a:rPr>
              <a:t>сайын</a:t>
            </a:r>
            <a:r>
              <a:rPr lang="ru-RU" altLang="ru-RU" sz="2400" kern="0" dirty="0">
                <a:solidFill>
                  <a:schemeClr val="tx2"/>
                </a:solidFill>
                <a:latin typeface="Times New Roman" panose="02020603050405020304" pitchFamily="18" charset="0"/>
              </a:rPr>
              <a:t> </a:t>
            </a:r>
            <a:r>
              <a:rPr lang="ru-RU" altLang="ru-RU" sz="2400" kern="0" dirty="0">
                <a:solidFill>
                  <a:schemeClr val="tx2"/>
                </a:solidFill>
                <a:latin typeface="Times New Roman" panose="02020603050405020304" pitchFamily="18" charset="0"/>
                <a:cs typeface="Times New Roman" panose="02020603050405020304" pitchFamily="18" charset="0"/>
              </a:rPr>
              <a:t>(№1- ФХД-микро-</a:t>
            </a:r>
            <a:r>
              <a:rPr lang="ru-RU" altLang="ru-RU" sz="2400" kern="0" dirty="0" err="1">
                <a:solidFill>
                  <a:schemeClr val="tx2"/>
                </a:solidFill>
                <a:latin typeface="Times New Roman" panose="02020603050405020304" pitchFamily="18" charset="0"/>
                <a:cs typeface="Times New Roman" panose="02020603050405020304" pitchFamily="18" charset="0"/>
              </a:rPr>
              <a:t>кварталдык</a:t>
            </a:r>
            <a:r>
              <a:rPr lang="ru-RU" altLang="ru-RU" sz="2400" kern="0" dirty="0">
                <a:solidFill>
                  <a:schemeClr val="tx2"/>
                </a:solidFill>
                <a:latin typeface="Times New Roman" panose="02020603050405020304" pitchFamily="18" charset="0"/>
                <a:cs typeface="Times New Roman" panose="02020603050405020304" pitchFamily="18" charset="0"/>
              </a:rPr>
              <a:t>), </a:t>
            </a:r>
            <a:r>
              <a:rPr lang="ru-RU" altLang="ru-RU" sz="2400" kern="0" dirty="0">
                <a:solidFill>
                  <a:schemeClr val="tx2"/>
                </a:solidFill>
                <a:latin typeface="Times New Roman" panose="02020603050405020304" pitchFamily="18" charset="0"/>
              </a:rPr>
              <a:t>(№2-кредит-</a:t>
            </a:r>
            <a:r>
              <a:rPr lang="ru-RU" altLang="ru-RU" sz="2400" kern="0" dirty="0">
                <a:solidFill>
                  <a:schemeClr val="tx2"/>
                </a:solidFill>
                <a:latin typeface="Times New Roman" panose="02020603050405020304" pitchFamily="18" charset="0"/>
                <a:cs typeface="Times New Roman" panose="02020603050405020304" pitchFamily="18" charset="0"/>
              </a:rPr>
              <a:t>549 - </a:t>
            </a:r>
            <a:r>
              <a:rPr lang="ru-RU" altLang="ru-RU" sz="2400" kern="0" dirty="0">
                <a:solidFill>
                  <a:schemeClr val="tx2"/>
                </a:solidFill>
                <a:latin typeface="Times New Roman" panose="02020603050405020304" pitchFamily="18" charset="0"/>
              </a:rPr>
              <a:t>№4-фин-7917)</a:t>
            </a:r>
            <a:r>
              <a:rPr lang="ru-RU" altLang="ru-RU" sz="2400" kern="0" dirty="0">
                <a:solidFill>
                  <a:schemeClr val="tx2"/>
                </a:solidFill>
                <a:latin typeface="Times New Roman" panose="02020603050405020304" pitchFamily="18" charset="0"/>
                <a:cs typeface="Times New Roman" panose="02020603050405020304" pitchFamily="18" charset="0"/>
              </a:rPr>
              <a:t>;</a:t>
            </a:r>
          </a:p>
          <a:p>
            <a:pPr marL="342900" indent="-342900" defTabSz="457200">
              <a:spcAft>
                <a:spcPts val="600"/>
              </a:spcAft>
              <a:buClr>
                <a:schemeClr val="tx2">
                  <a:lumMod val="75000"/>
                </a:schemeClr>
              </a:buClr>
              <a:buSzPct val="120000"/>
              <a:buFont typeface="Arial" panose="020B0604020202020204" pitchFamily="34" charset="0"/>
              <a:buChar char="•"/>
            </a:pPr>
            <a:r>
              <a:rPr lang="ru-RU" altLang="ru-RU" sz="2400" kern="0" dirty="0">
                <a:solidFill>
                  <a:schemeClr val="tx2"/>
                </a:solidFill>
                <a:latin typeface="Times New Roman" panose="02020603050405020304" pitchFamily="18" charset="0"/>
              </a:rPr>
              <a:t>республика, </a:t>
            </a:r>
            <a:r>
              <a:rPr lang="ru-RU" altLang="ru-RU" sz="2400" kern="0" dirty="0" err="1">
                <a:solidFill>
                  <a:schemeClr val="tx2"/>
                </a:solidFill>
                <a:latin typeface="Times New Roman" panose="02020603050405020304" pitchFamily="18" charset="0"/>
              </a:rPr>
              <a:t>областтар</a:t>
            </a:r>
            <a:r>
              <a:rPr lang="ru-RU" altLang="ru-RU" sz="2400" kern="0" dirty="0">
                <a:solidFill>
                  <a:schemeClr val="tx2"/>
                </a:solidFill>
                <a:latin typeface="Times New Roman" panose="02020603050405020304" pitchFamily="18" charset="0"/>
              </a:rPr>
              <a:t>, район, </a:t>
            </a:r>
            <a:r>
              <a:rPr lang="ru-RU" altLang="ru-RU" sz="2400" kern="0" dirty="0" err="1">
                <a:solidFill>
                  <a:schemeClr val="tx2"/>
                </a:solidFill>
                <a:latin typeface="Times New Roman" panose="02020603050405020304" pitchFamily="18" charset="0"/>
              </a:rPr>
              <a:t>шаар</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жана</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айыл</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аймактары</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боюнча</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официалдуу</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статистикалык</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отчеттулуктун</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негизинде</a:t>
            </a:r>
            <a:r>
              <a:rPr lang="ru-RU" altLang="ru-RU" sz="2400" kern="0" dirty="0">
                <a:solidFill>
                  <a:schemeClr val="tx2"/>
                </a:solidFill>
                <a:latin typeface="Times New Roman" panose="02020603050405020304" pitchFamily="18" charset="0"/>
              </a:rPr>
              <a:t> </a:t>
            </a:r>
            <a:r>
              <a:rPr lang="ru-RU" altLang="ru-RU" sz="2400" kern="0" dirty="0" err="1">
                <a:solidFill>
                  <a:schemeClr val="tx2"/>
                </a:solidFill>
                <a:latin typeface="Times New Roman" panose="02020603050405020304" pitchFamily="18" charset="0"/>
              </a:rPr>
              <a:t>эсептелет</a:t>
            </a:r>
            <a:endParaRPr lang="ru-RU" altLang="ru-RU" sz="2400" kern="0" dirty="0">
              <a:solidFill>
                <a:schemeClr val="tx2"/>
              </a:solidFill>
              <a:latin typeface="Times New Roman" panose="02020603050405020304" pitchFamily="18" charset="0"/>
            </a:endParaRPr>
          </a:p>
          <a:p>
            <a:pPr defTabSz="457200">
              <a:spcAft>
                <a:spcPts val="600"/>
              </a:spcAft>
              <a:buClr>
                <a:schemeClr val="tx2">
                  <a:lumMod val="75000"/>
                </a:schemeClr>
              </a:buClr>
              <a:buSzPct val="120000"/>
            </a:pPr>
            <a:r>
              <a:rPr lang="ru-RU" sz="2200" b="1" dirty="0">
                <a:solidFill>
                  <a:srgbClr val="0059A3"/>
                </a:solidFill>
                <a:latin typeface="DIN Pro Regular"/>
              </a:rPr>
              <a:t>                           </a:t>
            </a: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marL="342900" indent="-342900" defTabSz="457200">
              <a:spcBef>
                <a:spcPct val="20000"/>
              </a:spcBef>
              <a:spcAft>
                <a:spcPts val="1200"/>
              </a:spcAft>
              <a:buClr>
                <a:srgbClr val="F7931D"/>
              </a:buClr>
              <a:buSzPct val="120000"/>
              <a:buFont typeface="Arial" panose="020B0604020202020204" pitchFamily="34" charset="0"/>
              <a:buChar char="•"/>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sp>
        <p:nvSpPr>
          <p:cNvPr id="3" name="Rectangle 1">
            <a:extLst>
              <a:ext uri="{FF2B5EF4-FFF2-40B4-BE49-F238E27FC236}">
                <a16:creationId xmlns:a16="http://schemas.microsoft.com/office/drawing/2014/main" id="{2075F55E-C437-02A8-30D2-65B16A000980}"/>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y-KG"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44371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2CF7ED18-BAA5-4C82-ECDB-6D5FEA90A98F}"/>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75E0EC8D-2E64-D4AB-617C-00CFCEF325B1}"/>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CC9C8D75-B827-9A9F-049B-5550795EBA73}"/>
              </a:ext>
            </a:extLst>
          </p:cNvPr>
          <p:cNvSpPr txBox="1">
            <a:spLocks noChangeArrowheads="1"/>
          </p:cNvSpPr>
          <p:nvPr/>
        </p:nvSpPr>
        <p:spPr bwMode="auto">
          <a:xfrm>
            <a:off x="99089" y="141377"/>
            <a:ext cx="11996833"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dirty="0"/>
              <a:t> </a:t>
            </a:r>
            <a:r>
              <a:rPr lang="ru-RU" sz="2800" b="1" dirty="0" err="1">
                <a:latin typeface="Times New Roman" panose="02020603050405020304" pitchFamily="18" charset="0"/>
                <a:cs typeface="Times New Roman" panose="02020603050405020304" pitchFamily="18" charset="0"/>
              </a:rPr>
              <a:t>Иштеген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калктын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түзүмү</a:t>
            </a:r>
            <a:r>
              <a:rPr lang="ru-RU" sz="2800" b="1" dirty="0">
                <a:latin typeface="Times New Roman" panose="02020603050405020304" pitchFamily="18" charset="0"/>
                <a:cs typeface="Times New Roman" panose="02020603050405020304" pitchFamily="18" charset="0"/>
              </a:rPr>
              <a:t> </a:t>
            </a:r>
            <a:br>
              <a:rPr lang="ru-RU" sz="2800" b="1" dirty="0">
                <a:latin typeface="Times New Roman" panose="02020603050405020304" pitchFamily="18" charset="0"/>
                <a:cs typeface="Times New Roman" panose="02020603050405020304" pitchFamily="18" charset="0"/>
              </a:rPr>
            </a:br>
            <a:r>
              <a:rPr lang="ru-RU" sz="2000" i="1" dirty="0">
                <a:latin typeface="Times New Roman" panose="02020603050405020304" pitchFamily="18" charset="0"/>
                <a:cs typeface="Times New Roman" panose="02020603050405020304" pitchFamily="18" charset="0"/>
              </a:rPr>
              <a:t>(</a:t>
            </a:r>
            <a:r>
              <a:rPr lang="ky-KG" sz="2000" i="1" dirty="0">
                <a:latin typeface="Times New Roman" panose="02020603050405020304" pitchFamily="18" charset="0"/>
                <a:cs typeface="Times New Roman" panose="02020603050405020304" pitchFamily="18" charset="0"/>
              </a:rPr>
              <a:t>пайыз менен</a:t>
            </a:r>
            <a:r>
              <a:rPr lang="ru-RU" sz="2000" i="1" dirty="0">
                <a:latin typeface="Times New Roman" panose="02020603050405020304" pitchFamily="18" charset="0"/>
                <a:cs typeface="Times New Roman" panose="02020603050405020304" pitchFamily="18" charset="0"/>
              </a:rPr>
              <a:t>)</a:t>
            </a:r>
            <a:endParaRPr lang="ru-RU" altLang="ru-RU" sz="2800" b="1" dirty="0">
              <a:latin typeface="DIN Pro Regular"/>
              <a:ea typeface="+mn-ea"/>
              <a:cs typeface="+mn-cs"/>
            </a:endParaRPr>
          </a:p>
        </p:txBody>
      </p:sp>
      <p:sp>
        <p:nvSpPr>
          <p:cNvPr id="5" name="Прямоугольник 4">
            <a:extLst>
              <a:ext uri="{FF2B5EF4-FFF2-40B4-BE49-F238E27FC236}">
                <a16:creationId xmlns:a16="http://schemas.microsoft.com/office/drawing/2014/main" id="{5AB92904-F4D8-A1B5-21FC-A82D5E8A291A}"/>
              </a:ext>
            </a:extLst>
          </p:cNvPr>
          <p:cNvSpPr/>
          <p:nvPr/>
        </p:nvSpPr>
        <p:spPr>
          <a:xfrm>
            <a:off x="829030" y="1650022"/>
            <a:ext cx="10753369" cy="1845120"/>
          </a:xfrm>
          <a:prstGeom prst="rect">
            <a:avLst/>
          </a:prstGeom>
        </p:spPr>
        <p:txBody>
          <a:bodyPr wrap="square">
            <a:spAutoFit/>
          </a:bodyPr>
          <a:lstStyle/>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6" name="Объект 6">
            <a:extLst>
              <a:ext uri="{FF2B5EF4-FFF2-40B4-BE49-F238E27FC236}">
                <a16:creationId xmlns:a16="http://schemas.microsoft.com/office/drawing/2014/main" id="{1682EC67-CABC-5BE5-2ECB-851C0B3796A6}"/>
              </a:ext>
            </a:extLst>
          </p:cNvPr>
          <p:cNvGraphicFramePr>
            <a:graphicFrameLocks/>
          </p:cNvGraphicFramePr>
          <p:nvPr>
            <p:extLst>
              <p:ext uri="{D42A27DB-BD31-4B8C-83A1-F6EECF244321}">
                <p14:modId xmlns:p14="http://schemas.microsoft.com/office/powerpoint/2010/main" val="1477745930"/>
              </p:ext>
            </p:extLst>
          </p:nvPr>
        </p:nvGraphicFramePr>
        <p:xfrm>
          <a:off x="838200" y="1294599"/>
          <a:ext cx="10515600" cy="47164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43293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304EA776-CCAB-6805-7414-5AE78406C348}"/>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F99471BD-1526-113A-33A6-76E414BE59D4}"/>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3803DCDB-90D9-0CD8-56EB-9BB177D14ACE}"/>
              </a:ext>
            </a:extLst>
          </p:cNvPr>
          <p:cNvSpPr txBox="1">
            <a:spLocks noChangeArrowheads="1"/>
          </p:cNvSpPr>
          <p:nvPr/>
        </p:nvSpPr>
        <p:spPr bwMode="auto">
          <a:xfrm>
            <a:off x="829030" y="418375"/>
            <a:ext cx="103402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err="1">
                <a:latin typeface="Times New Roman" panose="02020603050405020304" pitchFamily="18" charset="0"/>
                <a:cs typeface="Times New Roman" panose="02020603050405020304" pitchFamily="18" charset="0"/>
              </a:rPr>
              <a:t>Орточо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айлык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эмгек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акынын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эсептелиши</a:t>
            </a:r>
            <a:endParaRPr lang="ru-RU" altLang="ru-RU" sz="2800" b="1" dirty="0">
              <a:latin typeface="DIN Pro Regular"/>
              <a:ea typeface="+mn-ea"/>
              <a:cs typeface="+mn-cs"/>
            </a:endParaRPr>
          </a:p>
        </p:txBody>
      </p:sp>
      <p:sp>
        <p:nvSpPr>
          <p:cNvPr id="5" name="Прямоугольник 4">
            <a:extLst>
              <a:ext uri="{FF2B5EF4-FFF2-40B4-BE49-F238E27FC236}">
                <a16:creationId xmlns:a16="http://schemas.microsoft.com/office/drawing/2014/main" id="{6699F71D-EA09-4AC5-1AF8-FA4156E9F84C}"/>
              </a:ext>
            </a:extLst>
          </p:cNvPr>
          <p:cNvSpPr/>
          <p:nvPr/>
        </p:nvSpPr>
        <p:spPr>
          <a:xfrm>
            <a:off x="829030" y="1650022"/>
            <a:ext cx="10753369" cy="3323987"/>
          </a:xfrm>
          <a:prstGeom prst="rect">
            <a:avLst/>
          </a:prstGeom>
        </p:spPr>
        <p:txBody>
          <a:bodyPr wrap="square">
            <a:spAutoFit/>
          </a:bodyPr>
          <a:lstStyle/>
          <a:p>
            <a:pPr marL="342900" indent="-342900" defTabSz="457200">
              <a:spcAft>
                <a:spcPts val="600"/>
              </a:spcAft>
              <a:buClr>
                <a:schemeClr val="tx2">
                  <a:lumMod val="75000"/>
                </a:schemeClr>
              </a:buClr>
              <a:buSzPct val="120000"/>
              <a:buFont typeface="Wingdings" panose="05000000000000000000" pitchFamily="2" charset="2"/>
              <a:buChar char="§"/>
            </a:pP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Орточо</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номиналдуу</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эмгек</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акы</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тизмедеги</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жана</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тизмеде</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жок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жумушчулардын</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чыныгы</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эсептелген</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эмгек</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акы</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фонддусун</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орточо</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эмгек</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акыны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эсептөө</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үчүн</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кабыл</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алынган</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жумушчулардын</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санына</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жана</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отчеттук</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мезгилдеги</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айлардын</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санына</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бөлүү</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аркылуу</a:t>
            </a:r>
            <a:r>
              <a:rPr lang="ru-RU" sz="24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эсептелет</a:t>
            </a:r>
            <a:r>
              <a:rPr lang="ky-KG" sz="2400" i="1" dirty="0">
                <a:solidFill>
                  <a:schemeClr val="tx2"/>
                </a:solidFill>
                <a:latin typeface="Times New Roman" panose="02020603050405020304" pitchFamily="18" charset="0"/>
                <a:cs typeface="Times New Roman" panose="02020603050405020304" pitchFamily="18" charset="0"/>
              </a:rPr>
              <a:t>.</a:t>
            </a:r>
          </a:p>
          <a:p>
            <a:pPr marL="342900" indent="-342900" defTabSz="457200">
              <a:spcAft>
                <a:spcPts val="600"/>
              </a:spcAft>
              <a:buClr>
                <a:schemeClr val="tx2">
                  <a:lumMod val="75000"/>
                </a:schemeClr>
              </a:buClr>
              <a:buSzPct val="120000"/>
              <a:buFont typeface="Wingdings" panose="05000000000000000000" pitchFamily="2" charset="2"/>
              <a:buChar char="§"/>
            </a:pPr>
            <a:r>
              <a:rPr lang="ru-RU" sz="2400" i="1" dirty="0">
                <a:solidFill>
                  <a:schemeClr val="tx2"/>
                </a:solidFill>
                <a:latin typeface="Times New Roman" panose="02020603050405020304" pitchFamily="18" charset="0"/>
                <a:ea typeface="Times New Roman"/>
                <a:cs typeface="Times New Roman" panose="02020603050405020304" pitchFamily="18" charset="0"/>
              </a:rPr>
              <a:t>ОЭА=ЭАФ/ИС*1000</a:t>
            </a:r>
          </a:p>
          <a:p>
            <a:pPr marL="342900" indent="-342900" defTabSz="457200">
              <a:spcAft>
                <a:spcPts val="600"/>
              </a:spcAft>
              <a:buClr>
                <a:schemeClr val="tx2">
                  <a:lumMod val="75000"/>
                </a:schemeClr>
              </a:buClr>
              <a:buSzPct val="120000"/>
              <a:buFont typeface="Wingdings" panose="05000000000000000000" pitchFamily="2" charset="2"/>
              <a:buChar char="§"/>
            </a:pPr>
            <a:r>
              <a:rPr lang="ky-KG" sz="2400" b="1" i="1" dirty="0">
                <a:solidFill>
                  <a:schemeClr val="tx2"/>
                </a:solidFill>
                <a:latin typeface="Times New Roman" panose="02020603050405020304" pitchFamily="18" charset="0"/>
                <a:cs typeface="Times New Roman" panose="02020603050405020304" pitchFamily="18" charset="0"/>
              </a:rPr>
              <a:t>Реалдуу эмгек акы</a:t>
            </a:r>
          </a:p>
          <a:p>
            <a:pPr marL="342900" indent="-342900" defTabSz="457200">
              <a:spcAft>
                <a:spcPts val="600"/>
              </a:spcAft>
              <a:buClr>
                <a:schemeClr val="tx2">
                  <a:lumMod val="75000"/>
                </a:schemeClr>
              </a:buClr>
              <a:buSzPct val="120000"/>
              <a:buFont typeface="Wingdings" panose="05000000000000000000" pitchFamily="2" charset="2"/>
              <a:buChar char="§"/>
            </a:pPr>
            <a:r>
              <a:rPr lang="ru-RU" sz="2400" i="1" dirty="0">
                <a:solidFill>
                  <a:schemeClr val="tx2"/>
                </a:solidFill>
                <a:latin typeface="Times New Roman" panose="02020603050405020304" pitchFamily="18" charset="0"/>
                <a:ea typeface="Times New Roman"/>
                <a:cs typeface="Times New Roman" panose="02020603050405020304" pitchFamily="18" charset="0"/>
              </a:rPr>
              <a:t> РЭА= НЭА/ИПЦ*100</a:t>
            </a:r>
            <a:endParaRPr lang="ru-RU" sz="2400" dirty="0">
              <a:solidFill>
                <a:schemeClr val="tx2"/>
              </a:solidFill>
              <a:latin typeface="Times New Roman" panose="02020603050405020304" pitchFamily="18" charset="0"/>
              <a:cs typeface="Times New Roman" panose="02020603050405020304" pitchFamily="18" charset="0"/>
            </a:endParaRPr>
          </a:p>
          <a:p>
            <a:pPr defTabSz="457200">
              <a:spcAft>
                <a:spcPts val="600"/>
              </a:spcAft>
              <a:buClr>
                <a:srgbClr val="F7931D"/>
              </a:buClr>
              <a:buSzPct val="120000"/>
            </a:pPr>
            <a:r>
              <a:rPr lang="ru-RU" sz="2200" b="1" dirty="0">
                <a:solidFill>
                  <a:schemeClr val="tx2"/>
                </a:solidFill>
                <a:latin typeface="Times New Roman" panose="02020603050405020304" pitchFamily="18" charset="0"/>
                <a:cs typeface="Times New Roman" panose="02020603050405020304" pitchFamily="18" charset="0"/>
              </a:rPr>
              <a:t>                           </a:t>
            </a:r>
            <a:endParaRPr lang="en-US" sz="2000" b="1" dirty="0">
              <a:solidFill>
                <a:schemeClr val="tx2"/>
              </a:solidFill>
              <a:effectLst>
                <a:innerShdw blurRad="63500" dist="50800" dir="13500000">
                  <a:srgbClr val="000000">
                    <a:alpha val="50000"/>
                  </a:srgbClr>
                </a:innerShdw>
              </a:effectLst>
              <a:latin typeface="Times New Roman" panose="02020603050405020304" pitchFamily="18"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441632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16096644-7331-DF6A-A793-6549721EC988}"/>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1ED41380-41D8-36B5-2C97-81FE5EA08323}"/>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7E0644F6-FB76-3CB1-FF99-589A334DB30B}"/>
              </a:ext>
            </a:extLst>
          </p:cNvPr>
          <p:cNvSpPr txBox="1">
            <a:spLocks noChangeArrowheads="1"/>
          </p:cNvSpPr>
          <p:nvPr/>
        </p:nvSpPr>
        <p:spPr bwMode="auto">
          <a:xfrm>
            <a:off x="99089" y="418374"/>
            <a:ext cx="1148331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err="1">
                <a:latin typeface="Times New Roman" panose="02020603050405020304" pitchFamily="18" charset="0"/>
                <a:cs typeface="Times New Roman" panose="02020603050405020304" pitchFamily="18" charset="0"/>
              </a:rPr>
              <a:t>Орточо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айлык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эмгек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акы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боюнча</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жылдык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айлык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маалыматтар</a:t>
            </a:r>
            <a:endParaRPr lang="ru-RU" altLang="ru-RU" sz="2800" b="1" dirty="0">
              <a:latin typeface="DIN Pro Regular"/>
              <a:ea typeface="+mn-ea"/>
              <a:cs typeface="+mn-cs"/>
            </a:endParaRPr>
          </a:p>
        </p:txBody>
      </p:sp>
      <p:sp>
        <p:nvSpPr>
          <p:cNvPr id="5" name="Прямоугольник 4">
            <a:extLst>
              <a:ext uri="{FF2B5EF4-FFF2-40B4-BE49-F238E27FC236}">
                <a16:creationId xmlns:a16="http://schemas.microsoft.com/office/drawing/2014/main" id="{700F9920-946F-1CF2-1EF6-1B19FC348825}"/>
              </a:ext>
            </a:extLst>
          </p:cNvPr>
          <p:cNvSpPr/>
          <p:nvPr/>
        </p:nvSpPr>
        <p:spPr>
          <a:xfrm>
            <a:off x="829030" y="1650022"/>
            <a:ext cx="10753369" cy="6061659"/>
          </a:xfrm>
          <a:prstGeom prst="rect">
            <a:avLst/>
          </a:prstGeom>
        </p:spPr>
        <p:txBody>
          <a:bodyPr wrap="square">
            <a:spAutoFit/>
          </a:bodyPr>
          <a:lstStyle/>
          <a:p>
            <a:pPr marL="171450" lvl="0" indent="-171450" defTabSz="457200">
              <a:lnSpc>
                <a:spcPct val="100000"/>
              </a:lnSpc>
              <a:spcBef>
                <a:spcPts val="0"/>
              </a:spcBef>
              <a:buFontTx/>
              <a:buChar char="-"/>
              <a:defRPr/>
            </a:pPr>
            <a:r>
              <a:rPr lang="ru-RU" sz="2400" dirty="0" err="1">
                <a:solidFill>
                  <a:schemeClr val="tx2"/>
                </a:solidFill>
                <a:latin typeface="Times New Roman" panose="02020603050405020304" pitchFamily="18" charset="0"/>
                <a:cs typeface="Times New Roman" panose="02020603050405020304" pitchFamily="18" charset="0"/>
              </a:rPr>
              <a:t>экономикалык</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ишмердиктин</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түрлөрү</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боюнча</a:t>
            </a:r>
            <a:r>
              <a:rPr lang="ru-RU" sz="2400" dirty="0">
                <a:solidFill>
                  <a:schemeClr val="tx2"/>
                </a:solidFill>
                <a:latin typeface="Times New Roman" panose="02020603050405020304" pitchFamily="18" charset="0"/>
                <a:cs typeface="Times New Roman" panose="02020603050405020304" pitchFamily="18" charset="0"/>
              </a:rPr>
              <a:t>  </a:t>
            </a:r>
          </a:p>
          <a:p>
            <a:pPr marL="171450" lvl="0" indent="-171450" defTabSz="457200">
              <a:lnSpc>
                <a:spcPct val="100000"/>
              </a:lnSpc>
              <a:spcBef>
                <a:spcPts val="0"/>
              </a:spcBef>
              <a:buFontTx/>
              <a:buChar char="-"/>
              <a:defRPr/>
            </a:pPr>
            <a:r>
              <a:rPr lang="ky-KG" sz="2400" dirty="0">
                <a:solidFill>
                  <a:schemeClr val="tx2"/>
                </a:solidFill>
                <a:latin typeface="Times New Roman" panose="02020603050405020304" pitchFamily="18" charset="0"/>
                <a:cs typeface="Times New Roman" panose="02020603050405020304" pitchFamily="18" charset="0"/>
              </a:rPr>
              <a:t>аймактар боюнча </a:t>
            </a:r>
          </a:p>
          <a:p>
            <a:pPr marL="171450" lvl="0" indent="-171450" defTabSz="457200">
              <a:lnSpc>
                <a:spcPct val="100000"/>
              </a:lnSpc>
              <a:spcBef>
                <a:spcPts val="0"/>
              </a:spcBef>
              <a:buFontTx/>
              <a:buChar char="-"/>
              <a:defRPr/>
            </a:pPr>
            <a:r>
              <a:rPr lang="ky-KG" sz="2400" dirty="0">
                <a:solidFill>
                  <a:schemeClr val="tx2"/>
                </a:solidFill>
                <a:latin typeface="Times New Roman" panose="02020603050405020304" pitchFamily="18" charset="0"/>
                <a:cs typeface="Times New Roman" panose="02020603050405020304" pitchFamily="18" charset="0"/>
              </a:rPr>
              <a:t>бюджеттик жана бюджеттик эмес</a:t>
            </a:r>
            <a:r>
              <a:rPr lang="ky-KG" sz="2400" baseline="30000" dirty="0">
                <a:solidFill>
                  <a:schemeClr val="tx2"/>
                </a:solidFill>
                <a:latin typeface="Times New Roman" panose="02020603050405020304" pitchFamily="18" charset="0"/>
                <a:cs typeface="Times New Roman" panose="02020603050405020304" pitchFamily="18" charset="0"/>
              </a:rPr>
              <a:t> </a:t>
            </a:r>
            <a:r>
              <a:rPr lang="ky-KG" sz="2400" dirty="0">
                <a:solidFill>
                  <a:schemeClr val="tx2"/>
                </a:solidFill>
                <a:latin typeface="Times New Roman" panose="02020603050405020304" pitchFamily="18" charset="0"/>
                <a:cs typeface="Times New Roman" panose="02020603050405020304" pitchFamily="18" charset="0"/>
              </a:rPr>
              <a:t>чөйрө боюнча</a:t>
            </a:r>
          </a:p>
          <a:p>
            <a:pPr marL="171450" lvl="0" indent="-171450" defTabSz="457200">
              <a:lnSpc>
                <a:spcPct val="100000"/>
              </a:lnSpc>
              <a:spcBef>
                <a:spcPts val="0"/>
              </a:spcBef>
              <a:buFontTx/>
              <a:buChar char="-"/>
              <a:defRPr/>
            </a:pPr>
            <a:r>
              <a:rPr lang="ru-RU" sz="2400" dirty="0">
                <a:solidFill>
                  <a:schemeClr val="tx2"/>
                </a:solidFill>
                <a:latin typeface="Times New Roman" panose="02020603050405020304" pitchFamily="18" charset="0"/>
                <a:cs typeface="Times New Roman" pitchFamily="18" charset="0"/>
              </a:rPr>
              <a:t> </a:t>
            </a:r>
            <a:r>
              <a:rPr lang="ru-RU" sz="2400" dirty="0" err="1">
                <a:solidFill>
                  <a:schemeClr val="tx2"/>
                </a:solidFill>
                <a:latin typeface="Times New Roman" panose="02020603050405020304" pitchFamily="18" charset="0"/>
                <a:cs typeface="Times New Roman" pitchFamily="18" charset="0"/>
              </a:rPr>
              <a:t>ишкананын</a:t>
            </a:r>
            <a:r>
              <a:rPr lang="ru-RU" sz="2400" dirty="0">
                <a:solidFill>
                  <a:schemeClr val="tx2"/>
                </a:solidFill>
                <a:latin typeface="Times New Roman" panose="02020603050405020304" pitchFamily="18" charset="0"/>
                <a:cs typeface="Times New Roman"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түрлөрү</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боюнча</a:t>
            </a:r>
            <a:r>
              <a:rPr lang="ru-RU" sz="2400" dirty="0">
                <a:solidFill>
                  <a:schemeClr val="tx2"/>
                </a:solidFill>
                <a:latin typeface="Times New Roman" panose="02020603050405020304" pitchFamily="18" charset="0"/>
                <a:cs typeface="Times New Roman" panose="02020603050405020304" pitchFamily="18" charset="0"/>
              </a:rPr>
              <a:t> (чакан, орто, </a:t>
            </a:r>
            <a:r>
              <a:rPr lang="ru-RU" sz="2400" dirty="0" err="1">
                <a:solidFill>
                  <a:schemeClr val="tx2"/>
                </a:solidFill>
                <a:latin typeface="Times New Roman" panose="02020603050405020304" pitchFamily="18" charset="0"/>
                <a:cs typeface="Times New Roman" pitchFamily="18" charset="0"/>
              </a:rPr>
              <a:t>ири</a:t>
            </a:r>
            <a:r>
              <a:rPr lang="ru-RU" sz="2400" dirty="0">
                <a:solidFill>
                  <a:schemeClr val="tx2"/>
                </a:solidFill>
                <a:latin typeface="Times New Roman" panose="02020603050405020304" pitchFamily="18" charset="0"/>
                <a:cs typeface="Times New Roman" pitchFamily="18" charset="0"/>
              </a:rPr>
              <a:t>)</a:t>
            </a:r>
          </a:p>
          <a:p>
            <a:pPr marL="171450" lvl="0" indent="-171450" defTabSz="457200">
              <a:lnSpc>
                <a:spcPct val="100000"/>
              </a:lnSpc>
              <a:spcBef>
                <a:spcPts val="0"/>
              </a:spcBef>
              <a:buFontTx/>
              <a:buChar char="-"/>
              <a:defRPr/>
            </a:pPr>
            <a:r>
              <a:rPr lang="ru-RU" sz="2400" dirty="0">
                <a:solidFill>
                  <a:schemeClr val="tx2"/>
                </a:solidFill>
                <a:latin typeface="Times New Roman" panose="02020603050405020304" pitchFamily="18" charset="0"/>
                <a:cs typeface="Times New Roman" pitchFamily="18" charset="0"/>
              </a:rPr>
              <a:t>ЭЭЗ, чет </a:t>
            </a:r>
            <a:r>
              <a:rPr lang="ru-RU" sz="2400" dirty="0" err="1">
                <a:solidFill>
                  <a:schemeClr val="tx2"/>
                </a:solidFill>
                <a:latin typeface="Times New Roman" panose="02020603050405020304" pitchFamily="18" charset="0"/>
                <a:cs typeface="Times New Roman" panose="02020603050405020304" pitchFamily="18" charset="0"/>
              </a:rPr>
              <a:t>өлкөлүк</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инвестициялары</a:t>
            </a:r>
            <a:r>
              <a:rPr lang="ru-RU" sz="2400" dirty="0">
                <a:solidFill>
                  <a:schemeClr val="tx2"/>
                </a:solidFill>
                <a:latin typeface="Times New Roman" panose="02020603050405020304" pitchFamily="18" charset="0"/>
                <a:cs typeface="Times New Roman" panose="02020603050405020304" pitchFamily="18" charset="0"/>
              </a:rPr>
              <a:t> бар </a:t>
            </a:r>
            <a:r>
              <a:rPr lang="ru-RU" sz="2400" dirty="0" err="1">
                <a:solidFill>
                  <a:schemeClr val="tx2"/>
                </a:solidFill>
                <a:latin typeface="Times New Roman" panose="02020603050405020304" pitchFamily="18" charset="0"/>
                <a:cs typeface="Times New Roman" panose="02020603050405020304" pitchFamily="18" charset="0"/>
              </a:rPr>
              <a:t>ишканалардын</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ишмердиги</a:t>
            </a:r>
            <a:endParaRPr lang="ru-RU" sz="2400" dirty="0">
              <a:solidFill>
                <a:schemeClr val="tx2"/>
              </a:solidFill>
              <a:latin typeface="Times New Roman" panose="02020603050405020304" pitchFamily="18" charset="0"/>
              <a:cs typeface="Times New Roman" pitchFamily="18" charset="0"/>
            </a:endParaRPr>
          </a:p>
          <a:p>
            <a:pPr marL="171450" lvl="0" indent="-171450" defTabSz="457200">
              <a:lnSpc>
                <a:spcPct val="100000"/>
              </a:lnSpc>
              <a:spcBef>
                <a:spcPts val="0"/>
              </a:spcBef>
              <a:buFontTx/>
              <a:buChar char="-"/>
              <a:defRPr/>
            </a:pPr>
            <a:r>
              <a:rPr lang="ru-RU" sz="2400" dirty="0" err="1">
                <a:solidFill>
                  <a:schemeClr val="tx2"/>
                </a:solidFill>
                <a:latin typeface="Times New Roman" pitchFamily="18" charset="0"/>
                <a:cs typeface="Times New Roman" pitchFamily="18" charset="0"/>
              </a:rPr>
              <a:t>аялдарга</a:t>
            </a:r>
            <a:r>
              <a:rPr lang="ru-RU" sz="2400" dirty="0">
                <a:solidFill>
                  <a:schemeClr val="tx2"/>
                </a:solidFill>
                <a:latin typeface="Times New Roman" pitchFamily="18" charset="0"/>
                <a:cs typeface="Times New Roman" pitchFamily="18" charset="0"/>
              </a:rPr>
              <a:t>, </a:t>
            </a:r>
            <a:r>
              <a:rPr lang="ru-RU" sz="2400" dirty="0" err="1">
                <a:solidFill>
                  <a:schemeClr val="tx2"/>
                </a:solidFill>
                <a:latin typeface="Times New Roman" pitchFamily="18" charset="0"/>
                <a:cs typeface="Times New Roman" pitchFamily="18" charset="0"/>
              </a:rPr>
              <a:t>эркектеге</a:t>
            </a:r>
            <a:r>
              <a:rPr lang="ru-RU" sz="2400" dirty="0">
                <a:solidFill>
                  <a:schemeClr val="tx2"/>
                </a:solidFill>
                <a:latin typeface="Times New Roman" pitchFamily="18" charset="0"/>
                <a:cs typeface="Times New Roman" pitchFamily="18" charset="0"/>
              </a:rPr>
              <a:t> </a:t>
            </a:r>
            <a:r>
              <a:rPr lang="ru-RU" sz="2400" dirty="0" err="1">
                <a:solidFill>
                  <a:schemeClr val="tx2"/>
                </a:solidFill>
                <a:latin typeface="Times New Roman" pitchFamily="18" charset="0"/>
                <a:cs typeface="Times New Roman" pitchFamily="18" charset="0"/>
              </a:rPr>
              <a:t>эсептелген</a:t>
            </a:r>
            <a:r>
              <a:rPr lang="ru-RU" sz="2400" dirty="0">
                <a:solidFill>
                  <a:schemeClr val="tx2"/>
                </a:solidFill>
                <a:latin typeface="Times New Roman" pitchFamily="18" charset="0"/>
                <a:cs typeface="Times New Roman" pitchFamily="18" charset="0"/>
              </a:rPr>
              <a:t> </a:t>
            </a:r>
            <a:r>
              <a:rPr lang="ru-RU" sz="2400" dirty="0" err="1">
                <a:solidFill>
                  <a:schemeClr val="tx2"/>
                </a:solidFill>
                <a:latin typeface="Times New Roman" pitchFamily="18" charset="0"/>
                <a:cs typeface="Times New Roman" pitchFamily="18" charset="0"/>
              </a:rPr>
              <a:t>эмгек</a:t>
            </a:r>
            <a:r>
              <a:rPr lang="ru-RU" sz="2400" dirty="0">
                <a:solidFill>
                  <a:schemeClr val="tx2"/>
                </a:solidFill>
                <a:latin typeface="Times New Roman" pitchFamily="18" charset="0"/>
                <a:cs typeface="Times New Roman" pitchFamily="18" charset="0"/>
              </a:rPr>
              <a:t> </a:t>
            </a:r>
            <a:r>
              <a:rPr lang="ru-RU" sz="2400" dirty="0" err="1">
                <a:solidFill>
                  <a:schemeClr val="tx2"/>
                </a:solidFill>
                <a:latin typeface="Times New Roman" pitchFamily="18" charset="0"/>
                <a:cs typeface="Times New Roman" pitchFamily="18" charset="0"/>
              </a:rPr>
              <a:t>акы</a:t>
            </a:r>
            <a:r>
              <a:rPr lang="ru-RU" sz="2400" dirty="0">
                <a:solidFill>
                  <a:schemeClr val="tx2"/>
                </a:solidFill>
                <a:latin typeface="Times New Roman" pitchFamily="18" charset="0"/>
                <a:cs typeface="Times New Roman" pitchFamily="18" charset="0"/>
              </a:rPr>
              <a:t> (</a:t>
            </a:r>
            <a:r>
              <a:rPr lang="ru-RU" sz="2400" dirty="0" err="1">
                <a:solidFill>
                  <a:schemeClr val="tx2"/>
                </a:solidFill>
                <a:latin typeface="Times New Roman" pitchFamily="18" charset="0"/>
                <a:cs typeface="Times New Roman" pitchFamily="18" charset="0"/>
              </a:rPr>
              <a:t>ноябрдагы</a:t>
            </a:r>
            <a:r>
              <a:rPr lang="ru-RU" sz="2400" dirty="0">
                <a:solidFill>
                  <a:schemeClr val="tx2"/>
                </a:solidFill>
                <a:latin typeface="Times New Roman" pitchFamily="18" charset="0"/>
                <a:cs typeface="Times New Roman" pitchFamily="18" charset="0"/>
              </a:rPr>
              <a:t> </a:t>
            </a:r>
            <a:r>
              <a:rPr lang="ru-RU" sz="2400" dirty="0" err="1">
                <a:solidFill>
                  <a:schemeClr val="tx2"/>
                </a:solidFill>
                <a:latin typeface="Times New Roman" pitchFamily="18" charset="0"/>
                <a:cs typeface="Times New Roman" pitchFamily="18" charset="0"/>
              </a:rPr>
              <a:t>изилдөө</a:t>
            </a:r>
            <a:r>
              <a:rPr lang="ru-RU" sz="2400" dirty="0">
                <a:solidFill>
                  <a:schemeClr val="tx2"/>
                </a:solidFill>
                <a:latin typeface="Times New Roman" pitchFamily="18" charset="0"/>
                <a:cs typeface="Times New Roman" pitchFamily="18" charset="0"/>
              </a:rPr>
              <a:t> </a:t>
            </a:r>
          </a:p>
          <a:p>
            <a:pPr marL="171450" lvl="0" indent="-171450" defTabSz="457200">
              <a:lnSpc>
                <a:spcPct val="100000"/>
              </a:lnSpc>
              <a:spcBef>
                <a:spcPts val="0"/>
              </a:spcBef>
              <a:buFontTx/>
              <a:buChar char="-"/>
              <a:defRPr/>
            </a:pPr>
            <a:r>
              <a:rPr lang="ru-RU" sz="2400" dirty="0" err="1">
                <a:solidFill>
                  <a:schemeClr val="tx2"/>
                </a:solidFill>
                <a:latin typeface="Times New Roman" panose="02020603050405020304" pitchFamily="18" charset="0"/>
                <a:cs typeface="Times New Roman" pitchFamily="18" charset="0"/>
              </a:rPr>
              <a:t>туризим</a:t>
            </a:r>
            <a:r>
              <a:rPr lang="ru-RU" sz="2400" dirty="0">
                <a:solidFill>
                  <a:schemeClr val="tx2"/>
                </a:solidFill>
                <a:latin typeface="Times New Roman" panose="02020603050405020304" pitchFamily="18" charset="0"/>
                <a:cs typeface="Times New Roman" pitchFamily="18" charset="0"/>
              </a:rPr>
              <a:t> </a:t>
            </a:r>
            <a:r>
              <a:rPr lang="ru-RU" sz="2400" dirty="0" err="1">
                <a:solidFill>
                  <a:schemeClr val="tx2"/>
                </a:solidFill>
                <a:latin typeface="Times New Roman" pitchFamily="18" charset="0"/>
                <a:cs typeface="Times New Roman" pitchFamily="18" charset="0"/>
              </a:rPr>
              <a:t>тармагындагы</a:t>
            </a:r>
            <a:endParaRPr lang="ru-RU" sz="2400" dirty="0">
              <a:solidFill>
                <a:schemeClr val="tx2"/>
              </a:solidFill>
              <a:latin typeface="Times New Roman" panose="02020603050405020304" pitchFamily="18" charset="0"/>
              <a:cs typeface="Times New Roman" panose="02020603050405020304" pitchFamily="18" charset="0"/>
            </a:endParaRPr>
          </a:p>
          <a:p>
            <a:pPr marL="171450" lvl="0" indent="-171450" defTabSz="457200">
              <a:lnSpc>
                <a:spcPct val="100000"/>
              </a:lnSpc>
              <a:spcBef>
                <a:spcPts val="0"/>
              </a:spcBef>
              <a:buFontTx/>
              <a:buChar char="-"/>
              <a:defRPr/>
            </a:pPr>
            <a:r>
              <a:rPr lang="ru-RU" sz="2400" dirty="0" err="1">
                <a:solidFill>
                  <a:schemeClr val="tx2"/>
                </a:solidFill>
                <a:latin typeface="Times New Roman" panose="02020603050405020304" pitchFamily="18" charset="0"/>
                <a:cs typeface="Times New Roman" pitchFamily="18" charset="0"/>
              </a:rPr>
              <a:t>менчик</a:t>
            </a:r>
            <a:r>
              <a:rPr lang="ru-RU" sz="2400" dirty="0">
                <a:solidFill>
                  <a:schemeClr val="tx2"/>
                </a:solidFill>
                <a:latin typeface="Times New Roman" panose="02020603050405020304" pitchFamily="18" charset="0"/>
                <a:cs typeface="Times New Roman" pitchFamily="18" charset="0"/>
              </a:rPr>
              <a:t> </a:t>
            </a:r>
            <a:r>
              <a:rPr lang="ru-RU" sz="2400" dirty="0" err="1">
                <a:solidFill>
                  <a:schemeClr val="tx2"/>
                </a:solidFill>
                <a:latin typeface="Times New Roman" panose="02020603050405020304" pitchFamily="18" charset="0"/>
                <a:cs typeface="Times New Roman" pitchFamily="18" charset="0"/>
              </a:rPr>
              <a:t>формалары</a:t>
            </a:r>
            <a:r>
              <a:rPr lang="ru-RU" sz="2400" dirty="0">
                <a:solidFill>
                  <a:schemeClr val="tx2"/>
                </a:solidFill>
                <a:latin typeface="Times New Roman" panose="02020603050405020304" pitchFamily="18" charset="0"/>
                <a:cs typeface="Times New Roman" pitchFamily="18" charset="0"/>
              </a:rPr>
              <a:t> </a:t>
            </a:r>
            <a:r>
              <a:rPr lang="ru-RU" sz="2400" dirty="0" err="1">
                <a:solidFill>
                  <a:schemeClr val="tx2"/>
                </a:solidFill>
                <a:latin typeface="Times New Roman" panose="02020603050405020304" pitchFamily="18" charset="0"/>
                <a:cs typeface="Times New Roman" pitchFamily="18" charset="0"/>
              </a:rPr>
              <a:t>боюнча</a:t>
            </a:r>
            <a:endParaRPr lang="ru-RU" sz="2400" dirty="0">
              <a:solidFill>
                <a:schemeClr val="tx2"/>
              </a:solidFill>
              <a:latin typeface="Times New Roman" panose="02020603050405020304" pitchFamily="18" charset="0"/>
              <a:cs typeface="Times New Roman" pitchFamily="18" charset="0"/>
            </a:endParaRPr>
          </a:p>
          <a:p>
            <a:pPr marL="171450" lvl="0" indent="-171450" defTabSz="457200">
              <a:lnSpc>
                <a:spcPct val="100000"/>
              </a:lnSpc>
              <a:spcBef>
                <a:spcPts val="0"/>
              </a:spcBef>
              <a:buFontTx/>
              <a:buChar char="-"/>
              <a:defRPr/>
            </a:pPr>
            <a:r>
              <a:rPr lang="ru-RU" sz="2400" dirty="0">
                <a:solidFill>
                  <a:schemeClr val="tx2"/>
                </a:solidFill>
                <a:latin typeface="Times New Roman" panose="02020603050405020304" pitchFamily="18" charset="0"/>
                <a:cs typeface="Times New Roman" pitchFamily="18" charset="0"/>
              </a:rPr>
              <a:t> </a:t>
            </a:r>
            <a:r>
              <a:rPr lang="ru-RU" sz="2400" dirty="0" err="1">
                <a:solidFill>
                  <a:schemeClr val="tx2"/>
                </a:solidFill>
                <a:latin typeface="Times New Roman" pitchFamily="18" charset="0"/>
                <a:cs typeface="Times New Roman" pitchFamily="18" charset="0"/>
              </a:rPr>
              <a:t>иш</a:t>
            </a:r>
            <a:r>
              <a:rPr lang="ru-RU" sz="2400" dirty="0">
                <a:solidFill>
                  <a:schemeClr val="tx2"/>
                </a:solidFill>
                <a:latin typeface="Times New Roman" pitchFamily="18" charset="0"/>
                <a:cs typeface="Times New Roman" pitchFamily="18" charset="0"/>
              </a:rPr>
              <a:t> </a:t>
            </a:r>
            <a:r>
              <a:rPr lang="ru-RU" sz="2400" dirty="0" err="1">
                <a:solidFill>
                  <a:schemeClr val="tx2"/>
                </a:solidFill>
                <a:latin typeface="Times New Roman" pitchFamily="18" charset="0"/>
                <a:cs typeface="Times New Roman" pitchFamily="18" charset="0"/>
              </a:rPr>
              <a:t>алып</a:t>
            </a:r>
            <a:r>
              <a:rPr lang="ru-RU" sz="2400" dirty="0">
                <a:solidFill>
                  <a:schemeClr val="tx2"/>
                </a:solidFill>
                <a:latin typeface="Times New Roman" pitchFamily="18" charset="0"/>
                <a:cs typeface="Times New Roman" pitchFamily="18" charset="0"/>
              </a:rPr>
              <a:t> </a:t>
            </a:r>
            <a:r>
              <a:rPr lang="ru-RU" sz="2400" dirty="0" err="1">
                <a:solidFill>
                  <a:schemeClr val="tx2"/>
                </a:solidFill>
                <a:latin typeface="Times New Roman" pitchFamily="18" charset="0"/>
                <a:cs typeface="Times New Roman" pitchFamily="18" charset="0"/>
              </a:rPr>
              <a:t>баруунун</a:t>
            </a:r>
            <a:r>
              <a:rPr lang="ru-RU" sz="2400" dirty="0">
                <a:solidFill>
                  <a:schemeClr val="tx2"/>
                </a:solidFill>
                <a:latin typeface="Times New Roman" pitchFamily="18" charset="0"/>
                <a:cs typeface="Times New Roman" pitchFamily="18" charset="0"/>
              </a:rPr>
              <a:t> </a:t>
            </a:r>
            <a:r>
              <a:rPr lang="ru-RU" sz="2400" dirty="0" err="1">
                <a:solidFill>
                  <a:schemeClr val="tx2"/>
                </a:solidFill>
                <a:latin typeface="Times New Roman" pitchFamily="18" charset="0"/>
                <a:cs typeface="Times New Roman" pitchFamily="18" charset="0"/>
              </a:rPr>
              <a:t>уюштуруу-укугунун</a:t>
            </a:r>
            <a:r>
              <a:rPr lang="ru-RU" sz="2400" dirty="0">
                <a:solidFill>
                  <a:schemeClr val="tx2"/>
                </a:solidFill>
                <a:latin typeface="Times New Roman" pitchFamily="18" charset="0"/>
                <a:cs typeface="Times New Roman" pitchFamily="18" charset="0"/>
              </a:rPr>
              <a:t> </a:t>
            </a:r>
            <a:r>
              <a:rPr lang="ru-RU" sz="2400" dirty="0" err="1">
                <a:solidFill>
                  <a:schemeClr val="tx2"/>
                </a:solidFill>
                <a:latin typeface="Times New Roman" pitchFamily="18" charset="0"/>
                <a:cs typeface="Times New Roman" pitchFamily="18" charset="0"/>
              </a:rPr>
              <a:t>формасы</a:t>
            </a:r>
            <a:r>
              <a:rPr lang="ru-RU" sz="2400" dirty="0">
                <a:solidFill>
                  <a:schemeClr val="tx2"/>
                </a:solidFill>
                <a:latin typeface="Times New Roman" pitchFamily="18" charset="0"/>
                <a:cs typeface="Times New Roman" pitchFamily="18" charset="0"/>
              </a:rPr>
              <a:t> </a:t>
            </a:r>
            <a:r>
              <a:rPr lang="ru-RU" sz="2400" dirty="0" err="1">
                <a:solidFill>
                  <a:schemeClr val="tx2"/>
                </a:solidFill>
                <a:latin typeface="Times New Roman" pitchFamily="18" charset="0"/>
                <a:cs typeface="Times New Roman" pitchFamily="18" charset="0"/>
              </a:rPr>
              <a:t>боюнча</a:t>
            </a:r>
            <a:endParaRPr lang="ru-RU" sz="2400" dirty="0">
              <a:solidFill>
                <a:schemeClr val="tx2"/>
              </a:solidFill>
              <a:latin typeface="Times New Roman" pitchFamily="18" charset="0"/>
              <a:cs typeface="Times New Roman" pitchFamily="18" charset="0"/>
            </a:endParaRPr>
          </a:p>
          <a:p>
            <a:pPr marL="342900" indent="-342900" defTabSz="457200">
              <a:spcAft>
                <a:spcPts val="600"/>
              </a:spcAft>
              <a:buClr>
                <a:srgbClr val="F7931D"/>
              </a:buClr>
              <a:buSzPct val="120000"/>
              <a:buFont typeface="Arial" panose="020B0604020202020204" pitchFamily="34" charset="0"/>
              <a:buChar char="•"/>
            </a:pPr>
            <a:endParaRPr lang="ru-RU" sz="2400" i="1" dirty="0">
              <a:solidFill>
                <a:schemeClr val="tx2"/>
              </a:solidFill>
              <a:latin typeface="Times New Roman"/>
              <a:ea typeface="Times New Roman"/>
            </a:endParaRPr>
          </a:p>
          <a:p>
            <a:pPr defTabSz="457200">
              <a:spcAft>
                <a:spcPts val="600"/>
              </a:spcAft>
              <a:buClr>
                <a:srgbClr val="F7931D"/>
              </a:buClr>
              <a:buSzPct val="120000"/>
            </a:pPr>
            <a:endParaRPr lang="ru-RU" sz="2400" dirty="0">
              <a:solidFill>
                <a:schemeClr val="tx2"/>
              </a:solidFill>
              <a:latin typeface="DIN Pro Regular"/>
            </a:endParaRPr>
          </a:p>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44751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1F4134F8-564A-A62D-051F-F820794CAA18}"/>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0E9FF18B-D65A-21EC-0D65-B1ED83994930}"/>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4C75FF4F-28F8-6E21-5A23-DE5F7174758A}"/>
              </a:ext>
            </a:extLst>
          </p:cNvPr>
          <p:cNvSpPr txBox="1">
            <a:spLocks noChangeArrowheads="1"/>
          </p:cNvSpPr>
          <p:nvPr/>
        </p:nvSpPr>
        <p:spPr bwMode="auto">
          <a:xfrm>
            <a:off x="99089" y="264486"/>
            <a:ext cx="1168333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2800" b="1" dirty="0">
                <a:latin typeface="Times New Roman" panose="02020603050405020304" pitchFamily="18" charset="0"/>
                <a:cs typeface="Times New Roman" panose="02020603050405020304" pitchFamily="18" charset="0"/>
              </a:rPr>
              <a:t>2024-жылдагы о</a:t>
            </a:r>
            <a:r>
              <a:rPr lang="ky-KG" sz="2800" b="1" dirty="0">
                <a:latin typeface="Times New Roman" panose="02020603050405020304" pitchFamily="18" charset="0"/>
                <a:cs typeface="Times New Roman" panose="02020603050405020304" pitchFamily="18" charset="0"/>
              </a:rPr>
              <a:t>рточо айлык эмгек акы аймактар боюнча</a:t>
            </a:r>
            <a:br>
              <a:rPr lang="ky-KG" sz="2800" b="1" dirty="0">
                <a:latin typeface="Times New Roman" panose="02020603050405020304" pitchFamily="18" charset="0"/>
                <a:cs typeface="Times New Roman" panose="02020603050405020304" pitchFamily="18" charset="0"/>
              </a:rPr>
            </a:br>
            <a:r>
              <a:rPr lang="ky-KG" sz="2000" b="1" i="1" dirty="0">
                <a:latin typeface="Times New Roman" panose="02020603050405020304" pitchFamily="18" charset="0"/>
                <a:cs typeface="Times New Roman" panose="02020603050405020304" pitchFamily="18" charset="0"/>
              </a:rPr>
              <a:t>(сом)</a:t>
            </a:r>
            <a:endParaRPr lang="ru-RU" altLang="ru-RU" sz="2000" b="1" i="1" dirty="0">
              <a:latin typeface="DIN Pro Regular"/>
              <a:ea typeface="+mn-ea"/>
              <a:cs typeface="+mn-cs"/>
            </a:endParaRPr>
          </a:p>
        </p:txBody>
      </p:sp>
      <p:sp>
        <p:nvSpPr>
          <p:cNvPr id="5" name="Прямоугольник 4">
            <a:extLst>
              <a:ext uri="{FF2B5EF4-FFF2-40B4-BE49-F238E27FC236}">
                <a16:creationId xmlns:a16="http://schemas.microsoft.com/office/drawing/2014/main" id="{FAB74E01-06DB-7CF8-0683-D976B7DEA78D}"/>
              </a:ext>
            </a:extLst>
          </p:cNvPr>
          <p:cNvSpPr/>
          <p:nvPr/>
        </p:nvSpPr>
        <p:spPr>
          <a:xfrm>
            <a:off x="829030" y="1650022"/>
            <a:ext cx="10753369" cy="2737673"/>
          </a:xfrm>
          <a:prstGeom prst="rect">
            <a:avLst/>
          </a:prstGeom>
        </p:spPr>
        <p:txBody>
          <a:bodyPr wrap="square">
            <a:spAutoFit/>
          </a:bodyPr>
          <a:lstStyle/>
          <a:p>
            <a:pPr marL="342900" indent="-342900" defTabSz="457200">
              <a:spcAft>
                <a:spcPts val="600"/>
              </a:spcAft>
              <a:buClr>
                <a:srgbClr val="F7931D"/>
              </a:buClr>
              <a:buSzPct val="120000"/>
              <a:buFont typeface="Arial" panose="020B0604020202020204" pitchFamily="34" charset="0"/>
              <a:buChar char="•"/>
            </a:pPr>
            <a:endParaRPr lang="ru-RU" sz="2400" i="1" dirty="0">
              <a:solidFill>
                <a:schemeClr val="tx2"/>
              </a:solidFill>
              <a:latin typeface="Times New Roman"/>
              <a:ea typeface="Times New Roman"/>
            </a:endParaRPr>
          </a:p>
          <a:p>
            <a:pPr defTabSz="457200">
              <a:spcAft>
                <a:spcPts val="600"/>
              </a:spcAft>
              <a:buClr>
                <a:srgbClr val="F7931D"/>
              </a:buClr>
              <a:buSzPct val="120000"/>
            </a:pPr>
            <a:endParaRPr lang="ru-RU" sz="2400" dirty="0">
              <a:solidFill>
                <a:schemeClr val="tx2"/>
              </a:solidFill>
              <a:latin typeface="DIN Pro Regular"/>
            </a:endParaRPr>
          </a:p>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6" name="Диаграмма 5">
            <a:extLst>
              <a:ext uri="{FF2B5EF4-FFF2-40B4-BE49-F238E27FC236}">
                <a16:creationId xmlns:a16="http://schemas.microsoft.com/office/drawing/2014/main" id="{EDA5F231-5832-4C99-803E-FF8736B43662}"/>
              </a:ext>
            </a:extLst>
          </p:cNvPr>
          <p:cNvGraphicFramePr>
            <a:graphicFrameLocks/>
          </p:cNvGraphicFramePr>
          <p:nvPr>
            <p:extLst>
              <p:ext uri="{D42A27DB-BD31-4B8C-83A1-F6EECF244321}">
                <p14:modId xmlns:p14="http://schemas.microsoft.com/office/powerpoint/2010/main" val="4040003139"/>
              </p:ext>
            </p:extLst>
          </p:nvPr>
        </p:nvGraphicFramePr>
        <p:xfrm>
          <a:off x="1735810" y="1294599"/>
          <a:ext cx="9846589" cy="47914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33502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35C803AA-89D4-A6E4-2D3B-9C8A36A61D02}"/>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8E358DE1-7438-9D62-E44D-FBF57F634F3A}"/>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299E05EC-1500-6B67-CE33-C5F7ABBAC226}"/>
              </a:ext>
            </a:extLst>
          </p:cNvPr>
          <p:cNvSpPr txBox="1">
            <a:spLocks noChangeArrowheads="1"/>
          </p:cNvSpPr>
          <p:nvPr/>
        </p:nvSpPr>
        <p:spPr bwMode="auto">
          <a:xfrm>
            <a:off x="431677" y="71505"/>
            <a:ext cx="11884309"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ky-KG" sz="2800" b="1" dirty="0">
                <a:latin typeface="Times New Roman" panose="02020603050405020304" pitchFamily="18" charset="0"/>
                <a:cs typeface="Times New Roman" panose="02020603050405020304" pitchFamily="18" charset="0"/>
              </a:rPr>
              <a:t>2024-жылдагы экономикалык ишмердиктин  т</a:t>
            </a:r>
            <a:r>
              <a:rPr lang="ky-KG" sz="2800" dirty="0">
                <a:latin typeface="Times New Roman" panose="02020603050405020304" pitchFamily="18" charset="0"/>
                <a:cs typeface="Times New Roman" panose="02020603050405020304" pitchFamily="18" charset="0"/>
              </a:rPr>
              <a:t>ү</a:t>
            </a:r>
            <a:r>
              <a:rPr lang="ky-KG" sz="2800" b="1" dirty="0">
                <a:latin typeface="Times New Roman" panose="02020603050405020304" pitchFamily="18" charset="0"/>
                <a:cs typeface="Times New Roman" panose="02020603050405020304" pitchFamily="18" charset="0"/>
              </a:rPr>
              <a:t>рл</a:t>
            </a:r>
            <a:r>
              <a:rPr lang="ky-KG" sz="2800" dirty="0">
                <a:latin typeface="Times New Roman" panose="02020603050405020304" pitchFamily="18" charset="0"/>
                <a:cs typeface="Times New Roman" panose="02020603050405020304" pitchFamily="18" charset="0"/>
              </a:rPr>
              <a:t>ө</a:t>
            </a:r>
            <a:r>
              <a:rPr lang="ky-KG" sz="2800" b="1" dirty="0">
                <a:latin typeface="Times New Roman" panose="02020603050405020304" pitchFamily="18" charset="0"/>
                <a:cs typeface="Times New Roman" panose="02020603050405020304" pitchFamily="18" charset="0"/>
              </a:rPr>
              <a:t>р</a:t>
            </a:r>
            <a:r>
              <a:rPr lang="ky-KG" sz="2800" dirty="0">
                <a:latin typeface="Times New Roman" panose="02020603050405020304" pitchFamily="18" charset="0"/>
                <a:cs typeface="Times New Roman" panose="02020603050405020304" pitchFamily="18" charset="0"/>
              </a:rPr>
              <a:t>ү</a:t>
            </a:r>
            <a:r>
              <a:rPr lang="ky-KG" sz="2800" b="1" dirty="0">
                <a:latin typeface="Times New Roman" panose="02020603050405020304" pitchFamily="18" charset="0"/>
                <a:cs typeface="Times New Roman" panose="02020603050405020304" pitchFamily="18" charset="0"/>
              </a:rPr>
              <a:t>  боюнча орточо айлык эмгек акы </a:t>
            </a:r>
            <a:r>
              <a:rPr lang="ky-KG" sz="2000" b="1" i="1" dirty="0">
                <a:latin typeface="Times New Roman" panose="02020603050405020304" pitchFamily="18" charset="0"/>
                <a:cs typeface="Times New Roman" panose="02020603050405020304" pitchFamily="18" charset="0"/>
              </a:rPr>
              <a:t>(сом)</a:t>
            </a:r>
            <a:br>
              <a:rPr lang="ru-RU" sz="2000" b="1" i="1" dirty="0">
                <a:latin typeface="Times New Roman" panose="02020603050405020304" pitchFamily="18" charset="0"/>
                <a:cs typeface="Times New Roman" panose="02020603050405020304" pitchFamily="18" charset="0"/>
              </a:rPr>
            </a:br>
            <a:endParaRPr lang="ru-RU" altLang="ru-RU" sz="2000" b="1" i="1" dirty="0">
              <a:latin typeface="Times New Roman" panose="02020603050405020304" pitchFamily="18" charset="0"/>
              <a:ea typeface="+mn-ea"/>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738CC39A-2382-FA7B-B1DF-461986B01DF7}"/>
              </a:ext>
            </a:extLst>
          </p:cNvPr>
          <p:cNvSpPr/>
          <p:nvPr/>
        </p:nvSpPr>
        <p:spPr>
          <a:xfrm>
            <a:off x="829030" y="1650022"/>
            <a:ext cx="10753369" cy="2737673"/>
          </a:xfrm>
          <a:prstGeom prst="rect">
            <a:avLst/>
          </a:prstGeom>
        </p:spPr>
        <p:txBody>
          <a:bodyPr wrap="square">
            <a:spAutoFit/>
          </a:bodyPr>
          <a:lstStyle/>
          <a:p>
            <a:pPr marL="342900" indent="-342900" defTabSz="457200">
              <a:spcAft>
                <a:spcPts val="600"/>
              </a:spcAft>
              <a:buClr>
                <a:srgbClr val="F7931D"/>
              </a:buClr>
              <a:buSzPct val="120000"/>
              <a:buFont typeface="Arial" panose="020B0604020202020204" pitchFamily="34" charset="0"/>
              <a:buChar char="•"/>
            </a:pPr>
            <a:endParaRPr lang="ru-RU" sz="2400" i="1" dirty="0">
              <a:solidFill>
                <a:schemeClr val="tx2"/>
              </a:solidFill>
              <a:latin typeface="Times New Roman"/>
              <a:ea typeface="Times New Roman"/>
            </a:endParaRPr>
          </a:p>
          <a:p>
            <a:pPr defTabSz="457200">
              <a:spcAft>
                <a:spcPts val="600"/>
              </a:spcAft>
              <a:buClr>
                <a:srgbClr val="F7931D"/>
              </a:buClr>
              <a:buSzPct val="120000"/>
            </a:pPr>
            <a:endParaRPr lang="ru-RU" sz="2400" dirty="0">
              <a:solidFill>
                <a:schemeClr val="tx2"/>
              </a:solidFill>
              <a:latin typeface="DIN Pro Regular"/>
            </a:endParaRPr>
          </a:p>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Объект 11">
            <a:extLst>
              <a:ext uri="{FF2B5EF4-FFF2-40B4-BE49-F238E27FC236}">
                <a16:creationId xmlns:a16="http://schemas.microsoft.com/office/drawing/2014/main" id="{4474B10F-1576-9ECD-D005-8772FD96A398}"/>
              </a:ext>
            </a:extLst>
          </p:cNvPr>
          <p:cNvGraphicFramePr>
            <a:graphicFrameLocks/>
          </p:cNvGraphicFramePr>
          <p:nvPr/>
        </p:nvGraphicFramePr>
        <p:xfrm>
          <a:off x="838200" y="1184248"/>
          <a:ext cx="10515600" cy="49101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Диаграмма 6">
            <a:extLst>
              <a:ext uri="{FF2B5EF4-FFF2-40B4-BE49-F238E27FC236}">
                <a16:creationId xmlns:a16="http://schemas.microsoft.com/office/drawing/2014/main" id="{3BA4B69C-FCE6-420C-A340-1773AF146DEE}"/>
              </a:ext>
            </a:extLst>
          </p:cNvPr>
          <p:cNvGraphicFramePr>
            <a:graphicFrameLocks/>
          </p:cNvGraphicFramePr>
          <p:nvPr>
            <p:extLst>
              <p:ext uri="{D42A27DB-BD31-4B8C-83A1-F6EECF244321}">
                <p14:modId xmlns:p14="http://schemas.microsoft.com/office/powerpoint/2010/main" val="3619969588"/>
              </p:ext>
            </p:extLst>
          </p:nvPr>
        </p:nvGraphicFramePr>
        <p:xfrm>
          <a:off x="431677" y="1111250"/>
          <a:ext cx="11425264" cy="49831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69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CD072D48-67B4-3C29-0CE1-44570CE9761A}"/>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9D214A1E-C046-B727-A065-083A505ECB52}"/>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96B21B78-4A19-D630-7652-E9A999E102C2}"/>
              </a:ext>
            </a:extLst>
          </p:cNvPr>
          <p:cNvSpPr txBox="1">
            <a:spLocks noChangeArrowheads="1"/>
          </p:cNvSpPr>
          <p:nvPr/>
        </p:nvSpPr>
        <p:spPr bwMode="auto">
          <a:xfrm>
            <a:off x="99089" y="-46097"/>
            <a:ext cx="11993851"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ky-KG" sz="2800" b="1" dirty="0">
                <a:latin typeface="Times New Roman" panose="02020603050405020304" pitchFamily="18" charset="0"/>
                <a:cs typeface="Times New Roman" panose="02020603050405020304" pitchFamily="18" charset="0"/>
              </a:rPr>
              <a:t>2024-жылдын аймактар боюнча бюджеттик жана бюджеттик эмес</a:t>
            </a:r>
            <a:r>
              <a:rPr lang="ky-KG" sz="2800" b="1" baseline="30000" dirty="0">
                <a:latin typeface="Times New Roman" panose="02020603050405020304" pitchFamily="18" charset="0"/>
                <a:cs typeface="Times New Roman" panose="02020603050405020304" pitchFamily="18" charset="0"/>
              </a:rPr>
              <a:t> </a:t>
            </a:r>
            <a:r>
              <a:rPr lang="ky-KG" sz="2800" b="1" dirty="0">
                <a:latin typeface="Times New Roman" panose="02020603050405020304" pitchFamily="18" charset="0"/>
                <a:cs typeface="Times New Roman" panose="02020603050405020304" pitchFamily="18" charset="0"/>
              </a:rPr>
              <a:t>чөйрөнүн</a:t>
            </a:r>
            <a:r>
              <a:rPr lang="ky-KG" sz="2800" dirty="0">
                <a:latin typeface="Times New Roman" panose="02020603050405020304" pitchFamily="18" charset="0"/>
                <a:cs typeface="Times New Roman" panose="02020603050405020304" pitchFamily="18" charset="0"/>
              </a:rPr>
              <a:t> </a:t>
            </a:r>
            <a:r>
              <a:rPr lang="ky-KG" sz="2800" b="1" dirty="0">
                <a:latin typeface="Times New Roman" panose="02020603050405020304" pitchFamily="18" charset="0"/>
                <a:cs typeface="Times New Roman" panose="02020603050405020304" pitchFamily="18" charset="0"/>
              </a:rPr>
              <a:t>кызматкерлеринин орточо айлык эмгек акысы </a:t>
            </a:r>
          </a:p>
          <a:p>
            <a:r>
              <a:rPr lang="ky-KG" sz="2000" b="1" i="1" dirty="0">
                <a:latin typeface="Times New Roman" panose="02020603050405020304" pitchFamily="18" charset="0"/>
                <a:cs typeface="Times New Roman" panose="02020603050405020304" pitchFamily="18" charset="0"/>
              </a:rPr>
              <a:t>(сом)</a:t>
            </a:r>
            <a:endParaRPr lang="ru-RU" sz="2000" b="1" dirty="0">
              <a:latin typeface="Times New Roman" panose="02020603050405020304" pitchFamily="18" charset="0"/>
              <a:cs typeface="Times New Roman" panose="02020603050405020304" pitchFamily="18" charset="0"/>
            </a:endParaRPr>
          </a:p>
          <a:p>
            <a:br>
              <a:rPr lang="ru-RU" sz="3200" dirty="0">
                <a:latin typeface="Calibri"/>
              </a:rPr>
            </a:br>
            <a:endParaRPr lang="ru-RU" altLang="ru-RU" sz="2800" b="1" dirty="0">
              <a:latin typeface="DIN Pro Regular"/>
              <a:ea typeface="+mn-ea"/>
              <a:cs typeface="+mn-cs"/>
            </a:endParaRPr>
          </a:p>
        </p:txBody>
      </p:sp>
      <p:sp>
        <p:nvSpPr>
          <p:cNvPr id="5" name="Прямоугольник 4">
            <a:extLst>
              <a:ext uri="{FF2B5EF4-FFF2-40B4-BE49-F238E27FC236}">
                <a16:creationId xmlns:a16="http://schemas.microsoft.com/office/drawing/2014/main" id="{7F356728-617F-519B-9094-AE05BA2CFE7C}"/>
              </a:ext>
            </a:extLst>
          </p:cNvPr>
          <p:cNvSpPr/>
          <p:nvPr/>
        </p:nvSpPr>
        <p:spPr>
          <a:xfrm>
            <a:off x="829030" y="1650022"/>
            <a:ext cx="10753369" cy="2737673"/>
          </a:xfrm>
          <a:prstGeom prst="rect">
            <a:avLst/>
          </a:prstGeom>
        </p:spPr>
        <p:txBody>
          <a:bodyPr wrap="square">
            <a:spAutoFit/>
          </a:bodyPr>
          <a:lstStyle/>
          <a:p>
            <a:pPr marL="342900" indent="-342900" defTabSz="457200">
              <a:spcAft>
                <a:spcPts val="600"/>
              </a:spcAft>
              <a:buClr>
                <a:srgbClr val="F7931D"/>
              </a:buClr>
              <a:buSzPct val="120000"/>
              <a:buFont typeface="Arial" panose="020B0604020202020204" pitchFamily="34" charset="0"/>
              <a:buChar char="•"/>
            </a:pPr>
            <a:endParaRPr lang="ru-RU" sz="2400" i="1" dirty="0">
              <a:solidFill>
                <a:schemeClr val="tx2"/>
              </a:solidFill>
              <a:latin typeface="Times New Roman"/>
              <a:ea typeface="Times New Roman"/>
            </a:endParaRPr>
          </a:p>
          <a:p>
            <a:pPr defTabSz="457200">
              <a:spcAft>
                <a:spcPts val="600"/>
              </a:spcAft>
              <a:buClr>
                <a:srgbClr val="F7931D"/>
              </a:buClr>
              <a:buSzPct val="120000"/>
            </a:pPr>
            <a:endParaRPr lang="ru-RU" sz="2400" dirty="0">
              <a:solidFill>
                <a:schemeClr val="tx2"/>
              </a:solidFill>
              <a:latin typeface="DIN Pro Regular"/>
            </a:endParaRPr>
          </a:p>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6" name="Диаграмма 5">
            <a:extLst>
              <a:ext uri="{FF2B5EF4-FFF2-40B4-BE49-F238E27FC236}">
                <a16:creationId xmlns:a16="http://schemas.microsoft.com/office/drawing/2014/main" id="{4591730B-FBF3-4ADD-BD92-BA541E54232A}"/>
              </a:ext>
            </a:extLst>
          </p:cNvPr>
          <p:cNvGraphicFramePr>
            <a:graphicFrameLocks/>
          </p:cNvGraphicFramePr>
          <p:nvPr>
            <p:extLst>
              <p:ext uri="{D42A27DB-BD31-4B8C-83A1-F6EECF244321}">
                <p14:modId xmlns:p14="http://schemas.microsoft.com/office/powerpoint/2010/main" val="1841491257"/>
              </p:ext>
            </p:extLst>
          </p:nvPr>
        </p:nvGraphicFramePr>
        <p:xfrm>
          <a:off x="1053548" y="1409700"/>
          <a:ext cx="10309421" cy="47525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1472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9C738E95-ECED-B33D-4599-E5DB5D07017C}"/>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9C4FED10-25D7-6D50-5263-C17E7C0B9973}"/>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F6A31DEC-21CD-ECBF-5BE0-5D508300D77D}"/>
              </a:ext>
            </a:extLst>
          </p:cNvPr>
          <p:cNvSpPr txBox="1">
            <a:spLocks noChangeArrowheads="1"/>
          </p:cNvSpPr>
          <p:nvPr/>
        </p:nvSpPr>
        <p:spPr bwMode="auto">
          <a:xfrm>
            <a:off x="560907" y="309573"/>
            <a:ext cx="1107018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ky-KG" sz="2800" b="1" dirty="0">
                <a:latin typeface="Times New Roman" panose="02020603050405020304" pitchFamily="18" charset="0"/>
                <a:cs typeface="Times New Roman" panose="02020603050405020304" pitchFamily="18" charset="0"/>
              </a:rPr>
              <a:t>2024-жылдын ноябрь айын толук иштеген кызматкерлердин санын эсептелген эмгек акынын өлчөмүнө жараша бөлүштүрүү   </a:t>
            </a:r>
            <a:r>
              <a:rPr lang="ky-KG" sz="1600" i="1" dirty="0">
                <a:latin typeface="Times New Roman" panose="02020603050405020304" pitchFamily="18" charset="0"/>
                <a:cs typeface="Times New Roman" panose="02020603050405020304" pitchFamily="18" charset="0"/>
              </a:rPr>
              <a:t>(жыйынтыкка карата пайыз менен)</a:t>
            </a:r>
            <a:endParaRPr lang="ru-RU" sz="1600" dirty="0">
              <a:latin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06121039-6845-B789-31A9-83AD8D2C9998}"/>
              </a:ext>
            </a:extLst>
          </p:cNvPr>
          <p:cNvSpPr/>
          <p:nvPr/>
        </p:nvSpPr>
        <p:spPr>
          <a:xfrm>
            <a:off x="829030" y="1650022"/>
            <a:ext cx="10753369" cy="1361911"/>
          </a:xfrm>
          <a:prstGeom prst="rect">
            <a:avLst/>
          </a:prstGeom>
        </p:spPr>
        <p:txBody>
          <a:bodyPr wrap="square">
            <a:spAutoFit/>
          </a:bodyPr>
          <a:lstStyle/>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6" name="Диаграмма 5">
            <a:extLst>
              <a:ext uri="{FF2B5EF4-FFF2-40B4-BE49-F238E27FC236}">
                <a16:creationId xmlns:a16="http://schemas.microsoft.com/office/drawing/2014/main" id="{50204BFD-E8D3-4A98-B885-BA791C81660A}"/>
              </a:ext>
            </a:extLst>
          </p:cNvPr>
          <p:cNvGraphicFramePr>
            <a:graphicFrameLocks/>
          </p:cNvGraphicFramePr>
          <p:nvPr>
            <p:extLst>
              <p:ext uri="{D42A27DB-BD31-4B8C-83A1-F6EECF244321}">
                <p14:modId xmlns:p14="http://schemas.microsoft.com/office/powerpoint/2010/main" val="483010335"/>
              </p:ext>
            </p:extLst>
          </p:nvPr>
        </p:nvGraphicFramePr>
        <p:xfrm>
          <a:off x="780338" y="1750218"/>
          <a:ext cx="10670080" cy="43722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09665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A1EF85F6-B7C3-6667-6345-18098FCDD1D7}"/>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AC3354A4-7E1B-AC15-856B-0CB5A63E9F11}"/>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B45F640D-0DB8-B0CB-D899-B985944A4E04}"/>
              </a:ext>
            </a:extLst>
          </p:cNvPr>
          <p:cNvSpPr txBox="1">
            <a:spLocks noChangeArrowheads="1"/>
          </p:cNvSpPr>
          <p:nvPr/>
        </p:nvSpPr>
        <p:spPr bwMode="auto">
          <a:xfrm>
            <a:off x="152400" y="103912"/>
            <a:ext cx="11887200"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lvl="0" eaLnBrk="0" hangingPunct="0"/>
            <a:r>
              <a:rPr lang="ky-KG" altLang="ru-RU" sz="2800" b="1" dirty="0">
                <a:latin typeface="Times New Roman" panose="02020603050405020304" pitchFamily="18" charset="0"/>
                <a:cs typeface="Times New Roman" panose="02020603050405020304" pitchFamily="18" charset="0"/>
              </a:rPr>
              <a:t>Аялдардын жана эркектердин </a:t>
            </a:r>
            <a:r>
              <a:rPr lang="ky-KG" sz="2800" b="1" dirty="0">
                <a:latin typeface="Times New Roman" panose="02020603050405020304" pitchFamily="18" charset="0"/>
                <a:cs typeface="Times New Roman" panose="02020603050405020304" pitchFamily="18" charset="0"/>
              </a:rPr>
              <a:t>экономикалык ишмердиктин  т</a:t>
            </a:r>
            <a:r>
              <a:rPr lang="ky-KG" sz="2800" dirty="0">
                <a:latin typeface="Times New Roman" panose="02020603050405020304" pitchFamily="18" charset="0"/>
                <a:cs typeface="Times New Roman" panose="02020603050405020304" pitchFamily="18" charset="0"/>
              </a:rPr>
              <a:t>ү</a:t>
            </a:r>
            <a:r>
              <a:rPr lang="ky-KG" sz="2800" b="1" dirty="0">
                <a:latin typeface="Times New Roman" panose="02020603050405020304" pitchFamily="18" charset="0"/>
                <a:cs typeface="Times New Roman" panose="02020603050405020304" pitchFamily="18" charset="0"/>
              </a:rPr>
              <a:t>рл</a:t>
            </a:r>
            <a:r>
              <a:rPr lang="ky-KG" sz="2800" dirty="0">
                <a:latin typeface="Times New Roman" panose="02020603050405020304" pitchFamily="18" charset="0"/>
                <a:cs typeface="Times New Roman" panose="02020603050405020304" pitchFamily="18" charset="0"/>
              </a:rPr>
              <a:t>ө</a:t>
            </a:r>
            <a:r>
              <a:rPr lang="ky-KG" sz="2800" b="1" dirty="0">
                <a:latin typeface="Times New Roman" panose="02020603050405020304" pitchFamily="18" charset="0"/>
                <a:cs typeface="Times New Roman" panose="02020603050405020304" pitchFamily="18" charset="0"/>
              </a:rPr>
              <a:t>р</a:t>
            </a:r>
            <a:r>
              <a:rPr lang="ky-KG" sz="2800" dirty="0">
                <a:latin typeface="Times New Roman" panose="02020603050405020304" pitchFamily="18" charset="0"/>
                <a:cs typeface="Times New Roman" panose="02020603050405020304" pitchFamily="18" charset="0"/>
              </a:rPr>
              <a:t>ү</a:t>
            </a:r>
            <a:r>
              <a:rPr lang="ky-KG" sz="2800" b="1" dirty="0">
                <a:latin typeface="Times New Roman" panose="02020603050405020304" pitchFamily="18" charset="0"/>
                <a:cs typeface="Times New Roman" panose="02020603050405020304" pitchFamily="18" charset="0"/>
              </a:rPr>
              <a:t>  боюнча</a:t>
            </a:r>
            <a:r>
              <a:rPr lang="ky-KG" altLang="ru-RU" sz="2800" b="1" dirty="0">
                <a:latin typeface="Times New Roman" panose="02020603050405020304" pitchFamily="18" charset="0"/>
                <a:cs typeface="Times New Roman" panose="02020603050405020304" pitchFamily="18" charset="0"/>
              </a:rPr>
              <a:t> орточо айлык эмгек акысы</a:t>
            </a:r>
          </a:p>
          <a:p>
            <a:pPr lvl="0" eaLnBrk="0" hangingPunct="0"/>
            <a:r>
              <a:rPr lang="ky-KG" altLang="ru-RU" sz="1800" b="1" i="1" dirty="0">
                <a:latin typeface="Times New Roman" panose="02020603050405020304" pitchFamily="18" charset="0"/>
                <a:cs typeface="Times New Roman" panose="02020603050405020304" pitchFamily="18" charset="0"/>
              </a:rPr>
              <a:t> (сом) </a:t>
            </a:r>
          </a:p>
        </p:txBody>
      </p:sp>
      <p:sp>
        <p:nvSpPr>
          <p:cNvPr id="5" name="Прямоугольник 4">
            <a:extLst>
              <a:ext uri="{FF2B5EF4-FFF2-40B4-BE49-F238E27FC236}">
                <a16:creationId xmlns:a16="http://schemas.microsoft.com/office/drawing/2014/main" id="{054E23CA-9DEC-9ECB-4845-964C4F0AF0D4}"/>
              </a:ext>
            </a:extLst>
          </p:cNvPr>
          <p:cNvSpPr/>
          <p:nvPr/>
        </p:nvSpPr>
        <p:spPr>
          <a:xfrm>
            <a:off x="829030" y="1650022"/>
            <a:ext cx="10753369" cy="1361911"/>
          </a:xfrm>
          <a:prstGeom prst="rect">
            <a:avLst/>
          </a:prstGeom>
        </p:spPr>
        <p:txBody>
          <a:bodyPr wrap="square">
            <a:spAutoFit/>
          </a:bodyPr>
          <a:lstStyle/>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Диаграмма 2">
            <a:extLst>
              <a:ext uri="{FF2B5EF4-FFF2-40B4-BE49-F238E27FC236}">
                <a16:creationId xmlns:a16="http://schemas.microsoft.com/office/drawing/2014/main" id="{469377D8-20B1-0DA4-7518-103B33DD2B58}"/>
              </a:ext>
            </a:extLst>
          </p:cNvPr>
          <p:cNvGraphicFramePr>
            <a:graphicFrameLocks/>
          </p:cNvGraphicFramePr>
          <p:nvPr/>
        </p:nvGraphicFramePr>
        <p:xfrm>
          <a:off x="923925" y="1650022"/>
          <a:ext cx="10496550" cy="42269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Объект 5">
            <a:extLst>
              <a:ext uri="{FF2B5EF4-FFF2-40B4-BE49-F238E27FC236}">
                <a16:creationId xmlns:a16="http://schemas.microsoft.com/office/drawing/2014/main" id="{30EE174F-E1C1-B11F-D578-929F802E6C19}"/>
              </a:ext>
            </a:extLst>
          </p:cNvPr>
          <p:cNvGraphicFramePr>
            <a:graphicFrameLocks/>
          </p:cNvGraphicFramePr>
          <p:nvPr>
            <p:extLst>
              <p:ext uri="{D42A27DB-BD31-4B8C-83A1-F6EECF244321}">
                <p14:modId xmlns:p14="http://schemas.microsoft.com/office/powerpoint/2010/main" val="2533388840"/>
              </p:ext>
            </p:extLst>
          </p:nvPr>
        </p:nvGraphicFramePr>
        <p:xfrm>
          <a:off x="319924" y="1162051"/>
          <a:ext cx="5424406" cy="501491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Объект 6">
            <a:extLst>
              <a:ext uri="{FF2B5EF4-FFF2-40B4-BE49-F238E27FC236}">
                <a16:creationId xmlns:a16="http://schemas.microsoft.com/office/drawing/2014/main" id="{855A3B72-637C-B89C-0773-CD74174833A9}"/>
              </a:ext>
            </a:extLst>
          </p:cNvPr>
          <p:cNvGraphicFramePr>
            <a:graphicFrameLocks/>
          </p:cNvGraphicFramePr>
          <p:nvPr>
            <p:extLst>
              <p:ext uri="{D42A27DB-BD31-4B8C-83A1-F6EECF244321}">
                <p14:modId xmlns:p14="http://schemas.microsoft.com/office/powerpoint/2010/main" val="1154308828"/>
              </p:ext>
            </p:extLst>
          </p:nvPr>
        </p:nvGraphicFramePr>
        <p:xfrm>
          <a:off x="6194588" y="981074"/>
          <a:ext cx="5073487" cy="50149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Объект 5">
            <a:extLst>
              <a:ext uri="{FF2B5EF4-FFF2-40B4-BE49-F238E27FC236}">
                <a16:creationId xmlns:a16="http://schemas.microsoft.com/office/drawing/2014/main" id="{0726B271-8A01-70E1-FE4B-37A64E6E831A}"/>
              </a:ext>
            </a:extLst>
          </p:cNvPr>
          <p:cNvGraphicFramePr>
            <a:graphicFrameLocks/>
          </p:cNvGraphicFramePr>
          <p:nvPr>
            <p:extLst>
              <p:ext uri="{D42A27DB-BD31-4B8C-83A1-F6EECF244321}">
                <p14:modId xmlns:p14="http://schemas.microsoft.com/office/powerpoint/2010/main" val="3985964317"/>
              </p:ext>
            </p:extLst>
          </p:nvPr>
        </p:nvGraphicFramePr>
        <p:xfrm>
          <a:off x="860588" y="981074"/>
          <a:ext cx="5181600" cy="5014913"/>
        </p:xfrm>
        <a:graphic>
          <a:graphicData uri="http://schemas.openxmlformats.org/drawingml/2006/chart">
            <c:chart xmlns:c="http://schemas.openxmlformats.org/drawingml/2006/chart" xmlns:r="http://schemas.openxmlformats.org/officeDocument/2006/relationships" r:id="rId6"/>
          </a:graphicData>
        </a:graphic>
      </p:graphicFrame>
      <p:sp>
        <p:nvSpPr>
          <p:cNvPr id="9" name="Rectangle 1">
            <a:extLst>
              <a:ext uri="{FF2B5EF4-FFF2-40B4-BE49-F238E27FC236}">
                <a16:creationId xmlns:a16="http://schemas.microsoft.com/office/drawing/2014/main" id="{9A9B2AAE-A6C9-503B-EEC4-0FAC9570A60E}"/>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y-KG" altLang="ru-RU" sz="1800" b="0" i="0" u="none" strike="noStrike" cap="none" normalizeH="0" baseline="0" dirty="0">
              <a:ln>
                <a:noFill/>
              </a:ln>
              <a:solidFill>
                <a:schemeClr val="tx1"/>
              </a:solidFill>
              <a:effectLst/>
              <a:latin typeface="Arial" panose="020B0604020202020204" pitchFamily="34" charset="0"/>
            </a:endParaRPr>
          </a:p>
        </p:txBody>
      </p:sp>
      <p:sp>
        <p:nvSpPr>
          <p:cNvPr id="10" name="Rectangle 2">
            <a:extLst>
              <a:ext uri="{FF2B5EF4-FFF2-40B4-BE49-F238E27FC236}">
                <a16:creationId xmlns:a16="http://schemas.microsoft.com/office/drawing/2014/main" id="{8D44867F-2CB0-AEA3-0F95-45AC7B126D80}"/>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y-KG" altLang="ru-RU" sz="1800" b="0" i="0" u="none" strike="noStrike" cap="none" normalizeH="0" baseline="0" dirty="0">
              <a:ln>
                <a:noFill/>
              </a:ln>
              <a:solidFill>
                <a:schemeClr val="tx1"/>
              </a:solidFill>
              <a:effectLst/>
              <a:latin typeface="Arial" panose="020B0604020202020204" pitchFamily="34" charset="0"/>
            </a:endParaRPr>
          </a:p>
        </p:txBody>
      </p:sp>
      <p:sp>
        <p:nvSpPr>
          <p:cNvPr id="11" name="Rectangle 3">
            <a:extLst>
              <a:ext uri="{FF2B5EF4-FFF2-40B4-BE49-F238E27FC236}">
                <a16:creationId xmlns:a16="http://schemas.microsoft.com/office/drawing/2014/main" id="{6A0AC6EC-E532-9EA4-34D3-F2D87397D0BE}"/>
              </a:ext>
            </a:extLst>
          </p:cNvPr>
          <p:cNvSpPr>
            <a:spLocks noChangeArrowheads="1"/>
          </p:cNvSpPr>
          <p:nvPr/>
        </p:nvSpPr>
        <p:spPr bwMode="auto">
          <a:xfrm>
            <a:off x="152400" y="2553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y-KG"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40693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A5D6F556-20AE-F0E3-EF36-2E5BC0E0843E}"/>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53D5A00C-8150-D5A2-BC85-21263F76E542}"/>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E8082599-B557-3C7B-D826-A5D78580AA00}"/>
              </a:ext>
            </a:extLst>
          </p:cNvPr>
          <p:cNvSpPr txBox="1">
            <a:spLocks noChangeArrowheads="1"/>
          </p:cNvSpPr>
          <p:nvPr/>
        </p:nvSpPr>
        <p:spPr bwMode="auto">
          <a:xfrm>
            <a:off x="371959" y="49044"/>
            <a:ext cx="11499743"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ky-KG" sz="2800" b="1" dirty="0">
                <a:latin typeface="Times New Roman" panose="02020603050405020304" pitchFamily="18" charset="0"/>
                <a:cs typeface="Times New Roman" panose="02020603050405020304" pitchFamily="18" charset="0"/>
              </a:rPr>
              <a:t>2025-жылдын январь-апрелиндеги аймактар боюнча орточо айлык номиналдык эсептелген жана реалдуу эмгек акы</a:t>
            </a:r>
            <a:r>
              <a:rPr lang="ru-RU" sz="2800" b="1" dirty="0">
                <a:latin typeface="Times New Roman" panose="02020603050405020304" pitchFamily="18" charset="0"/>
                <a:cs typeface="Times New Roman" panose="02020603050405020304" pitchFamily="18" charset="0"/>
              </a:rPr>
              <a:t> </a:t>
            </a:r>
            <a:br>
              <a:rPr lang="ru-RU" sz="2800" b="1" dirty="0">
                <a:latin typeface="Times New Roman" panose="02020603050405020304" pitchFamily="18" charset="0"/>
                <a:cs typeface="Times New Roman" panose="02020603050405020304" pitchFamily="18" charset="0"/>
              </a:rPr>
            </a:br>
            <a:r>
              <a:rPr lang="ru-RU" sz="2000" b="1" i="1" dirty="0">
                <a:latin typeface="Times New Roman" panose="02020603050405020304" pitchFamily="18" charset="0"/>
                <a:cs typeface="Times New Roman" panose="02020603050405020304" pitchFamily="18" charset="0"/>
              </a:rPr>
              <a:t>(сом)</a:t>
            </a:r>
            <a:endParaRPr lang="ru-RU" altLang="ru-RU" sz="2000" b="1" dirty="0">
              <a:latin typeface="DIN Pro Regular"/>
              <a:ea typeface="+mn-ea"/>
              <a:cs typeface="+mn-cs"/>
            </a:endParaRPr>
          </a:p>
        </p:txBody>
      </p:sp>
      <p:sp>
        <p:nvSpPr>
          <p:cNvPr id="5" name="Прямоугольник 4">
            <a:extLst>
              <a:ext uri="{FF2B5EF4-FFF2-40B4-BE49-F238E27FC236}">
                <a16:creationId xmlns:a16="http://schemas.microsoft.com/office/drawing/2014/main" id="{57A76EB3-9A3F-F9BC-C833-E39AD1744500}"/>
              </a:ext>
            </a:extLst>
          </p:cNvPr>
          <p:cNvSpPr/>
          <p:nvPr/>
        </p:nvSpPr>
        <p:spPr>
          <a:xfrm>
            <a:off x="829030" y="1650022"/>
            <a:ext cx="10753369" cy="923330"/>
          </a:xfrm>
          <a:prstGeom prst="rect">
            <a:avLst/>
          </a:prstGeom>
        </p:spPr>
        <p:txBody>
          <a:bodyPr wrap="square">
            <a:spAutoFit/>
          </a:bodyPr>
          <a:lstStyle/>
          <a:p>
            <a:pPr marL="342900" indent="-342900" defTabSz="457200">
              <a:spcBef>
                <a:spcPct val="20000"/>
              </a:spcBef>
              <a:spcAft>
                <a:spcPts val="1200"/>
              </a:spcAft>
              <a:buClr>
                <a:srgbClr val="F7931D"/>
              </a:buClr>
              <a:buSzPct val="120000"/>
              <a:buFont typeface="Arial" panose="020B0604020202020204" pitchFamily="34" charset="0"/>
              <a:buChar char="•"/>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marL="342900" indent="-342900" defTabSz="457200">
              <a:spcBef>
                <a:spcPct val="20000"/>
              </a:spcBef>
              <a:spcAft>
                <a:spcPts val="1200"/>
              </a:spcAft>
              <a:buClr>
                <a:srgbClr val="F7931D"/>
              </a:buClr>
              <a:buSzPct val="120000"/>
              <a:buFont typeface="Arial" panose="020B0604020202020204" pitchFamily="34" charset="0"/>
              <a:buChar char="•"/>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Таблица 2">
            <a:extLst>
              <a:ext uri="{FF2B5EF4-FFF2-40B4-BE49-F238E27FC236}">
                <a16:creationId xmlns:a16="http://schemas.microsoft.com/office/drawing/2014/main" id="{B7BCD961-40D1-6546-55F0-3151C6EF08C1}"/>
              </a:ext>
            </a:extLst>
          </p:cNvPr>
          <p:cNvGraphicFramePr>
            <a:graphicFrameLocks noGrp="1"/>
          </p:cNvGraphicFramePr>
          <p:nvPr>
            <p:extLst>
              <p:ext uri="{D42A27DB-BD31-4B8C-83A1-F6EECF244321}">
                <p14:modId xmlns:p14="http://schemas.microsoft.com/office/powerpoint/2010/main" val="2907785632"/>
              </p:ext>
            </p:extLst>
          </p:nvPr>
        </p:nvGraphicFramePr>
        <p:xfrm>
          <a:off x="371959" y="1294601"/>
          <a:ext cx="11448080" cy="4407415"/>
        </p:xfrm>
        <a:graphic>
          <a:graphicData uri="http://schemas.openxmlformats.org/drawingml/2006/table">
            <a:tbl>
              <a:tblPr/>
              <a:tblGrid>
                <a:gridCol w="3100140">
                  <a:extLst>
                    <a:ext uri="{9D8B030D-6E8A-4147-A177-3AD203B41FA5}">
                      <a16:colId xmlns:a16="http://schemas.microsoft.com/office/drawing/2014/main" val="3180969827"/>
                    </a:ext>
                  </a:extLst>
                </a:gridCol>
                <a:gridCol w="1254708">
                  <a:extLst>
                    <a:ext uri="{9D8B030D-6E8A-4147-A177-3AD203B41FA5}">
                      <a16:colId xmlns:a16="http://schemas.microsoft.com/office/drawing/2014/main" val="3772078000"/>
                    </a:ext>
                  </a:extLst>
                </a:gridCol>
                <a:gridCol w="1891223">
                  <a:extLst>
                    <a:ext uri="{9D8B030D-6E8A-4147-A177-3AD203B41FA5}">
                      <a16:colId xmlns:a16="http://schemas.microsoft.com/office/drawing/2014/main" val="1170139732"/>
                    </a:ext>
                  </a:extLst>
                </a:gridCol>
                <a:gridCol w="1891223">
                  <a:extLst>
                    <a:ext uri="{9D8B030D-6E8A-4147-A177-3AD203B41FA5}">
                      <a16:colId xmlns:a16="http://schemas.microsoft.com/office/drawing/2014/main" val="4162460586"/>
                    </a:ext>
                  </a:extLst>
                </a:gridCol>
                <a:gridCol w="3310786">
                  <a:extLst>
                    <a:ext uri="{9D8B030D-6E8A-4147-A177-3AD203B41FA5}">
                      <a16:colId xmlns:a16="http://schemas.microsoft.com/office/drawing/2014/main" val="862066977"/>
                    </a:ext>
                  </a:extLst>
                </a:gridCol>
              </a:tblGrid>
              <a:tr h="842370">
                <a:tc rowSpan="2">
                  <a:txBody>
                    <a:bodyPr/>
                    <a:lstStyle/>
                    <a:p>
                      <a:pPr>
                        <a:spcAft>
                          <a:spcPts val="0"/>
                        </a:spcAft>
                      </a:pPr>
                      <a:r>
                        <a:rPr lang="ru-RU" sz="1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Сом</a:t>
                      </a:r>
                      <a:endParaRPr lang="ru-RU" sz="18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r>
                        <a:rPr lang="ru-RU" sz="1800" b="1" kern="1200" dirty="0" err="1">
                          <a:solidFill>
                            <a:schemeClr val="tx1"/>
                          </a:solidFill>
                          <a:effectLst/>
                          <a:latin typeface="Times New Roman" panose="02020603050405020304" pitchFamily="18" charset="0"/>
                          <a:ea typeface="+mn-ea"/>
                          <a:cs typeface="Times New Roman" panose="02020603050405020304" pitchFamily="18" charset="0"/>
                        </a:rPr>
                        <a:t>Мурунку</a:t>
                      </a:r>
                      <a:r>
                        <a:rPr lang="ru-RU" sz="1800" b="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tx1"/>
                          </a:solidFill>
                          <a:effectLst/>
                          <a:latin typeface="Times New Roman" panose="02020603050405020304" pitchFamily="18" charset="0"/>
                          <a:ea typeface="+mn-ea"/>
                          <a:cs typeface="Times New Roman" panose="02020603050405020304" pitchFamily="18" charset="0"/>
                        </a:rPr>
                        <a:t>жылдын</a:t>
                      </a:r>
                      <a:r>
                        <a:rPr lang="ru-RU" sz="1800" b="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tx1"/>
                          </a:solidFill>
                          <a:effectLst/>
                          <a:latin typeface="Times New Roman" panose="02020603050405020304" pitchFamily="18" charset="0"/>
                          <a:ea typeface="+mn-ea"/>
                          <a:cs typeface="Times New Roman" panose="02020603050405020304" pitchFamily="18" charset="0"/>
                        </a:rPr>
                        <a:t>тийишт</a:t>
                      </a:r>
                      <a:r>
                        <a:rPr lang="ky-KG" sz="1800" b="1" kern="1200" dirty="0">
                          <a:solidFill>
                            <a:schemeClr val="tx1"/>
                          </a:solidFill>
                          <a:effectLst/>
                          <a:latin typeface="Times New Roman" panose="02020603050405020304" pitchFamily="18" charset="0"/>
                          <a:ea typeface="+mn-ea"/>
                          <a:cs typeface="Times New Roman" panose="02020603050405020304" pitchFamily="18" charset="0"/>
                        </a:rPr>
                        <a:t>үү</a:t>
                      </a:r>
                      <a:r>
                        <a:rPr lang="ru-RU" sz="1800" b="1" kern="1200" dirty="0">
                          <a:solidFill>
                            <a:schemeClr val="tx1"/>
                          </a:solidFill>
                          <a:effectLst/>
                          <a:latin typeface="Times New Roman" panose="02020603050405020304" pitchFamily="18" charset="0"/>
                          <a:ea typeface="+mn-ea"/>
                          <a:cs typeface="Times New Roman" panose="02020603050405020304" pitchFamily="18" charset="0"/>
                        </a:rPr>
                        <a:t> </a:t>
                      </a:r>
                    </a:p>
                    <a:p>
                      <a:pPr algn="ctr"/>
                      <a:r>
                        <a:rPr lang="ky-KG" sz="1800" b="1" kern="1200" dirty="0">
                          <a:solidFill>
                            <a:schemeClr val="tx1"/>
                          </a:solidFill>
                          <a:effectLst/>
                          <a:latin typeface="Times New Roman" panose="02020603050405020304" pitchFamily="18" charset="0"/>
                          <a:ea typeface="+mn-ea"/>
                          <a:cs typeface="Times New Roman" panose="02020603050405020304" pitchFamily="18" charset="0"/>
                        </a:rPr>
                        <a:t>мезгилине </a:t>
                      </a:r>
                      <a:r>
                        <a:rPr lang="ru-RU" sz="1800" b="1" kern="1200" dirty="0">
                          <a:solidFill>
                            <a:schemeClr val="tx1"/>
                          </a:solidFill>
                          <a:effectLst/>
                          <a:latin typeface="Times New Roman" panose="02020603050405020304" pitchFamily="18" charset="0"/>
                          <a:ea typeface="+mn-ea"/>
                          <a:cs typeface="Times New Roman" panose="02020603050405020304" pitchFamily="18" charset="0"/>
                        </a:rPr>
                        <a:t>карата </a:t>
                      </a:r>
                      <a:r>
                        <a:rPr lang="ru-RU" sz="1800" b="1" kern="1200" dirty="0" err="1">
                          <a:solidFill>
                            <a:schemeClr val="tx1"/>
                          </a:solidFill>
                          <a:effectLst/>
                          <a:latin typeface="Times New Roman" panose="02020603050405020304" pitchFamily="18" charset="0"/>
                          <a:ea typeface="+mn-ea"/>
                          <a:cs typeface="Times New Roman" panose="02020603050405020304" pitchFamily="18" charset="0"/>
                        </a:rPr>
                        <a:t>пайыз</a:t>
                      </a:r>
                      <a:r>
                        <a:rPr lang="ru-RU" sz="1800" b="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tx1"/>
                          </a:solidFill>
                          <a:effectLst/>
                          <a:latin typeface="Times New Roman" panose="02020603050405020304" pitchFamily="18" charset="0"/>
                          <a:ea typeface="+mn-ea"/>
                          <a:cs typeface="Times New Roman" panose="02020603050405020304" pitchFamily="18" charset="0"/>
                        </a:rPr>
                        <a:t>менен</a:t>
                      </a:r>
                      <a:endPar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r"/>
                      <a:r>
                        <a:rPr lang="ru-RU" sz="1800" b="1" kern="1200" dirty="0" err="1">
                          <a:solidFill>
                            <a:schemeClr val="tx1"/>
                          </a:solidFill>
                          <a:effectLst/>
                          <a:latin typeface="Times New Roman" panose="02020603050405020304" pitchFamily="18" charset="0"/>
                          <a:ea typeface="+mn-ea"/>
                          <a:cs typeface="Times New Roman" panose="02020603050405020304" pitchFamily="18" charset="0"/>
                        </a:rPr>
                        <a:t>Мурунку</a:t>
                      </a:r>
                      <a:r>
                        <a:rPr lang="ky-KG" sz="1800" b="1" kern="1200" dirty="0">
                          <a:solidFill>
                            <a:schemeClr val="tx1"/>
                          </a:solidFill>
                          <a:effectLst/>
                          <a:latin typeface="Times New Roman" panose="02020603050405020304" pitchFamily="18" charset="0"/>
                          <a:ea typeface="+mn-ea"/>
                          <a:cs typeface="Times New Roman" panose="02020603050405020304" pitchFamily="18" charset="0"/>
                        </a:rPr>
                        <a:t> жылдын тийиштүү мезгилине карата реалдуу</a:t>
                      </a:r>
                      <a:endParaRPr lang="ru-RU" sz="1800" b="1" kern="1200" dirty="0">
                        <a:solidFill>
                          <a:schemeClr val="tx1"/>
                        </a:solidFill>
                        <a:effectLst/>
                        <a:latin typeface="Times New Roman" panose="02020603050405020304" pitchFamily="18" charset="0"/>
                        <a:ea typeface="+mn-ea"/>
                        <a:cs typeface="Times New Roman" panose="02020603050405020304" pitchFamily="18" charset="0"/>
                      </a:endParaRPr>
                    </a:p>
                    <a:p>
                      <a:pPr algn="r"/>
                      <a:r>
                        <a:rPr lang="ky-KG" sz="1800" b="1" kern="1200" dirty="0">
                          <a:solidFill>
                            <a:schemeClr val="tx1"/>
                          </a:solidFill>
                          <a:effectLst/>
                          <a:latin typeface="Times New Roman" panose="02020603050405020304" pitchFamily="18" charset="0"/>
                          <a:ea typeface="+mn-ea"/>
                          <a:cs typeface="Times New Roman" panose="02020603050405020304" pitchFamily="18" charset="0"/>
                        </a:rPr>
                        <a:t>эмгек акы пайыз менен</a:t>
                      </a:r>
                      <a:endPar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3951152"/>
                  </a:ext>
                </a:extLst>
              </a:tr>
              <a:tr h="306847">
                <a:tc vMerge="1">
                  <a:txBody>
                    <a:bodyPr/>
                    <a:lstStyle/>
                    <a:p>
                      <a:endParaRPr lang="ru-RU"/>
                    </a:p>
                  </a:txBody>
                  <a:tcPr/>
                </a:tc>
                <a:tc vMerge="1">
                  <a:txBody>
                    <a:bodyPr/>
                    <a:lstStyle/>
                    <a:p>
                      <a:endParaRPr lang="ru-RU"/>
                    </a:p>
                  </a:txBody>
                  <a:tcPr/>
                </a:tc>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2024</a:t>
                      </a:r>
                      <a:endParaRPr lang="ru-RU" sz="18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2025</a:t>
                      </a:r>
                      <a:endParaRPr lang="ru-RU" sz="18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val="3319566863"/>
                  </a:ext>
                </a:extLst>
              </a:tr>
              <a:tr h="334975">
                <a:tc>
                  <a:txBody>
                    <a:bodyPr/>
                    <a:lstStyle/>
                    <a:p>
                      <a:pPr>
                        <a:spcBef>
                          <a:spcPts val="100"/>
                        </a:spcBef>
                        <a:spcAft>
                          <a:spcPts val="100"/>
                        </a:spcAft>
                        <a:buNone/>
                      </a:pPr>
                      <a:r>
                        <a:rPr lang="ru-RU" sz="2000" b="1">
                          <a:effectLst/>
                          <a:latin typeface="Times New Roman" panose="02020603050405020304" pitchFamily="18" charset="0"/>
                          <a:ea typeface="Times New Roman" panose="02020603050405020304" pitchFamily="18" charset="0"/>
                          <a:cs typeface="Times New Roman" panose="02020603050405020304" pitchFamily="18" charset="0"/>
                        </a:rPr>
                        <a:t>Кыргыз Республикасы</a:t>
                      </a:r>
                      <a:endParaRPr lang="ru-RU" sz="20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buNone/>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40 776</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buNone/>
                      </a:pPr>
                      <a:r>
                        <a:rPr lang="ru-RU" sz="1800" b="1">
                          <a:effectLst/>
                          <a:latin typeface="Times New Roman" panose="02020603050405020304" pitchFamily="18" charset="0"/>
                          <a:ea typeface="Times New Roman" panose="02020603050405020304" pitchFamily="18" charset="0"/>
                          <a:cs typeface="Times New Roman" panose="02020603050405020304" pitchFamily="18" charset="0"/>
                        </a:rPr>
                        <a:t>111,7</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buNone/>
                      </a:pPr>
                      <a:r>
                        <a:rPr lang="ru-RU" sz="1800" b="1">
                          <a:effectLst/>
                          <a:latin typeface="Times New Roman" panose="02020603050405020304" pitchFamily="18" charset="0"/>
                          <a:ea typeface="Times New Roman" panose="02020603050405020304" pitchFamily="18" charset="0"/>
                          <a:cs typeface="Times New Roman" panose="02020603050405020304" pitchFamily="18" charset="0"/>
                        </a:rPr>
                        <a:t>118,6</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buNone/>
                      </a:pPr>
                      <a:r>
                        <a:rPr lang="ru-RU" sz="1800" b="1">
                          <a:effectLst/>
                          <a:latin typeface="Times New Roman" panose="02020603050405020304" pitchFamily="18" charset="0"/>
                          <a:ea typeface="Times New Roman" panose="02020603050405020304" pitchFamily="18" charset="0"/>
                          <a:cs typeface="Times New Roman" panose="02020603050405020304" pitchFamily="18" charset="0"/>
                        </a:rPr>
                        <a:t>110,9</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89866714"/>
                  </a:ext>
                </a:extLst>
              </a:tr>
              <a:tr h="334975">
                <a:tc>
                  <a:txBody>
                    <a:bodyPr/>
                    <a:lstStyle/>
                    <a:p>
                      <a:pPr marL="143510" indent="-71755">
                        <a:spcBef>
                          <a:spcPts val="100"/>
                        </a:spcBef>
                        <a:spcAft>
                          <a:spcPts val="100"/>
                        </a:spcAft>
                        <a:buNone/>
                      </a:pPr>
                      <a:r>
                        <a:rPr lang="ru-RU" sz="2000">
                          <a:effectLst/>
                          <a:latin typeface="Times New Roman" panose="02020603050405020304" pitchFamily="18" charset="0"/>
                          <a:ea typeface="Times New Roman" panose="02020603050405020304" pitchFamily="18" charset="0"/>
                          <a:cs typeface="Times New Roman" panose="02020603050405020304" pitchFamily="18" charset="0"/>
                        </a:rPr>
                        <a:t>Баткен облусу</a:t>
                      </a:r>
                      <a:endParaRPr lang="ru-RU" sz="20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29 604</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ky-KG" sz="1800">
                          <a:effectLst/>
                          <a:latin typeface="Times New Roman" panose="02020603050405020304" pitchFamily="18" charset="0"/>
                          <a:ea typeface="Times New Roman" panose="02020603050405020304" pitchFamily="18" charset="0"/>
                          <a:cs typeface="Times New Roman" panose="02020603050405020304" pitchFamily="18" charset="0"/>
                        </a:rPr>
                        <a:t>106,7</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111,7</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105,1</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3048742501"/>
                  </a:ext>
                </a:extLst>
              </a:tr>
              <a:tr h="314516">
                <a:tc>
                  <a:txBody>
                    <a:bodyPr/>
                    <a:lstStyle/>
                    <a:p>
                      <a:pPr marL="143510" indent="-71755">
                        <a:spcBef>
                          <a:spcPts val="100"/>
                        </a:spcBef>
                        <a:spcAft>
                          <a:spcPts val="100"/>
                        </a:spcAft>
                        <a:buNone/>
                      </a:pPr>
                      <a:r>
                        <a:rPr lang="ru-RU" sz="2000">
                          <a:effectLst/>
                          <a:latin typeface="Times New Roman" panose="02020603050405020304" pitchFamily="18" charset="0"/>
                          <a:ea typeface="Times New Roman" panose="02020603050405020304" pitchFamily="18" charset="0"/>
                          <a:cs typeface="Times New Roman" panose="02020603050405020304" pitchFamily="18" charset="0"/>
                        </a:rPr>
                        <a:t>Жалал-Абад облусу</a:t>
                      </a:r>
                      <a:endParaRPr lang="ru-RU" sz="20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33 156</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109,3</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108,5</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101,3</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3422257731"/>
                  </a:ext>
                </a:extLst>
              </a:tr>
              <a:tr h="280915">
                <a:tc>
                  <a:txBody>
                    <a:bodyPr/>
                    <a:lstStyle/>
                    <a:p>
                      <a:pPr marL="143510" indent="-71755">
                        <a:spcBef>
                          <a:spcPts val="100"/>
                        </a:spcBef>
                        <a:spcAft>
                          <a:spcPts val="100"/>
                        </a:spcAft>
                        <a:buNone/>
                      </a:pPr>
                      <a:r>
                        <a:rPr lang="ru-RU" sz="2000" dirty="0" err="1">
                          <a:effectLst/>
                          <a:latin typeface="Times New Roman" panose="02020603050405020304" pitchFamily="18" charset="0"/>
                          <a:ea typeface="Times New Roman" panose="02020603050405020304" pitchFamily="18" charset="0"/>
                          <a:cs typeface="Times New Roman" panose="02020603050405020304" pitchFamily="18" charset="0"/>
                        </a:rPr>
                        <a:t>Ысык</a:t>
                      </a:r>
                      <a:r>
                        <a:rPr lang="ru-RU" sz="2000" dirty="0">
                          <a:effectLst/>
                          <a:latin typeface="Times New Roman" panose="02020603050405020304" pitchFamily="18" charset="0"/>
                          <a:ea typeface="Times New Roman" panose="02020603050405020304" pitchFamily="18" charset="0"/>
                          <a:cs typeface="Times New Roman" panose="02020603050405020304" pitchFamily="18" charset="0"/>
                        </a:rPr>
                        <a:t>-К</a:t>
                      </a:r>
                      <a:r>
                        <a:rPr lang="ky-KG" sz="2000" dirty="0">
                          <a:effectLst/>
                          <a:latin typeface="Times New Roman" panose="02020603050405020304" pitchFamily="18" charset="0"/>
                          <a:ea typeface="Times New Roman" panose="02020603050405020304" pitchFamily="18" charset="0"/>
                          <a:cs typeface="Times New Roman" panose="02020603050405020304" pitchFamily="18" charset="0"/>
                        </a:rPr>
                        <a:t>ө</a:t>
                      </a:r>
                      <a:r>
                        <a:rPr lang="ru-RU" sz="2000" dirty="0">
                          <a:effectLst/>
                          <a:latin typeface="Times New Roman" panose="02020603050405020304" pitchFamily="18" charset="0"/>
                          <a:ea typeface="Times New Roman" panose="02020603050405020304" pitchFamily="18" charset="0"/>
                          <a:cs typeface="Times New Roman" panose="02020603050405020304" pitchFamily="18" charset="0"/>
                        </a:rPr>
                        <a:t>л </a:t>
                      </a:r>
                      <a:r>
                        <a:rPr lang="ru-RU" sz="2000" dirty="0" err="1">
                          <a:effectLst/>
                          <a:latin typeface="Times New Roman" panose="02020603050405020304" pitchFamily="18" charset="0"/>
                          <a:ea typeface="Times New Roman" panose="02020603050405020304" pitchFamily="18" charset="0"/>
                          <a:cs typeface="Times New Roman" panose="02020603050405020304" pitchFamily="18" charset="0"/>
                        </a:rPr>
                        <a:t>облусу</a:t>
                      </a:r>
                      <a:endParaRPr lang="ru-RU" sz="2000" dirty="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45 677</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107,2</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109,0</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101,1</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4266773263"/>
                  </a:ext>
                </a:extLst>
              </a:tr>
              <a:tr h="334975">
                <a:tc>
                  <a:txBody>
                    <a:bodyPr/>
                    <a:lstStyle/>
                    <a:p>
                      <a:pPr marL="143510" indent="-71755">
                        <a:spcBef>
                          <a:spcPts val="100"/>
                        </a:spcBef>
                        <a:spcAft>
                          <a:spcPts val="100"/>
                        </a:spcAft>
                        <a:buNone/>
                      </a:pPr>
                      <a:r>
                        <a:rPr lang="ru-RU" sz="2000">
                          <a:effectLst/>
                          <a:latin typeface="Times New Roman" panose="02020603050405020304" pitchFamily="18" charset="0"/>
                          <a:ea typeface="Times New Roman" panose="02020603050405020304" pitchFamily="18" charset="0"/>
                          <a:cs typeface="Times New Roman" panose="02020603050405020304" pitchFamily="18" charset="0"/>
                        </a:rPr>
                        <a:t>Нарын облусу</a:t>
                      </a:r>
                      <a:endParaRPr lang="ru-RU" sz="20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38 513</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ky-KG" sz="1800" dirty="0">
                          <a:effectLst/>
                          <a:latin typeface="Times New Roman" panose="02020603050405020304" pitchFamily="18" charset="0"/>
                          <a:ea typeface="Times New Roman" panose="02020603050405020304" pitchFamily="18" charset="0"/>
                          <a:cs typeface="Times New Roman" panose="02020603050405020304" pitchFamily="18" charset="0"/>
                        </a:rPr>
                        <a:t>102,4</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113,7</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107,2</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409733809"/>
                  </a:ext>
                </a:extLst>
              </a:tr>
              <a:tr h="314516">
                <a:tc>
                  <a:txBody>
                    <a:bodyPr/>
                    <a:lstStyle/>
                    <a:p>
                      <a:pPr marL="143510" indent="-71755">
                        <a:spcBef>
                          <a:spcPts val="100"/>
                        </a:spcBef>
                        <a:spcAft>
                          <a:spcPts val="100"/>
                        </a:spcAft>
                        <a:buNone/>
                      </a:pPr>
                      <a:r>
                        <a:rPr lang="ru-RU" sz="2000">
                          <a:effectLst/>
                          <a:latin typeface="Times New Roman" panose="02020603050405020304" pitchFamily="18" charset="0"/>
                          <a:ea typeface="Times New Roman" panose="02020603050405020304" pitchFamily="18" charset="0"/>
                          <a:cs typeface="Times New Roman" panose="02020603050405020304" pitchFamily="18" charset="0"/>
                        </a:rPr>
                        <a:t>Ош облусу </a:t>
                      </a:r>
                      <a:endParaRPr lang="ru-RU" sz="20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26 034</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105,7</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105,2</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98,4</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428556662"/>
                  </a:ext>
                </a:extLst>
              </a:tr>
              <a:tr h="334975">
                <a:tc>
                  <a:txBody>
                    <a:bodyPr/>
                    <a:lstStyle/>
                    <a:p>
                      <a:pPr marL="143510" indent="-71755">
                        <a:spcBef>
                          <a:spcPts val="100"/>
                        </a:spcBef>
                        <a:spcAft>
                          <a:spcPts val="100"/>
                        </a:spcAft>
                        <a:buNone/>
                      </a:pPr>
                      <a:r>
                        <a:rPr lang="ru-RU" sz="2000">
                          <a:effectLst/>
                          <a:latin typeface="Times New Roman" panose="02020603050405020304" pitchFamily="18" charset="0"/>
                          <a:ea typeface="Times New Roman" panose="02020603050405020304" pitchFamily="18" charset="0"/>
                          <a:cs typeface="Times New Roman" panose="02020603050405020304" pitchFamily="18" charset="0"/>
                        </a:rPr>
                        <a:t>Талас облусу</a:t>
                      </a:r>
                      <a:endParaRPr lang="ru-RU" sz="20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38 943</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110,2</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113,5</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109,0</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953930640"/>
                  </a:ext>
                </a:extLst>
              </a:tr>
              <a:tr h="314516">
                <a:tc>
                  <a:txBody>
                    <a:bodyPr/>
                    <a:lstStyle/>
                    <a:p>
                      <a:pPr marL="143510" indent="-71755">
                        <a:spcBef>
                          <a:spcPts val="100"/>
                        </a:spcBef>
                        <a:spcAft>
                          <a:spcPts val="100"/>
                        </a:spcAft>
                        <a:buNone/>
                      </a:pPr>
                      <a:r>
                        <a:rPr lang="ru-RU" sz="2000">
                          <a:effectLst/>
                          <a:latin typeface="Times New Roman" panose="02020603050405020304" pitchFamily="18" charset="0"/>
                          <a:ea typeface="Times New Roman" panose="02020603050405020304" pitchFamily="18" charset="0"/>
                          <a:cs typeface="Times New Roman" panose="02020603050405020304" pitchFamily="18" charset="0"/>
                        </a:rPr>
                        <a:t>Ч</a:t>
                      </a:r>
                      <a:r>
                        <a:rPr lang="ky-KG" sz="2000">
                          <a:effectLst/>
                          <a:latin typeface="Times New Roman" panose="02020603050405020304" pitchFamily="18" charset="0"/>
                          <a:ea typeface="Times New Roman" panose="02020603050405020304" pitchFamily="18" charset="0"/>
                          <a:cs typeface="Times New Roman" panose="02020603050405020304" pitchFamily="18" charset="0"/>
                        </a:rPr>
                        <a:t>ү</a:t>
                      </a:r>
                      <a:r>
                        <a:rPr lang="ru-RU" sz="2000">
                          <a:effectLst/>
                          <a:latin typeface="Times New Roman" panose="02020603050405020304" pitchFamily="18" charset="0"/>
                          <a:ea typeface="Times New Roman" panose="02020603050405020304" pitchFamily="18" charset="0"/>
                          <a:cs typeface="Times New Roman" panose="02020603050405020304" pitchFamily="18" charset="0"/>
                        </a:rPr>
                        <a:t>й облусу</a:t>
                      </a:r>
                      <a:endParaRPr lang="ru-RU" sz="20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32 544</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106,7</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118,0</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112,5</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4283184116"/>
                  </a:ext>
                </a:extLst>
              </a:tr>
              <a:tr h="334975">
                <a:tc>
                  <a:txBody>
                    <a:bodyPr/>
                    <a:lstStyle/>
                    <a:p>
                      <a:pPr marL="143510" indent="-71755">
                        <a:spcBef>
                          <a:spcPts val="100"/>
                        </a:spcBef>
                        <a:spcAft>
                          <a:spcPts val="100"/>
                        </a:spcAft>
                        <a:buNone/>
                      </a:pPr>
                      <a:r>
                        <a:rPr lang="ru-RU" sz="2000">
                          <a:effectLst/>
                          <a:latin typeface="Times New Roman" panose="02020603050405020304" pitchFamily="18" charset="0"/>
                          <a:ea typeface="Times New Roman" panose="02020603050405020304" pitchFamily="18" charset="0"/>
                          <a:cs typeface="Times New Roman" panose="02020603050405020304" pitchFamily="18" charset="0"/>
                        </a:rPr>
                        <a:t>Бишкек ш.</a:t>
                      </a:r>
                      <a:endParaRPr lang="ru-RU" sz="20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51 266</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115,1</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124,4</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116,6</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1957349173"/>
                  </a:ext>
                </a:extLst>
              </a:tr>
              <a:tr h="334975">
                <a:tc>
                  <a:txBody>
                    <a:bodyPr/>
                    <a:lstStyle/>
                    <a:p>
                      <a:pPr marL="143510" indent="-71755">
                        <a:spcBef>
                          <a:spcPts val="100"/>
                        </a:spcBef>
                        <a:spcAft>
                          <a:spcPts val="100"/>
                        </a:spcAft>
                        <a:buNone/>
                      </a:pPr>
                      <a:r>
                        <a:rPr lang="ru-RU" sz="2000" dirty="0">
                          <a:effectLst/>
                          <a:latin typeface="Times New Roman" panose="02020603050405020304" pitchFamily="18" charset="0"/>
                          <a:ea typeface="Times New Roman" panose="02020603050405020304" pitchFamily="18" charset="0"/>
                          <a:cs typeface="Times New Roman" panose="02020603050405020304" pitchFamily="18" charset="0"/>
                        </a:rPr>
                        <a:t>Ош ш.</a:t>
                      </a:r>
                      <a:endParaRPr lang="ru-RU" sz="2000" dirty="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32 917</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108,6</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116,3</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107,3</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0011581"/>
                  </a:ext>
                </a:extLst>
              </a:tr>
            </a:tbl>
          </a:graphicData>
        </a:graphic>
      </p:graphicFrame>
    </p:spTree>
    <p:extLst>
      <p:ext uri="{BB962C8B-B14F-4D97-AF65-F5344CB8AC3E}">
        <p14:creationId xmlns:p14="http://schemas.microsoft.com/office/powerpoint/2010/main" val="616832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09E99E33-F989-080D-1CAF-04472BF58852}"/>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B57BC396-1B41-561D-3A84-98901B20B6F0}"/>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FCFDF1F0-1620-1CC3-C985-13165F862B11}"/>
              </a:ext>
            </a:extLst>
          </p:cNvPr>
          <p:cNvSpPr txBox="1">
            <a:spLocks noChangeArrowheads="1"/>
          </p:cNvSpPr>
          <p:nvPr/>
        </p:nvSpPr>
        <p:spPr bwMode="auto">
          <a:xfrm>
            <a:off x="391062" y="202933"/>
            <a:ext cx="1162930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altLang="ru-RU" sz="2800" b="1" dirty="0" err="1">
                <a:latin typeface="Times New Roman" panose="02020603050405020304" pitchFamily="18" charset="0"/>
                <a:ea typeface="Times New Roman" panose="02020603050405020304" pitchFamily="18" charset="0"/>
                <a:cs typeface="Times New Roman" panose="02020603050405020304" pitchFamily="18" charset="0"/>
              </a:rPr>
              <a:t>Орточо</a:t>
            </a:r>
            <a:r>
              <a:rPr lang="ru-RU" altLang="ru-RU"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ea typeface="Times New Roman" panose="02020603050405020304" pitchFamily="18" charset="0"/>
                <a:cs typeface="Times New Roman" panose="02020603050405020304" pitchFamily="18" charset="0"/>
              </a:rPr>
              <a:t>айлык</a:t>
            </a:r>
            <a:r>
              <a:rPr lang="ru-RU" altLang="ru-RU"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ea typeface="Times New Roman" panose="02020603050405020304" pitchFamily="18" charset="0"/>
                <a:cs typeface="Times New Roman" panose="02020603050405020304" pitchFamily="18" charset="0"/>
              </a:rPr>
              <a:t>эмгек</a:t>
            </a:r>
            <a:r>
              <a:rPr lang="ru-RU" altLang="ru-RU"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ea typeface="Times New Roman" panose="02020603050405020304" pitchFamily="18" charset="0"/>
                <a:cs typeface="Times New Roman" panose="02020603050405020304" pitchFamily="18" charset="0"/>
              </a:rPr>
              <a:t>акы</a:t>
            </a:r>
            <a:r>
              <a:rPr lang="ru-RU" altLang="ru-RU"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ea typeface="Times New Roman" panose="02020603050405020304" pitchFamily="18" charset="0"/>
                <a:cs typeface="Times New Roman" panose="02020603050405020304" pitchFamily="18" charset="0"/>
              </a:rPr>
              <a:t>аймактар</a:t>
            </a:r>
            <a:r>
              <a:rPr lang="ru-RU" altLang="ru-RU"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ea typeface="Times New Roman" panose="02020603050405020304" pitchFamily="18" charset="0"/>
                <a:cs typeface="Times New Roman" panose="02020603050405020304" pitchFamily="18" charset="0"/>
              </a:rPr>
              <a:t>боюнча</a:t>
            </a:r>
            <a:r>
              <a:rPr lang="ru-RU" altLang="ru-RU" sz="2800" b="1" dirty="0">
                <a:latin typeface="Times New Roman" panose="02020603050405020304" pitchFamily="18" charset="0"/>
                <a:ea typeface="Times New Roman" panose="02020603050405020304" pitchFamily="18" charset="0"/>
                <a:cs typeface="Times New Roman" panose="02020603050405020304" pitchFamily="18" charset="0"/>
              </a:rPr>
              <a:t> бюджет </a:t>
            </a:r>
            <a:br>
              <a:rPr lang="ru-RU" altLang="ru-RU" sz="2800" b="1" dirty="0">
                <a:latin typeface="Times New Roman" panose="02020603050405020304" pitchFamily="18" charset="0"/>
                <a:ea typeface="Times New Roman" panose="02020603050405020304" pitchFamily="18" charset="0"/>
                <a:cs typeface="Times New Roman" panose="02020603050405020304" pitchFamily="18" charset="0"/>
              </a:rPr>
            </a:br>
            <a:r>
              <a:rPr lang="ru-RU" altLang="ru-RU" sz="2800" b="1" dirty="0" err="1">
                <a:latin typeface="Times New Roman" panose="02020603050405020304" pitchFamily="18" charset="0"/>
                <a:ea typeface="Times New Roman" panose="02020603050405020304" pitchFamily="18" charset="0"/>
                <a:cs typeface="Times New Roman" panose="02020603050405020304" pitchFamily="18" charset="0"/>
              </a:rPr>
              <a:t>жана</a:t>
            </a:r>
            <a:r>
              <a:rPr lang="ru-RU" altLang="ru-RU" sz="2800" b="1" dirty="0">
                <a:latin typeface="Times New Roman" panose="02020603050405020304" pitchFamily="18" charset="0"/>
                <a:ea typeface="Times New Roman" panose="02020603050405020304" pitchFamily="18" charset="0"/>
                <a:cs typeface="Times New Roman" panose="02020603050405020304" pitchFamily="18" charset="0"/>
              </a:rPr>
              <a:t> бюджет </a:t>
            </a:r>
            <a:r>
              <a:rPr lang="ru-RU" altLang="ru-RU" sz="2800" b="1" dirty="0" err="1">
                <a:latin typeface="Times New Roman" panose="02020603050405020304" pitchFamily="18" charset="0"/>
                <a:ea typeface="Times New Roman" panose="02020603050405020304" pitchFamily="18" charset="0"/>
                <a:cs typeface="Times New Roman" panose="02020603050405020304" pitchFamily="18" charset="0"/>
              </a:rPr>
              <a:t>эмес</a:t>
            </a:r>
            <a:r>
              <a:rPr lang="ru-RU" altLang="ru-RU"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ea typeface="Times New Roman" panose="02020603050405020304" pitchFamily="18" charset="0"/>
                <a:cs typeface="Times New Roman" panose="02020603050405020304" pitchFamily="18" charset="0"/>
              </a:rPr>
              <a:t>сферада</a:t>
            </a:r>
            <a:r>
              <a:rPr lang="ru-RU" altLang="ru-RU" sz="2800" b="1" dirty="0">
                <a:latin typeface="Times New Roman" panose="02020603050405020304" pitchFamily="18" charset="0"/>
                <a:ea typeface="Times New Roman" panose="02020603050405020304" pitchFamily="18" charset="0"/>
                <a:cs typeface="Times New Roman" panose="02020603050405020304" pitchFamily="18" charset="0"/>
              </a:rPr>
              <a:t> 2024-2025жж. январь-апрели </a:t>
            </a:r>
            <a:endParaRPr lang="ru-RU" sz="2800" dirty="0">
              <a:latin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974AA8B4-9A2F-A6C8-CEDF-366339451D9E}"/>
              </a:ext>
            </a:extLst>
          </p:cNvPr>
          <p:cNvSpPr/>
          <p:nvPr/>
        </p:nvSpPr>
        <p:spPr>
          <a:xfrm>
            <a:off x="829030" y="1650022"/>
            <a:ext cx="10753369" cy="2291397"/>
          </a:xfrm>
          <a:prstGeom prst="rect">
            <a:avLst/>
          </a:prstGeom>
        </p:spPr>
        <p:txBody>
          <a:bodyPr wrap="square">
            <a:spAutoFit/>
          </a:bodyPr>
          <a:lstStyle/>
          <a:p>
            <a:pPr defTabSz="457200">
              <a:spcAft>
                <a:spcPts val="600"/>
              </a:spcAft>
              <a:buClr>
                <a:srgbClr val="F7931D"/>
              </a:buClr>
              <a:buSzPct val="120000"/>
            </a:pPr>
            <a:endParaRPr lang="ru-RU" sz="2400" dirty="0">
              <a:solidFill>
                <a:schemeClr val="tx2"/>
              </a:solidFill>
              <a:latin typeface="DIN Pro Regular"/>
            </a:endParaRPr>
          </a:p>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Таблица 2">
            <a:extLst>
              <a:ext uri="{FF2B5EF4-FFF2-40B4-BE49-F238E27FC236}">
                <a16:creationId xmlns:a16="http://schemas.microsoft.com/office/drawing/2014/main" id="{BF39B882-BE52-6EE9-58E4-E82D2AD904F0}"/>
              </a:ext>
            </a:extLst>
          </p:cNvPr>
          <p:cNvGraphicFramePr>
            <a:graphicFrameLocks noGrp="1"/>
          </p:cNvGraphicFramePr>
          <p:nvPr>
            <p:extLst>
              <p:ext uri="{D42A27DB-BD31-4B8C-83A1-F6EECF244321}">
                <p14:modId xmlns:p14="http://schemas.microsoft.com/office/powerpoint/2010/main" val="2535644274"/>
              </p:ext>
            </p:extLst>
          </p:nvPr>
        </p:nvGraphicFramePr>
        <p:xfrm>
          <a:off x="383597" y="1482820"/>
          <a:ext cx="11424806" cy="4239860"/>
        </p:xfrm>
        <a:graphic>
          <a:graphicData uri="http://schemas.openxmlformats.org/drawingml/2006/table">
            <a:tbl>
              <a:tblPr/>
              <a:tblGrid>
                <a:gridCol w="2792540">
                  <a:extLst>
                    <a:ext uri="{9D8B030D-6E8A-4147-A177-3AD203B41FA5}">
                      <a16:colId xmlns:a16="http://schemas.microsoft.com/office/drawing/2014/main" val="3899425029"/>
                    </a:ext>
                  </a:extLst>
                </a:gridCol>
                <a:gridCol w="1111426">
                  <a:extLst>
                    <a:ext uri="{9D8B030D-6E8A-4147-A177-3AD203B41FA5}">
                      <a16:colId xmlns:a16="http://schemas.microsoft.com/office/drawing/2014/main" val="1375972628"/>
                    </a:ext>
                  </a:extLst>
                </a:gridCol>
                <a:gridCol w="1111426">
                  <a:extLst>
                    <a:ext uri="{9D8B030D-6E8A-4147-A177-3AD203B41FA5}">
                      <a16:colId xmlns:a16="http://schemas.microsoft.com/office/drawing/2014/main" val="2072011284"/>
                    </a:ext>
                  </a:extLst>
                </a:gridCol>
                <a:gridCol w="1111426">
                  <a:extLst>
                    <a:ext uri="{9D8B030D-6E8A-4147-A177-3AD203B41FA5}">
                      <a16:colId xmlns:a16="http://schemas.microsoft.com/office/drawing/2014/main" val="1171237697"/>
                    </a:ext>
                  </a:extLst>
                </a:gridCol>
                <a:gridCol w="1765996">
                  <a:extLst>
                    <a:ext uri="{9D8B030D-6E8A-4147-A177-3AD203B41FA5}">
                      <a16:colId xmlns:a16="http://schemas.microsoft.com/office/drawing/2014/main" val="767830178"/>
                    </a:ext>
                  </a:extLst>
                </a:gridCol>
                <a:gridCol w="1765996">
                  <a:extLst>
                    <a:ext uri="{9D8B030D-6E8A-4147-A177-3AD203B41FA5}">
                      <a16:colId xmlns:a16="http://schemas.microsoft.com/office/drawing/2014/main" val="1486361663"/>
                    </a:ext>
                  </a:extLst>
                </a:gridCol>
                <a:gridCol w="1765996">
                  <a:extLst>
                    <a:ext uri="{9D8B030D-6E8A-4147-A177-3AD203B41FA5}">
                      <a16:colId xmlns:a16="http://schemas.microsoft.com/office/drawing/2014/main" val="3997799509"/>
                    </a:ext>
                  </a:extLst>
                </a:gridCol>
              </a:tblGrid>
              <a:tr h="197162">
                <a:tc rowSpan="3">
                  <a:txBody>
                    <a:bodyPr/>
                    <a:lstStyle/>
                    <a:p>
                      <a:pPr>
                        <a:spcBef>
                          <a:spcPts val="100"/>
                        </a:spcBef>
                        <a:spcAft>
                          <a:spcPts val="100"/>
                        </a:spcAft>
                      </a:pPr>
                      <a:endParaRPr lang="ru-RU" sz="11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spcAft>
                          <a:spcPts val="0"/>
                        </a:spcAft>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Сом</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2"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y-KG" sz="1800" b="1" kern="1200" dirty="0">
                          <a:solidFill>
                            <a:schemeClr val="tx1"/>
                          </a:solidFill>
                          <a:effectLst/>
                          <a:latin typeface="Times New Roman" panose="02020603050405020304" pitchFamily="18" charset="0"/>
                          <a:ea typeface="+mn-ea"/>
                          <a:cs typeface="Times New Roman" panose="02020603050405020304" pitchFamily="18" charset="0"/>
                        </a:rPr>
                        <a:t>Мурунку жылдын тийиштүү мезгилине карата пайыз менен</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ru-RU"/>
                    </a:p>
                  </a:txBody>
                  <a:tcPr/>
                </a:tc>
                <a:extLst>
                  <a:ext uri="{0D108BD9-81ED-4DB2-BD59-A6C34878D82A}">
                    <a16:rowId xmlns:a16="http://schemas.microsoft.com/office/drawing/2014/main" val="208134211"/>
                  </a:ext>
                </a:extLst>
              </a:tr>
              <a:tr h="450657">
                <a:tc vMerge="1">
                  <a:txBody>
                    <a:bodyPr/>
                    <a:lstStyle/>
                    <a:p>
                      <a:endParaRPr lang="ru-RU"/>
                    </a:p>
                  </a:txBody>
                  <a:tcPr/>
                </a:tc>
                <a:tc gridSpan="2">
                  <a:txBody>
                    <a:bodyPr/>
                    <a:lstStyle/>
                    <a:p>
                      <a:pPr algn="ctr">
                        <a:spcAft>
                          <a:spcPts val="0"/>
                        </a:spcAft>
                      </a:pPr>
                      <a:r>
                        <a:rPr lang="ky-KG" sz="1800" b="1" kern="1200" dirty="0">
                          <a:solidFill>
                            <a:schemeClr val="tx1"/>
                          </a:solidFill>
                          <a:effectLst/>
                          <a:latin typeface="+mn-lt"/>
                          <a:ea typeface="+mn-ea"/>
                          <a:cs typeface="+mn-cs"/>
                        </a:rPr>
                        <a:t>б</a:t>
                      </a:r>
                      <a:r>
                        <a:rPr lang="ru-RU" sz="1800" b="1" kern="1200" dirty="0" err="1">
                          <a:solidFill>
                            <a:schemeClr val="tx1"/>
                          </a:solidFill>
                          <a:effectLst/>
                          <a:latin typeface="+mn-lt"/>
                          <a:ea typeface="+mn-ea"/>
                          <a:cs typeface="+mn-cs"/>
                        </a:rPr>
                        <a:t>юджет</a:t>
                      </a:r>
                      <a:r>
                        <a:rPr lang="ky-KG" sz="1800" b="1" kern="1200" dirty="0">
                          <a:solidFill>
                            <a:schemeClr val="tx1"/>
                          </a:solidFill>
                          <a:effectLst/>
                          <a:latin typeface="+mn-lt"/>
                          <a:ea typeface="+mn-ea"/>
                          <a:cs typeface="+mn-cs"/>
                        </a:rPr>
                        <a:t>тик чөйрө</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dirty="0"/>
                    </a:p>
                  </a:txBody>
                  <a:tcPr/>
                </a:tc>
                <a:tc gridSpan="2">
                  <a:txBody>
                    <a:bodyPr/>
                    <a:lstStyle/>
                    <a:p>
                      <a:pPr algn="ctr">
                        <a:spcAft>
                          <a:spcPts val="0"/>
                        </a:spcAft>
                      </a:pPr>
                      <a:r>
                        <a:rPr lang="ru-RU" sz="1800" b="1" kern="1200" dirty="0">
                          <a:solidFill>
                            <a:schemeClr val="tx1"/>
                          </a:solidFill>
                          <a:effectLst/>
                          <a:latin typeface="Times New Roman" panose="02020603050405020304" pitchFamily="18" charset="0"/>
                          <a:ea typeface="+mn-ea"/>
                          <a:cs typeface="Times New Roman" panose="02020603050405020304" pitchFamily="18" charset="0"/>
                        </a:rPr>
                        <a:t>бюджет</a:t>
                      </a:r>
                      <a:r>
                        <a:rPr lang="ky-KG" sz="1800" b="1" kern="1200" dirty="0">
                          <a:solidFill>
                            <a:schemeClr val="tx1"/>
                          </a:solidFill>
                          <a:effectLst/>
                          <a:latin typeface="Times New Roman" panose="02020603050405020304" pitchFamily="18" charset="0"/>
                          <a:ea typeface="+mn-ea"/>
                          <a:cs typeface="Times New Roman" panose="02020603050405020304" pitchFamily="18" charset="0"/>
                        </a:rPr>
                        <a:t>тик эмес чөйрө</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extLst>
                  <a:ext uri="{0D108BD9-81ED-4DB2-BD59-A6C34878D82A}">
                    <a16:rowId xmlns:a16="http://schemas.microsoft.com/office/drawing/2014/main" val="2670507051"/>
                  </a:ext>
                </a:extLst>
              </a:tr>
              <a:tr h="388803">
                <a:tc vMerge="1">
                  <a:txBody>
                    <a:bodyPr/>
                    <a:lstStyle/>
                    <a:p>
                      <a:endParaRPr lang="ru-RU"/>
                    </a:p>
                  </a:txBody>
                  <a:tcPr/>
                </a:tc>
                <a:tc>
                  <a:txBody>
                    <a:bodyPr/>
                    <a:lstStyle/>
                    <a:p>
                      <a:pPr algn="ctr">
                        <a:spcAft>
                          <a:spcPts val="0"/>
                        </a:spcAft>
                      </a:pPr>
                      <a:r>
                        <a:rPr lang="ru-RU" sz="1400" b="1">
                          <a:effectLst/>
                          <a:latin typeface="Times New Roman" panose="02020603050405020304" pitchFamily="18" charset="0"/>
                          <a:ea typeface="Times New Roman" panose="02020603050405020304" pitchFamily="18" charset="0"/>
                          <a:cs typeface="Times New Roman" panose="02020603050405020304" pitchFamily="18" charset="0"/>
                        </a:rPr>
                        <a:t>2024</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a:effectLst/>
                          <a:latin typeface="Times New Roman" panose="02020603050405020304" pitchFamily="18" charset="0"/>
                          <a:ea typeface="Times New Roman" panose="02020603050405020304" pitchFamily="18" charset="0"/>
                          <a:cs typeface="Times New Roman" panose="02020603050405020304" pitchFamily="18" charset="0"/>
                        </a:rPr>
                        <a:t>2025</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a:effectLst/>
                          <a:latin typeface="Times New Roman" panose="02020603050405020304" pitchFamily="18" charset="0"/>
                          <a:ea typeface="Times New Roman" panose="02020603050405020304" pitchFamily="18" charset="0"/>
                          <a:cs typeface="Times New Roman" panose="02020603050405020304" pitchFamily="18" charset="0"/>
                        </a:rPr>
                        <a:t>2024</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rPr>
                        <a:t>2025</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buNone/>
                      </a:pPr>
                      <a:r>
                        <a:rPr lang="ky-KG" sz="1200" b="1" dirty="0">
                          <a:effectLst/>
                          <a:latin typeface="Times New Roman" panose="02020603050405020304" pitchFamily="18" charset="0"/>
                          <a:ea typeface="Times New Roman" panose="02020603050405020304" pitchFamily="18" charset="0"/>
                          <a:cs typeface="Times New Roman" panose="02020603050405020304" pitchFamily="18" charset="0"/>
                        </a:rPr>
                        <a:t>б</a:t>
                      </a:r>
                      <a:r>
                        <a:rPr lang="ru-RU" sz="1200" b="1" dirty="0" err="1">
                          <a:effectLst/>
                          <a:latin typeface="Times New Roman" panose="02020603050405020304" pitchFamily="18" charset="0"/>
                          <a:ea typeface="Times New Roman" panose="02020603050405020304" pitchFamily="18" charset="0"/>
                          <a:cs typeface="Times New Roman" panose="02020603050405020304" pitchFamily="18" charset="0"/>
                        </a:rPr>
                        <a:t>юджет</a:t>
                      </a:r>
                      <a:r>
                        <a:rPr lang="ky-KG" sz="1200" b="1" dirty="0">
                          <a:effectLst/>
                          <a:latin typeface="Times New Roman" panose="02020603050405020304" pitchFamily="18" charset="0"/>
                          <a:ea typeface="Times New Roman" panose="02020603050405020304" pitchFamily="18" charset="0"/>
                          <a:cs typeface="Times New Roman" panose="02020603050405020304" pitchFamily="18" charset="0"/>
                        </a:rPr>
                        <a:t>тик чөйрө</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buNone/>
                      </a:pP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бюджет</a:t>
                      </a:r>
                      <a:r>
                        <a:rPr lang="ky-KG" sz="1200" b="1" dirty="0">
                          <a:effectLst/>
                          <a:latin typeface="Times New Roman" panose="02020603050405020304" pitchFamily="18" charset="0"/>
                          <a:ea typeface="Times New Roman" panose="02020603050405020304" pitchFamily="18" charset="0"/>
                          <a:cs typeface="Times New Roman" panose="02020603050405020304" pitchFamily="18" charset="0"/>
                        </a:rPr>
                        <a:t>тик эмес чөйрө</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3594315"/>
                  </a:ext>
                </a:extLst>
              </a:tr>
              <a:tr h="312608">
                <a:tc>
                  <a:txBody>
                    <a:bodyPr/>
                    <a:lstStyle/>
                    <a:p>
                      <a:pPr>
                        <a:spcBef>
                          <a:spcPts val="100"/>
                        </a:spcBef>
                        <a:spcAft>
                          <a:spcPts val="100"/>
                        </a:spcAft>
                        <a:buNone/>
                      </a:pPr>
                      <a:r>
                        <a:rPr lang="ru-RU" sz="1800" b="1">
                          <a:effectLst/>
                          <a:latin typeface="Times New Roman" panose="02020603050405020304" pitchFamily="18" charset="0"/>
                          <a:ea typeface="Times New Roman" panose="02020603050405020304" pitchFamily="18" charset="0"/>
                          <a:cs typeface="Times New Roman" panose="02020603050405020304" pitchFamily="18" charset="0"/>
                        </a:rPr>
                        <a:t>Кыргыз Республикасы</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buNone/>
                      </a:pPr>
                      <a:r>
                        <a:rPr lang="ru-RU" sz="1800" b="1">
                          <a:effectLst/>
                          <a:latin typeface="Times New Roman" panose="02020603050405020304" pitchFamily="18" charset="0"/>
                          <a:ea typeface="Times New Roman" panose="02020603050405020304" pitchFamily="18" charset="0"/>
                          <a:cs typeface="Times New Roman" panose="02020603050405020304" pitchFamily="18" charset="0"/>
                        </a:rPr>
                        <a:t>27 828</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buNone/>
                      </a:pPr>
                      <a:r>
                        <a:rPr lang="ru-RU" sz="1800" b="1">
                          <a:effectLst/>
                          <a:latin typeface="Times New Roman" panose="02020603050405020304" pitchFamily="18" charset="0"/>
                          <a:ea typeface="Times New Roman" panose="02020603050405020304" pitchFamily="18" charset="0"/>
                          <a:cs typeface="Times New Roman" panose="02020603050405020304" pitchFamily="18" charset="0"/>
                        </a:rPr>
                        <a:t>31 285</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buNone/>
                      </a:pPr>
                      <a:r>
                        <a:rPr lang="ru-RU" sz="1800" b="1">
                          <a:effectLst/>
                          <a:latin typeface="Times New Roman" panose="02020603050405020304" pitchFamily="18" charset="0"/>
                          <a:ea typeface="Times New Roman" panose="02020603050405020304" pitchFamily="18" charset="0"/>
                          <a:cs typeface="Times New Roman" panose="02020603050405020304" pitchFamily="18" charset="0"/>
                        </a:rPr>
                        <a:t>44 708</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buNone/>
                      </a:pPr>
                      <a:r>
                        <a:rPr lang="ru-RU" sz="1800" b="1">
                          <a:effectLst/>
                          <a:latin typeface="Times New Roman" panose="02020603050405020304" pitchFamily="18" charset="0"/>
                          <a:ea typeface="Times New Roman" panose="02020603050405020304" pitchFamily="18" charset="0"/>
                          <a:cs typeface="Times New Roman" panose="02020603050405020304" pitchFamily="18" charset="0"/>
                        </a:rPr>
                        <a:t>54 225</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buNone/>
                      </a:pPr>
                      <a:r>
                        <a:rPr lang="ru-RU" sz="1800" b="1">
                          <a:effectLst/>
                          <a:latin typeface="Times New Roman" panose="02020603050405020304" pitchFamily="18" charset="0"/>
                          <a:ea typeface="Times New Roman" panose="02020603050405020304" pitchFamily="18" charset="0"/>
                          <a:cs typeface="Times New Roman" panose="02020603050405020304" pitchFamily="18" charset="0"/>
                        </a:rPr>
                        <a:t>112,4</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buNone/>
                      </a:pP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121,3</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84762434"/>
                  </a:ext>
                </a:extLst>
              </a:tr>
              <a:tr h="312608">
                <a:tc>
                  <a:txBody>
                    <a:bodyPr/>
                    <a:lstStyle/>
                    <a:p>
                      <a:pPr marL="143510" indent="-71755">
                        <a:spcBef>
                          <a:spcPts val="100"/>
                        </a:spcBef>
                        <a:spcAft>
                          <a:spcPts val="100"/>
                        </a:spcAft>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Баткен облусу</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25 548</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27 016</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30 450</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40 190</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105,7</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132,0</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191097651"/>
                  </a:ext>
                </a:extLst>
              </a:tr>
              <a:tr h="312608">
                <a:tc>
                  <a:txBody>
                    <a:bodyPr/>
                    <a:lstStyle/>
                    <a:p>
                      <a:pPr marL="143510" indent="-71755">
                        <a:spcBef>
                          <a:spcPts val="100"/>
                        </a:spcBef>
                        <a:spcAft>
                          <a:spcPts val="100"/>
                        </a:spcAft>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Жалал-Абад облусу</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24 106</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25 362</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45 530</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51 164</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105,2</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112,4</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723516830"/>
                  </a:ext>
                </a:extLst>
              </a:tr>
              <a:tr h="312608">
                <a:tc>
                  <a:txBody>
                    <a:bodyPr/>
                    <a:lstStyle/>
                    <a:p>
                      <a:pPr marL="143510" indent="-71755">
                        <a:spcBef>
                          <a:spcPts val="100"/>
                        </a:spcBef>
                        <a:spcAft>
                          <a:spcPts val="100"/>
                        </a:spcAft>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Ысык-К</a:t>
                      </a:r>
                      <a:r>
                        <a:rPr lang="ky-KG" sz="1800">
                          <a:effectLst/>
                          <a:latin typeface="Times New Roman" panose="02020603050405020304" pitchFamily="18" charset="0"/>
                          <a:ea typeface="Times New Roman" panose="02020603050405020304" pitchFamily="18" charset="0"/>
                          <a:cs typeface="Times New Roman" panose="02020603050405020304" pitchFamily="18" charset="0"/>
                        </a:rPr>
                        <a:t>ө</a:t>
                      </a: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л облусу</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25 046</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27 037</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76 501</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83 453</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108,0</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109,1</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318423940"/>
                  </a:ext>
                </a:extLst>
              </a:tr>
              <a:tr h="312608">
                <a:tc>
                  <a:txBody>
                    <a:bodyPr/>
                    <a:lstStyle/>
                    <a:p>
                      <a:pPr marL="143510" indent="-71755">
                        <a:spcBef>
                          <a:spcPts val="100"/>
                        </a:spcBef>
                        <a:spcAft>
                          <a:spcPts val="100"/>
                        </a:spcAft>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Нарын облусу</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32 555</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34 423</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40 841</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56 232</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105,7</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137,7</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433930495"/>
                  </a:ext>
                </a:extLst>
              </a:tr>
              <a:tr h="312608">
                <a:tc>
                  <a:txBody>
                    <a:bodyPr/>
                    <a:lstStyle/>
                    <a:p>
                      <a:pPr marL="143510" indent="-71755">
                        <a:spcBef>
                          <a:spcPts val="100"/>
                        </a:spcBef>
                        <a:spcAft>
                          <a:spcPts val="100"/>
                        </a:spcAft>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Ош </a:t>
                      </a:r>
                      <a:r>
                        <a:rPr lang="ru-RU" sz="1800" dirty="0" err="1">
                          <a:effectLst/>
                          <a:latin typeface="Times New Roman" panose="02020603050405020304" pitchFamily="18" charset="0"/>
                          <a:ea typeface="Times New Roman" panose="02020603050405020304" pitchFamily="18" charset="0"/>
                          <a:cs typeface="Times New Roman" panose="02020603050405020304" pitchFamily="18" charset="0"/>
                        </a:rPr>
                        <a:t>облусу</a:t>
                      </a: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24 025</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24 668</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30 558</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36 549</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102,7</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132,0</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579128774"/>
                  </a:ext>
                </a:extLst>
              </a:tr>
              <a:tr h="312608">
                <a:tc>
                  <a:txBody>
                    <a:bodyPr/>
                    <a:lstStyle/>
                    <a:p>
                      <a:pPr marL="143510" indent="-71755">
                        <a:spcBef>
                          <a:spcPts val="100"/>
                        </a:spcBef>
                        <a:spcAft>
                          <a:spcPts val="100"/>
                        </a:spcAft>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Талас облусу</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23 607</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25 243</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76 650</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89 924</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106,9</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117,3</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302608486"/>
                  </a:ext>
                </a:extLst>
              </a:tr>
              <a:tr h="312608">
                <a:tc>
                  <a:txBody>
                    <a:bodyPr/>
                    <a:lstStyle/>
                    <a:p>
                      <a:pPr marL="143510" indent="-71755">
                        <a:spcBef>
                          <a:spcPts val="100"/>
                        </a:spcBef>
                        <a:spcAft>
                          <a:spcPts val="100"/>
                        </a:spcAft>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Ч</a:t>
                      </a:r>
                      <a:r>
                        <a:rPr lang="ky-KG" sz="1800">
                          <a:effectLst/>
                          <a:latin typeface="Times New Roman" panose="02020603050405020304" pitchFamily="18" charset="0"/>
                          <a:ea typeface="Times New Roman" panose="02020603050405020304" pitchFamily="18" charset="0"/>
                          <a:cs typeface="Times New Roman" panose="02020603050405020304" pitchFamily="18" charset="0"/>
                        </a:rPr>
                        <a:t>ү</a:t>
                      </a: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й облусу</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25 423</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27 595</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31 586</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39 929</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108,5</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126,4</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1049734924"/>
                  </a:ext>
                </a:extLst>
              </a:tr>
              <a:tr h="312608">
                <a:tc>
                  <a:txBody>
                    <a:bodyPr/>
                    <a:lstStyle/>
                    <a:p>
                      <a:pPr marL="143510" indent="-71755">
                        <a:spcBef>
                          <a:spcPts val="100"/>
                        </a:spcBef>
                        <a:spcAft>
                          <a:spcPts val="100"/>
                        </a:spcAft>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Бишкек ш.</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34 938</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42 907</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45 485</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56 508</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122,8</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124,2</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612705099"/>
                  </a:ext>
                </a:extLst>
              </a:tr>
              <a:tr h="312608">
                <a:tc>
                  <a:txBody>
                    <a:bodyPr/>
                    <a:lstStyle/>
                    <a:p>
                      <a:pPr marL="143510" indent="-71755">
                        <a:spcBef>
                          <a:spcPts val="100"/>
                        </a:spcBef>
                        <a:spcAft>
                          <a:spcPts val="100"/>
                        </a:spcAft>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Ош ш.</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26 461</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29 803</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31 814</a:t>
                      </a:r>
                      <a:endParaRPr lang="ru-RU" sz="180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buNone/>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38 117</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112,6</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119,8</a:t>
                      </a:r>
                      <a:endParaRPr lang="ru-RU" sz="1800" dirty="0">
                        <a:effectLst/>
                        <a:latin typeface="Kyrghyz Times"/>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2247120"/>
                  </a:ext>
                </a:extLst>
              </a:tr>
            </a:tbl>
          </a:graphicData>
        </a:graphic>
      </p:graphicFrame>
    </p:spTree>
    <p:extLst>
      <p:ext uri="{BB962C8B-B14F-4D97-AF65-F5344CB8AC3E}">
        <p14:creationId xmlns:p14="http://schemas.microsoft.com/office/powerpoint/2010/main" val="637190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173C1415-86AC-2C67-AF20-C57FED3239C1}"/>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577CDFF5-850C-42C2-C5C2-8307DDD52602}"/>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5" name="Прямоугольник 4">
            <a:extLst>
              <a:ext uri="{FF2B5EF4-FFF2-40B4-BE49-F238E27FC236}">
                <a16:creationId xmlns:a16="http://schemas.microsoft.com/office/drawing/2014/main" id="{87C37C46-C3D6-BC41-D511-6FD8DDCE3B4B}"/>
              </a:ext>
            </a:extLst>
          </p:cNvPr>
          <p:cNvSpPr/>
          <p:nvPr/>
        </p:nvSpPr>
        <p:spPr>
          <a:xfrm>
            <a:off x="829030" y="1650022"/>
            <a:ext cx="10753369" cy="1361911"/>
          </a:xfrm>
          <a:prstGeom prst="rect">
            <a:avLst/>
          </a:prstGeom>
        </p:spPr>
        <p:txBody>
          <a:bodyPr wrap="square">
            <a:spAutoFit/>
          </a:bodyPr>
          <a:lstStyle/>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Диаграмма 2">
            <a:extLst>
              <a:ext uri="{FF2B5EF4-FFF2-40B4-BE49-F238E27FC236}">
                <a16:creationId xmlns:a16="http://schemas.microsoft.com/office/drawing/2014/main" id="{F3293667-35A1-C266-B49C-DDD0003670AB}"/>
              </a:ext>
            </a:extLst>
          </p:cNvPr>
          <p:cNvGraphicFramePr>
            <a:graphicFrameLocks/>
          </p:cNvGraphicFramePr>
          <p:nvPr/>
        </p:nvGraphicFramePr>
        <p:xfrm>
          <a:off x="923925" y="1650022"/>
          <a:ext cx="10496550" cy="42269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Объект 5">
            <a:extLst>
              <a:ext uri="{FF2B5EF4-FFF2-40B4-BE49-F238E27FC236}">
                <a16:creationId xmlns:a16="http://schemas.microsoft.com/office/drawing/2014/main" id="{F61E0BC3-70A3-A738-161E-DDC4A4112ACB}"/>
              </a:ext>
            </a:extLst>
          </p:cNvPr>
          <p:cNvGraphicFramePr>
            <a:graphicFrameLocks/>
          </p:cNvGraphicFramePr>
          <p:nvPr/>
        </p:nvGraphicFramePr>
        <p:xfrm>
          <a:off x="319924" y="1162051"/>
          <a:ext cx="5424406" cy="501491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Объект 6">
            <a:extLst>
              <a:ext uri="{FF2B5EF4-FFF2-40B4-BE49-F238E27FC236}">
                <a16:creationId xmlns:a16="http://schemas.microsoft.com/office/drawing/2014/main" id="{697CD9AD-E1A8-58D1-F3FB-D4DC5AEF32B2}"/>
              </a:ext>
            </a:extLst>
          </p:cNvPr>
          <p:cNvGraphicFramePr>
            <a:graphicFrameLocks/>
          </p:cNvGraphicFramePr>
          <p:nvPr>
            <p:extLst>
              <p:ext uri="{D42A27DB-BD31-4B8C-83A1-F6EECF244321}">
                <p14:modId xmlns:p14="http://schemas.microsoft.com/office/powerpoint/2010/main" val="3185267641"/>
              </p:ext>
            </p:extLst>
          </p:nvPr>
        </p:nvGraphicFramePr>
        <p:xfrm>
          <a:off x="6447670" y="1326191"/>
          <a:ext cx="5424406" cy="468301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Объект 5">
            <a:extLst>
              <a:ext uri="{FF2B5EF4-FFF2-40B4-BE49-F238E27FC236}">
                <a16:creationId xmlns:a16="http://schemas.microsoft.com/office/drawing/2014/main" id="{4DA881AE-B895-E6AE-AF84-328E9509B049}"/>
              </a:ext>
            </a:extLst>
          </p:cNvPr>
          <p:cNvGraphicFramePr>
            <a:graphicFrameLocks/>
          </p:cNvGraphicFramePr>
          <p:nvPr>
            <p:extLst>
              <p:ext uri="{D42A27DB-BD31-4B8C-83A1-F6EECF244321}">
                <p14:modId xmlns:p14="http://schemas.microsoft.com/office/powerpoint/2010/main" val="744855868"/>
              </p:ext>
            </p:extLst>
          </p:nvPr>
        </p:nvGraphicFramePr>
        <p:xfrm>
          <a:off x="851064" y="1378343"/>
          <a:ext cx="5181600" cy="4582327"/>
        </p:xfrm>
        <a:graphic>
          <a:graphicData uri="http://schemas.openxmlformats.org/drawingml/2006/chart">
            <c:chart xmlns:c="http://schemas.openxmlformats.org/drawingml/2006/chart" xmlns:r="http://schemas.openxmlformats.org/officeDocument/2006/relationships" r:id="rId6"/>
          </a:graphicData>
        </a:graphic>
      </p:graphicFrame>
      <p:sp>
        <p:nvSpPr>
          <p:cNvPr id="10" name="TextBox 9">
            <a:extLst>
              <a:ext uri="{FF2B5EF4-FFF2-40B4-BE49-F238E27FC236}">
                <a16:creationId xmlns:a16="http://schemas.microsoft.com/office/drawing/2014/main" id="{CBF125C7-846C-217B-E48B-BC8DAD0520B3}"/>
              </a:ext>
            </a:extLst>
          </p:cNvPr>
          <p:cNvSpPr txBox="1"/>
          <p:nvPr/>
        </p:nvSpPr>
        <p:spPr>
          <a:xfrm>
            <a:off x="109714" y="171845"/>
            <a:ext cx="11882417" cy="1261884"/>
          </a:xfrm>
          <a:prstGeom prst="rect">
            <a:avLst/>
          </a:prstGeom>
          <a:noFill/>
        </p:spPr>
        <p:txBody>
          <a:bodyPr wrap="square">
            <a:spAutoFit/>
          </a:bodyPr>
          <a:lstStyle/>
          <a:p>
            <a:pPr algn="ctr"/>
            <a:r>
              <a:rPr lang="ru-RU" altLang="ru-RU" sz="2800" b="1"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Орточо</a:t>
            </a:r>
            <a:r>
              <a:rPr lang="ru-RU" altLang="ru-RU" sz="2800" b="1"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айлык</a:t>
            </a:r>
            <a:r>
              <a:rPr lang="ru-RU" altLang="ru-RU" sz="2800" b="1"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эмгек</a:t>
            </a:r>
            <a:r>
              <a:rPr lang="ru-RU" altLang="ru-RU" sz="2800" b="1"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акы</a:t>
            </a:r>
            <a:r>
              <a:rPr lang="ru-RU" altLang="ru-RU" sz="2800" b="1"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аймактар</a:t>
            </a:r>
            <a:r>
              <a:rPr lang="ru-RU" altLang="ru-RU" sz="2800" b="1"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боюнча</a:t>
            </a:r>
            <a:r>
              <a:rPr lang="ru-RU" altLang="ru-RU" sz="2800" b="1"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бюджет </a:t>
            </a:r>
            <a:br>
              <a:rPr lang="ru-RU" altLang="ru-RU" sz="2800" b="1"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br>
            <a:r>
              <a:rPr lang="ru-RU" altLang="ru-RU" sz="2800" b="1"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жана</a:t>
            </a:r>
            <a:r>
              <a:rPr lang="ru-RU" altLang="ru-RU" sz="2800" b="1"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бюджет </a:t>
            </a:r>
            <a:r>
              <a:rPr lang="ru-RU" altLang="ru-RU" sz="2800" b="1"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эмес</a:t>
            </a:r>
            <a:r>
              <a:rPr lang="ru-RU" altLang="ru-RU" sz="2800" b="1"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2800" b="1"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сферада</a:t>
            </a:r>
            <a:r>
              <a:rPr lang="ru-RU" altLang="ru-RU" sz="2800" b="1"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2025ж. январь-апрели </a:t>
            </a:r>
          </a:p>
          <a:p>
            <a:pPr algn="ctr"/>
            <a:r>
              <a:rPr lang="ky-KG" altLang="ru-RU" sz="2000" b="1" i="1" dirty="0">
                <a:solidFill>
                  <a:schemeClr val="tx2"/>
                </a:solidFill>
                <a:latin typeface="Times New Roman" panose="02020603050405020304" pitchFamily="18" charset="0"/>
                <a:cs typeface="Times New Roman" panose="02020603050405020304" pitchFamily="18" charset="0"/>
              </a:rPr>
              <a:t> (сом) </a:t>
            </a:r>
          </a:p>
        </p:txBody>
      </p:sp>
    </p:spTree>
    <p:extLst>
      <p:ext uri="{BB962C8B-B14F-4D97-AF65-F5344CB8AC3E}">
        <p14:creationId xmlns:p14="http://schemas.microsoft.com/office/powerpoint/2010/main" val="1713240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07FAF7A2-EBE4-276B-5807-55DEB2106D12}"/>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04884A06-40E7-4FEE-F72B-B53BAF6FF44B}"/>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CD58C4DB-E6E1-E590-3727-4D6214D97057}"/>
              </a:ext>
            </a:extLst>
          </p:cNvPr>
          <p:cNvSpPr txBox="1">
            <a:spLocks noChangeArrowheads="1"/>
          </p:cNvSpPr>
          <p:nvPr/>
        </p:nvSpPr>
        <p:spPr bwMode="auto">
          <a:xfrm>
            <a:off x="99089" y="-12513"/>
            <a:ext cx="1194309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ky-KG" sz="2800" b="1" dirty="0">
                <a:latin typeface="Times New Roman" panose="02020603050405020304" pitchFamily="18" charset="0"/>
                <a:cs typeface="Times New Roman" panose="02020603050405020304" pitchFamily="18" charset="0"/>
              </a:rPr>
              <a:t>2025-жылдын январь-апрелдеги экономикалык ишмердиктин түрлөрү боюнча ишканалардын жана уюмдардын кызматкерлеринин орточо айлык номиналдык эсептелген эмгек акысы</a:t>
            </a:r>
            <a:endParaRPr lang="ru-RU" altLang="ru-RU" sz="2800" b="1" dirty="0">
              <a:latin typeface="Times New Roman" panose="02020603050405020304" pitchFamily="18" charset="0"/>
              <a:ea typeface="+mn-ea"/>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2D7843F0-066A-64A5-FD11-ABC821DF054A}"/>
              </a:ext>
            </a:extLst>
          </p:cNvPr>
          <p:cNvSpPr/>
          <p:nvPr/>
        </p:nvSpPr>
        <p:spPr>
          <a:xfrm>
            <a:off x="387458" y="1372482"/>
            <a:ext cx="11211875" cy="5447645"/>
          </a:xfrm>
          <a:prstGeom prst="rect">
            <a:avLst/>
          </a:prstGeom>
        </p:spPr>
        <p:txBody>
          <a:bodyPr wrap="square">
            <a:spAutoFit/>
          </a:bodyPr>
          <a:lstStyle/>
          <a:p>
            <a:pPr marL="285750" indent="-285750" algn="just" defTabSz="457200">
              <a:spcAft>
                <a:spcPts val="600"/>
              </a:spcAft>
              <a:buClr>
                <a:schemeClr val="tx2">
                  <a:lumMod val="75000"/>
                </a:schemeClr>
              </a:buClr>
              <a:buSzPct val="120000"/>
              <a:buFont typeface="Arial" panose="020B0604020202020204" pitchFamily="34" charset="0"/>
              <a:buChar char="•"/>
            </a:pPr>
            <a:r>
              <a:rPr lang="ky-KG" sz="2200" dirty="0">
                <a:solidFill>
                  <a:schemeClr val="tx2"/>
                </a:solidFill>
                <a:latin typeface="Times New Roman" panose="02020603050405020304" pitchFamily="18" charset="0"/>
                <a:cs typeface="Times New Roman" panose="02020603050405020304" pitchFamily="18" charset="0"/>
              </a:rPr>
              <a:t>2025-жылдын январь-апрелинде номиналдык </a:t>
            </a:r>
            <a:r>
              <a:rPr lang="ru-RU" sz="2200" dirty="0">
                <a:solidFill>
                  <a:schemeClr val="tx2"/>
                </a:solidFill>
                <a:latin typeface="Times New Roman" panose="02020603050405020304" pitchFamily="18" charset="0"/>
                <a:cs typeface="Times New Roman" panose="02020603050405020304" pitchFamily="18" charset="0"/>
              </a:rPr>
              <a:t>э</a:t>
            </a:r>
            <a:r>
              <a:rPr lang="ky-KG" sz="2200" dirty="0">
                <a:solidFill>
                  <a:schemeClr val="tx2"/>
                </a:solidFill>
                <a:latin typeface="Times New Roman" panose="02020603050405020304" pitchFamily="18" charset="0"/>
                <a:cs typeface="Times New Roman" panose="02020603050405020304" pitchFamily="18" charset="0"/>
              </a:rPr>
              <a:t>септелген орточо айлык эмгек акынын өс</a:t>
            </a:r>
            <a:r>
              <a:rPr lang="ru-RU" sz="2200" dirty="0" err="1">
                <a:solidFill>
                  <a:schemeClr val="tx2"/>
                </a:solidFill>
                <a:latin typeface="Times New Roman" panose="02020603050405020304" pitchFamily="18" charset="0"/>
                <a:cs typeface="Times New Roman" panose="02020603050405020304" pitchFamily="18" charset="0"/>
              </a:rPr>
              <a:t>үү</a:t>
            </a:r>
            <a:r>
              <a:rPr lang="ky-KG" sz="2200" dirty="0">
                <a:solidFill>
                  <a:schemeClr val="tx2"/>
                </a:solidFill>
                <a:latin typeface="Times New Roman" panose="02020603050405020304" pitchFamily="18" charset="0"/>
                <a:cs typeface="Times New Roman" panose="02020603050405020304" pitchFamily="18" charset="0"/>
              </a:rPr>
              <a:t> темпинин жогорулашы экономикалык ишмердиктин бардык т</a:t>
            </a:r>
            <a:r>
              <a:rPr lang="ru-RU" sz="2200" dirty="0">
                <a:solidFill>
                  <a:schemeClr val="tx2"/>
                </a:solidFill>
                <a:latin typeface="Times New Roman" panose="02020603050405020304" pitchFamily="18" charset="0"/>
                <a:cs typeface="Times New Roman" panose="02020603050405020304" pitchFamily="18" charset="0"/>
              </a:rPr>
              <a:t>ү</a:t>
            </a:r>
            <a:r>
              <a:rPr lang="ky-KG" sz="2200" dirty="0">
                <a:solidFill>
                  <a:schemeClr val="tx2"/>
                </a:solidFill>
                <a:latin typeface="Times New Roman" panose="02020603050405020304" pitchFamily="18" charset="0"/>
                <a:cs typeface="Times New Roman" panose="02020603050405020304" pitchFamily="18" charset="0"/>
              </a:rPr>
              <a:t>рдөг</a:t>
            </a:r>
            <a:r>
              <a:rPr lang="ru-RU" sz="2200" dirty="0">
                <a:solidFill>
                  <a:schemeClr val="tx2"/>
                </a:solidFill>
                <a:latin typeface="Times New Roman" panose="02020603050405020304" pitchFamily="18" charset="0"/>
                <a:cs typeface="Times New Roman" panose="02020603050405020304" pitchFamily="18" charset="0"/>
              </a:rPr>
              <a:t>ү</a:t>
            </a:r>
            <a:r>
              <a:rPr lang="ky-KG" sz="2200" dirty="0">
                <a:solidFill>
                  <a:schemeClr val="tx2"/>
                </a:solidFill>
                <a:latin typeface="Times New Roman" panose="02020603050405020304" pitchFamily="18" charset="0"/>
                <a:cs typeface="Times New Roman" panose="02020603050405020304" pitchFamily="18" charset="0"/>
              </a:rPr>
              <a:t> ишканаларында жана уюмдарында байкалды.</a:t>
            </a:r>
          </a:p>
          <a:p>
            <a:pPr marL="285750" indent="-285750" algn="just" defTabSz="457200">
              <a:spcAft>
                <a:spcPts val="600"/>
              </a:spcAft>
              <a:buClr>
                <a:schemeClr val="tx2">
                  <a:lumMod val="75000"/>
                </a:schemeClr>
              </a:buClr>
              <a:buSzPct val="120000"/>
              <a:buFont typeface="Arial" panose="020B0604020202020204" pitchFamily="34" charset="0"/>
              <a:buChar char="•"/>
            </a:pPr>
            <a:r>
              <a:rPr lang="ky-KG" sz="2200" dirty="0">
                <a:solidFill>
                  <a:schemeClr val="tx2"/>
                </a:solidFill>
                <a:latin typeface="Times New Roman" panose="02020603050405020304" pitchFamily="18" charset="0"/>
                <a:cs typeface="Times New Roman" panose="02020603050405020304" pitchFamily="18" charset="0"/>
              </a:rPr>
              <a:t>Алардын эң олуттуу жогорулашы курулушта (39,6 пайыз), дүң жана чекене соода, кыймылсыз мүлк операциялары (38,2 пайыз), административдик жана көмөкчү ишмердик ((29,9 пайыз), кесиптик, илимий жана техникалык ишмердик (25,9 пайыз), саламаттыкты сактоо жана калкты социалдык жактан тейлөө (24,9 пайыз), мейманканалардын жана ресторандардын ишмердиги (23,2 пайыз), финансылык ортомчулук жана камсыздандыруу ((22,9 пайыз), башка тейлөө ишмердиги (21,0  пайыз), электр энергия, газ, буу жана кондицияланган аба менен камсыздоо (жабдуу) (19,5 пайыз), маалымат жана байланыш (17,6 пайыз), пайдалуу кендерди казуу (15,3 пайыз), ошондой эле транспорт ишмердиги жана жүктөрдү сактоо (14,4 пайыз) чөйрөлөрүндө болду.</a:t>
            </a:r>
          </a:p>
          <a:p>
            <a:pPr defTabSz="457200">
              <a:spcAft>
                <a:spcPts val="600"/>
              </a:spcAft>
              <a:buClr>
                <a:srgbClr val="F7931D"/>
              </a:buClr>
              <a:buSzPct val="120000"/>
            </a:pPr>
            <a:r>
              <a:rPr lang="ru-RU" sz="2300" b="1" dirty="0">
                <a:solidFill>
                  <a:srgbClr val="0059A3"/>
                </a:solidFill>
                <a:latin typeface="Times New Roman" panose="02020603050405020304" pitchFamily="18" charset="0"/>
                <a:cs typeface="Times New Roman" panose="02020603050405020304" pitchFamily="18" charset="0"/>
              </a:rPr>
              <a:t>                           </a:t>
            </a: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80861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FAD8E16A-B4AD-A9CE-17C6-672BA2CDEE30}"/>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1B750857-A64F-03B6-EE2E-C0BF6A8CB374}"/>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EE576F08-9521-A437-0B36-8BCDAE922672}"/>
              </a:ext>
            </a:extLst>
          </p:cNvPr>
          <p:cNvSpPr txBox="1">
            <a:spLocks noChangeArrowheads="1"/>
          </p:cNvSpPr>
          <p:nvPr/>
        </p:nvSpPr>
        <p:spPr bwMode="auto">
          <a:xfrm>
            <a:off x="99089" y="356819"/>
            <a:ext cx="1194309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3600" b="1" dirty="0" err="1">
                <a:latin typeface="Times New Roman" panose="02020603050405020304" pitchFamily="18" charset="0"/>
                <a:cs typeface="Times New Roman" panose="02020603050405020304" pitchFamily="18" charset="0"/>
              </a:rPr>
              <a:t>Эмгек</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акы</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боюнча</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чыгарылган</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басылмалар</a:t>
            </a:r>
            <a:endParaRPr lang="ru-RU" altLang="ru-RU" sz="3600" b="1" dirty="0">
              <a:latin typeface="DIN Pro Regular"/>
              <a:ea typeface="+mn-ea"/>
              <a:cs typeface="+mn-cs"/>
            </a:endParaRPr>
          </a:p>
        </p:txBody>
      </p:sp>
      <p:sp>
        <p:nvSpPr>
          <p:cNvPr id="5" name="Прямоугольник 4">
            <a:extLst>
              <a:ext uri="{FF2B5EF4-FFF2-40B4-BE49-F238E27FC236}">
                <a16:creationId xmlns:a16="http://schemas.microsoft.com/office/drawing/2014/main" id="{DB7D9878-EE08-AFE2-B660-03900CB33396}"/>
              </a:ext>
            </a:extLst>
          </p:cNvPr>
          <p:cNvSpPr/>
          <p:nvPr/>
        </p:nvSpPr>
        <p:spPr>
          <a:xfrm>
            <a:off x="387458" y="1650022"/>
            <a:ext cx="11194941" cy="6877267"/>
          </a:xfrm>
          <a:prstGeom prst="rect">
            <a:avLst/>
          </a:prstGeom>
        </p:spPr>
        <p:txBody>
          <a:bodyPr wrap="square">
            <a:spAutoFit/>
          </a:bodyPr>
          <a:lstStyle/>
          <a:p>
            <a:pPr marL="342900" indent="-342900" defTabSz="457200">
              <a:spcAft>
                <a:spcPts val="600"/>
              </a:spcAft>
              <a:buClr>
                <a:schemeClr val="tx2"/>
              </a:buClr>
              <a:buSzPct val="120000"/>
              <a:buFont typeface="Arial" panose="020B0604020202020204" pitchFamily="34" charset="0"/>
              <a:buChar char="•"/>
            </a:pPr>
            <a:r>
              <a:rPr lang="ru-RU" sz="2400" dirty="0">
                <a:solidFill>
                  <a:schemeClr val="tx2"/>
                </a:solidFill>
                <a:latin typeface="Times New Roman" panose="02020603050405020304" pitchFamily="18" charset="0"/>
                <a:cs typeface="Times New Roman" panose="02020603050405020304" pitchFamily="18" charset="0"/>
              </a:rPr>
              <a:t>Ай </a:t>
            </a:r>
            <a:r>
              <a:rPr lang="ru-RU" sz="2400" dirty="0" err="1">
                <a:solidFill>
                  <a:schemeClr val="tx2"/>
                </a:solidFill>
                <a:latin typeface="Times New Roman" panose="02020603050405020304" pitchFamily="18" charset="0"/>
                <a:cs typeface="Times New Roman" panose="02020603050405020304" pitchFamily="18" charset="0"/>
              </a:rPr>
              <a:t>сайын</a:t>
            </a:r>
            <a:r>
              <a:rPr lang="ru-RU" sz="2400" dirty="0">
                <a:solidFill>
                  <a:schemeClr val="tx2"/>
                </a:solidFill>
                <a:latin typeface="Times New Roman" panose="02020603050405020304" pitchFamily="18" charset="0"/>
                <a:cs typeface="Times New Roman" panose="02020603050405020304" pitchFamily="18" charset="0"/>
              </a:rPr>
              <a:t> «Кыргыз </a:t>
            </a:r>
            <a:r>
              <a:rPr lang="ru-RU" sz="2400" dirty="0" err="1">
                <a:solidFill>
                  <a:schemeClr val="tx2"/>
                </a:solidFill>
                <a:latin typeface="Times New Roman" panose="02020603050405020304" pitchFamily="18" charset="0"/>
                <a:cs typeface="Times New Roman" panose="02020603050405020304" pitchFamily="18" charset="0"/>
              </a:rPr>
              <a:t>Республикасынын</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социалдык-экономикалык</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абалы</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докладында</a:t>
            </a:r>
            <a:r>
              <a:rPr lang="ru-RU" sz="2400" dirty="0">
                <a:solidFill>
                  <a:schemeClr val="tx2"/>
                </a:solidFill>
                <a:latin typeface="Times New Roman" panose="02020603050405020304" pitchFamily="18" charset="0"/>
                <a:cs typeface="Times New Roman" panose="02020603050405020304" pitchFamily="18" charset="0"/>
              </a:rPr>
              <a:t>»</a:t>
            </a:r>
          </a:p>
          <a:p>
            <a:pPr marL="342900" indent="-342900" defTabSz="457200">
              <a:spcAft>
                <a:spcPts val="600"/>
              </a:spcAft>
              <a:buClr>
                <a:schemeClr val="tx2"/>
              </a:buClr>
              <a:buSzPct val="120000"/>
              <a:buFont typeface="Arial" panose="020B0604020202020204" pitchFamily="34" charset="0"/>
              <a:buChar char="•"/>
            </a:pPr>
            <a:r>
              <a:rPr lang="en-US" sz="2400" b="1" dirty="0">
                <a:solidFill>
                  <a:schemeClr val="tx2"/>
                </a:solidFill>
                <a:latin typeface="Times New Roman" pitchFamily="18" charset="0"/>
                <a:cs typeface="Times New Roman" pitchFamily="18" charset="0"/>
              </a:rPr>
              <a:t>stat.gov.kg/ </a:t>
            </a:r>
            <a:r>
              <a:rPr lang="ru-RU" sz="2400" b="1" dirty="0">
                <a:solidFill>
                  <a:schemeClr val="tx2"/>
                </a:solidFill>
                <a:latin typeface="Times New Roman" pitchFamily="18" charset="0"/>
                <a:cs typeface="Times New Roman" pitchFamily="18" charset="0"/>
              </a:rPr>
              <a:t>с</a:t>
            </a:r>
            <a:r>
              <a:rPr lang="ky-KG" sz="2400" b="1" dirty="0">
                <a:solidFill>
                  <a:schemeClr val="tx2"/>
                </a:solidFill>
                <a:latin typeface="Times New Roman" pitchFamily="18" charset="0"/>
                <a:cs typeface="Times New Roman" pitchFamily="18" charset="0"/>
              </a:rPr>
              <a:t>татистика/</a:t>
            </a:r>
            <a:r>
              <a:rPr lang="ru-RU" sz="2400" b="1" dirty="0" err="1">
                <a:solidFill>
                  <a:schemeClr val="tx2"/>
                </a:solidFill>
                <a:latin typeface="Times New Roman" panose="02020603050405020304" pitchFamily="18" charset="0"/>
                <a:cs typeface="Times New Roman" panose="02020603050405020304" pitchFamily="18" charset="0"/>
              </a:rPr>
              <a:t>эмгек</a:t>
            </a:r>
            <a:r>
              <a:rPr lang="ru-RU" sz="2400" b="1" dirty="0">
                <a:solidFill>
                  <a:schemeClr val="tx2"/>
                </a:solidFill>
                <a:latin typeface="Times New Roman" panose="02020603050405020304" pitchFamily="18" charset="0"/>
                <a:cs typeface="Times New Roman" panose="02020603050405020304"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акы</a:t>
            </a:r>
            <a:r>
              <a:rPr lang="ky-KG" sz="2400" b="1" dirty="0">
                <a:solidFill>
                  <a:schemeClr val="tx2"/>
                </a:solidFill>
                <a:latin typeface="Times New Roman" panose="02020603050405020304" pitchFamily="18" charset="0"/>
                <a:cs typeface="Times New Roman" pitchFamily="18" charset="0"/>
              </a:rPr>
              <a:t>/</a:t>
            </a:r>
            <a:r>
              <a:rPr lang="ru-RU" sz="2400" b="1" dirty="0" err="1">
                <a:solidFill>
                  <a:schemeClr val="tx2"/>
                </a:solidFill>
                <a:latin typeface="Times New Roman" panose="02020603050405020304" pitchFamily="18" charset="0"/>
                <a:cs typeface="Times New Roman" pitchFamily="18" charset="0"/>
              </a:rPr>
              <a:t>динамикалык</a:t>
            </a:r>
            <a:r>
              <a:rPr lang="ru-RU" sz="2400" b="1" dirty="0">
                <a:solidFill>
                  <a:schemeClr val="tx2"/>
                </a:solidFill>
                <a:latin typeface="Times New Roman" panose="02020603050405020304" pitchFamily="18" charset="0"/>
                <a:cs typeface="Times New Roman" panose="02020603050405020304"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таблицалар</a:t>
            </a:r>
            <a:endParaRPr lang="ky-KG" sz="2400" b="1" dirty="0">
              <a:solidFill>
                <a:schemeClr val="tx2"/>
              </a:solidFill>
              <a:latin typeface="Times New Roman" panose="02020603050405020304" pitchFamily="18" charset="0"/>
              <a:cs typeface="Times New Roman" pitchFamily="18" charset="0"/>
            </a:endParaRPr>
          </a:p>
          <a:p>
            <a:pPr marL="342900" indent="-342900" defTabSz="457200">
              <a:spcAft>
                <a:spcPts val="600"/>
              </a:spcAft>
              <a:buClr>
                <a:schemeClr val="tx2"/>
              </a:buClr>
              <a:buSzPct val="120000"/>
              <a:buFont typeface="Arial" panose="020B0604020202020204" pitchFamily="34" charset="0"/>
              <a:buChar char="•"/>
            </a:pPr>
            <a:r>
              <a:rPr lang="ru-RU" dirty="0"/>
              <a:t> </a:t>
            </a:r>
            <a:r>
              <a:rPr lang="ru-RU" sz="2400" b="1" dirty="0" err="1">
                <a:solidFill>
                  <a:schemeClr val="tx2"/>
                </a:solidFill>
                <a:latin typeface="Times New Roman" panose="02020603050405020304" pitchFamily="18" charset="0"/>
                <a:cs typeface="Times New Roman" panose="02020603050405020304" pitchFamily="18" charset="0"/>
              </a:rPr>
              <a:t>Айлык</a:t>
            </a:r>
            <a:r>
              <a:rPr lang="ru-RU" sz="2400" b="1" dirty="0">
                <a:solidFill>
                  <a:schemeClr val="tx2"/>
                </a:solidFill>
                <a:latin typeface="Times New Roman" panose="02020603050405020304" pitchFamily="18" charset="0"/>
                <a:cs typeface="Times New Roman" panose="02020603050405020304"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чыгарылыш</a:t>
            </a:r>
            <a:endParaRPr lang="ru-RU" sz="2400" b="1" dirty="0">
              <a:solidFill>
                <a:schemeClr val="tx2"/>
              </a:solidFill>
              <a:latin typeface="Times New Roman" pitchFamily="18" charset="0"/>
              <a:cs typeface="Times New Roman" pitchFamily="18" charset="0"/>
            </a:endParaRPr>
          </a:p>
          <a:p>
            <a:pPr marL="342900" indent="-342900" defTabSz="457200">
              <a:spcAft>
                <a:spcPts val="600"/>
              </a:spcAft>
              <a:buClr>
                <a:schemeClr val="tx2"/>
              </a:buClr>
              <a:buSzPct val="120000"/>
              <a:buFont typeface="Arial" panose="020B0604020202020204" pitchFamily="34" charset="0"/>
              <a:buChar char="•"/>
            </a:pPr>
            <a:r>
              <a:rPr lang="ru-RU" sz="2400" b="1" dirty="0">
                <a:solidFill>
                  <a:schemeClr val="tx2"/>
                </a:solidFill>
                <a:latin typeface="Times New Roman" pitchFamily="18" charset="0"/>
                <a:cs typeface="Times New Roman" pitchFamily="18" charset="0"/>
              </a:rPr>
              <a:t>Б</a:t>
            </a:r>
            <a:r>
              <a:rPr lang="ky-KG" sz="2400" b="1" dirty="0">
                <a:solidFill>
                  <a:schemeClr val="tx2"/>
                </a:solidFill>
                <a:latin typeface="Times New Roman" panose="02020603050405020304" pitchFamily="18" charset="0"/>
                <a:cs typeface="Times New Roman" panose="02020603050405020304" pitchFamily="18" charset="0"/>
              </a:rPr>
              <a:t>өлүм</a:t>
            </a:r>
            <a:r>
              <a:rPr lang="ru-RU" sz="2400" b="1" dirty="0">
                <a:solidFill>
                  <a:schemeClr val="tx2"/>
                </a:solidFill>
                <a:latin typeface="Times New Roman" pitchFamily="18" charset="0"/>
                <a:cs typeface="Times New Roman"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Эмгек</a:t>
            </a:r>
            <a:r>
              <a:rPr lang="ru-RU" sz="2400" b="1" dirty="0">
                <a:solidFill>
                  <a:schemeClr val="tx2"/>
                </a:solidFill>
                <a:latin typeface="Times New Roman" panose="02020603050405020304" pitchFamily="18" charset="0"/>
                <a:cs typeface="Times New Roman" panose="02020603050405020304"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акы</a:t>
            </a:r>
            <a:r>
              <a:rPr lang="ru-RU" sz="2400" b="1" dirty="0">
                <a:solidFill>
                  <a:schemeClr val="tx2"/>
                </a:solidFill>
                <a:latin typeface="Times New Roman" pitchFamily="18" charset="0"/>
                <a:cs typeface="Times New Roman" pitchFamily="18" charset="0"/>
              </a:rPr>
              <a:t> </a:t>
            </a:r>
            <a:r>
              <a:rPr lang="ru-RU" sz="2400" b="1" dirty="0" err="1">
                <a:solidFill>
                  <a:schemeClr val="tx2"/>
                </a:solidFill>
                <a:latin typeface="Times New Roman" pitchFamily="18" charset="0"/>
                <a:cs typeface="Times New Roman" pitchFamily="18" charset="0"/>
              </a:rPr>
              <a:t>жана</a:t>
            </a:r>
            <a:r>
              <a:rPr lang="ru-RU" sz="2400" b="1" dirty="0">
                <a:solidFill>
                  <a:schemeClr val="tx2"/>
                </a:solidFill>
                <a:latin typeface="Times New Roman" pitchFamily="18" charset="0"/>
                <a:cs typeface="Times New Roman" pitchFamily="18" charset="0"/>
              </a:rPr>
              <a:t> </a:t>
            </a:r>
            <a:r>
              <a:rPr lang="ru-RU" sz="2400" b="1" dirty="0" err="1">
                <a:solidFill>
                  <a:schemeClr val="tx2"/>
                </a:solidFill>
                <a:latin typeface="Times New Roman" pitchFamily="18" charset="0"/>
                <a:cs typeface="Times New Roman" pitchFamily="18" charset="0"/>
              </a:rPr>
              <a:t>эмгек</a:t>
            </a:r>
            <a:r>
              <a:rPr lang="ru-RU" sz="2400" b="1" dirty="0">
                <a:solidFill>
                  <a:schemeClr val="tx2"/>
                </a:solidFill>
                <a:latin typeface="Times New Roman" pitchFamily="18" charset="0"/>
                <a:cs typeface="Times New Roman" pitchFamily="18" charset="0"/>
              </a:rPr>
              <a:t> </a:t>
            </a:r>
            <a:r>
              <a:rPr lang="ru-RU" sz="2400" b="1" dirty="0" err="1">
                <a:solidFill>
                  <a:schemeClr val="tx2"/>
                </a:solidFill>
                <a:latin typeface="Times New Roman" pitchFamily="18" charset="0"/>
                <a:cs typeface="Times New Roman" pitchFamily="18" charset="0"/>
              </a:rPr>
              <a:t>рыногу</a:t>
            </a:r>
            <a:r>
              <a:rPr lang="en-US" sz="2400" dirty="0">
                <a:solidFill>
                  <a:schemeClr val="tx2"/>
                </a:solidFill>
                <a:latin typeface="Times New Roman" panose="02020603050405020304" pitchFamily="18" charset="0"/>
                <a:cs typeface="Times New Roman" panose="02020603050405020304" pitchFamily="18" charset="0"/>
              </a:rPr>
              <a:t>;</a:t>
            </a:r>
            <a:endParaRPr lang="ru-RU" sz="2400" dirty="0">
              <a:solidFill>
                <a:schemeClr val="tx2"/>
              </a:solidFill>
              <a:latin typeface="Times New Roman" panose="02020603050405020304" pitchFamily="18" charset="0"/>
              <a:cs typeface="Times New Roman" panose="02020603050405020304" pitchFamily="18" charset="0"/>
            </a:endParaRPr>
          </a:p>
          <a:p>
            <a:pPr marL="342900" indent="-342900" defTabSz="457200">
              <a:spcAft>
                <a:spcPts val="600"/>
              </a:spcAft>
              <a:buClr>
                <a:schemeClr val="tx2"/>
              </a:buClr>
              <a:buSzPct val="120000"/>
              <a:buFont typeface="Arial" panose="020B0604020202020204" pitchFamily="34" charset="0"/>
              <a:buChar char="•"/>
            </a:pPr>
            <a:r>
              <a:rPr lang="ky-KG" sz="2400" b="1" dirty="0">
                <a:solidFill>
                  <a:schemeClr val="tx2"/>
                </a:solidFill>
                <a:latin typeface="Times New Roman" panose="02020603050405020304" pitchFamily="18" charset="0"/>
                <a:cs typeface="Times New Roman" panose="02020603050405020304" pitchFamily="18" charset="0"/>
              </a:rPr>
              <a:t>Ишмердиктин  т</a:t>
            </a:r>
            <a:r>
              <a:rPr lang="ky-KG" sz="2400" dirty="0">
                <a:solidFill>
                  <a:schemeClr val="tx2"/>
                </a:solidFill>
                <a:latin typeface="Times New Roman" panose="02020603050405020304" pitchFamily="18" charset="0"/>
                <a:cs typeface="Times New Roman" panose="02020603050405020304" pitchFamily="18" charset="0"/>
              </a:rPr>
              <a:t>ү</a:t>
            </a:r>
            <a:r>
              <a:rPr lang="ky-KG" sz="2400" b="1" dirty="0">
                <a:solidFill>
                  <a:schemeClr val="tx2"/>
                </a:solidFill>
                <a:latin typeface="Times New Roman" panose="02020603050405020304" pitchFamily="18" charset="0"/>
                <a:cs typeface="Times New Roman" panose="02020603050405020304" pitchFamily="18" charset="0"/>
              </a:rPr>
              <a:t>рл</a:t>
            </a:r>
            <a:r>
              <a:rPr lang="ky-KG" sz="2400" dirty="0">
                <a:solidFill>
                  <a:schemeClr val="tx2"/>
                </a:solidFill>
                <a:latin typeface="Times New Roman" panose="02020603050405020304" pitchFamily="18" charset="0"/>
                <a:cs typeface="Times New Roman" panose="02020603050405020304" pitchFamily="18" charset="0"/>
              </a:rPr>
              <a:t>ө</a:t>
            </a:r>
            <a:r>
              <a:rPr lang="ky-KG" sz="2400" b="1" dirty="0">
                <a:solidFill>
                  <a:schemeClr val="tx2"/>
                </a:solidFill>
                <a:latin typeface="Times New Roman" panose="02020603050405020304" pitchFamily="18" charset="0"/>
                <a:cs typeface="Times New Roman" panose="02020603050405020304" pitchFamily="18" charset="0"/>
              </a:rPr>
              <a:t>р</a:t>
            </a:r>
            <a:r>
              <a:rPr lang="ky-KG" sz="2400" dirty="0">
                <a:solidFill>
                  <a:schemeClr val="tx2"/>
                </a:solidFill>
                <a:latin typeface="Times New Roman" panose="02020603050405020304" pitchFamily="18" charset="0"/>
                <a:cs typeface="Times New Roman" panose="02020603050405020304" pitchFamily="18" charset="0"/>
              </a:rPr>
              <a:t>ү</a:t>
            </a:r>
            <a:r>
              <a:rPr lang="ky-KG" sz="2400" b="1" dirty="0">
                <a:solidFill>
                  <a:schemeClr val="tx2"/>
                </a:solidFill>
                <a:latin typeface="Times New Roman" panose="02020603050405020304" pitchFamily="18" charset="0"/>
                <a:cs typeface="Times New Roman" panose="02020603050405020304" pitchFamily="18" charset="0"/>
              </a:rPr>
              <a:t>  боюнча</a:t>
            </a:r>
            <a:r>
              <a:rPr lang="ru-RU" sz="2400" dirty="0">
                <a:solidFill>
                  <a:schemeClr val="tx2"/>
                </a:solidFill>
                <a:latin typeface="Times New Roman" panose="02020603050405020304" pitchFamily="18" charset="0"/>
                <a:cs typeface="Times New Roman" panose="02020603050405020304" pitchFamily="18" charset="0"/>
              </a:rPr>
              <a:t>(</a:t>
            </a:r>
            <a:r>
              <a:rPr lang="ky-KG" altLang="ru-RU" sz="2400" dirty="0">
                <a:solidFill>
                  <a:schemeClr val="tx2"/>
                </a:solidFill>
                <a:latin typeface="Times New Roman" panose="02020603050405020304" pitchFamily="18" charset="0"/>
                <a:cs typeface="Times New Roman" panose="02020603050405020304" pitchFamily="18" charset="0"/>
              </a:rPr>
              <a:t>айына, мезгилине </a:t>
            </a:r>
            <a:r>
              <a:rPr lang="ru-RU" sz="2400" dirty="0">
                <a:solidFill>
                  <a:schemeClr val="tx2"/>
                </a:solidFill>
                <a:latin typeface="Times New Roman" panose="02020603050405020304" pitchFamily="18" charset="0"/>
                <a:cs typeface="Times New Roman" panose="02020603050405020304" pitchFamily="18" charset="0"/>
              </a:rPr>
              <a:t>)-</a:t>
            </a:r>
            <a:r>
              <a:rPr lang="ky-KG" sz="2400" dirty="0">
                <a:solidFill>
                  <a:schemeClr val="tx2"/>
                </a:solidFill>
                <a:latin typeface="Times New Roman" panose="02020603050405020304" pitchFamily="18" charset="0"/>
                <a:cs typeface="Times New Roman" pitchFamily="18" charset="0"/>
              </a:rPr>
              <a:t> </a:t>
            </a:r>
            <a:r>
              <a:rPr lang="en-US" sz="2400" b="1" dirty="0">
                <a:solidFill>
                  <a:schemeClr val="tx2"/>
                </a:solidFill>
                <a:latin typeface="Times New Roman" panose="02020603050405020304" pitchFamily="18" charset="0"/>
                <a:cs typeface="Times New Roman" pitchFamily="18" charset="0"/>
              </a:rPr>
              <a:t>stat.gov.kg</a:t>
            </a:r>
            <a:r>
              <a:rPr lang="ru-RU" sz="2400" b="1" dirty="0">
                <a:solidFill>
                  <a:schemeClr val="tx2"/>
                </a:solidFill>
                <a:latin typeface="Times New Roman" panose="02020603050405020304" pitchFamily="18" charset="0"/>
                <a:cs typeface="Times New Roman" pitchFamily="18" charset="0"/>
              </a:rPr>
              <a:t> /статистика/ </a:t>
            </a:r>
            <a:r>
              <a:rPr lang="ru-RU" sz="2400" b="1" dirty="0" err="1">
                <a:solidFill>
                  <a:schemeClr val="tx2"/>
                </a:solidFill>
                <a:latin typeface="Times New Roman" panose="02020603050405020304" pitchFamily="18" charset="0"/>
                <a:cs typeface="Times New Roman" panose="02020603050405020304" pitchFamily="18" charset="0"/>
              </a:rPr>
              <a:t>эмгек</a:t>
            </a:r>
            <a:r>
              <a:rPr lang="ru-RU" sz="2400" b="1" dirty="0">
                <a:solidFill>
                  <a:schemeClr val="tx2"/>
                </a:solidFill>
                <a:latin typeface="Times New Roman" panose="02020603050405020304" pitchFamily="18" charset="0"/>
                <a:cs typeface="Times New Roman" panose="02020603050405020304"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акы</a:t>
            </a:r>
            <a:r>
              <a:rPr lang="ru-RU" sz="2400" b="1" dirty="0">
                <a:solidFill>
                  <a:schemeClr val="tx2"/>
                </a:solidFill>
                <a:latin typeface="Times New Roman" panose="02020603050405020304" pitchFamily="18" charset="0"/>
                <a:cs typeface="Times New Roman" panose="02020603050405020304" pitchFamily="18" charset="0"/>
              </a:rPr>
              <a:t> / </a:t>
            </a:r>
            <a:r>
              <a:rPr lang="ru-RU" sz="2400" b="1" dirty="0" err="1">
                <a:solidFill>
                  <a:schemeClr val="tx2"/>
                </a:solidFill>
                <a:latin typeface="Times New Roman" panose="02020603050405020304" pitchFamily="18" charset="0"/>
                <a:cs typeface="Times New Roman" panose="02020603050405020304" pitchFamily="18" charset="0"/>
              </a:rPr>
              <a:t>ыкчам</a:t>
            </a:r>
            <a:r>
              <a:rPr lang="ru-RU" sz="2400" b="1" dirty="0">
                <a:solidFill>
                  <a:schemeClr val="tx2"/>
                </a:solidFill>
                <a:latin typeface="Times New Roman" panose="02020603050405020304" pitchFamily="18" charset="0"/>
                <a:cs typeface="Times New Roman" panose="02020603050405020304"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маалымат</a:t>
            </a:r>
            <a:r>
              <a:rPr lang="ru-RU" sz="2400" b="1" dirty="0">
                <a:solidFill>
                  <a:schemeClr val="tx2"/>
                </a:solidFill>
                <a:latin typeface="Times New Roman" panose="02020603050405020304" pitchFamily="18" charset="0"/>
                <a:cs typeface="Times New Roman" pitchFamily="18" charset="0"/>
              </a:rPr>
              <a:t>/</a:t>
            </a:r>
            <a:r>
              <a:rPr lang="ru-RU" sz="2400" b="1" dirty="0" err="1">
                <a:solidFill>
                  <a:schemeClr val="tx2"/>
                </a:solidFill>
                <a:latin typeface="Times New Roman" panose="02020603050405020304" pitchFamily="18" charset="0"/>
                <a:cs typeface="Times New Roman" panose="02020603050405020304" pitchFamily="18" charset="0"/>
              </a:rPr>
              <a:t>экономикалык</a:t>
            </a:r>
            <a:r>
              <a:rPr lang="ru-RU" sz="2400" b="1" dirty="0">
                <a:solidFill>
                  <a:schemeClr val="tx2"/>
                </a:solidFill>
                <a:latin typeface="Times New Roman" panose="02020603050405020304" pitchFamily="18" charset="0"/>
                <a:cs typeface="Times New Roman" panose="02020603050405020304"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ишмердиктин</a:t>
            </a:r>
            <a:r>
              <a:rPr lang="ru-RU" sz="2400" b="1" dirty="0">
                <a:solidFill>
                  <a:schemeClr val="tx2"/>
                </a:solidFill>
                <a:latin typeface="Times New Roman" panose="02020603050405020304" pitchFamily="18" charset="0"/>
                <a:cs typeface="Times New Roman" panose="02020603050405020304"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түрлөрү</a:t>
            </a:r>
            <a:r>
              <a:rPr lang="ru-RU" sz="2400" b="1" dirty="0">
                <a:solidFill>
                  <a:schemeClr val="tx2"/>
                </a:solidFill>
                <a:latin typeface="Times New Roman" panose="02020603050405020304" pitchFamily="18" charset="0"/>
                <a:cs typeface="Times New Roman" panose="02020603050405020304"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боюнча</a:t>
            </a:r>
            <a:r>
              <a:rPr lang="ru-RU" sz="2400" b="1" dirty="0">
                <a:solidFill>
                  <a:schemeClr val="tx2"/>
                </a:solidFill>
                <a:latin typeface="Times New Roman" panose="02020603050405020304" pitchFamily="18" charset="0"/>
                <a:cs typeface="Times New Roman" panose="02020603050405020304"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эмгек</a:t>
            </a:r>
            <a:r>
              <a:rPr lang="ru-RU" sz="2400" b="1" dirty="0">
                <a:solidFill>
                  <a:schemeClr val="tx2"/>
                </a:solidFill>
                <a:latin typeface="Times New Roman" panose="02020603050405020304" pitchFamily="18" charset="0"/>
                <a:cs typeface="Times New Roman" panose="02020603050405020304" pitchFamily="18" charset="0"/>
              </a:rPr>
              <a:t> </a:t>
            </a:r>
            <a:r>
              <a:rPr lang="ru-RU" sz="2400" b="1" dirty="0" err="1">
                <a:solidFill>
                  <a:schemeClr val="tx2"/>
                </a:solidFill>
                <a:latin typeface="Times New Roman" panose="02020603050405020304" pitchFamily="18" charset="0"/>
                <a:cs typeface="Times New Roman" panose="02020603050405020304" pitchFamily="18" charset="0"/>
              </a:rPr>
              <a:t>акы</a:t>
            </a:r>
            <a:endParaRPr lang="ru-RU" sz="2400" b="1" dirty="0">
              <a:solidFill>
                <a:schemeClr val="tx2"/>
              </a:solidFill>
              <a:latin typeface="Times New Roman" pitchFamily="18" charset="0"/>
              <a:cs typeface="Times New Roman" pitchFamily="18" charset="0"/>
            </a:endParaRPr>
          </a:p>
          <a:p>
            <a:pPr marL="342900" indent="-342900" defTabSz="457200">
              <a:spcAft>
                <a:spcPts val="600"/>
              </a:spcAft>
              <a:buClr>
                <a:schemeClr val="tx2"/>
              </a:buClr>
              <a:buSzPct val="120000"/>
              <a:buFont typeface="Arial" panose="020B0604020202020204" pitchFamily="34" charset="0"/>
              <a:buChar char="•"/>
            </a:pPr>
            <a:r>
              <a:rPr lang="ky-KG" altLang="ru-RU" sz="2400" dirty="0">
                <a:solidFill>
                  <a:schemeClr val="tx2"/>
                </a:solidFill>
                <a:latin typeface="Times New Roman" panose="02020603050405020304" pitchFamily="18" charset="0"/>
                <a:cs typeface="Times New Roman" panose="02020603050405020304" pitchFamily="18" charset="0"/>
              </a:rPr>
              <a:t>Райондор, шаарлар боюнча -</a:t>
            </a:r>
            <a:r>
              <a:rPr lang="en-US" sz="2400" b="1" dirty="0">
                <a:solidFill>
                  <a:schemeClr val="tx2"/>
                </a:solidFill>
                <a:latin typeface="Times New Roman" pitchFamily="18" charset="0"/>
                <a:cs typeface="Times New Roman" pitchFamily="18" charset="0"/>
              </a:rPr>
              <a:t>stat.gov.kg </a:t>
            </a:r>
            <a:r>
              <a:rPr lang="ru-RU" sz="2400" b="1" dirty="0">
                <a:solidFill>
                  <a:schemeClr val="tx2"/>
                </a:solidFill>
                <a:latin typeface="Times New Roman" pitchFamily="18" charset="0"/>
                <a:cs typeface="Times New Roman" pitchFamily="18" charset="0"/>
              </a:rPr>
              <a:t>/статистика/</a:t>
            </a:r>
            <a:r>
              <a:rPr lang="ru-RU" sz="2400" b="1" dirty="0" err="1">
                <a:solidFill>
                  <a:schemeClr val="tx2"/>
                </a:solidFill>
                <a:latin typeface="Times New Roman" pitchFamily="18" charset="0"/>
                <a:cs typeface="Times New Roman" pitchFamily="18" charset="0"/>
              </a:rPr>
              <a:t>региондук</a:t>
            </a:r>
            <a:r>
              <a:rPr lang="ru-RU" sz="2400" b="1" dirty="0">
                <a:solidFill>
                  <a:schemeClr val="tx2"/>
                </a:solidFill>
                <a:latin typeface="Times New Roman" panose="02020603050405020304" pitchFamily="18" charset="0"/>
                <a:cs typeface="Times New Roman" panose="02020603050405020304" pitchFamily="18" charset="0"/>
              </a:rPr>
              <a:t> статистика/регион </a:t>
            </a:r>
            <a:r>
              <a:rPr lang="ru-RU" sz="2400" b="1" dirty="0" err="1">
                <a:solidFill>
                  <a:schemeClr val="tx2"/>
                </a:solidFill>
                <a:latin typeface="Times New Roman" panose="02020603050405020304" pitchFamily="18" charset="0"/>
                <a:cs typeface="Times New Roman" panose="02020603050405020304" pitchFamily="18" charset="0"/>
              </a:rPr>
              <a:t>боюнча</a:t>
            </a:r>
            <a:r>
              <a:rPr lang="ru-RU" sz="2400" b="1" dirty="0">
                <a:solidFill>
                  <a:schemeClr val="tx2"/>
                </a:solidFill>
                <a:latin typeface="Times New Roman" panose="02020603050405020304" pitchFamily="18" charset="0"/>
                <a:cs typeface="Times New Roman" panose="02020603050405020304" pitchFamily="18" charset="0"/>
              </a:rPr>
              <a:t> статистика/ </a:t>
            </a:r>
            <a:r>
              <a:rPr lang="ru-RU" sz="2400" b="1" dirty="0" err="1">
                <a:solidFill>
                  <a:schemeClr val="tx2"/>
                </a:solidFill>
                <a:latin typeface="Times New Roman" panose="02020603050405020304" pitchFamily="18" charset="0"/>
                <a:cs typeface="Times New Roman" pitchFamily="18" charset="0"/>
              </a:rPr>
              <a:t>орточо</a:t>
            </a:r>
            <a:r>
              <a:rPr lang="ru-RU" sz="2400" b="1" dirty="0">
                <a:solidFill>
                  <a:schemeClr val="tx2"/>
                </a:solidFill>
                <a:latin typeface="Times New Roman" panose="02020603050405020304" pitchFamily="18" charset="0"/>
                <a:cs typeface="Times New Roman" pitchFamily="18" charset="0"/>
              </a:rPr>
              <a:t> </a:t>
            </a:r>
            <a:r>
              <a:rPr lang="ru-RU" sz="2400" b="1" dirty="0" err="1">
                <a:solidFill>
                  <a:schemeClr val="tx2"/>
                </a:solidFill>
                <a:latin typeface="Times New Roman" panose="02020603050405020304" pitchFamily="18" charset="0"/>
                <a:cs typeface="Times New Roman" pitchFamily="18" charset="0"/>
              </a:rPr>
              <a:t>айлык</a:t>
            </a:r>
            <a:r>
              <a:rPr lang="ru-RU" sz="2400" b="1" dirty="0">
                <a:solidFill>
                  <a:schemeClr val="tx2"/>
                </a:solidFill>
                <a:latin typeface="Times New Roman" panose="02020603050405020304" pitchFamily="18" charset="0"/>
                <a:cs typeface="Times New Roman" pitchFamily="18" charset="0"/>
              </a:rPr>
              <a:t> </a:t>
            </a:r>
            <a:r>
              <a:rPr lang="ru-RU" sz="2400" b="1" dirty="0" err="1">
                <a:solidFill>
                  <a:schemeClr val="tx2"/>
                </a:solidFill>
                <a:latin typeface="Times New Roman" panose="02020603050405020304" pitchFamily="18" charset="0"/>
                <a:cs typeface="Times New Roman" pitchFamily="18" charset="0"/>
              </a:rPr>
              <a:t>эмгек</a:t>
            </a:r>
            <a:r>
              <a:rPr lang="ru-RU" sz="2400" b="1" dirty="0">
                <a:solidFill>
                  <a:schemeClr val="tx2"/>
                </a:solidFill>
                <a:latin typeface="Times New Roman" panose="02020603050405020304" pitchFamily="18" charset="0"/>
                <a:cs typeface="Times New Roman" pitchFamily="18" charset="0"/>
              </a:rPr>
              <a:t> </a:t>
            </a:r>
            <a:r>
              <a:rPr lang="ru-RU" sz="2400" b="1" dirty="0" err="1">
                <a:solidFill>
                  <a:schemeClr val="tx2"/>
                </a:solidFill>
                <a:latin typeface="Times New Roman" panose="02020603050405020304" pitchFamily="18" charset="0"/>
                <a:cs typeface="Times New Roman" pitchFamily="18" charset="0"/>
              </a:rPr>
              <a:t>акысы</a:t>
            </a:r>
            <a:endParaRPr lang="ru-RU" sz="2400" b="1" dirty="0">
              <a:solidFill>
                <a:schemeClr val="tx2"/>
              </a:solidFill>
              <a:latin typeface="Times New Roman" pitchFamily="18" charset="0"/>
              <a:cs typeface="Times New Roman" pitchFamily="18" charset="0"/>
            </a:endParaRPr>
          </a:p>
          <a:p>
            <a:pPr defTabSz="457200">
              <a:spcAft>
                <a:spcPts val="600"/>
              </a:spcAft>
              <a:buClr>
                <a:srgbClr val="F7931D"/>
              </a:buClr>
              <a:buSzPct val="120000"/>
            </a:pPr>
            <a:r>
              <a:rPr lang="ru-RU" sz="23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300" dirty="0">
              <a:solidFill>
                <a:prstClr val="black"/>
              </a:solidFill>
              <a:latin typeface="Kyrghyz Times" pitchFamily="2" charset="0"/>
              <a:ea typeface="Times New Roman" panose="02020603050405020304" pitchFamily="18" charset="0"/>
              <a:cs typeface="Times New Roman" panose="02020603050405020304" pitchFamily="18" charset="0"/>
            </a:endParaRPr>
          </a:p>
          <a:p>
            <a:pPr marL="342900" indent="-342900" defTabSz="457200">
              <a:spcAft>
                <a:spcPts val="600"/>
              </a:spcAft>
              <a:buClr>
                <a:srgbClr val="F7931D"/>
              </a:buClr>
              <a:buSzPct val="120000"/>
              <a:buFont typeface="Arial" panose="020B0604020202020204" pitchFamily="34" charset="0"/>
              <a:buChar char="•"/>
            </a:pPr>
            <a:endParaRPr lang="ru-RU" sz="2400" dirty="0">
              <a:solidFill>
                <a:schemeClr val="tx2"/>
              </a:solidFill>
              <a:latin typeface="DIN Pro Regular"/>
            </a:endParaRPr>
          </a:p>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sp>
        <p:nvSpPr>
          <p:cNvPr id="3" name="Rectangle 1">
            <a:extLst>
              <a:ext uri="{FF2B5EF4-FFF2-40B4-BE49-F238E27FC236}">
                <a16:creationId xmlns:a16="http://schemas.microsoft.com/office/drawing/2014/main" id="{CD58F41F-6A1E-A385-0704-38E9EB34C0B3}"/>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y-KG" altLang="ru-RU"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E5333230-9D52-0021-1B35-F5C8CACB9436}"/>
              </a:ext>
            </a:extLst>
          </p:cNvPr>
          <p:cNvSpPr>
            <a:spLocks noChangeArrowheads="1"/>
          </p:cNvSpPr>
          <p:nvPr/>
        </p:nvSpPr>
        <p:spPr bwMode="auto">
          <a:xfrm>
            <a:off x="152400" y="2553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y-KG"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37418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6863B0C8-D489-8421-5084-DC8760FC71EA}"/>
            </a:ext>
          </a:extLst>
        </p:cNvPr>
        <p:cNvGrpSpPr/>
        <p:nvPr/>
      </p:nvGrpSpPr>
      <p:grpSpPr>
        <a:xfrm>
          <a:off x="0" y="0"/>
          <a:ext cx="0" cy="0"/>
          <a:chOff x="0" y="0"/>
          <a:chExt cx="0" cy="0"/>
        </a:xfrm>
      </p:grpSpPr>
      <p:sp>
        <p:nvSpPr>
          <p:cNvPr id="4" name="Текст 2">
            <a:extLst>
              <a:ext uri="{FF2B5EF4-FFF2-40B4-BE49-F238E27FC236}">
                <a16:creationId xmlns:a16="http://schemas.microsoft.com/office/drawing/2014/main" id="{7482F5B6-1863-1756-FB5B-8BC437F14C08}"/>
              </a:ext>
            </a:extLst>
          </p:cNvPr>
          <p:cNvSpPr txBox="1">
            <a:spLocks/>
          </p:cNvSpPr>
          <p:nvPr/>
        </p:nvSpPr>
        <p:spPr>
          <a:xfrm>
            <a:off x="741582" y="1618164"/>
            <a:ext cx="3849669" cy="3945237"/>
          </a:xfrm>
          <a:prstGeom prst="rect">
            <a:avLst/>
          </a:prstGeom>
        </p:spPr>
        <p:txBody>
          <a:bodyPr vert="horz" lIns="91440" tIns="45720" rIns="91440" bIns="45720" rtlCol="0">
            <a:norm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Rectangle 2">
            <a:extLst>
              <a:ext uri="{FF2B5EF4-FFF2-40B4-BE49-F238E27FC236}">
                <a16:creationId xmlns:a16="http://schemas.microsoft.com/office/drawing/2014/main" id="{DAB3AA0B-7417-BF7F-EBC4-F36AEFB7035D}"/>
              </a:ext>
            </a:extLst>
          </p:cNvPr>
          <p:cNvSpPr txBox="1">
            <a:spLocks noChangeArrowheads="1"/>
          </p:cNvSpPr>
          <p:nvPr/>
        </p:nvSpPr>
        <p:spPr bwMode="auto">
          <a:xfrm>
            <a:off x="-360695" y="424553"/>
            <a:ext cx="1194309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ru-RU" sz="3600" b="1" dirty="0" err="1">
                <a:latin typeface="Times New Roman" panose="02020603050405020304" pitchFamily="18" charset="0"/>
                <a:cs typeface="Times New Roman" panose="02020603050405020304" pitchFamily="18" charset="0"/>
              </a:rPr>
              <a:t>Маалыматтарды</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чыгаруу</a:t>
            </a:r>
            <a:endParaRPr lang="ru-RU" altLang="ru-RU" sz="3600" b="1" dirty="0">
              <a:latin typeface="DIN Pro Regular"/>
              <a:ea typeface="+mn-ea"/>
              <a:cs typeface="+mn-cs"/>
            </a:endParaRPr>
          </a:p>
        </p:txBody>
      </p:sp>
      <p:sp>
        <p:nvSpPr>
          <p:cNvPr id="5" name="Прямоугольник 4">
            <a:extLst>
              <a:ext uri="{FF2B5EF4-FFF2-40B4-BE49-F238E27FC236}">
                <a16:creationId xmlns:a16="http://schemas.microsoft.com/office/drawing/2014/main" id="{4F1DB170-1AE9-980E-F79B-5053FDCE213D}"/>
              </a:ext>
            </a:extLst>
          </p:cNvPr>
          <p:cNvSpPr/>
          <p:nvPr/>
        </p:nvSpPr>
        <p:spPr>
          <a:xfrm>
            <a:off x="387458" y="1650022"/>
            <a:ext cx="11194941" cy="6077048"/>
          </a:xfrm>
          <a:prstGeom prst="rect">
            <a:avLst/>
          </a:prstGeom>
        </p:spPr>
        <p:txBody>
          <a:bodyPr wrap="square">
            <a:spAutoFit/>
          </a:bodyPr>
          <a:lstStyle/>
          <a:p>
            <a:pPr marL="342900" indent="-342900" defTabSz="457200">
              <a:spcAft>
                <a:spcPts val="600"/>
              </a:spcAft>
              <a:buClr>
                <a:schemeClr val="tx2"/>
              </a:buClr>
              <a:buSzPct val="120000"/>
              <a:buFont typeface="Arial" panose="020B0604020202020204" pitchFamily="34" charset="0"/>
              <a:buChar char="•"/>
            </a:pPr>
            <a:r>
              <a:rPr lang="ru-RU" sz="2400" dirty="0">
                <a:solidFill>
                  <a:schemeClr val="tx2"/>
                </a:solidFill>
                <a:latin typeface="Times New Roman" panose="02020603050405020304" pitchFamily="18" charset="0"/>
                <a:cs typeface="Times New Roman" panose="02020603050405020304" pitchFamily="18" charset="0"/>
              </a:rPr>
              <a:t>Ай </a:t>
            </a:r>
            <a:r>
              <a:rPr lang="ru-RU" sz="2400" dirty="0" err="1">
                <a:solidFill>
                  <a:schemeClr val="tx2"/>
                </a:solidFill>
                <a:latin typeface="Times New Roman" panose="02020603050405020304" pitchFamily="18" charset="0"/>
                <a:cs typeface="Times New Roman" panose="02020603050405020304" pitchFamily="18" charset="0"/>
              </a:rPr>
              <a:t>сайын</a:t>
            </a:r>
            <a:r>
              <a:rPr lang="ru-RU" sz="2400" dirty="0">
                <a:solidFill>
                  <a:schemeClr val="tx2"/>
                </a:solidFill>
                <a:latin typeface="Times New Roman" panose="02020603050405020304" pitchFamily="18" charset="0"/>
                <a:cs typeface="Times New Roman" panose="02020603050405020304" pitchFamily="18" charset="0"/>
              </a:rPr>
              <a:t> «Кыргыз </a:t>
            </a:r>
            <a:r>
              <a:rPr lang="ru-RU" sz="2400" dirty="0" err="1">
                <a:solidFill>
                  <a:schemeClr val="tx2"/>
                </a:solidFill>
                <a:latin typeface="Times New Roman" panose="02020603050405020304" pitchFamily="18" charset="0"/>
                <a:cs typeface="Times New Roman" panose="02020603050405020304" pitchFamily="18" charset="0"/>
              </a:rPr>
              <a:t>Республикасынын</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социалдык-экономикалык</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абалы</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докладында</a:t>
            </a:r>
            <a:r>
              <a:rPr lang="ru-RU" sz="2400" dirty="0">
                <a:solidFill>
                  <a:schemeClr val="tx2"/>
                </a:solidFill>
                <a:latin typeface="Times New Roman" panose="02020603050405020304" pitchFamily="18" charset="0"/>
                <a:cs typeface="Times New Roman" panose="02020603050405020304" pitchFamily="18" charset="0"/>
              </a:rPr>
              <a:t>;</a:t>
            </a:r>
          </a:p>
          <a:p>
            <a:pPr marL="342900" indent="-342900" defTabSz="457200">
              <a:spcAft>
                <a:spcPts val="600"/>
              </a:spcAft>
              <a:buClr>
                <a:schemeClr val="tx2"/>
              </a:buClr>
              <a:buSzPct val="120000"/>
              <a:buFont typeface="Arial" panose="020B0604020202020204" pitchFamily="34" charset="0"/>
              <a:buChar char="•"/>
            </a:pPr>
            <a:r>
              <a:rPr lang="ru-RU" sz="2400" dirty="0">
                <a:solidFill>
                  <a:schemeClr val="tx2"/>
                </a:solidFill>
                <a:latin typeface="Times New Roman" panose="02020603050405020304" pitchFamily="18" charset="0"/>
                <a:cs typeface="Times New Roman" panose="02020603050405020304" pitchFamily="18" charset="0"/>
              </a:rPr>
              <a:t>Экспресс-</a:t>
            </a:r>
            <a:r>
              <a:rPr lang="ru-RU" sz="2400" dirty="0" err="1">
                <a:solidFill>
                  <a:schemeClr val="tx2"/>
                </a:solidFill>
                <a:latin typeface="Times New Roman" panose="02020603050405020304" pitchFamily="18" charset="0"/>
                <a:cs typeface="Times New Roman" panose="02020603050405020304" pitchFamily="18" charset="0"/>
              </a:rPr>
              <a:t>маалымат</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айлык</a:t>
            </a:r>
            <a:r>
              <a:rPr lang="ru-RU" sz="2400" dirty="0">
                <a:solidFill>
                  <a:schemeClr val="tx2"/>
                </a:solidFill>
                <a:latin typeface="Times New Roman" panose="02020603050405020304" pitchFamily="18" charset="0"/>
                <a:cs typeface="Times New Roman" panose="02020603050405020304" pitchFamily="18" charset="0"/>
              </a:rPr>
              <a:t>) «Кыргыз </a:t>
            </a:r>
            <a:r>
              <a:rPr lang="ru-RU" sz="2400" dirty="0" err="1">
                <a:solidFill>
                  <a:schemeClr val="tx2"/>
                </a:solidFill>
                <a:latin typeface="Times New Roman" panose="02020603050405020304" pitchFamily="18" charset="0"/>
                <a:cs typeface="Times New Roman" panose="02020603050405020304" pitchFamily="18" charset="0"/>
              </a:rPr>
              <a:t>Республикасынын</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социалдык-экономикалык</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абалы</a:t>
            </a:r>
            <a:r>
              <a:rPr lang="ru-RU" sz="2400" dirty="0">
                <a:solidFill>
                  <a:schemeClr val="tx2"/>
                </a:solidFill>
                <a:latin typeface="Times New Roman" panose="02020603050405020304" pitchFamily="18" charset="0"/>
                <a:cs typeface="Times New Roman" panose="02020603050405020304" pitchFamily="18" charset="0"/>
              </a:rPr>
              <a:t>;</a:t>
            </a:r>
          </a:p>
          <a:p>
            <a:pPr marL="342900" indent="-342900" defTabSz="457200">
              <a:spcAft>
                <a:spcPts val="600"/>
              </a:spcAft>
              <a:buClr>
                <a:schemeClr val="tx2"/>
              </a:buClr>
              <a:buSzPct val="120000"/>
              <a:buFont typeface="Arial" panose="020B0604020202020204" pitchFamily="34" charset="0"/>
              <a:buChar char="•"/>
            </a:pPr>
            <a:r>
              <a:rPr lang="ru-RU" sz="2400" dirty="0">
                <a:solidFill>
                  <a:schemeClr val="tx2"/>
                </a:solidFill>
                <a:latin typeface="Times New Roman" panose="02020603050405020304" pitchFamily="18" charset="0"/>
                <a:cs typeface="Times New Roman" panose="02020603050405020304" pitchFamily="18" charset="0"/>
              </a:rPr>
              <a:t>«Кыргызстан» (</a:t>
            </a:r>
            <a:r>
              <a:rPr lang="ru-RU" sz="2400" dirty="0" err="1">
                <a:solidFill>
                  <a:schemeClr val="tx2"/>
                </a:solidFill>
                <a:latin typeface="Times New Roman" panose="02020603050405020304" pitchFamily="18" charset="0"/>
                <a:cs typeface="Times New Roman" panose="02020603050405020304" pitchFamily="18" charset="0"/>
              </a:rPr>
              <a:t>кыскача</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жыйын</a:t>
            </a:r>
            <a:r>
              <a:rPr lang="ru-RU" sz="2400" dirty="0">
                <a:solidFill>
                  <a:schemeClr val="tx2"/>
                </a:solidFill>
                <a:latin typeface="Times New Roman" panose="02020603050405020304" pitchFamily="18" charset="0"/>
                <a:cs typeface="Times New Roman" panose="02020603050405020304" pitchFamily="18" charset="0"/>
              </a:rPr>
              <a:t>)</a:t>
            </a:r>
            <a:r>
              <a:rPr lang="en-US" sz="2400" dirty="0">
                <a:solidFill>
                  <a:schemeClr val="tx2"/>
                </a:solidFill>
                <a:latin typeface="Times New Roman" panose="02020603050405020304" pitchFamily="18" charset="0"/>
                <a:cs typeface="Times New Roman" panose="02020603050405020304" pitchFamily="18" charset="0"/>
              </a:rPr>
              <a:t>;</a:t>
            </a:r>
            <a:endParaRPr lang="ru-RU" sz="2400" dirty="0">
              <a:solidFill>
                <a:schemeClr val="tx2"/>
              </a:solidFill>
              <a:latin typeface="Times New Roman" panose="02020603050405020304" pitchFamily="18" charset="0"/>
              <a:cs typeface="Times New Roman" panose="02020603050405020304" pitchFamily="18" charset="0"/>
            </a:endParaRPr>
          </a:p>
          <a:p>
            <a:pPr marL="342900" indent="-342900" defTabSz="457200">
              <a:spcAft>
                <a:spcPts val="600"/>
              </a:spcAft>
              <a:buClr>
                <a:schemeClr val="tx2"/>
              </a:buClr>
              <a:buSzPct val="120000"/>
              <a:buFont typeface="Arial" panose="020B0604020202020204" pitchFamily="34" charset="0"/>
              <a:buChar char="•"/>
            </a:pPr>
            <a:r>
              <a:rPr lang="ru-RU" sz="2400" dirty="0">
                <a:solidFill>
                  <a:schemeClr val="tx2"/>
                </a:solidFill>
                <a:latin typeface="Times New Roman" panose="02020603050405020304" pitchFamily="18" charset="0"/>
                <a:cs typeface="Times New Roman" panose="02020603050405020304" pitchFamily="18" charset="0"/>
              </a:rPr>
              <a:t>«Кыргызстан </a:t>
            </a:r>
            <a:r>
              <a:rPr lang="ru-RU" sz="2400" dirty="0" err="1">
                <a:solidFill>
                  <a:schemeClr val="tx2"/>
                </a:solidFill>
                <a:latin typeface="Times New Roman" panose="02020603050405020304" pitchFamily="18" charset="0"/>
                <a:cs typeface="Times New Roman" panose="02020603050405020304" pitchFamily="18" charset="0"/>
              </a:rPr>
              <a:t>цифраларда</a:t>
            </a:r>
            <a:r>
              <a:rPr lang="ru-RU" sz="2400" dirty="0">
                <a:solidFill>
                  <a:schemeClr val="tx2"/>
                </a:solidFill>
                <a:latin typeface="Times New Roman" panose="02020603050405020304" pitchFamily="18" charset="0"/>
                <a:cs typeface="Times New Roman" panose="02020603050405020304" pitchFamily="18" charset="0"/>
              </a:rPr>
              <a:t>»</a:t>
            </a:r>
            <a:r>
              <a:rPr lang="en-US" sz="2400" dirty="0">
                <a:solidFill>
                  <a:schemeClr val="tx2"/>
                </a:solidFill>
                <a:latin typeface="Times New Roman" panose="02020603050405020304" pitchFamily="18" charset="0"/>
                <a:cs typeface="Times New Roman" panose="02020603050405020304" pitchFamily="18" charset="0"/>
              </a:rPr>
              <a:t>;</a:t>
            </a:r>
            <a:endParaRPr lang="ru-RU" sz="2400" dirty="0">
              <a:solidFill>
                <a:schemeClr val="tx2"/>
              </a:solidFill>
              <a:latin typeface="Times New Roman" panose="02020603050405020304" pitchFamily="18" charset="0"/>
              <a:cs typeface="Times New Roman" panose="02020603050405020304" pitchFamily="18" charset="0"/>
            </a:endParaRPr>
          </a:p>
          <a:p>
            <a:pPr marL="342900" indent="-342900" defTabSz="457200">
              <a:spcAft>
                <a:spcPts val="600"/>
              </a:spcAft>
              <a:buClr>
                <a:schemeClr val="tx2"/>
              </a:buClr>
              <a:buSzPct val="120000"/>
              <a:buFont typeface="Arial" panose="020B0604020202020204" pitchFamily="34" charset="0"/>
              <a:buChar char="•"/>
            </a:pPr>
            <a:r>
              <a:rPr lang="ru-RU" sz="2400" dirty="0">
                <a:solidFill>
                  <a:schemeClr val="tx2"/>
                </a:solidFill>
                <a:latin typeface="Times New Roman" panose="02020603050405020304" pitchFamily="18" charset="0"/>
                <a:cs typeface="Times New Roman" panose="02020603050405020304" pitchFamily="18" charset="0"/>
              </a:rPr>
              <a:t>«Кыргыз </a:t>
            </a:r>
            <a:r>
              <a:rPr lang="ru-RU" sz="2400" dirty="0" err="1">
                <a:solidFill>
                  <a:schemeClr val="tx2"/>
                </a:solidFill>
                <a:latin typeface="Times New Roman" panose="02020603050405020304" pitchFamily="18" charset="0"/>
                <a:cs typeface="Times New Roman" panose="02020603050405020304" pitchFamily="18" charset="0"/>
              </a:rPr>
              <a:t>Республикасынын</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статистикалык</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жылдыгы</a:t>
            </a:r>
            <a:r>
              <a:rPr lang="ru-RU" sz="2400" dirty="0">
                <a:solidFill>
                  <a:schemeClr val="tx2"/>
                </a:solidFill>
                <a:latin typeface="Times New Roman" panose="02020603050405020304" pitchFamily="18" charset="0"/>
                <a:cs typeface="Times New Roman" panose="02020603050405020304" pitchFamily="18" charset="0"/>
              </a:rPr>
              <a:t> »</a:t>
            </a:r>
          </a:p>
          <a:p>
            <a:pPr marL="342900" indent="-342900" defTabSz="457200">
              <a:spcAft>
                <a:spcPts val="600"/>
              </a:spcAft>
              <a:buClr>
                <a:schemeClr val="tx2"/>
              </a:buClr>
              <a:buSzPct val="120000"/>
              <a:buFont typeface="Arial" panose="020B0604020202020204" pitchFamily="34" charset="0"/>
              <a:buChar char="•"/>
            </a:pPr>
            <a:r>
              <a:rPr lang="ru-RU" sz="2400" dirty="0">
                <a:solidFill>
                  <a:schemeClr val="tx2"/>
                </a:solidFill>
                <a:latin typeface="Times New Roman" panose="02020603050405020304" pitchFamily="18" charset="0"/>
                <a:cs typeface="Times New Roman" panose="02020603050405020304" pitchFamily="18" charset="0"/>
              </a:rPr>
              <a:t>«Кыргыз </a:t>
            </a:r>
            <a:r>
              <a:rPr lang="ru-RU" sz="2400" dirty="0" err="1">
                <a:solidFill>
                  <a:schemeClr val="tx2"/>
                </a:solidFill>
                <a:latin typeface="Times New Roman" panose="02020603050405020304" pitchFamily="18" charset="0"/>
                <a:cs typeface="Times New Roman" panose="02020603050405020304" pitchFamily="18" charset="0"/>
              </a:rPr>
              <a:t>республикасынын</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аяалдары</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жана</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эркектери</a:t>
            </a:r>
            <a:r>
              <a:rPr lang="ru-RU" sz="2400" dirty="0">
                <a:solidFill>
                  <a:schemeClr val="tx2"/>
                </a:solidFill>
                <a:latin typeface="Times New Roman" panose="02020603050405020304" pitchFamily="18" charset="0"/>
                <a:cs typeface="Times New Roman" panose="02020603050405020304" pitchFamily="18" charset="0"/>
              </a:rPr>
              <a:t>»</a:t>
            </a:r>
            <a:r>
              <a:rPr lang="en-US" sz="2400" dirty="0">
                <a:solidFill>
                  <a:schemeClr val="tx2"/>
                </a:solidFill>
                <a:latin typeface="Times New Roman" panose="02020603050405020304" pitchFamily="18" charset="0"/>
                <a:cs typeface="Times New Roman" panose="02020603050405020304" pitchFamily="18" charset="0"/>
              </a:rPr>
              <a:t>;</a:t>
            </a:r>
            <a:endParaRPr lang="ru-RU" sz="2400" dirty="0">
              <a:solidFill>
                <a:schemeClr val="tx2"/>
              </a:solidFill>
              <a:latin typeface="Times New Roman" panose="02020603050405020304" pitchFamily="18" charset="0"/>
              <a:cs typeface="Times New Roman" panose="02020603050405020304" pitchFamily="18" charset="0"/>
            </a:endParaRPr>
          </a:p>
          <a:p>
            <a:pPr marL="342900" indent="-342900" defTabSz="457200">
              <a:spcAft>
                <a:spcPts val="600"/>
              </a:spcAft>
              <a:buClr>
                <a:schemeClr val="tx2"/>
              </a:buClr>
              <a:buSzPct val="120000"/>
              <a:buFont typeface="Arial" panose="020B0604020202020204" pitchFamily="34" charset="0"/>
              <a:buChar char="•"/>
            </a:pPr>
            <a:r>
              <a:rPr lang="ru-RU" sz="2400" dirty="0">
                <a:solidFill>
                  <a:schemeClr val="tx2"/>
                </a:solidFill>
                <a:latin typeface="Times New Roman" panose="02020603050405020304" pitchFamily="18" charset="0"/>
                <a:cs typeface="Times New Roman" panose="02020603050405020304" pitchFamily="18" charset="0"/>
              </a:rPr>
              <a:t>Бюллетень «</a:t>
            </a:r>
            <a:r>
              <a:rPr lang="ru-RU" sz="2400" dirty="0" err="1">
                <a:solidFill>
                  <a:schemeClr val="tx2"/>
                </a:solidFill>
                <a:latin typeface="Times New Roman" panose="02020603050405020304" pitchFamily="18" charset="0"/>
                <a:cs typeface="Times New Roman" panose="02020603050405020304" pitchFamily="18" charset="0"/>
              </a:rPr>
              <a:t>Жылдык</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отчеттордун</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кызматкерлердин</a:t>
            </a:r>
            <a:r>
              <a:rPr lang="ru-RU" sz="2400" dirty="0">
                <a:solidFill>
                  <a:schemeClr val="tx2"/>
                </a:solidFill>
                <a:latin typeface="Times New Roman" panose="02020603050405020304" pitchFamily="18" charset="0"/>
                <a:cs typeface="Times New Roman" panose="02020603050405020304" pitchFamily="18" charset="0"/>
              </a:rPr>
              <a:t> саны </a:t>
            </a:r>
            <a:r>
              <a:rPr lang="ru-RU" sz="2400" dirty="0" err="1">
                <a:solidFill>
                  <a:schemeClr val="tx2"/>
                </a:solidFill>
                <a:latin typeface="Times New Roman" panose="02020603050405020304" pitchFamily="18" charset="0"/>
                <a:cs typeface="Times New Roman" panose="02020603050405020304" pitchFamily="18" charset="0"/>
              </a:rPr>
              <a:t>жана</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эмгек</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акысы</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тууралуу</a:t>
            </a:r>
            <a:r>
              <a:rPr lang="ru-RU" sz="2400" dirty="0">
                <a:solidFill>
                  <a:schemeClr val="tx2"/>
                </a:solidFill>
                <a:latin typeface="Times New Roman" panose="02020603050405020304" pitchFamily="18" charset="0"/>
                <a:cs typeface="Times New Roman" panose="02020603050405020304" pitchFamily="18" charset="0"/>
              </a:rPr>
              <a:t> </a:t>
            </a:r>
            <a:r>
              <a:rPr lang="ru-RU" sz="2400" dirty="0" err="1">
                <a:solidFill>
                  <a:schemeClr val="tx2"/>
                </a:solidFill>
                <a:latin typeface="Times New Roman" panose="02020603050405020304" pitchFamily="18" charset="0"/>
                <a:cs typeface="Times New Roman" panose="02020603050405020304" pitchFamily="18" charset="0"/>
              </a:rPr>
              <a:t>маалыматтары</a:t>
            </a:r>
            <a:r>
              <a:rPr lang="ru-RU" sz="2400" dirty="0">
                <a:solidFill>
                  <a:schemeClr val="tx2"/>
                </a:solidFill>
                <a:latin typeface="Times New Roman" panose="02020603050405020304" pitchFamily="18" charset="0"/>
                <a:cs typeface="Times New Roman" panose="02020603050405020304" pitchFamily="18" charset="0"/>
              </a:rPr>
              <a:t>».</a:t>
            </a:r>
          </a:p>
          <a:p>
            <a:pPr defTabSz="457200">
              <a:spcAft>
                <a:spcPts val="600"/>
              </a:spcAft>
              <a:buClr>
                <a:srgbClr val="F7931D"/>
              </a:buClr>
              <a:buSzPct val="120000"/>
            </a:pPr>
            <a:r>
              <a:rPr lang="ru-RU" sz="2200" b="1" dirty="0">
                <a:solidFill>
                  <a:srgbClr val="0059A3"/>
                </a:solidFill>
                <a:latin typeface="DIN Pro Regular"/>
              </a:rPr>
              <a:t>                                </a:t>
            </a:r>
          </a:p>
          <a:p>
            <a:pPr marR="0" lvl="0" algn="l" defTabSz="457200" rtl="0" eaLnBrk="1" fontAlgn="auto" latinLnBrk="0" hangingPunct="1">
              <a:lnSpc>
                <a:spcPct val="100000"/>
              </a:lnSpc>
              <a:spcBef>
                <a:spcPct val="20000"/>
              </a:spcBef>
              <a:spcAft>
                <a:spcPts val="300"/>
              </a:spcAft>
              <a:buClr>
                <a:srgbClr val="F7931D"/>
              </a:buClr>
              <a:buSzPct val="120000"/>
              <a:tabLst/>
              <a:defRPr/>
            </a:pPr>
            <a:endParaRPr lang="ru-RU" sz="2200" b="1" dirty="0">
              <a:solidFill>
                <a:srgbClr val="0059A3"/>
              </a:solidFill>
              <a:latin typeface="DIN Pro Regular"/>
            </a:endParaRPr>
          </a:p>
          <a:p>
            <a:pPr marL="285750" indent="-285750" defTabSz="457200">
              <a:spcBef>
                <a:spcPct val="20000"/>
              </a:spcBef>
              <a:spcAft>
                <a:spcPts val="1200"/>
              </a:spcAft>
              <a:buClr>
                <a:srgbClr val="F7931D"/>
              </a:buClr>
              <a:buSzPct val="120000"/>
              <a:buFont typeface="Wingdings" panose="05000000000000000000" pitchFamily="2" charset="2"/>
              <a:buChar char="Ø"/>
            </a:pPr>
            <a:endParaRPr lang="ky-KG"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a:p>
            <a:pPr defTabSz="457200">
              <a:spcBef>
                <a:spcPct val="20000"/>
              </a:spcBef>
              <a:spcAft>
                <a:spcPts val="1200"/>
              </a:spcAft>
              <a:buClr>
                <a:srgbClr val="F7931D"/>
              </a:buClr>
              <a:buSzPct val="120000"/>
            </a:pPr>
            <a:endParaRPr lang="en-US" sz="2000" b="1" dirty="0">
              <a:effectLst>
                <a:innerShdw blurRad="63500" dist="50800" dir="13500000">
                  <a:srgbClr val="000000">
                    <a:alpha val="50000"/>
                  </a:srgbClr>
                </a:innerShdw>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25720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2AEB1B-0650-FF45-41AB-A93ED30733F5}"/>
              </a:ext>
            </a:extLst>
          </p:cNvPr>
          <p:cNvSpPr txBox="1">
            <a:spLocks/>
          </p:cNvSpPr>
          <p:nvPr/>
        </p:nvSpPr>
        <p:spPr>
          <a:xfrm>
            <a:off x="2644832" y="2872715"/>
            <a:ext cx="6673735" cy="741095"/>
          </a:xfrm>
          <a:prstGeom prst="rect">
            <a:avLst/>
          </a:prstGeom>
        </p:spPr>
        <p:txBody>
          <a:bodyPr vert="horz" lIns="91440" tIns="45720" rIns="91440" bIns="45720" rtlCol="0" anchor="ctr">
            <a:normAutofit fontScale="77500" lnSpcReduction="20000"/>
          </a:bodyPr>
          <a:lstStyle>
            <a:lvl1pPr algn="r"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r>
              <a:rPr lang="ru-RU" dirty="0">
                <a:latin typeface="Times New Roman" panose="02020603050405020304" pitchFamily="18" charset="0"/>
                <a:cs typeface="Times New Roman" panose="02020603050405020304" pitchFamily="18" charset="0"/>
              </a:rPr>
              <a:t>К</a:t>
            </a:r>
            <a:r>
              <a:rPr lang="ky-KG" dirty="0">
                <a:latin typeface="Times New Roman" panose="02020603050405020304" pitchFamily="18" charset="0"/>
                <a:ea typeface="Times New Roman" panose="02020603050405020304" pitchFamily="18" charset="0"/>
                <a:cs typeface="Times New Roman" panose="02020603050405020304" pitchFamily="18" charset="0"/>
              </a:rPr>
              <a:t>ө</a:t>
            </a:r>
            <a:r>
              <a:rPr lang="ru-RU" dirty="0">
                <a:latin typeface="Times New Roman" panose="02020603050405020304" pitchFamily="18" charset="0"/>
                <a:cs typeface="Times New Roman" panose="02020603050405020304" pitchFamily="18" charset="0"/>
              </a:rPr>
              <a:t>н</a:t>
            </a:r>
            <a:r>
              <a:rPr lang="ky-KG" dirty="0">
                <a:latin typeface="Times New Roman" panose="02020603050405020304" pitchFamily="18" charset="0"/>
                <a:cs typeface="Times New Roman" panose="02020603050405020304" pitchFamily="18" charset="0"/>
              </a:rPr>
              <a:t>ү</a:t>
            </a:r>
            <a:r>
              <a:rPr lang="ru-RU" dirty="0">
                <a:latin typeface="Times New Roman" panose="02020603050405020304" pitchFamily="18" charset="0"/>
                <a:cs typeface="Times New Roman" panose="02020603050405020304" pitchFamily="18" charset="0"/>
              </a:rPr>
              <a:t>л </a:t>
            </a:r>
            <a:r>
              <a:rPr lang="ru-RU" dirty="0" err="1">
                <a:latin typeface="Times New Roman" panose="02020603050405020304" pitchFamily="18" charset="0"/>
                <a:cs typeface="Times New Roman" panose="02020603050405020304" pitchFamily="18" charset="0"/>
              </a:rPr>
              <a:t>бурганы</a:t>
            </a:r>
            <a:r>
              <a:rPr lang="ky-KG" dirty="0">
                <a:latin typeface="Times New Roman" panose="02020603050405020304" pitchFamily="18" charset="0"/>
                <a:cs typeface="Times New Roman" panose="02020603050405020304" pitchFamily="18" charset="0"/>
              </a:rPr>
              <a:t>ң</a:t>
            </a:r>
            <a:r>
              <a:rPr lang="ru-RU">
                <a:latin typeface="Times New Roman" panose="02020603050405020304" pitchFamily="18" charset="0"/>
                <a:cs typeface="Times New Roman" panose="02020603050405020304" pitchFamily="18" charset="0"/>
              </a:rPr>
              <a:t>ыздарга </a:t>
            </a:r>
            <a:r>
              <a:rPr lang="ru-RU" dirty="0" err="1">
                <a:latin typeface="Times New Roman" panose="02020603050405020304" pitchFamily="18" charset="0"/>
                <a:cs typeface="Times New Roman" panose="02020603050405020304" pitchFamily="18" charset="0"/>
              </a:rPr>
              <a:t>рахмат</a:t>
            </a:r>
            <a:r>
              <a:rPr lang="ru-RU" dirty="0">
                <a:latin typeface="Times New Roman" panose="02020603050405020304" pitchFamily="18" charset="0"/>
                <a:cs typeface="Times New Roman" panose="02020603050405020304" pitchFamily="18" charset="0"/>
              </a:rPr>
              <a:t>!</a:t>
            </a:r>
          </a:p>
        </p:txBody>
      </p:sp>
      <p:pic>
        <p:nvPicPr>
          <p:cNvPr id="5" name="Рисунок 4">
            <a:extLst>
              <a:ext uri="{FF2B5EF4-FFF2-40B4-BE49-F238E27FC236}">
                <a16:creationId xmlns:a16="http://schemas.microsoft.com/office/drawing/2014/main" id="{E6592E0F-84D7-B6BB-7ED1-53D122C420B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29213" y="1123952"/>
            <a:ext cx="1933574" cy="1933574"/>
          </a:xfrm>
          <a:prstGeom prst="rect">
            <a:avLst/>
          </a:prstGeom>
        </p:spPr>
      </p:pic>
      <p:pic>
        <p:nvPicPr>
          <p:cNvPr id="6" name="Рисунок 5">
            <a:extLst>
              <a:ext uri="{FF2B5EF4-FFF2-40B4-BE49-F238E27FC236}">
                <a16:creationId xmlns:a16="http://schemas.microsoft.com/office/drawing/2014/main" id="{0FDC75D3-0891-DA50-B661-575D7C725A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8158" y="3613810"/>
            <a:ext cx="992878" cy="992878"/>
          </a:xfrm>
          <a:prstGeom prst="rect">
            <a:avLst/>
          </a:prstGeom>
        </p:spPr>
      </p:pic>
      <p:pic>
        <p:nvPicPr>
          <p:cNvPr id="8" name="Рисунок 7">
            <a:extLst>
              <a:ext uri="{FF2B5EF4-FFF2-40B4-BE49-F238E27FC236}">
                <a16:creationId xmlns:a16="http://schemas.microsoft.com/office/drawing/2014/main" id="{64505DAF-50B7-66FD-3468-D5249F8075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7900" y="3613810"/>
            <a:ext cx="992878" cy="992878"/>
          </a:xfrm>
          <a:prstGeom prst="rect">
            <a:avLst/>
          </a:prstGeom>
        </p:spPr>
      </p:pic>
      <p:pic>
        <p:nvPicPr>
          <p:cNvPr id="10" name="Рисунок 9">
            <a:extLst>
              <a:ext uri="{FF2B5EF4-FFF2-40B4-BE49-F238E27FC236}">
                <a16:creationId xmlns:a16="http://schemas.microsoft.com/office/drawing/2014/main" id="{5ED2AEE7-0ECA-C6B3-D1F8-CA258B0C14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87642" y="3613810"/>
            <a:ext cx="992878" cy="992878"/>
          </a:xfrm>
          <a:prstGeom prst="rect">
            <a:avLst/>
          </a:prstGeom>
        </p:spPr>
      </p:pic>
      <p:sp>
        <p:nvSpPr>
          <p:cNvPr id="11" name="Заголовок 1">
            <a:extLst>
              <a:ext uri="{FF2B5EF4-FFF2-40B4-BE49-F238E27FC236}">
                <a16:creationId xmlns:a16="http://schemas.microsoft.com/office/drawing/2014/main" id="{D5D896CA-896C-EF68-D4D6-B3F5F9168C67}"/>
              </a:ext>
            </a:extLst>
          </p:cNvPr>
          <p:cNvSpPr txBox="1">
            <a:spLocks/>
          </p:cNvSpPr>
          <p:nvPr/>
        </p:nvSpPr>
        <p:spPr>
          <a:xfrm>
            <a:off x="2759131" y="4621478"/>
            <a:ext cx="6673735" cy="741095"/>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statistics.kg</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6226457"/>
      </p:ext>
    </p:extLst>
  </p:cSld>
  <p:clrMapOvr>
    <a:masterClrMapping/>
  </p:clrMapOvr>
</p:sld>
</file>

<file path=ppt/theme/theme1.xml><?xml version="1.0" encoding="utf-8"?>
<a:theme xmlns:a="http://schemas.openxmlformats.org/drawingml/2006/main" name="Обложка">
  <a:themeElements>
    <a:clrScheme name="НСК">
      <a:dk1>
        <a:sysClr val="windowText" lastClr="000000"/>
      </a:dk1>
      <a:lt1>
        <a:sysClr val="window" lastClr="FFFFFF"/>
      </a:lt1>
      <a:dk2>
        <a:srgbClr val="0059A3"/>
      </a:dk2>
      <a:lt2>
        <a:srgbClr val="E9C869"/>
      </a:lt2>
      <a:accent1>
        <a:srgbClr val="8A2472"/>
      </a:accent1>
      <a:accent2>
        <a:srgbClr val="79AFDF"/>
      </a:accent2>
      <a:accent3>
        <a:srgbClr val="5AC1DE"/>
      </a:accent3>
      <a:accent4>
        <a:srgbClr val="00A98F"/>
      </a:accent4>
      <a:accent5>
        <a:srgbClr val="98C03D"/>
      </a:accent5>
      <a:accent6>
        <a:srgbClr val="ED7625"/>
      </a:accent6>
      <a:hlink>
        <a:srgbClr val="F5B335"/>
      </a:hlink>
      <a:folHlink>
        <a:srgbClr val="954F72"/>
      </a:folHlink>
    </a:clrScheme>
    <a:fontScheme name="НСК">
      <a:majorFont>
        <a:latin typeface="DIN Pro Bold"/>
        <a:ea typeface=""/>
        <a:cs typeface=""/>
      </a:majorFont>
      <a:minorFont>
        <a:latin typeface="DIN Pro Regular"/>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Обложка">
  <a:themeElements>
    <a:clrScheme name="НСК">
      <a:dk1>
        <a:sysClr val="windowText" lastClr="000000"/>
      </a:dk1>
      <a:lt1>
        <a:sysClr val="window" lastClr="FFFFFF"/>
      </a:lt1>
      <a:dk2>
        <a:srgbClr val="0059A3"/>
      </a:dk2>
      <a:lt2>
        <a:srgbClr val="E9C869"/>
      </a:lt2>
      <a:accent1>
        <a:srgbClr val="8A2472"/>
      </a:accent1>
      <a:accent2>
        <a:srgbClr val="79AFDF"/>
      </a:accent2>
      <a:accent3>
        <a:srgbClr val="5AC1DE"/>
      </a:accent3>
      <a:accent4>
        <a:srgbClr val="00A98F"/>
      </a:accent4>
      <a:accent5>
        <a:srgbClr val="98C03D"/>
      </a:accent5>
      <a:accent6>
        <a:srgbClr val="ED7625"/>
      </a:accent6>
      <a:hlink>
        <a:srgbClr val="F5B335"/>
      </a:hlink>
      <a:folHlink>
        <a:srgbClr val="954F72"/>
      </a:folHlink>
    </a:clrScheme>
    <a:fontScheme name="НСК">
      <a:majorFont>
        <a:latin typeface="DIN Pro Bold"/>
        <a:ea typeface=""/>
        <a:cs typeface=""/>
      </a:majorFont>
      <a:minorFont>
        <a:latin typeface="DIN Pro Regular"/>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3673</TotalTime>
  <Words>1104</Words>
  <Application>Microsoft Office PowerPoint</Application>
  <PresentationFormat>Широкоэкранный</PresentationFormat>
  <Paragraphs>262</Paragraphs>
  <Slides>18</Slides>
  <Notes>16</Notes>
  <HiddenSlides>0</HiddenSlides>
  <MMClips>0</MMClips>
  <ScaleCrop>false</ScaleCrop>
  <HeadingPairs>
    <vt:vector size="6" baseType="variant">
      <vt:variant>
        <vt:lpstr>Использованные шрифты</vt:lpstr>
      </vt:variant>
      <vt:variant>
        <vt:i4>8</vt:i4>
      </vt:variant>
      <vt:variant>
        <vt:lpstr>Тема</vt:lpstr>
      </vt:variant>
      <vt:variant>
        <vt:i4>2</vt:i4>
      </vt:variant>
      <vt:variant>
        <vt:lpstr>Заголовки слайдов</vt:lpstr>
      </vt:variant>
      <vt:variant>
        <vt:i4>18</vt:i4>
      </vt:variant>
    </vt:vector>
  </HeadingPairs>
  <TitlesOfParts>
    <vt:vector size="28" baseType="lpstr">
      <vt:lpstr>Arial</vt:lpstr>
      <vt:lpstr>Calibri</vt:lpstr>
      <vt:lpstr>DIN Pro Bold</vt:lpstr>
      <vt:lpstr>DIN Pro Regular</vt:lpstr>
      <vt:lpstr>Kyrghyz Times</vt:lpstr>
      <vt:lpstr>Times New Roman</vt:lpstr>
      <vt:lpstr>Verdana</vt:lpstr>
      <vt:lpstr>Wingdings</vt:lpstr>
      <vt:lpstr>Обложка</vt:lpstr>
      <vt:lpstr>1_Обложка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Proto</dc:creator>
  <cp:lastModifiedBy>Кубаналиева Тунук</cp:lastModifiedBy>
  <cp:revision>152</cp:revision>
  <cp:lastPrinted>2025-04-14T08:30:31Z</cp:lastPrinted>
  <dcterms:created xsi:type="dcterms:W3CDTF">2024-10-02T10:12:32Z</dcterms:created>
  <dcterms:modified xsi:type="dcterms:W3CDTF">2025-06-12T09:21:40Z</dcterms:modified>
</cp:coreProperties>
</file>