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5"/>
  </p:notesMasterIdLst>
  <p:sldIdLst>
    <p:sldId id="292" r:id="rId2"/>
    <p:sldId id="411" r:id="rId3"/>
    <p:sldId id="413" r:id="rId4"/>
    <p:sldId id="396" r:id="rId5"/>
    <p:sldId id="363" r:id="rId6"/>
    <p:sldId id="415" r:id="rId7"/>
    <p:sldId id="425" r:id="rId8"/>
    <p:sldId id="427" r:id="rId9"/>
    <p:sldId id="429" r:id="rId10"/>
    <p:sldId id="431" r:id="rId11"/>
    <p:sldId id="401" r:id="rId12"/>
    <p:sldId id="409" r:id="rId13"/>
    <p:sldId id="410" r:id="rId14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66CCFF"/>
    <a:srgbClr val="000000"/>
    <a:srgbClr val="DDFFFF"/>
    <a:srgbClr val="CCFFFF"/>
    <a:srgbClr val="99CCFF"/>
    <a:srgbClr val="CCFFCC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4356" autoAdjust="0"/>
  </p:normalViewPr>
  <p:slideViewPr>
    <p:cSldViewPr>
      <p:cViewPr varScale="1">
        <p:scale>
          <a:sx n="64" d="100"/>
          <a:sy n="64" d="100"/>
        </p:scale>
        <p:origin x="1374" y="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88;&#1072;&#1073;&#1086;&#1095;&#1080;&#1081;%20&#1089;&#1090;&#1086;&#1083;\2024\&#1059;&#1095;&#1077;&#1090;%20&#1089;&#1082;&#1086;&#1090;&#1072;%202024&#1075;\&#1055;&#1088;&#1077;&#1079;&#1077;&#1085;&#1090;&#1072;&#1094;&#1080;&#1103;%20&#1091;&#1095;&#1077;&#1090;%20&#1089;&#1082;&#1086;&#1090;&#1072;%202024\&#1050;&#1086;&#1087;&#1080;&#1103;_&#1059;&#1095;&#1077;&#1090;_&#1089;&#1082;&#1086;&#1090;&#1072;_&#1079;&#1072;_2024_&#1075;&#1088;&#1072;&#1092;&#1080;&#1082;_&#1080;_&#1076;&#1080;&#1072;&#1075;&#1088;&#1072;&#1084;&#1084;&#1099;_&#1075;&#1086;&#1076;_&#8212;_&#1082;&#1099;&#1088;&#1075;%20&#8212;%20&#1082;&#1086;&#1087;&#1080;&#1103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88;&#1072;&#1073;&#1086;&#1095;&#1080;&#1081;%20&#1089;&#1090;&#1086;&#1083;\2024\&#1059;&#1095;&#1077;&#1090;%20&#1089;&#1082;&#1086;&#1090;&#1072;%202024&#1075;\&#1055;&#1088;&#1077;&#1079;&#1077;&#1085;&#1090;&#1072;&#1094;&#1080;&#1103;%20&#1091;&#1095;&#1077;&#1090;%20&#1089;&#1082;&#1086;&#1090;&#1072;%202024\&#1050;&#1086;&#1087;&#1080;&#1103;_&#1059;&#1095;&#1077;&#1090;_&#1089;&#1082;&#1086;&#1090;&#1072;_&#1079;&#1072;_2024_&#1075;&#1088;&#1072;&#1092;&#1080;&#1082;_&#1080;_&#1076;&#1080;&#1072;&#1075;&#1088;&#1072;&#1084;&#1084;&#1099;_&#1075;&#1086;&#1076;_&#8212;_&#1082;&#1099;&#1088;&#1075;%20&#8212;%20&#1082;&#1086;&#1087;&#1080;&#1103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88;&#1072;&#1073;&#1086;&#1095;&#1080;&#1081;%20&#1089;&#1090;&#1086;&#1083;\2024\&#1059;&#1095;&#1077;&#1090;%20&#1089;&#1082;&#1086;&#1090;&#1072;%202024&#1075;\&#1055;&#1088;&#1077;&#1079;&#1077;&#1085;&#1090;&#1072;&#1094;&#1080;&#1103;%20&#1091;&#1095;&#1077;&#1090;%20&#1089;&#1082;&#1086;&#1090;&#1072;%202024\&#1050;&#1086;&#1087;&#1080;&#1103;_&#1059;&#1095;&#1077;&#1090;_&#1089;&#1082;&#1086;&#1090;&#1072;_&#1079;&#1072;_2024_&#1075;&#1088;&#1072;&#1092;&#1080;&#1082;_&#1080;_&#1076;&#1080;&#1072;&#1075;&#1088;&#1072;&#1084;&#1084;&#1099;_&#1075;&#1086;&#1076;_&#8212;_&#1082;&#1099;&#1088;&#1075;%20&#8212;%20&#1082;&#1086;&#1087;&#1080;&#1103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88;&#1072;&#1073;&#1086;&#1095;&#1080;&#1081;%20&#1089;&#1090;&#1086;&#1083;\2024\&#1059;&#1095;&#1077;&#1090;%20&#1089;&#1082;&#1086;&#1090;&#1072;%202024&#1075;\&#1055;&#1088;&#1077;&#1079;&#1077;&#1085;&#1090;&#1072;&#1094;&#1080;&#1103;%20&#1091;&#1095;&#1077;&#1090;%20&#1089;&#1082;&#1086;&#1090;&#1072;%202024\&#1050;&#1086;&#1087;&#1080;&#1103;_&#1059;&#1095;&#1077;&#1090;_&#1089;&#1082;&#1086;&#1090;&#1072;_&#1079;&#1072;_2024_&#1075;&#1088;&#1072;&#1092;&#1080;&#1082;_&#1080;_&#1076;&#1080;&#1072;&#1075;&#1088;&#1072;&#1084;&#1084;&#1099;_&#1075;&#1086;&#1076;_&#8212;_&#1082;&#1099;&#1088;&#1075;%20&#8212;%20&#1082;&#1086;&#1087;&#1080;&#1103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00112954811238"/>
          <c:y val="6.6861004076618089E-2"/>
          <c:w val="0.89114605711524419"/>
          <c:h val="0.8298247612665438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A7E3-4AA2-8737-CACAFA811A27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A7E3-4AA2-8737-CACAFA811A27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A7E3-4AA2-8737-CACAFA811A27}"/>
              </c:ext>
            </c:extLst>
          </c:dPt>
          <c:dLbls>
            <c:dLbl>
              <c:idx val="0"/>
              <c:layout>
                <c:manualLayout>
                  <c:x val="9.0472130594454608E-3"/>
                  <c:y val="-2.631600264503005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1" u="none" strike="noStrike" kern="1200" baseline="0">
                      <a:solidFill>
                        <a:srgbClr val="000099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7E3-4AA2-8737-CACAFA811A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КР!$M$50:$M$56</c:f>
              <c:strCache>
                <c:ptCount val="7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</c:strCache>
            </c:strRef>
          </c:cat>
          <c:val>
            <c:numRef>
              <c:f>КР!$N$50:$N$56</c:f>
              <c:numCache>
                <c:formatCode>General</c:formatCode>
                <c:ptCount val="7"/>
                <c:pt idx="0">
                  <c:v>102.3</c:v>
                </c:pt>
                <c:pt idx="1">
                  <c:v>101.7</c:v>
                </c:pt>
                <c:pt idx="2">
                  <c:v>102.4</c:v>
                </c:pt>
                <c:pt idx="3">
                  <c:v>102.3</c:v>
                </c:pt>
                <c:pt idx="4" formatCode="0.0">
                  <c:v>102</c:v>
                </c:pt>
                <c:pt idx="5">
                  <c:v>100.7</c:v>
                </c:pt>
                <c:pt idx="6">
                  <c:v>101.5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7E3-4AA2-8737-CACAFA811A2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"/>
        <c:axId val="540152088"/>
        <c:axId val="540154048"/>
      </c:barChart>
      <c:catAx>
        <c:axId val="540152088"/>
        <c:scaling>
          <c:orientation val="minMax"/>
        </c:scaling>
        <c:delete val="0"/>
        <c:axPos val="b"/>
        <c:numFmt formatCode="#,##0.00" sourceLinked="0"/>
        <c:majorTickMark val="out"/>
        <c:minorTickMark val="cross"/>
        <c:tickLblPos val="nextTo"/>
        <c:spPr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54048"/>
        <c:crossesAt val="100"/>
        <c:auto val="0"/>
        <c:lblAlgn val="ctr"/>
        <c:lblOffset val="10"/>
        <c:tickLblSkip val="1"/>
        <c:tickMarkSkip val="100"/>
        <c:noMultiLvlLbl val="0"/>
      </c:catAx>
      <c:valAx>
        <c:axId val="540154048"/>
        <c:scaling>
          <c:orientation val="minMax"/>
          <c:max val="103"/>
          <c:min val="99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52088"/>
        <c:crosses val="autoZero"/>
        <c:crossBetween val="between"/>
        <c:maj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435857845433824E-2"/>
          <c:y val="9.9333852387406871E-2"/>
          <c:w val="0.93056418763442728"/>
          <c:h val="0.68697731695570285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2700">
                <a:solidFill>
                  <a:schemeClr val="accen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0082-4A9F-85CD-30FC557E7EFD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0082-4A9F-85CD-30FC557E7EFD}"/>
              </c:ext>
            </c:extLst>
          </c:dPt>
          <c:dPt>
            <c:idx val="5"/>
            <c:invertIfNegative val="0"/>
            <c:bubble3D val="0"/>
            <c:spPr>
              <a:solidFill>
                <a:srgbClr val="66CCFF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0082-4A9F-85CD-30FC557E7EFD}"/>
              </c:ext>
            </c:extLst>
          </c:dPt>
          <c:dLbls>
            <c:dLbl>
              <c:idx val="0"/>
              <c:layout>
                <c:manualLayout>
                  <c:x val="-9.6024001463798948E-3"/>
                  <c:y val="1.35937726370360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1" u="none" strike="noStrike" kern="1200" baseline="0">
                      <a:solidFill>
                        <a:srgbClr val="000099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082-4A9F-85CD-30FC557E7E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КР!$K$465:$K$471</c:f>
              <c:strCache>
                <c:ptCount val="7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</c:strCache>
            </c:strRef>
          </c:cat>
          <c:val>
            <c:numRef>
              <c:f>КР!$L$465:$L$471</c:f>
              <c:numCache>
                <c:formatCode>0.0</c:formatCode>
                <c:ptCount val="7"/>
                <c:pt idx="0">
                  <c:v>101.8</c:v>
                </c:pt>
                <c:pt idx="1">
                  <c:v>102</c:v>
                </c:pt>
                <c:pt idx="2">
                  <c:v>101.6</c:v>
                </c:pt>
                <c:pt idx="3">
                  <c:v>100.7</c:v>
                </c:pt>
                <c:pt idx="4">
                  <c:v>99.6</c:v>
                </c:pt>
                <c:pt idx="5">
                  <c:v>100.7</c:v>
                </c:pt>
                <c:pt idx="6">
                  <c:v>103.4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082-4A9F-85CD-30FC557E7EF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540153264"/>
        <c:axId val="540157968"/>
      </c:barChart>
      <c:catAx>
        <c:axId val="540153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57968"/>
        <c:crossesAt val="100"/>
        <c:auto val="1"/>
        <c:lblAlgn val="ctr"/>
        <c:lblOffset val="100"/>
        <c:noMultiLvlLbl val="0"/>
      </c:catAx>
      <c:valAx>
        <c:axId val="540157968"/>
        <c:scaling>
          <c:orientation val="minMax"/>
          <c:max val="104"/>
          <c:min val="99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53264"/>
        <c:crosses val="autoZero"/>
        <c:crossBetween val="between"/>
        <c:majorUnit val="1"/>
        <c:min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63136906994807E-2"/>
          <c:y val="4.0284145968175526E-2"/>
          <c:w val="0.91408344263147956"/>
          <c:h val="0.87300910109032281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6350-4A88-95B4-95D7541AF806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6350-4A88-95B4-95D7541AF806}"/>
              </c:ext>
            </c:extLst>
          </c:dPt>
          <c:dLbls>
            <c:dLbl>
              <c:idx val="0"/>
              <c:layout>
                <c:manualLayout>
                  <c:x val="-4.3308266574316127E-2"/>
                  <c:y val="1.75969169831956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1" u="none" strike="noStrike" kern="1200" baseline="0">
                      <a:solidFill>
                        <a:srgbClr val="000099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350-4A88-95B4-95D7541AF8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КР!$K$490:$K$496</c:f>
              <c:strCache>
                <c:ptCount val="7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</c:strCache>
            </c:strRef>
          </c:cat>
          <c:val>
            <c:numRef>
              <c:f>КР!$L$490:$L$496</c:f>
              <c:numCache>
                <c:formatCode>0.0</c:formatCode>
                <c:ptCount val="7"/>
                <c:pt idx="0">
                  <c:v>102</c:v>
                </c:pt>
                <c:pt idx="1">
                  <c:v>103.8</c:v>
                </c:pt>
                <c:pt idx="2">
                  <c:v>101.8</c:v>
                </c:pt>
                <c:pt idx="3">
                  <c:v>101.4</c:v>
                </c:pt>
                <c:pt idx="4">
                  <c:v>100.8</c:v>
                </c:pt>
                <c:pt idx="5">
                  <c:v>101.2</c:v>
                </c:pt>
                <c:pt idx="6">
                  <c:v>103.8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350-4A88-95B4-95D7541AF80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540172864"/>
        <c:axId val="540173256"/>
      </c:barChart>
      <c:catAx>
        <c:axId val="540172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73256"/>
        <c:crossesAt val="100"/>
        <c:auto val="1"/>
        <c:lblAlgn val="ctr"/>
        <c:lblOffset val="100"/>
        <c:noMultiLvlLbl val="0"/>
      </c:catAx>
      <c:valAx>
        <c:axId val="540173256"/>
        <c:scaling>
          <c:orientation val="minMax"/>
          <c:max val="104"/>
          <c:min val="99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72864"/>
        <c:crosses val="autoZero"/>
        <c:crossBetween val="between"/>
        <c:maj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C405-4486-AC4D-8624880AA02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C405-4486-AC4D-8624880AA02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C405-4486-AC4D-8624880AA02A}"/>
              </c:ext>
            </c:extLst>
          </c:dPt>
          <c:dLbls>
            <c:dLbl>
              <c:idx val="0"/>
              <c:layout>
                <c:manualLayout>
                  <c:x val="-4.0251570877340201E-2"/>
                  <c:y val="1.36669816272965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1" u="none" strike="noStrike" kern="1200" baseline="0">
                      <a:solidFill>
                        <a:srgbClr val="000099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405-4486-AC4D-8624880AA0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КР!$L$1191:$L$1197</c:f>
              <c:strCache>
                <c:ptCount val="7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</c:strCache>
            </c:strRef>
          </c:cat>
          <c:val>
            <c:numRef>
              <c:f>КР!$M$1191:$M$1197</c:f>
              <c:numCache>
                <c:formatCode>0.0</c:formatCode>
                <c:ptCount val="7"/>
                <c:pt idx="0">
                  <c:v>144.30000000000001</c:v>
                </c:pt>
                <c:pt idx="1">
                  <c:v>105.8</c:v>
                </c:pt>
                <c:pt idx="2">
                  <c:v>107.5</c:v>
                </c:pt>
                <c:pt idx="3">
                  <c:v>102.3</c:v>
                </c:pt>
                <c:pt idx="4">
                  <c:v>109.7</c:v>
                </c:pt>
                <c:pt idx="5">
                  <c:v>100.2</c:v>
                </c:pt>
                <c:pt idx="6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405-4486-AC4D-8624880AA02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540155616"/>
        <c:axId val="540156008"/>
      </c:barChart>
      <c:catAx>
        <c:axId val="540155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56008"/>
        <c:crossesAt val="97.6"/>
        <c:auto val="1"/>
        <c:lblAlgn val="ctr"/>
        <c:lblOffset val="100"/>
        <c:noMultiLvlLbl val="0"/>
      </c:catAx>
      <c:valAx>
        <c:axId val="540156008"/>
        <c:scaling>
          <c:orientation val="minMax"/>
          <c:max val="150"/>
          <c:min val="90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55616"/>
        <c:crosses val="autoZero"/>
        <c:crossBetween val="between"/>
        <c:majorUnit val="10"/>
        <c:min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832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9pPr>
          </a:lstStyle>
          <a:p>
            <a:pPr eaLnBrk="1" hangingPunct="1"/>
            <a:fld id="{B3893D90-8087-4885-A8F2-5A88AD3E2CEE}" type="slidenum">
              <a:rPr lang="ru-RU" sz="1200" smtClean="0">
                <a:latin typeface="Arial" pitchFamily="34" charset="0"/>
              </a:rPr>
              <a:pPr eaLnBrk="1" hangingPunct="1"/>
              <a:t>3</a:t>
            </a:fld>
            <a:endParaRPr lang="ru-RU" sz="1200">
              <a:latin typeface="Arial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9303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1EA4DB02-AE5D-49F8-A291-C9E4E4131FBB}" type="slidenum">
              <a:rPr lang="ru-RU" sz="1200" smtClean="0"/>
              <a:pPr eaLnBrk="1" hangingPunct="1"/>
              <a:t>4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375862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434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934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92100"/>
            <a:ext cx="89154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95300" y="1906588"/>
            <a:ext cx="8915400" cy="4113212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226A3-6E58-4EC8-8345-858DDF7E4C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283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185419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2543230" y="5614458"/>
            <a:ext cx="64516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z="1600" b="1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sz="1600" b="1" i="1" dirty="0">
              <a:solidFill>
                <a:srgbClr val="0070C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Айыл</a:t>
            </a:r>
            <a:r>
              <a:rPr lang="ru-RU" sz="1600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чарба</a:t>
            </a:r>
            <a:r>
              <a:rPr lang="ru-RU" sz="1600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статистикасы</a:t>
            </a:r>
            <a:r>
              <a:rPr lang="ru-RU" sz="1600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бөлүмүнүн</a:t>
            </a:r>
            <a:r>
              <a:rPr lang="ru-RU" sz="1600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башчысы</a:t>
            </a:r>
            <a:endParaRPr kumimoji="0" lang="ru-RU" sz="160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187165" y="5128261"/>
            <a:ext cx="45720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ru-RU" sz="1400" b="1" i="1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sz="1400" b="1" i="1" dirty="0" err="1">
                <a:solidFill>
                  <a:srgbClr val="0070C0"/>
                </a:solidFill>
                <a:latin typeface="Arial" charset="0"/>
              </a:rPr>
              <a:t>Улутстаткомдун</a:t>
            </a:r>
            <a:r>
              <a:rPr lang="ru-RU" sz="1400" b="1" i="1" dirty="0">
                <a:solidFill>
                  <a:srgbClr val="0070C0"/>
                </a:solidFill>
                <a:latin typeface="Arial" charset="0"/>
              </a:rPr>
              <a:t> Пресс-</a:t>
            </a:r>
            <a:r>
              <a:rPr lang="ru-RU" sz="1400" b="1" i="1" dirty="0" err="1">
                <a:solidFill>
                  <a:srgbClr val="0070C0"/>
                </a:solidFill>
                <a:latin typeface="Arial" charset="0"/>
              </a:rPr>
              <a:t>Конференциясы</a:t>
            </a:r>
            <a:r>
              <a:rPr lang="ru-RU" sz="1400" b="1" i="1" dirty="0">
                <a:solidFill>
                  <a:srgbClr val="0070C0"/>
                </a:solidFill>
                <a:latin typeface="Arial" charset="0"/>
              </a:rPr>
              <a:t>, </a:t>
            </a:r>
          </a:p>
          <a:p>
            <a:pPr algn="just" eaLnBrk="0" hangingPunct="0"/>
            <a:r>
              <a:rPr lang="ru-RU" sz="1400" b="1" i="1" dirty="0">
                <a:solidFill>
                  <a:srgbClr val="0070C0"/>
                </a:solidFill>
                <a:latin typeface="Arial" charset="0"/>
              </a:rPr>
              <a:t>10.02.2025-ж.</a:t>
            </a:r>
            <a:endParaRPr lang="ru-RU" sz="1400" b="1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2663799" y="2636051"/>
            <a:ext cx="6143668" cy="1300295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2025 –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жылдын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башына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карата   мал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жана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үй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канаттууларын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бир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жолку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эсепке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алуунун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жыйынтыгы</a:t>
            </a:r>
            <a:endParaRPr kumimoji="0" lang="ru-RU" sz="2000" b="1" i="1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11056" y="480790"/>
            <a:ext cx="7251148" cy="341632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Кы</a:t>
            </a:r>
            <a:r>
              <a:rPr kumimoji="1" lang="ky-KG" sz="1800" b="1" dirty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р</a:t>
            </a:r>
            <a:r>
              <a:rPr kumimoji="1" lang="ru-RU" sz="1800" b="1" dirty="0" err="1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гыз</a:t>
            </a:r>
            <a:r>
              <a:rPr kumimoji="1" lang="ru-RU" sz="1800" b="1" dirty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 </a:t>
            </a:r>
            <a:r>
              <a:rPr kumimoji="1" lang="ru-RU" sz="1800" b="1" dirty="0" err="1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Республикасынын</a:t>
            </a:r>
            <a:r>
              <a:rPr kumimoji="1" lang="ru-RU" sz="1800" b="1" dirty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 </a:t>
            </a:r>
            <a:r>
              <a:rPr kumimoji="1" lang="ru-RU" sz="1800" b="1" dirty="0" err="1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Улуттук</a:t>
            </a:r>
            <a:r>
              <a:rPr kumimoji="1" lang="ru-RU" sz="1800" b="1" dirty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 статистика  </a:t>
            </a:r>
            <a:r>
              <a:rPr kumimoji="1" lang="ru-RU" sz="1800" b="1" dirty="0" err="1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комитети</a:t>
            </a:r>
            <a:endParaRPr kumimoji="1" lang="ru-RU" sz="1800" b="1" dirty="0">
              <a:solidFill>
                <a:srgbClr val="FFFFFF"/>
              </a:solidFill>
              <a:latin typeface="Kyrghyz Times" pitchFamily="2" charset="0"/>
              <a:cs typeface="Arial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421649" y="6346544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ED236F0-66A5-4E28-058B-D7621A287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74" y="5817579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4621" y="3135859"/>
            <a:ext cx="5979312" cy="2964653"/>
          </a:xfrm>
          <a:prstGeom prst="rect">
            <a:avLst/>
          </a:prstGeom>
          <a:noFill/>
          <a:ln w="9525" algn="ctr">
            <a:noFill/>
            <a:prstDash val="dash"/>
            <a:miter lim="800000"/>
            <a:headEnd/>
            <a:tailEnd/>
          </a:ln>
          <a:effectLst/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09662" y="5643579"/>
            <a:ext cx="778674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300" b="1" i="1" dirty="0"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309662" y="216230"/>
            <a:ext cx="8179842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Кыргыз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Министрлер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Кабинетинин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2023-жылдын 25-октябрындагы №572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токтому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бекитилген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Кыргыз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2024-ж. карата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Статистикалык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Программасын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аткаруунун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алкагында</a:t>
            </a:r>
            <a:endParaRPr lang="ru-RU" sz="1800" b="1" kern="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44488" y="2715766"/>
            <a:ext cx="2536240" cy="26161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Жергиликтүү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алдынча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башкаруу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органдары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өкмөтү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шаарлардын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мэриялары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2024-ж. </a:t>
            </a:r>
            <a:r>
              <a:rPr lang="ky-KG" sz="1400" dirty="0">
                <a:solidFill>
                  <a:schemeClr val="tx1"/>
                </a:solidFill>
                <a:latin typeface="Kyrghyz Times" pitchFamily="2" charset="0"/>
              </a:rPr>
              <a:t>10-декабрдан 25-декабрга чейинки мезгилде </a:t>
            </a:r>
            <a:r>
              <a:rPr lang="ru-RU" sz="1400" dirty="0" err="1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малдын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үй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канаттууларынын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бир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жолку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эсепке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алууну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жүргүзүштү</a:t>
            </a:r>
            <a:endParaRPr lang="ru-RU" sz="1400" dirty="0">
              <a:solidFill>
                <a:schemeClr val="tx1"/>
              </a:solidFill>
              <a:latin typeface="Kyrghyz Times" pitchFamily="2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620705" y="2595151"/>
            <a:ext cx="2214578" cy="5539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1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СРАЧжКИ</a:t>
            </a:r>
            <a:r>
              <a:rPr lang="ky-KG" sz="1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ӨЖМ</a:t>
            </a:r>
            <a:r>
              <a:rPr lang="ru-RU" sz="1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1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Улутстаткому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2966148" y="5108143"/>
            <a:ext cx="1338780" cy="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1360658" y="1484784"/>
            <a:ext cx="8179842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КР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СРАЧжКИ</a:t>
            </a:r>
            <a:r>
              <a:rPr lang="ky-KG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ӨЖМ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Улутстаткомдун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биргелешкен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буйругу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    «Кыргыз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аймагында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2024-жылдын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аягына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бир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жолку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эсепке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алуу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иш-чаралардын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Планы»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бекитилген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2960198" y="2563827"/>
            <a:ext cx="3007651" cy="596975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err="1">
                <a:solidFill>
                  <a:srgbClr val="000099"/>
                </a:solidFill>
                <a:latin typeface="Kyrghyz Times" pitchFamily="2" charset="0"/>
              </a:rPr>
              <a:t>Бул</a:t>
            </a:r>
            <a:r>
              <a:rPr lang="ru-RU" sz="1400" i="1" dirty="0">
                <a:solidFill>
                  <a:srgbClr val="000099"/>
                </a:solidFill>
                <a:latin typeface="Kyrghyz Times" pitchFamily="2" charset="0"/>
              </a:rPr>
              <a:t>  </a:t>
            </a:r>
            <a:r>
              <a:rPr lang="ru-RU" sz="1400" i="1" dirty="0" err="1">
                <a:solidFill>
                  <a:srgbClr val="000099"/>
                </a:solidFill>
                <a:latin typeface="Kyrghyz Times" pitchFamily="2" charset="0"/>
              </a:rPr>
              <a:t>ишти</a:t>
            </a:r>
            <a:r>
              <a:rPr lang="ru-RU" sz="1400" i="1" dirty="0">
                <a:solidFill>
                  <a:srgbClr val="000099"/>
                </a:solidFill>
                <a:latin typeface="Kyrghyz Times" pitchFamily="2" charset="0"/>
              </a:rPr>
              <a:t> </a:t>
            </a:r>
            <a:r>
              <a:rPr lang="ru-RU" sz="1400" i="1" dirty="0" err="1">
                <a:solidFill>
                  <a:srgbClr val="000099"/>
                </a:solidFill>
                <a:latin typeface="Kyrghyz Times" pitchFamily="2" charset="0"/>
              </a:rPr>
              <a:t>жетектегендер</a:t>
            </a:r>
            <a:endParaRPr lang="ru-RU" sz="1400" i="1" dirty="0">
              <a:solidFill>
                <a:srgbClr val="000099"/>
              </a:solidFill>
              <a:latin typeface="Kyrghyz Times" pitchFamily="2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612608" y="6357795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EAD5A4B-2DFD-C99D-244C-A80CC4471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67" y="5962507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4043624"/>
      </p:ext>
    </p:extLst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16696" y="1897812"/>
            <a:ext cx="7727527" cy="6586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</a:pP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Улутстаткомунун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24.07.2020-ж.  №6 </a:t>
            </a:r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токтому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бекитилген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методологиялык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көрсөтмөгө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ылайык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216696" y="476672"/>
            <a:ext cx="7500990" cy="107157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2024-жылдын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башталышына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санагы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кандайча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өттү</a:t>
            </a:r>
            <a:endParaRPr lang="ru-RU" sz="2400" b="1" dirty="0"/>
          </a:p>
        </p:txBody>
      </p:sp>
      <p:pic>
        <p:nvPicPr>
          <p:cNvPr id="11273" name="Picture 4" descr="j0404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 r="16669" b="6667"/>
          <a:stretch>
            <a:fillRect/>
          </a:stretch>
        </p:blipFill>
        <p:spPr bwMode="auto">
          <a:xfrm>
            <a:off x="241273" y="404664"/>
            <a:ext cx="17081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_s2076"/>
          <p:cNvSpPr>
            <a:spLocks noChangeArrowheads="1"/>
          </p:cNvSpPr>
          <p:nvPr/>
        </p:nvSpPr>
        <p:spPr bwMode="auto">
          <a:xfrm>
            <a:off x="1424608" y="2996952"/>
            <a:ext cx="2758518" cy="144016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Калктуу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пунктардын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аймагындагы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категориядагы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чарбалардагы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эсепке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алынат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_s2076"/>
          <p:cNvSpPr>
            <a:spLocks noChangeArrowheads="1"/>
          </p:cNvSpPr>
          <p:nvPr/>
        </p:nvSpPr>
        <p:spPr bwMode="auto">
          <a:xfrm>
            <a:off x="5097016" y="4725144"/>
            <a:ext cx="4248472" cy="1295632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lvl="0" algn="ctr" defTabSz="1250950">
              <a:defRPr/>
            </a:pP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саны </a:t>
            </a:r>
          </a:p>
          <a:p>
            <a:pPr lvl="0"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маалыматтар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атайын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формадагы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бланктарга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текши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кыдырып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сурамжылоонун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негизинде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толтурулат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26" name="_s2076"/>
          <p:cNvSpPr>
            <a:spLocks noChangeArrowheads="1"/>
          </p:cNvSpPr>
          <p:nvPr/>
        </p:nvSpPr>
        <p:spPr bwMode="auto">
          <a:xfrm>
            <a:off x="1546410" y="4725144"/>
            <a:ext cx="2758518" cy="1295632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Өзүнчө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жайгашкан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объектилерде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эсепке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алынат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кыштоолор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кашарлар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фермалар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28" name="_s2076"/>
          <p:cNvSpPr>
            <a:spLocks noChangeArrowheads="1"/>
          </p:cNvSpPr>
          <p:nvPr/>
        </p:nvSpPr>
        <p:spPr bwMode="auto">
          <a:xfrm>
            <a:off x="5097016" y="3069216"/>
            <a:ext cx="4248472" cy="1295632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Эсепти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жүргүзүүнү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даярдоо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өткөрүүгө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жооптуу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кызматкерлердин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ошондой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эле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жер-жерлерде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санакка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тартылуучу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санакчылардын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тизмесин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түзүү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бекитүү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612608" y="6357795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C29783E-7214-FC81-961A-22052D6BF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60" y="6058048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7928271"/>
      </p:ext>
    </p:extLst>
  </p:cSld>
  <p:clrMapOvr>
    <a:masterClrMapping/>
  </p:clrMapOvr>
  <p:transition spd="slow">
    <p:wheel spokes="3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91679" y="332656"/>
            <a:ext cx="8446611" cy="1175469"/>
          </a:xfrm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2400" b="1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канаттуулардын</a:t>
            </a: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санагынын</a:t>
            </a: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материалдары</a:t>
            </a: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OFF</a:t>
            </a:r>
            <a:r>
              <a:rPr lang="ru-RU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LINE </a:t>
            </a:r>
            <a:r>
              <a:rPr lang="ky-KG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режиминде</a:t>
            </a:r>
            <a:r>
              <a:rPr lang="ru-RU" sz="22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киргизилип</a:t>
            </a: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иштетилип</a:t>
            </a: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келет</a:t>
            </a:r>
            <a:endParaRPr lang="en-US" sz="2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824" y="1268760"/>
            <a:ext cx="598947" cy="4554424"/>
          </a:xfrm>
          <a:prstGeom prst="rect">
            <a:avLst/>
          </a:prstGeom>
          <a:noFill/>
        </p:spPr>
        <p:txBody>
          <a:bodyPr vert="wordArtVert" wrap="square">
            <a:spAutoFit/>
          </a:bodyPr>
          <a:lstStyle/>
          <a:p>
            <a:pPr>
              <a:defRPr/>
            </a:pPr>
            <a:r>
              <a:rPr lang="ru-RU" b="1" dirty="0">
                <a:latin typeface="Times New Roman" charset="0"/>
                <a:cs typeface="Times New Roman" charset="0"/>
              </a:rPr>
              <a:t>Респондент 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2325158" y="2286000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2325158" y="4357688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5335006" y="1503976"/>
            <a:ext cx="4335595" cy="482924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8-конечная звезда 13"/>
          <p:cNvSpPr/>
          <p:nvPr/>
        </p:nvSpPr>
        <p:spPr>
          <a:xfrm>
            <a:off x="2406561" y="1164699"/>
            <a:ext cx="3018235" cy="4700588"/>
          </a:xfrm>
          <a:prstGeom prst="star8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48" name="TextBox 14"/>
          <p:cNvSpPr txBox="1">
            <a:spLocks noChangeArrowheads="1"/>
          </p:cNvSpPr>
          <p:nvPr/>
        </p:nvSpPr>
        <p:spPr bwMode="auto">
          <a:xfrm>
            <a:off x="3234929" y="3343275"/>
            <a:ext cx="169571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ru-RU" sz="2000" b="1">
                <a:latin typeface="Arial" pitchFamily="34" charset="0"/>
              </a:rPr>
              <a:t>Интернет </a:t>
            </a:r>
          </a:p>
        </p:txBody>
      </p:sp>
      <p:grpSp>
        <p:nvGrpSpPr>
          <p:cNvPr id="10249" name="Group 4"/>
          <p:cNvGrpSpPr>
            <a:grpSpLocks noChangeAspect="1"/>
          </p:cNvGrpSpPr>
          <p:nvPr/>
        </p:nvGrpSpPr>
        <p:grpSpPr bwMode="auto">
          <a:xfrm flipH="1">
            <a:off x="835819" y="1714500"/>
            <a:ext cx="1418829" cy="1201738"/>
            <a:chOff x="1935" y="3600"/>
            <a:chExt cx="495" cy="505"/>
          </a:xfrm>
        </p:grpSpPr>
        <p:sp>
          <p:nvSpPr>
            <p:cNvPr id="1029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5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6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7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8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9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0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1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2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3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4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5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6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7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8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9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0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1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2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4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5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6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7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8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9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0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1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2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3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4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5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6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250" name="Group 4"/>
          <p:cNvGrpSpPr>
            <a:grpSpLocks noChangeAspect="1"/>
          </p:cNvGrpSpPr>
          <p:nvPr/>
        </p:nvGrpSpPr>
        <p:grpSpPr bwMode="auto">
          <a:xfrm flipH="1">
            <a:off x="768748" y="4368800"/>
            <a:ext cx="1418828" cy="1201738"/>
            <a:chOff x="1935" y="3600"/>
            <a:chExt cx="495" cy="505"/>
          </a:xfrm>
        </p:grpSpPr>
        <p:sp>
          <p:nvSpPr>
            <p:cNvPr id="10261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2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3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4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5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6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7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8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9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0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1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2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3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4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5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6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7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8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9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0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1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2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3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4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5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6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7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8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9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0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1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2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3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1" name="Цилиндр 120"/>
          <p:cNvSpPr/>
          <p:nvPr/>
        </p:nvSpPr>
        <p:spPr>
          <a:xfrm>
            <a:off x="7195429" y="4608747"/>
            <a:ext cx="1497938" cy="1214437"/>
          </a:xfrm>
          <a:prstGeom prst="can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МБ</a:t>
            </a:r>
          </a:p>
        </p:txBody>
      </p:sp>
      <p:pic>
        <p:nvPicPr>
          <p:cNvPr id="10252" name="Рисунок 40" descr="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349" y="3114674"/>
            <a:ext cx="2829799" cy="189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3" name="TextBox 122"/>
          <p:cNvSpPr txBox="1">
            <a:spLocks noChangeArrowheads="1"/>
          </p:cNvSpPr>
          <p:nvPr/>
        </p:nvSpPr>
        <p:spPr bwMode="auto">
          <a:xfrm>
            <a:off x="5480977" y="3281362"/>
            <a:ext cx="13964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sz="1200" b="1" dirty="0" err="1">
                <a:latin typeface="Arial" pitchFamily="34" charset="0"/>
              </a:rPr>
              <a:t>Маалымат</a:t>
            </a:r>
            <a:r>
              <a:rPr lang="ru-RU" sz="1200" b="1" dirty="0">
                <a:latin typeface="Arial" pitchFamily="34" charset="0"/>
              </a:rPr>
              <a:t> </a:t>
            </a:r>
            <a:r>
              <a:rPr lang="ru-RU" sz="1200" b="1" dirty="0" err="1">
                <a:latin typeface="Arial" pitchFamily="34" charset="0"/>
              </a:rPr>
              <a:t>киргизүү</a:t>
            </a:r>
            <a:endParaRPr lang="ru-RU" sz="1200" b="1" dirty="0">
              <a:latin typeface="Arial" pitchFamily="34" charset="0"/>
            </a:endParaRPr>
          </a:p>
        </p:txBody>
      </p:sp>
      <p:sp>
        <p:nvSpPr>
          <p:cNvPr id="10254" name="AutoShape 14"/>
          <p:cNvSpPr>
            <a:spLocks noChangeArrowheads="1"/>
          </p:cNvSpPr>
          <p:nvPr/>
        </p:nvSpPr>
        <p:spPr bwMode="auto">
          <a:xfrm>
            <a:off x="3093906" y="2357438"/>
            <a:ext cx="1714632" cy="938212"/>
          </a:xfrm>
          <a:prstGeom prst="wedgeRoundRectCallout">
            <a:avLst>
              <a:gd name="adj1" fmla="val 100019"/>
              <a:gd name="adj2" fmla="val 1332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&lt;Ex</a:t>
            </a:r>
            <a:r>
              <a:rPr lang="ru-RU" sz="1600" dirty="0">
                <a:solidFill>
                  <a:srgbClr val="000000"/>
                </a:solidFill>
              </a:rPr>
              <a:t>с</a:t>
            </a:r>
            <a:r>
              <a:rPr lang="en-US" sz="1600" dirty="0">
                <a:solidFill>
                  <a:srgbClr val="000000"/>
                </a:solidFill>
              </a:rPr>
              <a:t>el&gt;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dirty="0" err="1">
                <a:solidFill>
                  <a:srgbClr val="000000"/>
                </a:solidFill>
              </a:rPr>
              <a:t>шаблонунда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dirty="0" err="1">
                <a:solidFill>
                  <a:srgbClr val="000000"/>
                </a:solidFill>
              </a:rPr>
              <a:t>толтуруу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0255" name="AutoShape 16"/>
          <p:cNvSpPr>
            <a:spLocks noChangeArrowheads="1"/>
          </p:cNvSpPr>
          <p:nvPr/>
        </p:nvSpPr>
        <p:spPr bwMode="auto">
          <a:xfrm>
            <a:off x="1546292" y="5007334"/>
            <a:ext cx="2209932" cy="1073151"/>
          </a:xfrm>
          <a:prstGeom prst="wedgeRoundRectCallout">
            <a:avLst>
              <a:gd name="adj1" fmla="val 16801"/>
              <a:gd name="adj2" fmla="val -19883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 dirty="0" err="1">
                <a:solidFill>
                  <a:srgbClr val="000000"/>
                </a:solidFill>
              </a:rPr>
              <a:t>Арифметикалык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dirty="0" err="1">
                <a:solidFill>
                  <a:srgbClr val="000000"/>
                </a:solidFill>
              </a:rPr>
              <a:t>жана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dirty="0" err="1">
                <a:solidFill>
                  <a:srgbClr val="000000"/>
                </a:solidFill>
              </a:rPr>
              <a:t>логикалык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dirty="0" err="1">
                <a:solidFill>
                  <a:srgbClr val="000000"/>
                </a:solidFill>
              </a:rPr>
              <a:t>текшерүүлөрдү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dirty="0" err="1">
                <a:solidFill>
                  <a:srgbClr val="000000"/>
                </a:solidFill>
              </a:rPr>
              <a:t>аткаруу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31" name="Стрелка углом вверх 130"/>
          <p:cNvSpPr/>
          <p:nvPr/>
        </p:nvSpPr>
        <p:spPr>
          <a:xfrm>
            <a:off x="4548969" y="3733864"/>
            <a:ext cx="1393031" cy="50006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57" name="AutoShape 33"/>
          <p:cNvSpPr>
            <a:spLocks noChangeArrowheads="1"/>
          </p:cNvSpPr>
          <p:nvPr/>
        </p:nvSpPr>
        <p:spPr bwMode="auto">
          <a:xfrm>
            <a:off x="4243874" y="5249630"/>
            <a:ext cx="1974321" cy="1073151"/>
          </a:xfrm>
          <a:prstGeom prst="wedgeRoundRectCallout">
            <a:avLst>
              <a:gd name="adj1" fmla="val -10264"/>
              <a:gd name="adj2" fmla="val -204537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ru-RU" sz="1600" b="1" dirty="0"/>
              <a:t> </a:t>
            </a:r>
            <a:r>
              <a:rPr lang="en-US" sz="1600" b="1" dirty="0"/>
              <a:t>ON</a:t>
            </a:r>
            <a:r>
              <a:rPr lang="ru-RU" sz="1600" b="1" dirty="0"/>
              <a:t>-</a:t>
            </a:r>
            <a:r>
              <a:rPr lang="en-US" sz="1600" b="1" dirty="0"/>
              <a:t>LINE</a:t>
            </a:r>
            <a:r>
              <a:rPr lang="ru-RU" sz="1600" b="1" dirty="0"/>
              <a:t> </a:t>
            </a:r>
            <a:r>
              <a:rPr lang="ru-RU" sz="1600" b="1" dirty="0" err="1"/>
              <a:t>жана</a:t>
            </a:r>
            <a:r>
              <a:rPr lang="ru-RU" sz="1600" b="1" dirty="0"/>
              <a:t> </a:t>
            </a:r>
            <a:r>
              <a:rPr lang="en-US" sz="1600" b="1" dirty="0"/>
              <a:t>OF</a:t>
            </a:r>
            <a:r>
              <a:rPr lang="ru-RU" sz="1600" b="1" dirty="0"/>
              <a:t>-</a:t>
            </a:r>
            <a:r>
              <a:rPr lang="en-US" sz="1600" b="1" dirty="0"/>
              <a:t>FLINE</a:t>
            </a:r>
            <a:r>
              <a:rPr lang="ky-KG" sz="1600" b="1" dirty="0"/>
              <a:t> режимдеринде </a:t>
            </a:r>
          </a:p>
          <a:p>
            <a:pPr algn="ctr"/>
            <a:r>
              <a:rPr lang="ky-KG" sz="1600" b="1" dirty="0"/>
              <a:t>киргизүү</a:t>
            </a:r>
            <a:r>
              <a:rPr lang="en-US" sz="1600" b="1" dirty="0"/>
              <a:t> </a:t>
            </a:r>
            <a:endParaRPr lang="ru-RU" sz="1600" b="1" dirty="0"/>
          </a:p>
          <a:p>
            <a:pPr algn="ctr"/>
            <a:endParaRPr lang="ru-RU" sz="1200" dirty="0"/>
          </a:p>
          <a:p>
            <a:pPr eaLnBrk="0" hangingPunct="0"/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10259" name="Picture 10" descr="C:\Documents and Settings\VBorodko\Local Settings\Temporary Internet Files\Content.IE5\V4A183NL\MCj0441455000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341" y="3438785"/>
            <a:ext cx="85129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0" name="Прямоугольник 1"/>
          <p:cNvSpPr>
            <a:spLocks noChangeArrowheads="1"/>
          </p:cNvSpPr>
          <p:nvPr/>
        </p:nvSpPr>
        <p:spPr bwMode="auto">
          <a:xfrm>
            <a:off x="6485335" y="1885950"/>
            <a:ext cx="2368153" cy="12001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ru-RU" sz="2400" dirty="0" err="1"/>
              <a:t>Улутстаткомдун</a:t>
            </a:r>
            <a:r>
              <a:rPr lang="ru-RU" sz="2400" dirty="0"/>
              <a:t> </a:t>
            </a:r>
          </a:p>
          <a:p>
            <a:pPr algn="ctr"/>
            <a:r>
              <a:rPr lang="ru-RU" sz="2400" dirty="0"/>
              <a:t>ИМБ </a:t>
            </a:r>
            <a:r>
              <a:rPr lang="ru-RU" sz="2400" dirty="0" err="1"/>
              <a:t>Сервери</a:t>
            </a:r>
            <a:endParaRPr lang="ru-RU" sz="2400" dirty="0"/>
          </a:p>
        </p:txBody>
      </p: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445199" y="6505125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32A20C6-6945-8CE9-FAF8-74A0AAE55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83" y="6067425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2997885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54266" y="4550751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992560" y="0"/>
            <a:ext cx="8712968" cy="1196752"/>
          </a:xfrm>
          <a:prstGeom prst="parallelogram">
            <a:avLst/>
          </a:prstGeom>
          <a:solidFill>
            <a:srgbClr val="66CCFF"/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381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Жүргүзүлгөн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эсепке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алуунун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жыйынтыгы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башы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/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категориядагы</a:t>
            </a: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чарбаларда</a:t>
            </a: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2025 – </a:t>
            </a:r>
            <a:r>
              <a:rPr lang="ru-RU" sz="2000" b="1" i="1" dirty="0" err="1">
                <a:solidFill>
                  <a:srgbClr val="000099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жылдын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0099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башына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карата,</a:t>
            </a: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баш)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328020"/>
              </p:ext>
            </p:extLst>
          </p:nvPr>
        </p:nvGraphicFramePr>
        <p:xfrm>
          <a:off x="1276320" y="1340768"/>
          <a:ext cx="6307063" cy="48745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8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5827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 rtl="0" fontAlgn="ctr">
                        <a:buNone/>
                      </a:pPr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2023 карата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293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, -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6748">
                <a:tc>
                  <a:txBody>
                    <a:bodyPr/>
                    <a:lstStyle/>
                    <a:p>
                      <a:pPr algn="just" rtl="0" fontAlgn="ctr"/>
                      <a:r>
                        <a:rPr kumimoji="0" lang="ky-KG" sz="1500" b="0" kern="1200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Ири м³й³зд³³ мал</a:t>
                      </a:r>
                    </a:p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1 802,3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1 828,8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26">
                <a:tc>
                  <a:txBody>
                    <a:bodyPr/>
                    <a:lstStyle/>
                    <a:p>
                      <a:pPr algn="just" rtl="0" fontAlgn="ctr"/>
                      <a:r>
                        <a:rPr lang="ky-KG" sz="16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Уйлар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902,2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918,5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251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Кой </a:t>
                      </a:r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эчкилер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6 216,1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6 280,3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958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Чочколор</a:t>
                      </a:r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89,8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1245">
                <a:tc>
                  <a:txBody>
                    <a:bodyPr/>
                    <a:lstStyle/>
                    <a:p>
                      <a:pPr algn="just" rtl="0" fontAlgn="ctr"/>
                      <a:r>
                        <a:rPr lang="ky-KG" sz="16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Жылкылар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542,5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553,5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0641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канаттуулары</a:t>
                      </a:r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6 989,0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7 731,1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742,2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7" name="Picture 8" descr="C:\Disk D\2017 ЗиСЯС\Животнов през 2017\картинки\лошадь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690" y="4861882"/>
            <a:ext cx="1495157" cy="123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C:\Disk D\2017 ЗиСЯС\Животнов през 2017\картинки\овца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361" y="4275518"/>
            <a:ext cx="628999" cy="539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:\Disk D\2017 ЗиСЯС\Животнов през 2017\картинки\петух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54" y="5993854"/>
            <a:ext cx="596994" cy="64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Disk D\2017 ЗиСЯС\Животнов през 2017\картинки\свинья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044" y="4653136"/>
            <a:ext cx="654404" cy="48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730" y="2358533"/>
            <a:ext cx="2058442" cy="1382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 descr="C:\Disk D\2017 ЗиСЯС\Животнов през 2017\картинки\корова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360" y="3565687"/>
            <a:ext cx="1277071" cy="70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400815" y="6528583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1977C75-CB5C-F4AA-5966-C85DB6392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45" y="6268779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932315"/>
              </p:ext>
            </p:extLst>
          </p:nvPr>
        </p:nvGraphicFramePr>
        <p:xfrm>
          <a:off x="272480" y="1196752"/>
          <a:ext cx="9505056" cy="5173553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8566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3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45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96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65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76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25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7964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728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Ири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мүйүздүү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малдар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Уйлар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Койлор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эчкилер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Жылкылар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ky-KG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канаттуулары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2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027">
                <a:tc>
                  <a:txBody>
                    <a:bodyPr/>
                    <a:lstStyle/>
                    <a:p>
                      <a:pPr algn="l" fontAlgn="ctr"/>
                      <a:r>
                        <a:rPr lang="ky-KG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 Республикасы</a:t>
                      </a:r>
                      <a:endParaRPr lang="ky-KG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66CCFF"/>
                          </a:highlight>
                          <a:latin typeface="Times New Roman" panose="02020603050405020304" pitchFamily="18" charset="0"/>
                        </a:rPr>
                        <a:t>1 828,8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66CCFF"/>
                          </a:highlight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66CCFF"/>
                          </a:highlight>
                          <a:latin typeface="Times New Roman" panose="02020603050405020304" pitchFamily="18" charset="0"/>
                        </a:rPr>
                        <a:t>918,5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66CCFF"/>
                          </a:highlight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66CCFF"/>
                          </a:highlight>
                          <a:latin typeface="Times New Roman" panose="02020603050405020304" pitchFamily="18" charset="0"/>
                        </a:rPr>
                        <a:t>6 280,3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66CCFF"/>
                          </a:highlight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66CCFF"/>
                          </a:highlight>
                          <a:latin typeface="Times New Roman" panose="02020603050405020304" pitchFamily="18" charset="0"/>
                        </a:rPr>
                        <a:t>553,5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66CCFF"/>
                          </a:highlight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66CCFF"/>
                          </a:highlight>
                          <a:latin typeface="Times New Roman" panose="02020603050405020304" pitchFamily="18" charset="0"/>
                        </a:rPr>
                        <a:t>7 731,1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66CCFF"/>
                          </a:highlight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147,5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418,9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451,9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4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Жалал-Абад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381,7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206,0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1 409,4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1 273,3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Ысык-Көл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284,3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147,2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937,6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2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1 136,1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218,2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8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401,6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1 085,5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1 138,8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4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ky-KG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3,8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570,7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262,8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7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309,3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676,7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3 130,9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46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Бишкек ш.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331,2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75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 ш.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210,9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7568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Өзгөчө</a:t>
                      </a:r>
                      <a:r>
                        <a:rPr lang="ky-KG" sz="14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эсеп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9" name="Параллелограмм 8"/>
          <p:cNvSpPr/>
          <p:nvPr/>
        </p:nvSpPr>
        <p:spPr>
          <a:xfrm>
            <a:off x="359339" y="116632"/>
            <a:ext cx="9423579" cy="911024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 жана үй канаттууларынын аймактар </a:t>
            </a:r>
            <a:r>
              <a:rPr lang="ky-KG" sz="18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боюнча бөлүнүшү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(2025-ж.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башталышына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карата,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чарбалардын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түрлөрүндө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           </a:t>
            </a:r>
            <a:r>
              <a:rPr lang="ru-RU" sz="1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баш)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203943" y="6488599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1EFCF8F-EA7D-99F6-DF40-F918DE61B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06" y="6370305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345269"/>
      </p:ext>
    </p:extLst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99F283B-D5DB-C782-5D38-160011E50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154593E-9782-10DC-10A9-65E83C48F695}"/>
              </a:ext>
            </a:extLst>
          </p:cNvPr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DA0B014-8A0F-A1B9-D379-83B123756E6B}"/>
              </a:ext>
            </a:extLst>
          </p:cNvPr>
          <p:cNvSpPr/>
          <p:nvPr/>
        </p:nvSpPr>
        <p:spPr>
          <a:xfrm>
            <a:off x="631074" y="167623"/>
            <a:ext cx="8981197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Бардык категориялардагы ири мүйүздүү малдардын башынын өсүү темпи, жылдын аягына карата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тийиштүү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мезгилине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карата,  %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A1C1715-657C-E3DF-AD29-51AA40AE2356}"/>
              </a:ext>
            </a:extLst>
          </p:cNvPr>
          <p:cNvSpPr/>
          <p:nvPr/>
        </p:nvSpPr>
        <p:spPr>
          <a:xfrm>
            <a:off x="1421649" y="6346544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4135C19C-F0A2-AA74-B069-878098C07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74" y="6021288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905875"/>
              </p:ext>
            </p:extLst>
          </p:nvPr>
        </p:nvGraphicFramePr>
        <p:xfrm>
          <a:off x="1421649" y="1544538"/>
          <a:ext cx="8045873" cy="4476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437296E-5440-7E43-CA8A-0FD4F6CA16B2}"/>
              </a:ext>
            </a:extLst>
          </p:cNvPr>
          <p:cNvSpPr/>
          <p:nvPr/>
        </p:nvSpPr>
        <p:spPr>
          <a:xfrm>
            <a:off x="272480" y="1017663"/>
            <a:ext cx="6396077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Кыргыз Республикасы боюнча ири мүйүздүү малдардын башынын өсүү темпи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– 101,5%</a:t>
            </a:r>
            <a:endParaRPr lang="ru-RU" sz="1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37698"/>
      </p:ext>
    </p:extLst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D93A282-717D-DDA6-4F10-5128B343E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1866D61-E52C-0C0E-77CC-44DE484A981C}"/>
              </a:ext>
            </a:extLst>
          </p:cNvPr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F855D2F-4BCE-5297-53DE-E92BC9969B73}"/>
              </a:ext>
            </a:extLst>
          </p:cNvPr>
          <p:cNvSpPr/>
          <p:nvPr/>
        </p:nvSpPr>
        <p:spPr>
          <a:xfrm>
            <a:off x="924802" y="49094"/>
            <a:ext cx="8981197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Бардык категориялардагы кой жана эчкилердин башы, жылдын аягына карата</a:t>
            </a:r>
            <a:endParaRPr lang="ru-RU" sz="1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тийиштүү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мезгилине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карата,  %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44345F2-ED50-41D7-1C58-CD0C8782D158}"/>
              </a:ext>
            </a:extLst>
          </p:cNvPr>
          <p:cNvSpPr/>
          <p:nvPr/>
        </p:nvSpPr>
        <p:spPr>
          <a:xfrm>
            <a:off x="1421649" y="6346544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0EAAB43-2DE1-D81A-7F40-FBBB92A0C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74" y="6104507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6029535"/>
              </p:ext>
            </p:extLst>
          </p:nvPr>
        </p:nvGraphicFramePr>
        <p:xfrm>
          <a:off x="924802" y="1341755"/>
          <a:ext cx="8507017" cy="5254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EF63EF8-43E4-606F-2ABF-7644522AC3AF}"/>
              </a:ext>
            </a:extLst>
          </p:cNvPr>
          <p:cNvSpPr/>
          <p:nvPr/>
        </p:nvSpPr>
        <p:spPr>
          <a:xfrm>
            <a:off x="631074" y="1046824"/>
            <a:ext cx="5965475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Кыргыз Республикасы боюнча кой жана эчкилердин башынын өсүү темпи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– 101,0%</a:t>
            </a:r>
            <a:endParaRPr lang="ru-RU" sz="1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534763"/>
      </p:ext>
    </p:extLst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785BA88-E77E-D7BC-7600-D68C280AB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BD0312E-23EC-AD8D-76F0-8E32E1353154}"/>
              </a:ext>
            </a:extLst>
          </p:cNvPr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4B28EB6-29AC-5CB5-D133-683EC3656CA0}"/>
              </a:ext>
            </a:extLst>
          </p:cNvPr>
          <p:cNvSpPr/>
          <p:nvPr/>
        </p:nvSpPr>
        <p:spPr>
          <a:xfrm>
            <a:off x="924802" y="49094"/>
            <a:ext cx="8981197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Бардык категориялардагы жылкылардын башы, жылдын аягына карата</a:t>
            </a:r>
            <a:endParaRPr lang="ru-RU" sz="1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тийиштүү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мезгилине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карата,  %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79EC93A-BF20-9DB8-C31C-EA9E40B757D0}"/>
              </a:ext>
            </a:extLst>
          </p:cNvPr>
          <p:cNvSpPr/>
          <p:nvPr/>
        </p:nvSpPr>
        <p:spPr>
          <a:xfrm>
            <a:off x="1421649" y="6346544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679B77E5-0C30-3C98-AF3E-F6093089C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14" y="6038682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0000000-0008-0000-00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6470524"/>
              </p:ext>
            </p:extLst>
          </p:nvPr>
        </p:nvGraphicFramePr>
        <p:xfrm>
          <a:off x="875241" y="1641337"/>
          <a:ext cx="8765016" cy="4413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61C8BF8-0729-4EC9-85B7-2ED1A462D4AB}"/>
              </a:ext>
            </a:extLst>
          </p:cNvPr>
          <p:cNvSpPr/>
          <p:nvPr/>
        </p:nvSpPr>
        <p:spPr>
          <a:xfrm>
            <a:off x="529513" y="803016"/>
            <a:ext cx="5647623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Кыргыз Республикасы боюнча ири жылкылардын башынын өсүү темпи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– 102,0%</a:t>
            </a:r>
            <a:endParaRPr lang="ru-RU" sz="1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592819"/>
      </p:ext>
    </p:extLst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39C8024-617E-2F84-3C7B-2BD9B0AEE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5B1D809-2353-EFA0-EFD4-AAA7E251130D}"/>
              </a:ext>
            </a:extLst>
          </p:cNvPr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DF9D2BF-1F05-028F-D031-272104299023}"/>
              </a:ext>
            </a:extLst>
          </p:cNvPr>
          <p:cNvSpPr/>
          <p:nvPr/>
        </p:nvSpPr>
        <p:spPr>
          <a:xfrm>
            <a:off x="924802" y="49094"/>
            <a:ext cx="8981197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Бардык категориялардагы үй канаттууларынын башы, жылдын аягына карата</a:t>
            </a:r>
            <a:endParaRPr lang="ru-RU" sz="1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тийиштүү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мезгилине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карата,  %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2B3A818-BC73-EBE6-6787-64A49B1871AC}"/>
              </a:ext>
            </a:extLst>
          </p:cNvPr>
          <p:cNvSpPr/>
          <p:nvPr/>
        </p:nvSpPr>
        <p:spPr>
          <a:xfrm>
            <a:off x="1421649" y="6346544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8C72D8BE-36C1-161E-2733-720ADF4E4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94" y="6101028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8327372"/>
              </p:ext>
            </p:extLst>
          </p:nvPr>
        </p:nvGraphicFramePr>
        <p:xfrm>
          <a:off x="1363265" y="1148953"/>
          <a:ext cx="7838207" cy="4560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417DD3D-8FE9-2BA9-A5A3-C96FBA44D153}"/>
              </a:ext>
            </a:extLst>
          </p:cNvPr>
          <p:cNvSpPr/>
          <p:nvPr/>
        </p:nvSpPr>
        <p:spPr>
          <a:xfrm>
            <a:off x="3296816" y="1098693"/>
            <a:ext cx="6396077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Кыргыз Республикасы боюнча үй канаттууларынын башынын өсүү темпи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– 110,6%</a:t>
            </a:r>
            <a:endParaRPr lang="ru-RU" sz="1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624308"/>
      </p:ext>
    </p:extLst>
  </p:cSld>
  <p:clrMapOvr>
    <a:masterClrMapping/>
  </p:clrMapOvr>
  <p:transition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541187" y="253664"/>
            <a:ext cx="9252973" cy="911024"/>
          </a:xfrm>
          <a:prstGeom prst="parallelogram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саны,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анын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ичинен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өзүнчө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турган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12424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объектилерде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категориядагы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чарбаларда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2025-жылдын </a:t>
            </a:r>
            <a:r>
              <a:rPr lang="ru-RU" sz="20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башталышына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карата, 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426982" y="2594053"/>
            <a:ext cx="1448389" cy="5998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1 828,8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03445" y="5605752"/>
            <a:ext cx="1471926" cy="45837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731,1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471096" y="3468383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6280,3</a:t>
            </a:r>
          </a:p>
        </p:txBody>
      </p:sp>
      <p:sp>
        <p:nvSpPr>
          <p:cNvPr id="22" name="Волна 21"/>
          <p:cNvSpPr/>
          <p:nvPr/>
        </p:nvSpPr>
        <p:spPr>
          <a:xfrm>
            <a:off x="253154" y="2348773"/>
            <a:ext cx="2879463" cy="773105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ky-KG" sz="1400" b="1" dirty="0">
                <a:solidFill>
                  <a:srgbClr val="000099"/>
                </a:solidFill>
                <a:latin typeface="Kyrghyz Times" pitchFamily="2" charset="0"/>
                <a:cs typeface="Times New Roman" panose="02020603050405020304" pitchFamily="18" charset="0"/>
              </a:rPr>
              <a:t>Ири м³й³зд³³</a:t>
            </a:r>
            <a:r>
              <a:rPr lang="ru-RU" sz="1400" b="1" dirty="0">
                <a:solidFill>
                  <a:srgbClr val="000099"/>
                </a:solidFill>
                <a:latin typeface="Kyrghyz Times" pitchFamily="2" charset="0"/>
                <a:cs typeface="Times New Roman" panose="02020603050405020304" pitchFamily="18" charset="0"/>
              </a:rPr>
              <a:t> мал </a:t>
            </a:r>
            <a:r>
              <a:rPr lang="ru-RU" sz="16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- </a:t>
            </a:r>
            <a:r>
              <a:rPr lang="ru-RU" sz="1600" b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бардыгы</a:t>
            </a:r>
            <a:endParaRPr lang="ru-RU" sz="1600" b="1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</p:txBody>
      </p:sp>
      <p:sp>
        <p:nvSpPr>
          <p:cNvPr id="23" name="Волна 22"/>
          <p:cNvSpPr/>
          <p:nvPr/>
        </p:nvSpPr>
        <p:spPr>
          <a:xfrm>
            <a:off x="541187" y="3233045"/>
            <a:ext cx="2591430" cy="659690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Кой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эчкилер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Волна 23"/>
          <p:cNvSpPr/>
          <p:nvPr/>
        </p:nvSpPr>
        <p:spPr>
          <a:xfrm>
            <a:off x="765057" y="4029178"/>
            <a:ext cx="2143690" cy="647232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ky-KG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Жылкылар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Блок-схема: данные 24"/>
          <p:cNvSpPr/>
          <p:nvPr/>
        </p:nvSpPr>
        <p:spPr>
          <a:xfrm>
            <a:off x="2571171" y="1390556"/>
            <a:ext cx="2348572" cy="873787"/>
          </a:xfrm>
          <a:prstGeom prst="flowChartInputOutp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саны, </a:t>
            </a:r>
          </a:p>
          <a:p>
            <a:pPr algn="ctr"/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баш</a:t>
            </a:r>
            <a:endParaRPr lang="ru-RU" sz="1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Блок-схема: данные 25"/>
          <p:cNvSpPr/>
          <p:nvPr/>
        </p:nvSpPr>
        <p:spPr>
          <a:xfrm>
            <a:off x="4539636" y="1596974"/>
            <a:ext cx="3713893" cy="874260"/>
          </a:xfrm>
          <a:prstGeom prst="flowChartInputOutp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анын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ичинен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өзүнчө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турган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объектилерде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баш</a:t>
            </a:r>
            <a:endParaRPr lang="ru-RU" sz="1600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Блок-схема: данные 26"/>
          <p:cNvSpPr/>
          <p:nvPr/>
        </p:nvSpPr>
        <p:spPr>
          <a:xfrm>
            <a:off x="7761312" y="1400480"/>
            <a:ext cx="2144688" cy="874260"/>
          </a:xfrm>
          <a:prstGeom prst="flowChartInputOutpu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же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санына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16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трелка вправо с вырезом 27"/>
          <p:cNvSpPr/>
          <p:nvPr/>
        </p:nvSpPr>
        <p:spPr>
          <a:xfrm>
            <a:off x="5311792" y="2533456"/>
            <a:ext cx="2072049" cy="721037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197,8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125725" y="2537022"/>
            <a:ext cx="907034" cy="486793"/>
          </a:xfrm>
          <a:prstGeom prst="round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10,8%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трелка вправо с вырезом 30"/>
          <p:cNvSpPr/>
          <p:nvPr/>
        </p:nvSpPr>
        <p:spPr>
          <a:xfrm>
            <a:off x="5473217" y="3233045"/>
            <a:ext cx="1991292" cy="796133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dirty="0">
                <a:latin typeface="Times New Roman" pitchFamily="18" charset="0"/>
                <a:cs typeface="Times New Roman" pitchFamily="18" charset="0"/>
              </a:rPr>
              <a:t>980,9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трелка вправо с вырезом 31"/>
          <p:cNvSpPr/>
          <p:nvPr/>
        </p:nvSpPr>
        <p:spPr>
          <a:xfrm>
            <a:off x="5388470" y="5549600"/>
            <a:ext cx="2016224" cy="777070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dirty="0">
                <a:latin typeface="Times New Roman" pitchFamily="18" charset="0"/>
                <a:cs typeface="Times New Roman" pitchFamily="18" charset="0"/>
              </a:rPr>
              <a:t> 3 054,0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223785" y="3359269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15,6%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197289" y="5834942"/>
            <a:ext cx="907034" cy="507868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40%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Волна 18"/>
          <p:cNvSpPr/>
          <p:nvPr/>
        </p:nvSpPr>
        <p:spPr>
          <a:xfrm>
            <a:off x="877995" y="4813734"/>
            <a:ext cx="1920766" cy="650157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Чочколор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456453" y="4183049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553,5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426982" y="5048800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26,6</a:t>
            </a:r>
          </a:p>
        </p:txBody>
      </p:sp>
      <p:sp>
        <p:nvSpPr>
          <p:cNvPr id="29" name="Волна 28"/>
          <p:cNvSpPr/>
          <p:nvPr/>
        </p:nvSpPr>
        <p:spPr>
          <a:xfrm>
            <a:off x="253154" y="5463891"/>
            <a:ext cx="2712854" cy="650157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</a:t>
            </a:r>
            <a:endParaRPr lang="ru-RU" sz="1800" b="1" dirty="0"/>
          </a:p>
        </p:txBody>
      </p:sp>
      <p:sp>
        <p:nvSpPr>
          <p:cNvPr id="33" name="Стрелка вправо с вырезом 32"/>
          <p:cNvSpPr/>
          <p:nvPr/>
        </p:nvSpPr>
        <p:spPr>
          <a:xfrm>
            <a:off x="5254102" y="4051576"/>
            <a:ext cx="2016224" cy="823391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dirty="0">
                <a:latin typeface="Times New Roman" pitchFamily="18" charset="0"/>
                <a:cs typeface="Times New Roman" pitchFamily="18" charset="0"/>
              </a:rPr>
              <a:t>100,7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трелка вправо с вырезом 35"/>
          <p:cNvSpPr/>
          <p:nvPr/>
        </p:nvSpPr>
        <p:spPr>
          <a:xfrm>
            <a:off x="5597081" y="4890485"/>
            <a:ext cx="1743564" cy="731719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dirty="0">
                <a:latin typeface="Times New Roman" pitchFamily="18" charset="0"/>
                <a:cs typeface="Times New Roman" pitchFamily="18" charset="0"/>
              </a:rPr>
              <a:t>6,9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211433" y="4183049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18,2%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8197289" y="5017709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26,0%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352600" y="6377465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9E88DF57-61DD-9A79-1B39-F01F8E5EE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89" y="6114048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562400"/>
      </p:ext>
    </p:extLst>
  </p:cSld>
  <p:clrMapOvr>
    <a:masterClrMapping/>
  </p:clrMapOvr>
  <p:transition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640632" y="431243"/>
            <a:ext cx="7848872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Жыйынтыктоо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2025-жылдын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башталышына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аймактарынын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деңгээлинде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санагынын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жыйынтыгы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2" name="Овал 1"/>
          <p:cNvSpPr/>
          <p:nvPr/>
        </p:nvSpPr>
        <p:spPr>
          <a:xfrm>
            <a:off x="3025546" y="4031833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solidFill>
                  <a:srgbClr val="000099"/>
                </a:solidFill>
              </a:rPr>
              <a:t>эт 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555072" y="4142554"/>
            <a:ext cx="1400314" cy="59821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solidFill>
                  <a:srgbClr val="000099"/>
                </a:solidFill>
              </a:rPr>
              <a:t>сүт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044785" y="4262063"/>
            <a:ext cx="1928663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solidFill>
                  <a:srgbClr val="000099"/>
                </a:solidFill>
              </a:rPr>
              <a:t>жумуртка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237537" y="4126461"/>
            <a:ext cx="1671736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solidFill>
                  <a:srgbClr val="000099"/>
                </a:solidFill>
              </a:rPr>
              <a:t>жүн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582606" y="4935193"/>
            <a:ext cx="7490799" cy="936104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продукциясынын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дүң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өндүрүшүнүн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көлөмүндө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чарбачылыгы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      49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пайызды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түзөт</a:t>
            </a:r>
            <a:endParaRPr kumimoji="1" lang="ru-RU" sz="1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cxnSp>
        <p:nvCxnSpPr>
          <p:cNvPr id="4" name="Прямая со стрелкой 3"/>
          <p:cNvCxnSpPr>
            <a:cxnSpLocks/>
            <a:stCxn id="21" idx="2"/>
            <a:endCxn id="2" idx="7"/>
          </p:cNvCxnSpPr>
          <p:nvPr/>
        </p:nvCxnSpPr>
        <p:spPr>
          <a:xfrm flipH="1">
            <a:off x="4221879" y="3448070"/>
            <a:ext cx="1415197" cy="65758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cxnSpLocks/>
            <a:stCxn id="21" idx="2"/>
            <a:endCxn id="8" idx="0"/>
          </p:cNvCxnSpPr>
          <p:nvPr/>
        </p:nvCxnSpPr>
        <p:spPr>
          <a:xfrm flipH="1">
            <a:off x="5255229" y="3448070"/>
            <a:ext cx="381847" cy="69448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cxnSpLocks/>
            <a:stCxn id="21" idx="2"/>
            <a:endCxn id="9" idx="0"/>
          </p:cNvCxnSpPr>
          <p:nvPr/>
        </p:nvCxnSpPr>
        <p:spPr>
          <a:xfrm>
            <a:off x="5637076" y="3448070"/>
            <a:ext cx="1372041" cy="81399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cxnSpLocks/>
            <a:stCxn id="21" idx="2"/>
            <a:endCxn id="11" idx="0"/>
          </p:cNvCxnSpPr>
          <p:nvPr/>
        </p:nvCxnSpPr>
        <p:spPr>
          <a:xfrm>
            <a:off x="5637076" y="3448070"/>
            <a:ext cx="3436329" cy="67839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1784648" y="2701772"/>
            <a:ext cx="7704856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чарбачылыгынын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продукциясынын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өндүрүшүн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эсептөөдө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саны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маалыматтык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база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болуп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эсептелинет</a:t>
            </a:r>
            <a:endParaRPr lang="ru-RU" sz="1800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330526" y="1551274"/>
            <a:ext cx="5430785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Республикадагы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жандыктарынын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өсүшүн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билдирет</a:t>
            </a:r>
            <a:endParaRPr lang="ru-RU" sz="1800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412059" y="6244420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B11203ED-5BF3-2438-7E7B-4F31F7F0D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04" y="5931479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Z:\Common Information\115\Учет скота 2016cd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661" y="1084848"/>
            <a:ext cx="3384376" cy="4391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Итоги единовременного учета скота и домашней птицы по Кыргызской Республик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255" y="2665285"/>
            <a:ext cx="2996674" cy="367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Итоги единовременного учета скота и домашней птицы по Кыргызской Республик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451" y="1568696"/>
            <a:ext cx="3105150" cy="381642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717617" y="2101156"/>
            <a:ext cx="5094089" cy="2207835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kumimoji="1" lang="en-US" sz="3200" b="1" i="1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r>
              <a:rPr kumimoji="1" lang="ru-RU" sz="32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Кош </a:t>
            </a:r>
            <a:r>
              <a:rPr kumimoji="1" lang="ru-RU" sz="3200" b="1" i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келиңиздер</a:t>
            </a:r>
            <a:r>
              <a:rPr kumimoji="1" lang="ru-RU" sz="32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kumimoji="1" lang="en-US" sz="32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Stat.gov. kg</a:t>
            </a:r>
            <a:endParaRPr kumimoji="1" lang="ru-RU" sz="3200" b="1" i="1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144688" y="776333"/>
            <a:ext cx="7251148" cy="341632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>
                <a:solidFill>
                  <a:srgbClr val="FFFFFF"/>
                </a:solidFill>
                <a:latin typeface="Arial" charset="0"/>
                <a:cs typeface="Arial" charset="0"/>
              </a:rPr>
              <a:t>Кыргыз</a:t>
            </a: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>
                <a:solidFill>
                  <a:srgbClr val="FFFFFF"/>
                </a:solidFill>
                <a:latin typeface="Arial" charset="0"/>
                <a:cs typeface="Arial" charset="0"/>
              </a:rPr>
              <a:t>Республикасынын</a:t>
            </a: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 </a:t>
            </a:r>
            <a:r>
              <a:rPr kumimoji="1" lang="ru-RU" sz="1800" b="1" dirty="0" err="1">
                <a:solidFill>
                  <a:srgbClr val="FFFFFF"/>
                </a:solidFill>
                <a:latin typeface="Arial" charset="0"/>
                <a:cs typeface="Arial" charset="0"/>
              </a:rPr>
              <a:t>Улуттук</a:t>
            </a: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статистика </a:t>
            </a:r>
            <a:r>
              <a:rPr kumimoji="1" lang="ru-RU" sz="1800" b="1" dirty="0" err="1">
                <a:solidFill>
                  <a:srgbClr val="FFFFFF"/>
                </a:solidFill>
                <a:latin typeface="Arial" charset="0"/>
                <a:cs typeface="Arial" charset="0"/>
              </a:rPr>
              <a:t>комитети</a:t>
            </a:r>
            <a:endParaRPr kumimoji="1" lang="ru-RU" sz="1800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412059" y="6244420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98013AC2-7E70-3231-5CBE-5EA361CB8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04" y="5849132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11991</TotalTime>
  <Words>875</Words>
  <Application>Microsoft Office PowerPoint</Application>
  <PresentationFormat>Лист A4 (210x297 мм)</PresentationFormat>
  <Paragraphs>297</Paragraphs>
  <Slides>13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Corbel</vt:lpstr>
      <vt:lpstr>Gill Sans MT</vt:lpstr>
      <vt:lpstr>Kyrghyz Times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  <vt:lpstr>Мал жана үй канаттуулардын санагынын материалдары OFF-LINE режиминде киргизилип жана иштетилип келет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Гульзейнеп Мурсабекова</cp:lastModifiedBy>
  <cp:revision>625</cp:revision>
  <cp:lastPrinted>2025-02-10T03:08:01Z</cp:lastPrinted>
  <dcterms:created xsi:type="dcterms:W3CDTF">2009-11-26T05:40:33Z</dcterms:created>
  <dcterms:modified xsi:type="dcterms:W3CDTF">2025-02-10T05:57:56Z</dcterms:modified>
</cp:coreProperties>
</file>