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1"/>
  </p:notesMasterIdLst>
  <p:sldIdLst>
    <p:sldId id="256" r:id="rId3"/>
    <p:sldId id="261" r:id="rId4"/>
    <p:sldId id="305" r:id="rId5"/>
    <p:sldId id="306" r:id="rId6"/>
    <p:sldId id="307" r:id="rId7"/>
    <p:sldId id="308" r:id="rId8"/>
    <p:sldId id="309" r:id="rId9"/>
    <p:sldId id="303" r:id="rId10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6"/>
            <p14:sldId id="307"/>
            <p14:sldId id="308"/>
            <p14:sldId id="309"/>
            <p14:sldId id="303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7A3"/>
    <a:srgbClr val="0000FF"/>
    <a:srgbClr val="6699FF"/>
    <a:srgbClr val="33CC33"/>
    <a:srgbClr val="66CCFF"/>
    <a:srgbClr val="008000"/>
    <a:srgbClr val="FFC715"/>
    <a:srgbClr val="009900"/>
    <a:srgbClr val="03ADA5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431" autoAdjust="0"/>
  </p:normalViewPr>
  <p:slideViewPr>
    <p:cSldViewPr snapToGrid="0">
      <p:cViewPr varScale="1">
        <p:scale>
          <a:sx n="104" d="100"/>
          <a:sy n="104" d="100"/>
        </p:scale>
        <p:origin x="576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5\&#1090;&#1086;&#1074;&#1072;&#1088;&#1085;&#1072;&#1103;%20&#1089;&#1090;&#1088;&#1091;&#1082;&#1090;&#1091;&#1088;&#1072;%202024%20&#1087;&#1088;&#1077;&#1076;&#1074;.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669988047832694"/>
          <c:y val="0.10884002623178776"/>
          <c:w val="0.63067346558796855"/>
          <c:h val="0.87078754739750341"/>
        </c:manualLayout>
      </c:layout>
      <c:pieChart>
        <c:varyColors val="1"/>
        <c:ser>
          <c:idx val="0"/>
          <c:order val="0"/>
          <c:spPr>
            <a:ln w="9525">
              <a:solidFill>
                <a:schemeClr val="accent5">
                  <a:lumMod val="60000"/>
                  <a:lumOff val="4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17-4AF0-89CA-53414E4AA5BE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417-4AF0-89CA-53414E4AA5BE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417-4AF0-89CA-53414E4AA5B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417-4AF0-89CA-53414E4AA5BE}"/>
              </c:ext>
            </c:extLst>
          </c:dPt>
          <c:dLbls>
            <c:dLbl>
              <c:idx val="0"/>
              <c:layout>
                <c:manualLayout>
                  <c:x val="-0.11899313501144165"/>
                  <c:y val="8.4254857010551427E-3"/>
                </c:manualLayout>
              </c:layout>
              <c:tx>
                <c:rich>
                  <a:bodyPr/>
                  <a:lstStyle/>
                  <a:p>
                    <a:fld id="{AC260CE5-22CF-41BC-9AD3-B1E481BEA235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9C2EE219-63B3-4B25-BFA5-C56E6867143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417-4AF0-89CA-53414E4AA5BE}"/>
                </c:ext>
              </c:extLst>
            </c:dLbl>
            <c:dLbl>
              <c:idx val="1"/>
              <c:layout>
                <c:manualLayout>
                  <c:x val="8.2379862700228831E-2"/>
                  <c:y val="0"/>
                </c:manualLayout>
              </c:layout>
              <c:tx>
                <c:rich>
                  <a:bodyPr/>
                  <a:lstStyle/>
                  <a:p>
                    <a:fld id="{AB9F08F1-C8FD-45C0-B6CF-8EFE74CF369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B905D92B-5009-4433-9117-1B631448F389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417-4AF0-89CA-53414E4AA5B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94D292D-40C1-4A20-9797-CA774F4B17B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28BDF3E8-5D54-45AA-9A2C-6C9E4C571385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417-4AF0-89CA-53414E4AA5B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95BD3C4-42BC-4618-A48D-ACFC5F9A5B23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8899280A-7142-449F-85CE-C01AFC60A1C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417-4AF0-89CA-53414E4AA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ЕАЭС!$A$7:$A$10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ЕАЭС!$B$7:$B$10</c:f>
              <c:numCache>
                <c:formatCode>0.0</c:formatCode>
                <c:ptCount val="4"/>
                <c:pt idx="0">
                  <c:v>0</c:v>
                </c:pt>
                <c:pt idx="1">
                  <c:v>1.8</c:v>
                </c:pt>
                <c:pt idx="2">
                  <c:v>28.3</c:v>
                </c:pt>
                <c:pt idx="3">
                  <c:v>69.900000000000006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17-4AF0-89CA-53414E4AA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76388888888889"/>
          <c:y val="0.14310645724258289"/>
          <c:w val="0.6069444444444444"/>
          <c:h val="0.76265270506108207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0.15555555555555556"/>
                  <c:y val="3.705184757664454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ru-K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"/>
                      <c:h val="0.118673647469458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95F-440D-9A49-69CBAB51C17D}"/>
                </c:ext>
              </c:extLst>
            </c:dLbl>
            <c:dLbl>
              <c:idx val="2"/>
              <c:layout>
                <c:manualLayout>
                  <c:x val="3.637795275590551E-2"/>
                  <c:y val="9.34284261587720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5F-440D-9A49-69CBAB51C17D}"/>
                </c:ext>
              </c:extLst>
            </c:dLbl>
            <c:dLbl>
              <c:idx val="3"/>
              <c:layout>
                <c:manualLayout>
                  <c:x val="-2.6833333333333334E-2"/>
                  <c:y val="8.25947149276497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5F-440D-9A49-69CBAB51C17D}"/>
                </c:ext>
              </c:extLst>
            </c:dLbl>
            <c:dLbl>
              <c:idx val="5"/>
              <c:layout>
                <c:manualLayout>
                  <c:x val="-7.3702974628171479E-3"/>
                  <c:y val="-3.05047340286652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5F-440D-9A49-69CBAB51C17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страны!$A$19:$A$28</c:f>
              <c:strCache>
                <c:ptCount val="10"/>
                <c:pt idx="0">
                  <c:v>БАЭ</c:v>
                </c:pt>
                <c:pt idx="1">
                  <c:v>Казакстан</c:v>
                </c:pt>
                <c:pt idx="2">
                  <c:v>Швейцария</c:v>
                </c:pt>
                <c:pt idx="3">
                  <c:v>Россия</c:v>
                </c:pt>
                <c:pt idx="4">
                  <c:v>Өзбекистан</c:v>
                </c:pt>
                <c:pt idx="5">
                  <c:v>Великобритания</c:v>
                </c:pt>
                <c:pt idx="6">
                  <c:v>Кытай</c:v>
                </c:pt>
                <c:pt idx="7">
                  <c:v>Кытай Гонконг</c:v>
                </c:pt>
                <c:pt idx="8">
                  <c:v>Туркия</c:v>
                </c:pt>
                <c:pt idx="9">
                  <c:v>Башка дүйнө өлкөлөрү</c:v>
                </c:pt>
              </c:strCache>
            </c:strRef>
          </c:cat>
          <c:val>
            <c:numRef>
              <c:f>страны!$B$19:$B$28</c:f>
              <c:numCache>
                <c:formatCode>0.0</c:formatCode>
                <c:ptCount val="10"/>
                <c:pt idx="0">
                  <c:v>3.1</c:v>
                </c:pt>
                <c:pt idx="1">
                  <c:v>10.9</c:v>
                </c:pt>
                <c:pt idx="2">
                  <c:v>1.7</c:v>
                </c:pt>
                <c:pt idx="3">
                  <c:v>27</c:v>
                </c:pt>
                <c:pt idx="4">
                  <c:v>9.1</c:v>
                </c:pt>
                <c:pt idx="5">
                  <c:v>31.7</c:v>
                </c:pt>
                <c:pt idx="6">
                  <c:v>3.2</c:v>
                </c:pt>
                <c:pt idx="7">
                  <c:v>3.4</c:v>
                </c:pt>
                <c:pt idx="8">
                  <c:v>2.7</c:v>
                </c:pt>
                <c:pt idx="9">
                  <c:v>7.199999999999986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5F-440D-9A49-69CBAB51C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598474760924828"/>
          <c:y val="0.1350516498771355"/>
          <c:w val="0.71107638300447884"/>
          <c:h val="0.79899352584506911"/>
        </c:manualLayout>
      </c:layout>
      <c:pieChart>
        <c:varyColors val="1"/>
        <c:ser>
          <c:idx val="0"/>
          <c:order val="0"/>
          <c:spPr>
            <a:ln w="3175">
              <a:solidFill>
                <a:schemeClr val="accent1">
                  <a:lumMod val="75000"/>
                </a:schemeClr>
              </a:solidFill>
            </a:ln>
          </c:spPr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3175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C25-464D-91F6-EE50110EB7BF}"/>
              </c:ext>
            </c:extLst>
          </c:dPt>
          <c:dPt>
            <c:idx val="1"/>
            <c:bubble3D val="0"/>
            <c:spPr>
              <a:solidFill>
                <a:srgbClr val="0066FF"/>
              </a:solidFill>
              <a:ln w="3175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C25-464D-91F6-EE50110EB7BF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C25-464D-91F6-EE50110EB7BF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175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C25-464D-91F6-EE50110EB7BF}"/>
              </c:ext>
            </c:extLst>
          </c:dPt>
          <c:dLbls>
            <c:dLbl>
              <c:idx val="0"/>
              <c:layout>
                <c:manualLayout>
                  <c:x val="-0.15920398009950248"/>
                  <c:y val="7.5865327693413276E-3"/>
                </c:manualLayout>
              </c:layout>
              <c:tx>
                <c:rich>
                  <a:bodyPr/>
                  <a:lstStyle/>
                  <a:p>
                    <a:fld id="{FCB88770-FC6D-46FB-86F7-E0CBA3C5D524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AC267F5C-3F46-4D80-998C-3AEB1FD286E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C25-464D-91F6-EE50110EB7BF}"/>
                </c:ext>
              </c:extLst>
            </c:dLbl>
            <c:dLbl>
              <c:idx val="1"/>
              <c:layout>
                <c:manualLayout>
                  <c:x val="6.9651741293532396E-2"/>
                  <c:y val="0"/>
                </c:manualLayout>
              </c:layout>
              <c:tx>
                <c:rich>
                  <a:bodyPr/>
                  <a:lstStyle/>
                  <a:p>
                    <a:fld id="{A7B8D4E4-8523-4DD1-BC7F-5633AB974FA0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8D142D03-F583-4B0D-BB24-771FA3FE75FB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C25-464D-91F6-EE50110EB7B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651F099-EB20-4EA8-8CE4-596EAC28809A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3E5DABD1-675F-42F9-8FAC-9851A59A1B9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C25-464D-91F6-EE50110EB7B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D4AFF80-FECC-469C-8734-358D01A07F7D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7CFB8061-6D77-4C3D-9A6C-D527D267B9D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C25-464D-91F6-EE50110EB7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chemeClr val="accent1">
                        <a:lumMod val="75000"/>
                      </a:schemeClr>
                    </a:solidFill>
                    <a:latin typeface="DIN Pro Bold" panose="020B0804020101020102" pitchFamily="34" charset="0"/>
                    <a:cs typeface="DIN Pro Bold" panose="020B0804020101020102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ЕАЭС!$F$7:$F$10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ЕАЭС!$G$7:$G$10</c:f>
              <c:numCache>
                <c:formatCode>0.0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26.2</c:v>
                </c:pt>
                <c:pt idx="3">
                  <c:v>71.7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25-464D-91F6-EE50110EB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2430555555555556"/>
          <c:y val="0.10800744878957169"/>
          <c:w val="0.59305555555555556"/>
          <c:h val="0.7951582867783985"/>
        </c:manualLayout>
      </c:layout>
      <c:pieChart>
        <c:varyColors val="1"/>
        <c:ser>
          <c:idx val="0"/>
          <c:order val="0"/>
          <c:dLbls>
            <c:numFmt formatCode="0.0%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страны!$L$6:$L$14</c:f>
              <c:strCache>
                <c:ptCount val="9"/>
                <c:pt idx="0">
                  <c:v>Казахстан</c:v>
                </c:pt>
                <c:pt idx="1">
                  <c:v>Россия</c:v>
                </c:pt>
                <c:pt idx="2">
                  <c:v>Германия</c:v>
                </c:pt>
                <c:pt idx="3">
                  <c:v>Узбекистан</c:v>
                </c:pt>
                <c:pt idx="4">
                  <c:v>Китай</c:v>
                </c:pt>
                <c:pt idx="5">
                  <c:v>Турция</c:v>
                </c:pt>
                <c:pt idx="6">
                  <c:v>США</c:v>
                </c:pt>
                <c:pt idx="7">
                  <c:v>Другие страны мира</c:v>
                </c:pt>
                <c:pt idx="8">
                  <c:v>Республика Корея</c:v>
                </c:pt>
              </c:strCache>
            </c:strRef>
          </c:cat>
          <c:val>
            <c:numRef>
              <c:f>страны!$M$6:$M$14</c:f>
              <c:numCache>
                <c:formatCode>0.0</c:formatCode>
                <c:ptCount val="9"/>
                <c:pt idx="0">
                  <c:v>7.5</c:v>
                </c:pt>
                <c:pt idx="1">
                  <c:v>20.6</c:v>
                </c:pt>
                <c:pt idx="2">
                  <c:v>2.1</c:v>
                </c:pt>
                <c:pt idx="3">
                  <c:v>4.0999999999999996</c:v>
                </c:pt>
                <c:pt idx="4">
                  <c:v>44.6</c:v>
                </c:pt>
                <c:pt idx="5">
                  <c:v>3</c:v>
                </c:pt>
                <c:pt idx="6">
                  <c:v>2.1</c:v>
                </c:pt>
                <c:pt idx="7">
                  <c:v>12.500000000000007</c:v>
                </c:pt>
                <c:pt idx="8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FA-4607-8A51-39EA7FC93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7673118279569893"/>
          <c:y val="2.6886640572960661E-2"/>
          <c:w val="0.48883890668457924"/>
          <c:h val="0.916411224335238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экспорт!$E$38:$E$52</c:f>
              <c:strCache>
                <c:ptCount val="15"/>
                <c:pt idx="0">
                  <c:v>Таш көмүр жана лигнит</c:v>
                </c:pt>
                <c:pt idx="1">
                  <c:v>Трикотаж кездемелери </c:v>
                </c:pt>
                <c:pt idx="2">
                  <c:v>Бут кийим жана алардын тетиктери</c:v>
                </c:pt>
                <c:pt idx="3">
                  <c:v>Балуу металлдардын рудалары жана концентраттары</c:v>
                </c:pt>
                <c:pt idx="4">
                  <c:v>Жабдуулар жана механикалык түзүлүштөр</c:v>
                </c:pt>
                <c:pt idx="5">
                  <c:v>Кара металлдар</c:v>
                </c:pt>
                <c:pt idx="6">
                  <c:v>Пластмасса жана андан жасалган буюмдар </c:v>
                </c:pt>
                <c:pt idx="7">
                  <c:v>Жерде жүрүүчү унаа каражаттары жана алардын тетиктери</c:v>
                </c:pt>
                <c:pt idx="8">
                  <c:v>Сүт жана сүт продукциясы</c:v>
                </c:pt>
                <c:pt idx="9">
                  <c:v>Жез жана андан жасалган буюмдар</c:v>
                </c:pt>
                <c:pt idx="10">
                  <c:v>Электр машиналар жана жабдуулар</c:v>
                </c:pt>
                <c:pt idx="11">
                  <c:v>Кийим буюмдары</c:v>
                </c:pt>
                <c:pt idx="12">
                  <c:v>Алтын</c:v>
                </c:pt>
                <c:pt idx="13">
                  <c:v>Жашылчалар жана тамырлуу жемиштер</c:v>
                </c:pt>
                <c:pt idx="14">
                  <c:v>Тирүү жаныбарлар</c:v>
                </c:pt>
              </c:strCache>
            </c:strRef>
          </c:cat>
          <c:val>
            <c:numRef>
              <c:f>экспорт!$F$38:$F$52</c:f>
              <c:numCache>
                <c:formatCode>0.0</c:formatCode>
                <c:ptCount val="15"/>
                <c:pt idx="0">
                  <c:v>2.2999999999999998</c:v>
                </c:pt>
                <c:pt idx="1">
                  <c:v>1.6</c:v>
                </c:pt>
                <c:pt idx="2">
                  <c:v>4</c:v>
                </c:pt>
                <c:pt idx="3">
                  <c:v>5.2</c:v>
                </c:pt>
                <c:pt idx="4">
                  <c:v>5.5</c:v>
                </c:pt>
                <c:pt idx="5">
                  <c:v>1.2</c:v>
                </c:pt>
                <c:pt idx="6">
                  <c:v>1.9</c:v>
                </c:pt>
                <c:pt idx="7">
                  <c:v>2.5</c:v>
                </c:pt>
                <c:pt idx="8">
                  <c:v>1.3</c:v>
                </c:pt>
                <c:pt idx="9">
                  <c:v>1.7</c:v>
                </c:pt>
                <c:pt idx="10">
                  <c:v>3.8</c:v>
                </c:pt>
                <c:pt idx="11">
                  <c:v>2.9</c:v>
                </c:pt>
                <c:pt idx="12">
                  <c:v>36.700000000000003</c:v>
                </c:pt>
                <c:pt idx="13">
                  <c:v>4.4000000000000004</c:v>
                </c:pt>
                <c:pt idx="1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0-401F-8CF2-19F9100E7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36446976"/>
        <c:axId val="36448512"/>
      </c:barChart>
      <c:catAx>
        <c:axId val="3644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800" b="1"/>
            </a:pPr>
            <a:endParaRPr lang="ru-KG"/>
          </a:p>
        </c:txPr>
        <c:crossAx val="36448512"/>
        <c:crosses val="autoZero"/>
        <c:auto val="1"/>
        <c:lblAlgn val="ctr"/>
        <c:lblOffset val="100"/>
        <c:noMultiLvlLbl val="0"/>
      </c:catAx>
      <c:valAx>
        <c:axId val="36448512"/>
        <c:scaling>
          <c:orientation val="minMax"/>
          <c:max val="38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644697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ЕАЭС'!$C$45:$C$63</c:f>
              <c:strCache>
                <c:ptCount val="19"/>
                <c:pt idx="0">
                  <c:v>Уй эти жаңы же муздатылган</c:v>
                </c:pt>
                <c:pt idx="1">
                  <c:v>Нан жана ундан жасалган кондитердик азыктары </c:v>
                </c:pt>
                <c:pt idx="2">
                  <c:v>Кара металлдар</c:v>
                </c:pt>
                <c:pt idx="3">
                  <c:v>Контролдук-өлчөө приборлор</c:v>
                </c:pt>
                <c:pt idx="4">
                  <c:v>Электр машиналар жана жабдуулар</c:v>
                </c:pt>
                <c:pt idx="5">
                  <c:v>Башка даяр текстиль буюмдары</c:v>
                </c:pt>
                <c:pt idx="6">
                  <c:v>Жашылчалар жана тамырлуу жемиштер</c:v>
                </c:pt>
                <c:pt idx="7">
                  <c:v>Бут кийим жана алардын тетиктери</c:v>
                </c:pt>
                <c:pt idx="8">
                  <c:v>Сүт жана сүт продукциясы</c:v>
                </c:pt>
                <c:pt idx="9">
                  <c:v>Трикотаж кездемелери </c:v>
                </c:pt>
                <c:pt idx="10">
                  <c:v>Жерде жүрүүчү унаа каражаттары жана алардын тетиктери</c:v>
                </c:pt>
                <c:pt idx="11">
                  <c:v>Жемиштер жана жаңгактар </c:v>
                </c:pt>
                <c:pt idx="12">
                  <c:v>Жабдуулар жана механикалык түзүлүштөр</c:v>
                </c:pt>
                <c:pt idx="13">
                  <c:v>Керамикалык буюмдар</c:v>
                </c:pt>
                <c:pt idx="14">
                  <c:v>Пластмасса жана андан жасалган буюмдар </c:v>
                </c:pt>
                <c:pt idx="15">
                  <c:v>Жылмаланган айнек</c:v>
                </c:pt>
                <c:pt idx="16">
                  <c:v>Жездин сыныктары жана калдыктары </c:v>
                </c:pt>
                <c:pt idx="17">
                  <c:v>Кымбат баалуу металлдардын рудалары жана концентраттары</c:v>
                </c:pt>
                <c:pt idx="18">
                  <c:v>Кийим буюмдары</c:v>
                </c:pt>
              </c:strCache>
            </c:strRef>
          </c:cat>
          <c:val>
            <c:numRef>
              <c:f>'экспорт ЕАЭС'!$D$45:$D$63</c:f>
              <c:numCache>
                <c:formatCode>0.0</c:formatCode>
                <c:ptCount val="19"/>
                <c:pt idx="0">
                  <c:v>1.1000000000000001</c:v>
                </c:pt>
                <c:pt idx="1">
                  <c:v>1.7</c:v>
                </c:pt>
                <c:pt idx="2">
                  <c:v>2.9</c:v>
                </c:pt>
                <c:pt idx="3">
                  <c:v>1.3</c:v>
                </c:pt>
                <c:pt idx="4">
                  <c:v>3.8</c:v>
                </c:pt>
                <c:pt idx="5">
                  <c:v>7.6</c:v>
                </c:pt>
                <c:pt idx="6">
                  <c:v>2.7</c:v>
                </c:pt>
                <c:pt idx="7">
                  <c:v>10.4</c:v>
                </c:pt>
                <c:pt idx="8">
                  <c:v>3.1</c:v>
                </c:pt>
                <c:pt idx="9">
                  <c:v>3.9</c:v>
                </c:pt>
                <c:pt idx="10">
                  <c:v>4.8</c:v>
                </c:pt>
                <c:pt idx="11">
                  <c:v>2.7</c:v>
                </c:pt>
                <c:pt idx="12">
                  <c:v>12</c:v>
                </c:pt>
                <c:pt idx="13">
                  <c:v>1.1000000000000001</c:v>
                </c:pt>
                <c:pt idx="14">
                  <c:v>4.7</c:v>
                </c:pt>
                <c:pt idx="15">
                  <c:v>1</c:v>
                </c:pt>
                <c:pt idx="16">
                  <c:v>4.2</c:v>
                </c:pt>
                <c:pt idx="17">
                  <c:v>7.9</c:v>
                </c:pt>
                <c:pt idx="18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A0-4F1F-881E-C33B029F8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3866368"/>
        <c:axId val="63867904"/>
      </c:barChart>
      <c:catAx>
        <c:axId val="63866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800" b="1" spc="-10" baseline="0"/>
            </a:pPr>
            <a:endParaRPr lang="ru-KG"/>
          </a:p>
        </c:txPr>
        <c:crossAx val="63867904"/>
        <c:crosses val="autoZero"/>
        <c:auto val="1"/>
        <c:lblAlgn val="ctr"/>
        <c:lblOffset val="100"/>
        <c:tickLblSkip val="1"/>
        <c:noMultiLvlLbl val="0"/>
      </c:catAx>
      <c:valAx>
        <c:axId val="63867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3866368"/>
        <c:crosses val="autoZero"/>
        <c:crossBetween val="between"/>
        <c:majorUnit val="2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4205709236666868"/>
          <c:y val="2.9661796073771882E-2"/>
          <c:w val="0.52793126458257589"/>
          <c:h val="0.912794319543110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импорт!$E$42:$E$55</c:f>
              <c:strCache>
                <c:ptCount val="14"/>
                <c:pt idx="0">
                  <c:v>Жемиштер жана жашылчалар</c:v>
                </c:pt>
                <c:pt idx="1">
                  <c:v>Бут кийим жана алардын тетиктери</c:v>
                </c:pt>
                <c:pt idx="2">
                  <c:v>Алкоголдук жана алкоголсуз суусундуктар</c:v>
                </c:pt>
                <c:pt idx="3">
                  <c:v>Химиялык жиптер жана булалар</c:v>
                </c:pt>
                <c:pt idx="4">
                  <c:v>Кара металлдан жасалган буюмдар </c:v>
                </c:pt>
                <c:pt idx="5">
                  <c:v>Фармацевтикалык продукциясы </c:v>
                </c:pt>
                <c:pt idx="6">
                  <c:v>Пластмасса жана андан жасалган буюмдар </c:v>
                </c:pt>
                <c:pt idx="7">
                  <c:v>Кара металлдар </c:v>
                </c:pt>
                <c:pt idx="8">
                  <c:v>Жерде жүрүүчү унаа каражаттары жана алардын тетиктери</c:v>
                </c:pt>
                <c:pt idx="9">
                  <c:v>Электр машиналар жана жабдуулар </c:v>
                </c:pt>
                <c:pt idx="10">
                  <c:v>Кийим буюмдары</c:v>
                </c:pt>
                <c:pt idx="11">
                  <c:v>Жабдуулар жана механикалык түзүлүштөр </c:v>
                </c:pt>
                <c:pt idx="12">
                  <c:v>Мунайзат продуктулары</c:v>
                </c:pt>
                <c:pt idx="13">
                  <c:v>Электр энергиясы</c:v>
                </c:pt>
              </c:strCache>
            </c:strRef>
          </c:cat>
          <c:val>
            <c:numRef>
              <c:f>импорт!$F$42:$F$55</c:f>
              <c:numCache>
                <c:formatCode>0.0</c:formatCode>
                <c:ptCount val="14"/>
                <c:pt idx="0">
                  <c:v>1.7</c:v>
                </c:pt>
                <c:pt idx="1">
                  <c:v>1.2</c:v>
                </c:pt>
                <c:pt idx="2">
                  <c:v>1</c:v>
                </c:pt>
                <c:pt idx="3">
                  <c:v>2.2999999999999998</c:v>
                </c:pt>
                <c:pt idx="4">
                  <c:v>1.6</c:v>
                </c:pt>
                <c:pt idx="5">
                  <c:v>2</c:v>
                </c:pt>
                <c:pt idx="6">
                  <c:v>2.1</c:v>
                </c:pt>
                <c:pt idx="7">
                  <c:v>3.7</c:v>
                </c:pt>
                <c:pt idx="8" formatCode="#\ ##0.0">
                  <c:v>18.7</c:v>
                </c:pt>
                <c:pt idx="9" formatCode="#\ ##0.0">
                  <c:v>5.2</c:v>
                </c:pt>
                <c:pt idx="10">
                  <c:v>1.4</c:v>
                </c:pt>
                <c:pt idx="11" formatCode="#\ ##0.0">
                  <c:v>25.2</c:v>
                </c:pt>
                <c:pt idx="12">
                  <c:v>8.5</c:v>
                </c:pt>
                <c:pt idx="13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B-4617-B9DD-10FAF44C1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38719872"/>
        <c:axId val="38721408"/>
      </c:barChart>
      <c:catAx>
        <c:axId val="3871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KG"/>
          </a:p>
        </c:txPr>
        <c:crossAx val="38721408"/>
        <c:crosses val="autoZero"/>
        <c:auto val="1"/>
        <c:lblAlgn val="ctr"/>
        <c:lblOffset val="100"/>
        <c:noMultiLvlLbl val="0"/>
      </c:catAx>
      <c:valAx>
        <c:axId val="38721408"/>
        <c:scaling>
          <c:orientation val="minMax"/>
          <c:max val="3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871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ЕАЭС'!$E$49:$E$66</c:f>
              <c:strCache>
                <c:ptCount val="18"/>
                <c:pt idx="0">
                  <c:v>Парфюмериялык-косметикалык жана туалет каражаттары</c:v>
                </c:pt>
                <c:pt idx="1">
                  <c:v>Эт жана эттүү тамак-аш субпродуктулары</c:v>
                </c:pt>
                <c:pt idx="2">
                  <c:v>Шоколад жана какао камтылган продуктулары</c:v>
                </c:pt>
                <c:pt idx="3">
                  <c:v>Тамеки заттары</c:v>
                </c:pt>
                <c:pt idx="4">
                  <c:v>Күн карама майы </c:v>
                </c:pt>
                <c:pt idx="5">
                  <c:v>Фармацевтикалык продукциясы </c:v>
                </c:pt>
                <c:pt idx="6">
                  <c:v>Электр машиналар жана жабдуулар </c:v>
                </c:pt>
                <c:pt idx="7">
                  <c:v>Буудай</c:v>
                </c:pt>
                <c:pt idx="8">
                  <c:v>Суулар минералдык жана газдалган</c:v>
                </c:pt>
                <c:pt idx="9">
                  <c:v>Кара металлдан жасалган буюмдар </c:v>
                </c:pt>
                <c:pt idx="10">
                  <c:v>Жыгач жана андан жасалган буюмдары</c:v>
                </c:pt>
                <c:pt idx="11">
                  <c:v>Электроэнергия</c:v>
                </c:pt>
                <c:pt idx="12">
                  <c:v>Жабдуулар жана механикалык түзүлүштөр </c:v>
                </c:pt>
                <c:pt idx="13">
                  <c:v>Жаратылыш жана суюлтулган газдар</c:v>
                </c:pt>
                <c:pt idx="14">
                  <c:v>Пластмасса жана андан жасалган буюмдар </c:v>
                </c:pt>
                <c:pt idx="15">
                  <c:v>Жерде жүрүүчү унаа каражаттары жана алардын тетиктери</c:v>
                </c:pt>
                <c:pt idx="16">
                  <c:v>Кара металлдар </c:v>
                </c:pt>
                <c:pt idx="17">
                  <c:v>Мунайзат продуктулары</c:v>
                </c:pt>
              </c:strCache>
            </c:strRef>
          </c:cat>
          <c:val>
            <c:numRef>
              <c:f>'импорт ЕАЭС'!$F$49:$F$66</c:f>
              <c:numCache>
                <c:formatCode>0.0</c:formatCode>
                <c:ptCount val="18"/>
                <c:pt idx="0">
                  <c:v>1.1000000000000001</c:v>
                </c:pt>
                <c:pt idx="1">
                  <c:v>1.1000000000000001</c:v>
                </c:pt>
                <c:pt idx="2">
                  <c:v>2.2000000000000002</c:v>
                </c:pt>
                <c:pt idx="3">
                  <c:v>1.8</c:v>
                </c:pt>
                <c:pt idx="4">
                  <c:v>1.2</c:v>
                </c:pt>
                <c:pt idx="5">
                  <c:v>1.7</c:v>
                </c:pt>
                <c:pt idx="6">
                  <c:v>2.1</c:v>
                </c:pt>
                <c:pt idx="7">
                  <c:v>1.8</c:v>
                </c:pt>
                <c:pt idx="8">
                  <c:v>2</c:v>
                </c:pt>
                <c:pt idx="9">
                  <c:v>3.1</c:v>
                </c:pt>
                <c:pt idx="10">
                  <c:v>2.5</c:v>
                </c:pt>
                <c:pt idx="11">
                  <c:v>1.6</c:v>
                </c:pt>
                <c:pt idx="12">
                  <c:v>2.4</c:v>
                </c:pt>
                <c:pt idx="13">
                  <c:v>3.8</c:v>
                </c:pt>
                <c:pt idx="14">
                  <c:v>2.6</c:v>
                </c:pt>
                <c:pt idx="15">
                  <c:v>2.8</c:v>
                </c:pt>
                <c:pt idx="16">
                  <c:v>11.3</c:v>
                </c:pt>
                <c:pt idx="17">
                  <c:v>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A-42CE-9821-6E46D03D1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62862848"/>
        <c:axId val="62864384"/>
      </c:barChart>
      <c:catAx>
        <c:axId val="62862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750" b="1"/>
            </a:pPr>
            <a:endParaRPr lang="ru-KG"/>
          </a:p>
        </c:txPr>
        <c:crossAx val="62864384"/>
        <c:crosses val="autoZero"/>
        <c:auto val="1"/>
        <c:lblAlgn val="ctr"/>
        <c:lblOffset val="100"/>
        <c:noMultiLvlLbl val="0"/>
      </c:catAx>
      <c:valAx>
        <c:axId val="6286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286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87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id="{D7A57038-7CCF-C0E8-984D-CD5EEF3A6972}"/>
              </a:ext>
            </a:extLst>
          </p:cNvPr>
          <p:cNvSpPr txBox="1">
            <a:spLocks/>
          </p:cNvSpPr>
          <p:nvPr/>
        </p:nvSpPr>
        <p:spPr>
          <a:xfrm>
            <a:off x="5960745" y="2668740"/>
            <a:ext cx="6290733" cy="3161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3A4"/>
              </a:buClr>
              <a:buFont typeface="Arial" panose="020B0604020202020204" pitchFamily="34" charset="0"/>
              <a:buNone/>
              <a:defRPr sz="2400" b="0" i="0" kern="1200" cap="all" baseline="0">
                <a:solidFill>
                  <a:srgbClr val="F7931D"/>
                </a:solidFill>
                <a:latin typeface="+mj-lt"/>
                <a:ea typeface="Circe Light" charset="0"/>
                <a:cs typeface="Circe Light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931D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2024-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жылдын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К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ыргыз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  <a:r>
              <a:rPr lang="ru-RU" sz="3600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Р</a:t>
            </a:r>
            <a:r>
              <a:rPr lang="ru-RU" sz="3600" cap="none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еспубликасынын</a:t>
            </a: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тышкы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жана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өз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ара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соодасы</a:t>
            </a:r>
            <a:endParaRPr lang="ru-RU" altLang="ru-RU" sz="3600" cap="none" dirty="0">
              <a:solidFill>
                <a:schemeClr val="tx2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(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алдын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-ала 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жыйынтыгы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)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C53737-AC75-7D04-3A9E-741FE0E16A95}"/>
              </a:ext>
            </a:extLst>
          </p:cNvPr>
          <p:cNvSpPr/>
          <p:nvPr/>
        </p:nvSpPr>
        <p:spPr>
          <a:xfrm>
            <a:off x="5629631" y="5919297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Тышкы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соода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статистика </a:t>
            </a:r>
            <a:r>
              <a:rPr lang="ky-KG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бөлүмү</a:t>
            </a:r>
            <a:endParaRPr lang="ru-RU" alt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Сулайманова Г.Н.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37" y="90729"/>
            <a:ext cx="10119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2024-ж.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тышкы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жана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өз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ара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соодасынын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негизги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көрсөткүчтөрү</a:t>
            </a:r>
            <a:endParaRPr lang="ru-RU" sz="2400" b="1" dirty="0">
              <a:solidFill>
                <a:srgbClr val="0059A3"/>
              </a:solidFill>
              <a:ea typeface="+mn-ea"/>
              <a:cs typeface="DIN Pro Bold" panose="020B0804020101020102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1443F3-8E14-CA7D-C3B3-94698F001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13" y="1047171"/>
            <a:ext cx="10480339" cy="445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B49965-CFDB-1520-F131-B0A83FAA06D6}"/>
              </a:ext>
            </a:extLst>
          </p:cNvPr>
          <p:cNvSpPr txBox="1"/>
          <p:nvPr/>
        </p:nvSpPr>
        <p:spPr>
          <a:xfrm>
            <a:off x="64655" y="0"/>
            <a:ext cx="1203498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экспорттук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(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салыштырма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салмагы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пайыз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менен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)</a:t>
            </a:r>
            <a:endParaRPr kumimoji="0" lang="ru-RU" sz="2000" b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4B54BE-A008-FE67-DD27-82DC65995485}"/>
              </a:ext>
            </a:extLst>
          </p:cNvPr>
          <p:cNvSpPr txBox="1"/>
          <p:nvPr/>
        </p:nvSpPr>
        <p:spPr>
          <a:xfrm>
            <a:off x="2434244" y="5621376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D715D7-8979-447E-1E9C-4EDD95F0FB4E}"/>
              </a:ext>
            </a:extLst>
          </p:cNvPr>
          <p:cNvSpPr txBox="1"/>
          <p:nvPr/>
        </p:nvSpPr>
        <p:spPr>
          <a:xfrm>
            <a:off x="8845019" y="5621376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EBC90EA-59DB-A385-129B-4FE7B01BB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052697"/>
              </p:ext>
            </p:extLst>
          </p:nvPr>
        </p:nvGraphicFramePr>
        <p:xfrm>
          <a:off x="6691883" y="1605554"/>
          <a:ext cx="4664826" cy="3646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700603"/>
              </p:ext>
            </p:extLst>
          </p:nvPr>
        </p:nvGraphicFramePr>
        <p:xfrm>
          <a:off x="706582" y="1745465"/>
          <a:ext cx="4572000" cy="363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8E2BC-FFC4-FADC-9F64-61EF6B01A2BA}"/>
              </a:ext>
            </a:extLst>
          </p:cNvPr>
          <p:cNvSpPr txBox="1"/>
          <p:nvPr/>
        </p:nvSpPr>
        <p:spPr>
          <a:xfrm>
            <a:off x="-3" y="0"/>
            <a:ext cx="12182763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(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салыштырма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салмагы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пайыз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менен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79AFDF">
                  <a:lumMod val="75000"/>
                </a:srgbClr>
              </a:solidFill>
              <a:effectLst/>
              <a:uLnTx/>
              <a:uFillTx/>
              <a:latin typeface="DIN Pro Bold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F192A-0CF1-932C-8B38-8BC98AE87596}"/>
              </a:ext>
            </a:extLst>
          </p:cNvPr>
          <p:cNvSpPr txBox="1"/>
          <p:nvPr/>
        </p:nvSpPr>
        <p:spPr>
          <a:xfrm>
            <a:off x="2239818" y="5550418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4980C-B734-FC49-16C1-F731DF701CAB}"/>
              </a:ext>
            </a:extLst>
          </p:cNvPr>
          <p:cNvSpPr txBox="1"/>
          <p:nvPr/>
        </p:nvSpPr>
        <p:spPr>
          <a:xfrm>
            <a:off x="8756997" y="5581196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049516"/>
              </p:ext>
            </p:extLst>
          </p:nvPr>
        </p:nvGraphicFramePr>
        <p:xfrm>
          <a:off x="6811820" y="1667165"/>
          <a:ext cx="4130500" cy="3676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6276655"/>
              </p:ext>
            </p:extLst>
          </p:nvPr>
        </p:nvGraphicFramePr>
        <p:xfrm>
          <a:off x="614218" y="1933216"/>
          <a:ext cx="4572000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36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7E7CD4-7263-7A72-C32B-074F29FBD18C}"/>
              </a:ext>
            </a:extLst>
          </p:cNvPr>
          <p:cNvSpPr txBox="1"/>
          <p:nvPr/>
        </p:nvSpPr>
        <p:spPr>
          <a:xfrm>
            <a:off x="110836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экспорттук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6D181-7F15-046E-C6AD-56B187F44BC5}"/>
              </a:ext>
            </a:extLst>
          </p:cNvPr>
          <p:cNvSpPr txBox="1"/>
          <p:nvPr/>
        </p:nvSpPr>
        <p:spPr>
          <a:xfrm>
            <a:off x="1268466" y="1084699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3C90A-5374-23DD-7C4C-82854D05FD83}"/>
              </a:ext>
            </a:extLst>
          </p:cNvPr>
          <p:cNvSpPr txBox="1"/>
          <p:nvPr/>
        </p:nvSpPr>
        <p:spPr>
          <a:xfrm>
            <a:off x="10150443" y="1040503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133112"/>
              </p:ext>
            </p:extLst>
          </p:nvPr>
        </p:nvGraphicFramePr>
        <p:xfrm>
          <a:off x="0" y="1560512"/>
          <a:ext cx="5200073" cy="466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8D0752E9-65D8-A0A1-4116-C779CE1B03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234905"/>
              </p:ext>
            </p:extLst>
          </p:nvPr>
        </p:nvGraphicFramePr>
        <p:xfrm>
          <a:off x="5200073" y="1409835"/>
          <a:ext cx="5430981" cy="4815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309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D68C8-71AA-4C88-9EDB-57DEEFAE5938}"/>
              </a:ext>
            </a:extLst>
          </p:cNvPr>
          <p:cNvSpPr txBox="1"/>
          <p:nvPr/>
        </p:nvSpPr>
        <p:spPr>
          <a:xfrm>
            <a:off x="110836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BD3D5B-DADD-86D6-AC3F-37566F619670}"/>
              </a:ext>
            </a:extLst>
          </p:cNvPr>
          <p:cNvSpPr txBox="1"/>
          <p:nvPr/>
        </p:nvSpPr>
        <p:spPr>
          <a:xfrm>
            <a:off x="1239090" y="1068612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8EE3F-F6EA-7845-9326-91A9AA0C1AEC}"/>
              </a:ext>
            </a:extLst>
          </p:cNvPr>
          <p:cNvSpPr txBox="1"/>
          <p:nvPr/>
        </p:nvSpPr>
        <p:spPr>
          <a:xfrm>
            <a:off x="9513734" y="106770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5590883"/>
              </p:ext>
            </p:extLst>
          </p:nvPr>
        </p:nvGraphicFramePr>
        <p:xfrm>
          <a:off x="216535" y="1437038"/>
          <a:ext cx="5432425" cy="470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3452517"/>
              </p:ext>
            </p:extLst>
          </p:nvPr>
        </p:nvGraphicFramePr>
        <p:xfrm>
          <a:off x="5815964" y="1437039"/>
          <a:ext cx="5010151" cy="4801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12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AC16C0-57C1-2BFF-942D-C939AF7FD8DF}"/>
              </a:ext>
            </a:extLst>
          </p:cNvPr>
          <p:cNvSpPr txBox="1"/>
          <p:nvPr/>
        </p:nvSpPr>
        <p:spPr>
          <a:xfrm>
            <a:off x="82203" y="60431"/>
            <a:ext cx="118040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2024-ж. 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аймактар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боюнча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соода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жүгүртүүсү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174F28-DB6C-6538-FA98-4C08384AA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1249680"/>
            <a:ext cx="8819253" cy="45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dirty="0">
                <a:ea typeface="Verdana" panose="020B0604030504040204" pitchFamily="34" charset="0"/>
              </a:rPr>
              <a:t>БАСЫЛМАЛАР</a:t>
            </a:r>
          </a:p>
          <a:p>
            <a:endParaRPr lang="ru-RU" altLang="ru-RU" sz="20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6" y="1659316"/>
            <a:ext cx="10581813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Доклад (айлык)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социалдык-экономикалык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абалы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», «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сектор»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бөлүмү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Экспресс-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маалымат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экспорттук-импорттук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операциялары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товарлардын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«Евразия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бирлигине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мүчө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мамлекеттер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latin typeface="+mn-lt"/>
                <a:cs typeface="Arial" panose="020B0604020202020204" pitchFamily="34" charset="0"/>
              </a:rPr>
              <a:t>  </a:t>
            </a:r>
            <a:endParaRPr lang="ru-RU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    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Расмий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сайт: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: 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 «СТАТИСТИКА»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рубрикасы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– «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Тышкы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соода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»</a:t>
            </a:r>
            <a:endParaRPr 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>
                <a:latin typeface="+mn-lt"/>
                <a:cs typeface="Arial" panose="020B0604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1849</TotalTime>
  <Words>254</Words>
  <Application>Microsoft Office PowerPoint</Application>
  <PresentationFormat>Широкоэкранный</PresentationFormat>
  <Paragraphs>59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DIN Pro Black</vt:lpstr>
      <vt:lpstr>DIN Pro Bold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83</cp:revision>
  <cp:lastPrinted>2024-11-08T09:48:26Z</cp:lastPrinted>
  <dcterms:created xsi:type="dcterms:W3CDTF">2024-10-02T10:12:32Z</dcterms:created>
  <dcterms:modified xsi:type="dcterms:W3CDTF">2025-02-10T08:06:58Z</dcterms:modified>
</cp:coreProperties>
</file>