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.xml" ContentType="application/vnd.openxmlformats-officedocument.drawingml.chartshapes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5.xml" ContentType="application/vnd.openxmlformats-officedocument.themeOverrid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6.xml" ContentType="application/vnd.openxmlformats-officedocument.themeOverr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0" r:id="rId1"/>
    <p:sldMasterId id="2147484242" r:id="rId2"/>
    <p:sldMasterId id="2147484278" r:id="rId3"/>
    <p:sldMasterId id="2147484290" r:id="rId4"/>
    <p:sldMasterId id="2147484302" r:id="rId5"/>
    <p:sldMasterId id="2147484314" r:id="rId6"/>
  </p:sldMasterIdLst>
  <p:notesMasterIdLst>
    <p:notesMasterId r:id="rId26"/>
  </p:notesMasterIdLst>
  <p:handoutMasterIdLst>
    <p:handoutMasterId r:id="rId27"/>
  </p:handoutMasterIdLst>
  <p:sldIdLst>
    <p:sldId id="286" r:id="rId7"/>
    <p:sldId id="344" r:id="rId8"/>
    <p:sldId id="345" r:id="rId9"/>
    <p:sldId id="343" r:id="rId10"/>
    <p:sldId id="341" r:id="rId11"/>
    <p:sldId id="310" r:id="rId12"/>
    <p:sldId id="311" r:id="rId13"/>
    <p:sldId id="339" r:id="rId14"/>
    <p:sldId id="312" r:id="rId15"/>
    <p:sldId id="313" r:id="rId16"/>
    <p:sldId id="340" r:id="rId17"/>
    <p:sldId id="314" r:id="rId18"/>
    <p:sldId id="315" r:id="rId19"/>
    <p:sldId id="338" r:id="rId20"/>
    <p:sldId id="334" r:id="rId21"/>
    <p:sldId id="316" r:id="rId22"/>
    <p:sldId id="317" r:id="rId23"/>
    <p:sldId id="318" r:id="rId24"/>
    <p:sldId id="297" r:id="rId25"/>
  </p:sldIdLst>
  <p:sldSz cx="9144000" cy="6858000" type="screen4x3"/>
  <p:notesSz cx="6954838" cy="9309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F9D"/>
    <a:srgbClr val="2053C4"/>
    <a:srgbClr val="0D4CD7"/>
    <a:srgbClr val="CCCDD2"/>
    <a:srgbClr val="C4C5DA"/>
    <a:srgbClr val="4472C4"/>
    <a:srgbClr val="BCB344"/>
    <a:srgbClr val="A1C4DB"/>
    <a:srgbClr val="A4DEF4"/>
    <a:srgbClr val="E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1" autoAdjust="0"/>
    <p:restoredTop sz="97597" autoAdjust="0"/>
  </p:normalViewPr>
  <p:slideViewPr>
    <p:cSldViewPr>
      <p:cViewPr varScale="1">
        <p:scale>
          <a:sx n="128" d="100"/>
          <a:sy n="128" d="100"/>
        </p:scale>
        <p:origin x="122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6" d="100"/>
          <a:sy n="106" d="100"/>
        </p:scale>
        <p:origin x="1962" y="-1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fin_trud_nsc\&#1055;&#1088;&#1077;&#1079;&#1077;&#1085;&#1090;&#1072;&#1094;&#1080;&#1080;\2023\&#1075;&#1088;&#1072;&#1092;&#1080;&#1082;&#1080;%20&#1076;&#1083;&#1103;%20&#1087;&#1088;&#1077;&#1079;&#1077;&#1085;_&#1054;&#1056;&#1057;_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2019\&#1054;&#1056;&#1057;_2019%20&#8212;%20&#1082;&#1086;&#1087;&#1080;&#1103;\&#1075;&#1086;&#1076;_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2019\&#1054;&#1056;&#1057;_2019%20&#8212;%20&#1082;&#1086;&#1087;&#1080;&#1103;\&#1075;&#1086;&#1076;_2019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3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6.bin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../embeddings/oleObject7.bin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3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292544792"/>
        <c:axId val="292542832"/>
      </c:barChart>
      <c:catAx>
        <c:axId val="29254479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2542832"/>
        <c:crosses val="autoZero"/>
        <c:auto val="1"/>
        <c:lblAlgn val="ctr"/>
        <c:lblOffset val="100"/>
        <c:noMultiLvlLbl val="0"/>
      </c:catAx>
      <c:valAx>
        <c:axId val="29254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254479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ЭАН'!$A$3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'граф ЭАН'!$B$3:$F$3</c:f>
              <c:numCache>
                <c:formatCode>General</c:formatCode>
                <c:ptCount val="5"/>
                <c:pt idx="0" formatCode="0.0">
                  <c:v>2538.6999999999998</c:v>
                </c:pt>
                <c:pt idx="1">
                  <c:v>2583.6</c:v>
                </c:pt>
                <c:pt idx="2">
                  <c:v>2595.4</c:v>
                </c:pt>
                <c:pt idx="3">
                  <c:v>2680.5</c:v>
                </c:pt>
                <c:pt idx="4">
                  <c:v>2712.7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9B-4393-8513-8FB735AB28F4}"/>
            </c:ext>
          </c:extLst>
        </c:ser>
        <c:ser>
          <c:idx val="1"/>
          <c:order val="1"/>
          <c:tx>
            <c:strRef>
              <c:f>'граф ЭАН'!$A$4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'граф ЭАН'!$B$4:$F$4</c:f>
              <c:numCache>
                <c:formatCode>0.0</c:formatCode>
                <c:ptCount val="5"/>
                <c:pt idx="0">
                  <c:v>1560</c:v>
                </c:pt>
                <c:pt idx="1">
                  <c:v>1584.3</c:v>
                </c:pt>
                <c:pt idx="2" formatCode="General">
                  <c:v>1576.9</c:v>
                </c:pt>
                <c:pt idx="3">
                  <c:v>1650.9</c:v>
                </c:pt>
                <c:pt idx="4">
                  <c:v>1650.8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9B-4393-8513-8FB735AB28F4}"/>
            </c:ext>
          </c:extLst>
        </c:ser>
        <c:ser>
          <c:idx val="2"/>
          <c:order val="2"/>
          <c:tx>
            <c:strRef>
              <c:f>'граф ЭАН'!$A$5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'граф ЭАН'!$B$5:$F$5</c:f>
              <c:numCache>
                <c:formatCode>General</c:formatCode>
                <c:ptCount val="5"/>
                <c:pt idx="0" formatCode="0.0">
                  <c:v>978.8</c:v>
                </c:pt>
                <c:pt idx="1">
                  <c:v>999.4</c:v>
                </c:pt>
                <c:pt idx="2">
                  <c:v>1018.5</c:v>
                </c:pt>
                <c:pt idx="3">
                  <c:v>1029.5999999999999</c:v>
                </c:pt>
                <c:pt idx="4">
                  <c:v>1061.9000000000001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9B-4393-8513-8FB735AB2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292545576"/>
        <c:axId val="292542440"/>
      </c:barChart>
      <c:catAx>
        <c:axId val="29254557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2542440"/>
        <c:crosses val="autoZero"/>
        <c:auto val="1"/>
        <c:lblAlgn val="ctr"/>
        <c:lblOffset val="100"/>
        <c:noMultiLvlLbl val="0"/>
      </c:catAx>
      <c:valAx>
        <c:axId val="29254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254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2543224"/>
        <c:axId val="295909184"/>
      </c:lineChart>
      <c:catAx>
        <c:axId val="29254322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9184"/>
        <c:crosses val="autoZero"/>
        <c:auto val="1"/>
        <c:lblAlgn val="ctr"/>
        <c:lblOffset val="100"/>
        <c:noMultiLvlLbl val="0"/>
      </c:catAx>
      <c:valAx>
        <c:axId val="29590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2543224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71076763348812E-2"/>
          <c:y val="6.0637189168125015E-2"/>
          <c:w val="0.93447311164049607"/>
          <c:h val="0.78577490005847417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908792"/>
        <c:axId val="295910752"/>
      </c:lineChart>
      <c:catAx>
        <c:axId val="29590879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10752"/>
        <c:crosses val="autoZero"/>
        <c:auto val="1"/>
        <c:lblAlgn val="ctr"/>
        <c:lblOffset val="100"/>
        <c:noMultiLvlLbl val="0"/>
      </c:catAx>
      <c:valAx>
        <c:axId val="29591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879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'граф ур ЭАН'!$A$6</c:f>
              <c:strCache>
                <c:ptCount val="1"/>
                <c:pt idx="0">
                  <c:v>Бардыгы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ЭАН'!$B$6:$M$6</c:f>
              <c:numCache>
                <c:formatCode>General</c:formatCode>
                <c:ptCount val="12"/>
                <c:pt idx="0">
                  <c:v>17.100000000000001</c:v>
                </c:pt>
                <c:pt idx="1">
                  <c:v>56.4</c:v>
                </c:pt>
                <c:pt idx="2">
                  <c:v>68.400000000000006</c:v>
                </c:pt>
                <c:pt idx="3">
                  <c:v>72.900000000000006</c:v>
                </c:pt>
                <c:pt idx="4">
                  <c:v>79.599999999999994</c:v>
                </c:pt>
                <c:pt idx="5">
                  <c:v>79.599999999999994</c:v>
                </c:pt>
                <c:pt idx="6">
                  <c:v>79.900000000000006</c:v>
                </c:pt>
                <c:pt idx="7">
                  <c:v>76.8</c:v>
                </c:pt>
                <c:pt idx="8">
                  <c:v>66.2</c:v>
                </c:pt>
                <c:pt idx="9">
                  <c:v>48.2</c:v>
                </c:pt>
                <c:pt idx="10">
                  <c:v>29.1</c:v>
                </c:pt>
                <c:pt idx="11">
                  <c:v>8.4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AEF-42DA-83C4-A2BB1489BC14}"/>
            </c:ext>
          </c:extLst>
        </c:ser>
        <c:ser>
          <c:idx val="1"/>
          <c:order val="1"/>
          <c:tx>
            <c:strRef>
              <c:f>'граф ур ЭАН'!$A$7</c:f>
              <c:strCache>
                <c:ptCount val="1"/>
                <c:pt idx="0">
                  <c:v>Эркектер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ЭАН'!$B$7:$M$7</c:f>
              <c:numCache>
                <c:formatCode>General</c:formatCode>
                <c:ptCount val="12"/>
                <c:pt idx="0">
                  <c:v>20.6</c:v>
                </c:pt>
                <c:pt idx="1">
                  <c:v>74.5</c:v>
                </c:pt>
                <c:pt idx="2">
                  <c:v>89.9</c:v>
                </c:pt>
                <c:pt idx="3">
                  <c:v>93.1</c:v>
                </c:pt>
                <c:pt idx="4">
                  <c:v>93.1</c:v>
                </c:pt>
                <c:pt idx="5">
                  <c:v>92.8</c:v>
                </c:pt>
                <c:pt idx="6">
                  <c:v>89.7</c:v>
                </c:pt>
                <c:pt idx="7">
                  <c:v>87.9</c:v>
                </c:pt>
                <c:pt idx="8">
                  <c:v>79.2</c:v>
                </c:pt>
                <c:pt idx="9">
                  <c:v>65.3</c:v>
                </c:pt>
                <c:pt idx="10">
                  <c:v>42.1</c:v>
                </c:pt>
                <c:pt idx="11">
                  <c:v>14.7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AEF-42DA-83C4-A2BB1489BC14}"/>
            </c:ext>
          </c:extLst>
        </c:ser>
        <c:ser>
          <c:idx val="2"/>
          <c:order val="2"/>
          <c:tx>
            <c:strRef>
              <c:f>'граф ур ЭАН'!$A$8</c:f>
              <c:strCache>
                <c:ptCount val="1"/>
                <c:pt idx="0">
                  <c:v>Аялдар</c:v>
                </c:pt>
              </c:strCache>
            </c:strRef>
          </c:tx>
          <c:spPr>
            <a:ln w="28575" cap="rnd">
              <a:solidFill>
                <a:srgbClr val="88C1C2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ЭАН'!$B$8:$M$8</c:f>
              <c:numCache>
                <c:formatCode>General</c:formatCode>
                <c:ptCount val="12"/>
                <c:pt idx="0">
                  <c:v>13.4</c:v>
                </c:pt>
                <c:pt idx="1">
                  <c:v>37.5</c:v>
                </c:pt>
                <c:pt idx="2">
                  <c:v>46.1</c:v>
                </c:pt>
                <c:pt idx="3">
                  <c:v>52.6</c:v>
                </c:pt>
                <c:pt idx="4">
                  <c:v>66.099999999999994</c:v>
                </c:pt>
                <c:pt idx="5">
                  <c:v>66.5</c:v>
                </c:pt>
                <c:pt idx="6">
                  <c:v>70.8</c:v>
                </c:pt>
                <c:pt idx="7">
                  <c:v>66.7</c:v>
                </c:pt>
                <c:pt idx="8">
                  <c:v>54.8</c:v>
                </c:pt>
                <c:pt idx="9">
                  <c:v>34.299999999999997</c:v>
                </c:pt>
                <c:pt idx="10">
                  <c:v>19.3</c:v>
                </c:pt>
                <c:pt idx="11">
                  <c:v>4.5999999999999996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AEF-42DA-83C4-A2BB1489B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11928"/>
        <c:axId val="295909968"/>
      </c:lineChart>
      <c:catAx>
        <c:axId val="29591192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9968"/>
        <c:crosses val="autoZero"/>
        <c:auto val="1"/>
        <c:lblAlgn val="ctr"/>
        <c:lblOffset val="100"/>
        <c:noMultiLvlLbl val="0"/>
      </c:catAx>
      <c:valAx>
        <c:axId val="29590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1192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907616"/>
        <c:axId val="295911144"/>
      </c:lineChart>
      <c:catAx>
        <c:axId val="29590761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11144"/>
        <c:crosses val="autoZero"/>
        <c:auto val="1"/>
        <c:lblAlgn val="ctr"/>
        <c:lblOffset val="100"/>
        <c:noMultiLvlLbl val="0"/>
      </c:catAx>
      <c:valAx>
        <c:axId val="29591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7616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97200720576116"/>
          <c:y val="0.14475967625780198"/>
          <c:w val="0.7905841356317751"/>
          <c:h val="0.7592271756136855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385-44DA-8402-636B1D449A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385-44DA-8402-636B1D449A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385-44DA-8402-636B1D449A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385-44DA-8402-636B1D449A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385-44DA-8402-636B1D449A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385-44DA-8402-636B1D449A0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385-44DA-8402-636B1D449A0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385-44DA-8402-636B1D449A0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385-44DA-8402-636B1D449A0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385-44DA-8402-636B1D449A06}"/>
              </c:ext>
            </c:extLst>
          </c:dPt>
          <c:dLbls>
            <c:dLbl>
              <c:idx val="0"/>
              <c:layout>
                <c:manualLayout>
                  <c:x val="-3.287938261448662E-2"/>
                  <c:y val="-3.317674576392236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385-44DA-8402-636B1D449A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8706467661691537E-4"/>
                  <c:y val="-0.1163292345065472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385-44DA-8402-636B1D449A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0981488789531426E-2"/>
                  <c:y val="6.93846374548938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385-44DA-8402-636B1D449A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30335378373676403"/>
                  <c:y val="-1.68649807899585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385-44DA-8402-636B1D449A06}"/>
                </c:ext>
                <c:ext xmlns:c15="http://schemas.microsoft.com/office/drawing/2012/chart" uri="{CE6537A1-D6FC-4f65-9D91-7224C49458BB}">
                  <c15:layout>
                    <c:manualLayout>
                      <c:w val="0.48089225990766793"/>
                      <c:h val="0.15254250508014677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1.0874133270654601E-2"/>
                  <c:y val="-0.194948399307229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385-44DA-8402-636B1D449A06}"/>
                </c:ext>
                <c:ext xmlns:c15="http://schemas.microsoft.com/office/drawing/2012/chart" uri="{CE6537A1-D6FC-4f65-9D91-7224C49458BB}">
                  <c15:layout>
                    <c:manualLayout>
                      <c:w val="0.14245763309437068"/>
                      <c:h val="0.12154195011337866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8.3938261448662205E-2"/>
                  <c:y val="-4.344384380860711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385-44DA-8402-636B1D449A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14898977553178988"/>
                  <c:y val="-3.633831485350047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385-44DA-8402-636B1D449A06}"/>
                </c:ext>
                <c:ext xmlns:c15="http://schemas.microsoft.com/office/drawing/2012/chart" uri="{CE6537A1-D6FC-4f65-9D91-7224C49458BB}">
                  <c15:layout>
                    <c:manualLayout>
                      <c:w val="0.1536019117013358"/>
                      <c:h val="0.1006802721088435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'2.14 (2)'!$A$8:$A$17</c:f>
              <c:strCache>
                <c:ptCount val="10"/>
                <c:pt idx="0">
                  <c:v>Айыл чарбасы, токой чарбасы жана балык уулоочулук</c:v>
                </c:pt>
                <c:pt idx="1">
                  <c:v>Иштетүү өндүрүшү (иштетүү өнөр жайы)</c:v>
                </c:pt>
                <c:pt idx="2">
                  <c:v>Курулуш</c:v>
                </c:pt>
                <c:pt idx="3">
                  <c:v>Дүң жана чекене соода, автоунаа жана мотоциклдерди оңдоо</c:v>
                </c:pt>
                <c:pt idx="4">
                  <c:v>Транспорт ишмердиги жана жүктөрдү сактоо</c:v>
                </c:pt>
                <c:pt idx="5">
                  <c:v>Мейманка жана ресторандардын ишмердиги</c:v>
                </c:pt>
                <c:pt idx="6">
                  <c:v>Мамлекеттик башкаруу жана коргоо; милдеттүү социалдык камсыздоо</c:v>
                </c:pt>
                <c:pt idx="7">
                  <c:v>Билим берүү</c:v>
                </c:pt>
                <c:pt idx="8">
                  <c:v>Саламаттыкты сактоо жана калкты социалдык жактан тейлөө</c:v>
                </c:pt>
                <c:pt idx="9">
                  <c:v>Башка  ишмердиктер</c:v>
                </c:pt>
              </c:strCache>
            </c:strRef>
          </c:cat>
          <c:val>
            <c:numRef>
              <c:f>'2.14 (2)'!$B$8:$B$17</c:f>
              <c:numCache>
                <c:formatCode>#,##0.0</c:formatCode>
                <c:ptCount val="10"/>
                <c:pt idx="0">
                  <c:v>17.8</c:v>
                </c:pt>
                <c:pt idx="1">
                  <c:v>13.9</c:v>
                </c:pt>
                <c:pt idx="2">
                  <c:v>12.4</c:v>
                </c:pt>
                <c:pt idx="3">
                  <c:v>15.698733098291425</c:v>
                </c:pt>
                <c:pt idx="4">
                  <c:v>8.0856998953934358</c:v>
                </c:pt>
                <c:pt idx="5">
                  <c:v>6.5320987176010226</c:v>
                </c:pt>
                <c:pt idx="6">
                  <c:v>3.9556778117856726</c:v>
                </c:pt>
                <c:pt idx="7">
                  <c:v>9.5773119987602175</c:v>
                </c:pt>
                <c:pt idx="8">
                  <c:v>4.4554647243423346</c:v>
                </c:pt>
                <c:pt idx="9">
                  <c:v>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1385-44DA-8402-636B1D449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904872"/>
        <c:axId val="295905264"/>
      </c:lineChart>
      <c:catAx>
        <c:axId val="29590487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5264"/>
        <c:crosses val="autoZero"/>
        <c:auto val="1"/>
        <c:lblAlgn val="ctr"/>
        <c:lblOffset val="100"/>
        <c:noMultiLvlLbl val="0"/>
      </c:catAx>
      <c:valAx>
        <c:axId val="29590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4872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10907525137186E-2"/>
          <c:y val="3.1272217377055642E-2"/>
          <c:w val="0.93877195921618417"/>
          <c:h val="0.83659068808727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 ур зан'!$A$6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зан'!$B$6:$M$6</c:f>
              <c:numCache>
                <c:formatCode>0.0</c:formatCode>
                <c:ptCount val="12"/>
                <c:pt idx="0">
                  <c:v>18.2</c:v>
                </c:pt>
                <c:pt idx="1">
                  <c:v>68.400000000000006</c:v>
                </c:pt>
                <c:pt idx="2">
                  <c:v>86.1</c:v>
                </c:pt>
                <c:pt idx="3">
                  <c:v>90</c:v>
                </c:pt>
                <c:pt idx="4">
                  <c:v>90.8</c:v>
                </c:pt>
                <c:pt idx="5">
                  <c:v>90.2</c:v>
                </c:pt>
                <c:pt idx="6">
                  <c:v>86.2</c:v>
                </c:pt>
                <c:pt idx="7">
                  <c:v>84.3</c:v>
                </c:pt>
                <c:pt idx="8">
                  <c:v>77.2</c:v>
                </c:pt>
                <c:pt idx="9">
                  <c:v>64.3</c:v>
                </c:pt>
                <c:pt idx="10">
                  <c:v>42</c:v>
                </c:pt>
                <c:pt idx="11">
                  <c:v>14.7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D80-40BB-B57E-0C7AC9F38074}"/>
            </c:ext>
          </c:extLst>
        </c:ser>
        <c:ser>
          <c:idx val="1"/>
          <c:order val="1"/>
          <c:tx>
            <c:strRef>
              <c:f>'граф ур зан'!$A$7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зан'!$B$7:$M$7</c:f>
              <c:numCache>
                <c:formatCode>0.0</c:formatCode>
                <c:ptCount val="12"/>
                <c:pt idx="0">
                  <c:v>11.3</c:v>
                </c:pt>
                <c:pt idx="1">
                  <c:v>32.200000000000003</c:v>
                </c:pt>
                <c:pt idx="2">
                  <c:v>42.3</c:v>
                </c:pt>
                <c:pt idx="3">
                  <c:v>48.6</c:v>
                </c:pt>
                <c:pt idx="4">
                  <c:v>63.1</c:v>
                </c:pt>
                <c:pt idx="5">
                  <c:v>62.8</c:v>
                </c:pt>
                <c:pt idx="6">
                  <c:v>66.900000000000006</c:v>
                </c:pt>
                <c:pt idx="7">
                  <c:v>65.099999999999994</c:v>
                </c:pt>
                <c:pt idx="8">
                  <c:v>54.3</c:v>
                </c:pt>
                <c:pt idx="9">
                  <c:v>34</c:v>
                </c:pt>
                <c:pt idx="10">
                  <c:v>19.3</c:v>
                </c:pt>
                <c:pt idx="11">
                  <c:v>4.5999999999999996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D80-40BB-B57E-0C7AC9F38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295905656"/>
        <c:axId val="295906048"/>
      </c:barChart>
      <c:lineChart>
        <c:grouping val="standard"/>
        <c:varyColors val="0"/>
        <c:ser>
          <c:idx val="2"/>
          <c:order val="2"/>
          <c:tx>
            <c:strRef>
              <c:f>'граф ур зан'!$A$8</c:f>
              <c:strCache>
                <c:ptCount val="1"/>
                <c:pt idx="0">
                  <c:v>Бардыгы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зан'!$B$8:$M$8</c:f>
              <c:numCache>
                <c:formatCode>0.0</c:formatCode>
                <c:ptCount val="12"/>
                <c:pt idx="0">
                  <c:v>14.8</c:v>
                </c:pt>
                <c:pt idx="1">
                  <c:v>50.6</c:v>
                </c:pt>
                <c:pt idx="2">
                  <c:v>64.7</c:v>
                </c:pt>
                <c:pt idx="3">
                  <c:v>69.400000000000006</c:v>
                </c:pt>
                <c:pt idx="4">
                  <c:v>77</c:v>
                </c:pt>
                <c:pt idx="5">
                  <c:v>76.400000000000006</c:v>
                </c:pt>
                <c:pt idx="6">
                  <c:v>76.3</c:v>
                </c:pt>
                <c:pt idx="7">
                  <c:v>74.2</c:v>
                </c:pt>
                <c:pt idx="8">
                  <c:v>65</c:v>
                </c:pt>
                <c:pt idx="9">
                  <c:v>47.6</c:v>
                </c:pt>
                <c:pt idx="10">
                  <c:v>29</c:v>
                </c:pt>
                <c:pt idx="11">
                  <c:v>8.4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D80-40BB-B57E-0C7AC9F38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905656"/>
        <c:axId val="295906048"/>
      </c:lineChart>
      <c:catAx>
        <c:axId val="29590565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6048"/>
        <c:crosses val="autoZero"/>
        <c:auto val="1"/>
        <c:lblAlgn val="ctr"/>
        <c:lblOffset val="100"/>
        <c:noMultiLvlLbl val="0"/>
      </c:catAx>
      <c:valAx>
        <c:axId val="29590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565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1"/>
        <c:axId val="295907224"/>
        <c:axId val="310336216"/>
      </c:barChart>
      <c:catAx>
        <c:axId val="29590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6216"/>
        <c:crosses val="autoZero"/>
        <c:auto val="1"/>
        <c:lblAlgn val="ctr"/>
        <c:lblOffset val="100"/>
        <c:noMultiLvlLbl val="0"/>
      </c:catAx>
      <c:valAx>
        <c:axId val="31033621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59072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зан образ'!$B$6</c:f>
              <c:strCache>
                <c:ptCount val="1"/>
                <c:pt idx="0">
                  <c:v>Бардыгы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зан образ'!$C$5:$I$5</c:f>
              <c:strCache>
                <c:ptCount val="7"/>
                <c:pt idx="0">
                  <c:v>Жогорку кесиптик</c:v>
                </c:pt>
                <c:pt idx="1">
                  <c:v>Бутпогон жогорку кесиптик</c:v>
                </c:pt>
                <c:pt idx="2">
                  <c:v>Орто кесиптик</c:v>
                </c:pt>
                <c:pt idx="3">
                  <c:v>Башталгыч кесиптик</c:v>
                </c:pt>
                <c:pt idx="4">
                  <c:v>Орто (толук) жалпы</c:v>
                </c:pt>
                <c:pt idx="5">
                  <c:v>Негизги жалпы</c:v>
                </c:pt>
                <c:pt idx="6">
                  <c:v>Башталгыч билими барлар, жоктор, сабатсыздар </c:v>
                </c:pt>
              </c:strCache>
            </c:strRef>
          </c:cat>
          <c:val>
            <c:numRef>
              <c:f>'граф зан образ'!$C$6:$I$6</c:f>
              <c:numCache>
                <c:formatCode>0.0</c:formatCode>
                <c:ptCount val="7"/>
                <c:pt idx="0">
                  <c:v>23.2</c:v>
                </c:pt>
                <c:pt idx="1">
                  <c:v>0.8</c:v>
                </c:pt>
                <c:pt idx="2">
                  <c:v>11.8</c:v>
                </c:pt>
                <c:pt idx="3">
                  <c:v>8</c:v>
                </c:pt>
                <c:pt idx="4">
                  <c:v>48.3</c:v>
                </c:pt>
                <c:pt idx="5">
                  <c:v>6.6</c:v>
                </c:pt>
                <c:pt idx="6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21-4CF4-A3CD-2B9289FF2535}"/>
            </c:ext>
          </c:extLst>
        </c:ser>
        <c:ser>
          <c:idx val="1"/>
          <c:order val="1"/>
          <c:tx>
            <c:strRef>
              <c:f>'граф зан образ'!$B$7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зан образ'!$C$5:$I$5</c:f>
              <c:strCache>
                <c:ptCount val="7"/>
                <c:pt idx="0">
                  <c:v>Жогорку кесиптик</c:v>
                </c:pt>
                <c:pt idx="1">
                  <c:v>Бутпогон жогорку кесиптик</c:v>
                </c:pt>
                <c:pt idx="2">
                  <c:v>Орто кесиптик</c:v>
                </c:pt>
                <c:pt idx="3">
                  <c:v>Башталгыч кесиптик</c:v>
                </c:pt>
                <c:pt idx="4">
                  <c:v>Орто (толук) жалпы</c:v>
                </c:pt>
                <c:pt idx="5">
                  <c:v>Негизги жалпы</c:v>
                </c:pt>
                <c:pt idx="6">
                  <c:v>Башталгыч билими барлар, жоктор, сабатсыздар </c:v>
                </c:pt>
              </c:strCache>
            </c:strRef>
          </c:cat>
          <c:val>
            <c:numRef>
              <c:f>'граф зан образ'!$C$7:$I$7</c:f>
              <c:numCache>
                <c:formatCode>0.0</c:formatCode>
                <c:ptCount val="7"/>
                <c:pt idx="0">
                  <c:v>19.3</c:v>
                </c:pt>
                <c:pt idx="1">
                  <c:v>0.8</c:v>
                </c:pt>
                <c:pt idx="2">
                  <c:v>8.4</c:v>
                </c:pt>
                <c:pt idx="3">
                  <c:v>9.6999999999999993</c:v>
                </c:pt>
                <c:pt idx="4">
                  <c:v>52.4</c:v>
                </c:pt>
                <c:pt idx="5">
                  <c:v>7.6</c:v>
                </c:pt>
                <c:pt idx="6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21-4CF4-A3CD-2B9289FF2535}"/>
            </c:ext>
          </c:extLst>
        </c:ser>
        <c:ser>
          <c:idx val="2"/>
          <c:order val="2"/>
          <c:tx>
            <c:strRef>
              <c:f>'граф зан образ'!$B$8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зан образ'!$C$5:$I$5</c:f>
              <c:strCache>
                <c:ptCount val="7"/>
                <c:pt idx="0">
                  <c:v>Жогорку кесиптик</c:v>
                </c:pt>
                <c:pt idx="1">
                  <c:v>Бутпогон жогорку кесиптик</c:v>
                </c:pt>
                <c:pt idx="2">
                  <c:v>Орто кесиптик</c:v>
                </c:pt>
                <c:pt idx="3">
                  <c:v>Башталгыч кесиптик</c:v>
                </c:pt>
                <c:pt idx="4">
                  <c:v>Орто (толук) жалпы</c:v>
                </c:pt>
                <c:pt idx="5">
                  <c:v>Негизги жалпы</c:v>
                </c:pt>
                <c:pt idx="6">
                  <c:v>Башталгыч билими барлар, жоктор, сабатсыздар </c:v>
                </c:pt>
              </c:strCache>
            </c:strRef>
          </c:cat>
          <c:val>
            <c:numRef>
              <c:f>'граф зан образ'!$C$8:$I$8</c:f>
              <c:numCache>
                <c:formatCode>0.0</c:formatCode>
                <c:ptCount val="7"/>
                <c:pt idx="0">
                  <c:v>29.4</c:v>
                </c:pt>
                <c:pt idx="1">
                  <c:v>0.9</c:v>
                </c:pt>
                <c:pt idx="2">
                  <c:v>17.100000000000001</c:v>
                </c:pt>
                <c:pt idx="3">
                  <c:v>5.3</c:v>
                </c:pt>
                <c:pt idx="4">
                  <c:v>41.8</c:v>
                </c:pt>
                <c:pt idx="5">
                  <c:v>5</c:v>
                </c:pt>
                <c:pt idx="6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421-4CF4-A3CD-2B9289FF2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1"/>
        <c:axId val="310338176"/>
        <c:axId val="310338568"/>
      </c:barChart>
      <c:catAx>
        <c:axId val="31033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8568"/>
        <c:crosses val="autoZero"/>
        <c:auto val="1"/>
        <c:lblAlgn val="ctr"/>
        <c:lblOffset val="100"/>
        <c:noMultiLvlLbl val="0"/>
      </c:catAx>
      <c:valAx>
        <c:axId val="31033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961432055920244"/>
          <c:y val="1.6985442898932789E-2"/>
          <c:w val="0.46252023070920711"/>
          <c:h val="0.90363684715622006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1666666666666664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5"/>
                  <c:y val="-2.91757840991976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49999999999999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611111111111111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6666666666666666"/>
                  <c:y val="5.34883196135632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6666666666666657"/>
                  <c:y val="-4.24377813600666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833333333333332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21111111111111111"/>
                  <c:y val="-2.121889068003332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23888888888888879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9F1-4698-B4CA-B3B9F7CEFE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'[графики для презен_ОРС_2022.xlsx]проф_пол (2)'!$A$20:$A$28</c:f>
              <c:strCache>
                <c:ptCount val="9"/>
                <c:pt idx="0">
                  <c:v>Документтерди даярдоого жана аткарууга, эсепке алуу жана тейлөөгө катышкан кызматкерлер</c:v>
                </c:pt>
                <c:pt idx="1">
                  <c:v>Жетекчилер</c:v>
                </c:pt>
                <c:pt idx="2">
                  <c:v>Квалификациясы орто деңгээлдеги адистер</c:v>
                </c:pt>
                <c:pt idx="3">
                  <c:v>Квалификациясы жогорку деңгээлдеги адистер</c:v>
                </c:pt>
                <c:pt idx="4">
                  <c:v>Квалификациясы жок жумушчулар</c:v>
                </c:pt>
                <c:pt idx="5">
                  <c:v>Айыл жана токой чарбасында, балык өстүрүүчүлүктүн жана балык уулоочулуктун квалификациялуу жумушчулар</c:v>
                </c:pt>
                <c:pt idx="6">
                  <c:v>Кызмат көрсөтүү тармагынын жана сооданын кызматкерлери, жарандарды жана менчикти коргоо</c:v>
                </c:pt>
                <c:pt idx="7">
                  <c:v>Өндуруштук цехтердин жана машиналардын операторлору, жыйноочулар жана айдочуулар</c:v>
                </c:pt>
                <c:pt idx="8">
                  <c:v>Өнөр жайынын, курулуштун, транспорттун жана ага байланыштуу кесиптердин квалификациялуу жумушчулары</c:v>
                </c:pt>
              </c:strCache>
            </c:strRef>
          </c:cat>
          <c:val>
            <c:numRef>
              <c:f>'[графики для презен_ОРС_2022.xlsx]проф_пол (2)'!$B$20:$B$28</c:f>
              <c:numCache>
                <c:formatCode>0.0</c:formatCode>
                <c:ptCount val="9"/>
                <c:pt idx="0">
                  <c:v>1.3408225204532485</c:v>
                </c:pt>
                <c:pt idx="1">
                  <c:v>2.2132303724335878</c:v>
                </c:pt>
                <c:pt idx="2">
                  <c:v>5.3972053391092683</c:v>
                </c:pt>
                <c:pt idx="3">
                  <c:v>6.6807313575938965</c:v>
                </c:pt>
                <c:pt idx="4">
                  <c:v>13.945824803374165</c:v>
                </c:pt>
                <c:pt idx="5">
                  <c:v>14.766893182582287</c:v>
                </c:pt>
                <c:pt idx="6">
                  <c:v>16.357625982618895</c:v>
                </c:pt>
                <c:pt idx="7">
                  <c:v>17.464756777370543</c:v>
                </c:pt>
                <c:pt idx="8">
                  <c:v>21.832909664462889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9F1-4698-B4CA-B3B9F7CEF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333864"/>
        <c:axId val="310335432"/>
      </c:barChart>
      <c:catAx>
        <c:axId val="310333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5432"/>
        <c:crosses val="autoZero"/>
        <c:auto val="1"/>
        <c:lblAlgn val="ctr"/>
        <c:lblOffset val="100"/>
        <c:noMultiLvlLbl val="0"/>
      </c:catAx>
      <c:valAx>
        <c:axId val="310335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3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6111111111111108E-2"/>
                  <c:y val="-4.62962962962946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9999999999999899E-2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2777777777777778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27777777777777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277777777777777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555555555555555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2444444444444444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25277777777777777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2833333333333333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6C4-43AE-81B2-18F129F6C7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'[графики для презен_ОРС_2022.xlsx]проф_пол (2)'!$A$34:$A$42</c:f>
              <c:strCache>
                <c:ptCount val="9"/>
                <c:pt idx="0">
                  <c:v>Өндуруштук цехтердин жана машиналардын операторлору, жыйноочулар жана айдочуулар</c:v>
                </c:pt>
                <c:pt idx="1">
                  <c:v>Жетекчилер</c:v>
                </c:pt>
                <c:pt idx="2">
                  <c:v>Документтерди даярдоого жана аткарууга, эсепке алуу жана тейлөөгө катышкан кызматкерлер</c:v>
                </c:pt>
                <c:pt idx="3">
                  <c:v>Квалификациясы орто деңгээлдеги адистер</c:v>
                </c:pt>
                <c:pt idx="4">
                  <c:v>Өнөр жайынын, курулуштун, транспорттун жана ага байланыштуу кесиптердин квалификациялуу жумушчулары</c:v>
                </c:pt>
                <c:pt idx="5">
                  <c:v>Квалификациясы жок жумушчулар</c:v>
                </c:pt>
                <c:pt idx="6">
                  <c:v>Айыл жана токой чарбасында, балык өстүрүүчүлүктүн жана балык уулоочулуктун квалификациялуу жумушчулар</c:v>
                </c:pt>
                <c:pt idx="7">
                  <c:v>Квалификациясы жогорку деңгээлдеги адистер</c:v>
                </c:pt>
                <c:pt idx="8">
                  <c:v>Кызмат көрсөтүү тармагынын жана сооданын кызматкерлери, жарандарды жана менчикти коргоо</c:v>
                </c:pt>
              </c:strCache>
            </c:strRef>
          </c:cat>
          <c:val>
            <c:numRef>
              <c:f>'[графики для презен_ОРС_2022.xlsx]проф_пол (2)'!$B$34:$B$42</c:f>
              <c:numCache>
                <c:formatCode>0.0</c:formatCode>
                <c:ptCount val="9"/>
                <c:pt idx="0">
                  <c:v>1</c:v>
                </c:pt>
                <c:pt idx="1">
                  <c:v>2.5</c:v>
                </c:pt>
                <c:pt idx="2">
                  <c:v>2.9</c:v>
                </c:pt>
                <c:pt idx="3">
                  <c:v>7.5</c:v>
                </c:pt>
                <c:pt idx="4">
                  <c:v>9.8000000000000007</c:v>
                </c:pt>
                <c:pt idx="5">
                  <c:v>11.6</c:v>
                </c:pt>
                <c:pt idx="6">
                  <c:v>20.2</c:v>
                </c:pt>
                <c:pt idx="7">
                  <c:v>20.7</c:v>
                </c:pt>
                <c:pt idx="8">
                  <c:v>23.8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C6C4-43AE-81B2-18F129F6C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337000"/>
        <c:axId val="310334256"/>
      </c:barChart>
      <c:catAx>
        <c:axId val="31033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4256"/>
        <c:crosses val="autoZero"/>
        <c:auto val="1"/>
        <c:lblAlgn val="ctr"/>
        <c:lblOffset val="100"/>
        <c:noMultiLvlLbl val="0"/>
      </c:catAx>
      <c:valAx>
        <c:axId val="310334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7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339352"/>
        <c:axId val="310337392"/>
      </c:lineChart>
      <c:catAx>
        <c:axId val="31033935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7392"/>
        <c:crosses val="autoZero"/>
        <c:auto val="1"/>
        <c:lblAlgn val="ctr"/>
        <c:lblOffset val="100"/>
        <c:noMultiLvlLbl val="0"/>
      </c:catAx>
      <c:valAx>
        <c:axId val="310337392"/>
        <c:scaling>
          <c:orientation val="minMax"/>
          <c:max val="20"/>
          <c:min val="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9352"/>
        <c:crosses val="autoZero"/>
        <c:crossBetween val="between"/>
        <c:majorUnit val="2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ур безр'!$A$2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безр'!$B$1:$L$1</c:f>
              <c:strCache>
                <c:ptCount val="11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</c:strCache>
            </c:strRef>
          </c:cat>
          <c:val>
            <c:numRef>
              <c:f>'граф ур безр'!$B$2:$L$2</c:f>
              <c:numCache>
                <c:formatCode>0.0</c:formatCode>
                <c:ptCount val="11"/>
                <c:pt idx="0">
                  <c:v>11.6</c:v>
                </c:pt>
                <c:pt idx="1">
                  <c:v>8.3000000000000007</c:v>
                </c:pt>
                <c:pt idx="2">
                  <c:v>4.2</c:v>
                </c:pt>
                <c:pt idx="3">
                  <c:v>3.3</c:v>
                </c:pt>
                <c:pt idx="4">
                  <c:v>2.4</c:v>
                </c:pt>
                <c:pt idx="5">
                  <c:v>2.8</c:v>
                </c:pt>
                <c:pt idx="6">
                  <c:v>3.8</c:v>
                </c:pt>
                <c:pt idx="7">
                  <c:v>4.0999999999999996</c:v>
                </c:pt>
                <c:pt idx="8">
                  <c:v>2.6</c:v>
                </c:pt>
                <c:pt idx="9">
                  <c:v>1.5</c:v>
                </c:pt>
                <c:pt idx="10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C3-45D5-A55A-861D162C4636}"/>
            </c:ext>
          </c:extLst>
        </c:ser>
        <c:ser>
          <c:idx val="1"/>
          <c:order val="1"/>
          <c:tx>
            <c:strRef>
              <c:f>'граф ур безр'!$A$3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безр'!$B$1:$L$1</c:f>
              <c:strCache>
                <c:ptCount val="11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</c:strCache>
            </c:strRef>
          </c:cat>
          <c:val>
            <c:numRef>
              <c:f>'граф ур безр'!$B$3:$L$3</c:f>
              <c:numCache>
                <c:formatCode>0.0</c:formatCode>
                <c:ptCount val="11"/>
                <c:pt idx="0">
                  <c:v>15.9</c:v>
                </c:pt>
                <c:pt idx="1">
                  <c:v>14.1</c:v>
                </c:pt>
                <c:pt idx="2">
                  <c:v>8.1999999999999993</c:v>
                </c:pt>
                <c:pt idx="3">
                  <c:v>7.5</c:v>
                </c:pt>
                <c:pt idx="4">
                  <c:v>4.5</c:v>
                </c:pt>
                <c:pt idx="5">
                  <c:v>5.7</c:v>
                </c:pt>
                <c:pt idx="6">
                  <c:v>5.5</c:v>
                </c:pt>
                <c:pt idx="7">
                  <c:v>2.4</c:v>
                </c:pt>
                <c:pt idx="8">
                  <c:v>1</c:v>
                </c:pt>
                <c:pt idx="9">
                  <c:v>1.1000000000000001</c:v>
                </c:pt>
                <c:pt idx="10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C3-45D5-A55A-861D162C4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310340528"/>
        <c:axId val="310335040"/>
      </c:barChart>
      <c:lineChart>
        <c:grouping val="standard"/>
        <c:varyColors val="0"/>
        <c:ser>
          <c:idx val="2"/>
          <c:order val="2"/>
          <c:tx>
            <c:strRef>
              <c:f>'граф ур безр'!$A$4</c:f>
              <c:strCache>
                <c:ptCount val="1"/>
                <c:pt idx="0">
                  <c:v>Бардыгы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безр'!$B$1:$L$1</c:f>
              <c:strCache>
                <c:ptCount val="11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</c:strCache>
            </c:strRef>
          </c:cat>
          <c:val>
            <c:numRef>
              <c:f>'граф ур безр'!$B$4:$L$4</c:f>
              <c:numCache>
                <c:formatCode>0.0</c:formatCode>
                <c:ptCount val="11"/>
                <c:pt idx="0">
                  <c:v>13.2</c:v>
                </c:pt>
                <c:pt idx="1">
                  <c:v>10.199999999999999</c:v>
                </c:pt>
                <c:pt idx="2">
                  <c:v>5.5</c:v>
                </c:pt>
                <c:pt idx="3">
                  <c:v>4.8</c:v>
                </c:pt>
                <c:pt idx="4">
                  <c:v>3.3</c:v>
                </c:pt>
                <c:pt idx="5">
                  <c:v>4</c:v>
                </c:pt>
                <c:pt idx="6">
                  <c:v>4.5999999999999996</c:v>
                </c:pt>
                <c:pt idx="7">
                  <c:v>3.4</c:v>
                </c:pt>
                <c:pt idx="8">
                  <c:v>1.9</c:v>
                </c:pt>
                <c:pt idx="9">
                  <c:v>1.3</c:v>
                </c:pt>
                <c:pt idx="10">
                  <c:v>0.3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BC3-45D5-A55A-861D162C4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340528"/>
        <c:axId val="310335040"/>
      </c:lineChart>
      <c:catAx>
        <c:axId val="31034052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35040"/>
        <c:crosses val="autoZero"/>
        <c:auto val="1"/>
        <c:lblAlgn val="ctr"/>
        <c:lblOffset val="100"/>
        <c:noMultiLvlLbl val="0"/>
      </c:catAx>
      <c:valAx>
        <c:axId val="310335040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034052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311938168"/>
        <c:axId val="311935424"/>
      </c:barChart>
      <c:catAx>
        <c:axId val="3119381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1935424"/>
        <c:crosses val="autoZero"/>
        <c:auto val="1"/>
        <c:lblAlgn val="ctr"/>
        <c:lblOffset val="100"/>
        <c:noMultiLvlLbl val="0"/>
      </c:catAx>
      <c:valAx>
        <c:axId val="311935424"/>
        <c:scaling>
          <c:orientation val="minMax"/>
          <c:max val="1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1938168"/>
        <c:crosses val="autoZero"/>
        <c:crossBetween val="between"/>
        <c:majorUnit val="5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311935816"/>
        <c:axId val="311933464"/>
      </c:barChart>
      <c:catAx>
        <c:axId val="31193581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1933464"/>
        <c:crosses val="autoZero"/>
        <c:auto val="1"/>
        <c:lblAlgn val="ctr"/>
        <c:lblOffset val="100"/>
        <c:noMultiLvlLbl val="0"/>
      </c:catAx>
      <c:valAx>
        <c:axId val="31193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1935816"/>
        <c:crosses val="autoZero"/>
        <c:crossBetween val="between"/>
        <c:majorUnit val="1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311934248"/>
        <c:axId val="311937776"/>
      </c:barChart>
      <c:catAx>
        <c:axId val="31193424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1937776"/>
        <c:crosses val="autoZero"/>
        <c:auto val="1"/>
        <c:lblAlgn val="ctr"/>
        <c:lblOffset val="100"/>
        <c:noMultiLvlLbl val="0"/>
      </c:catAx>
      <c:valAx>
        <c:axId val="311937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31193424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538560918227193E-2"/>
          <c:y val="3.9855083834041946E-2"/>
          <c:w val="0.94100893476398351"/>
          <c:h val="0.646609222472105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 ур безр образ'!$B$6</c:f>
              <c:strCache>
                <c:ptCount val="1"/>
                <c:pt idx="0">
                  <c:v>Бардыгы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образ'!$C$5:$I$5</c:f>
              <c:strCache>
                <c:ptCount val="7"/>
                <c:pt idx="0">
                  <c:v>Жогорку кесиптик</c:v>
                </c:pt>
                <c:pt idx="1">
                  <c:v>Бутпогон жогорку кесиптик</c:v>
                </c:pt>
                <c:pt idx="2">
                  <c:v>Орто кесиптик</c:v>
                </c:pt>
                <c:pt idx="3">
                  <c:v>Башталгыч кесиптик</c:v>
                </c:pt>
                <c:pt idx="4">
                  <c:v>Орто (толук) жалпы</c:v>
                </c:pt>
                <c:pt idx="5">
                  <c:v>Негизги жалпы</c:v>
                </c:pt>
                <c:pt idx="6">
                  <c:v>Жалпы башталгыч билими барлар, жоктор, сабатсыздар</c:v>
                </c:pt>
              </c:strCache>
            </c:strRef>
          </c:cat>
          <c:val>
            <c:numRef>
              <c:f>'граф ур безр образ'!$C$6:$I$6</c:f>
              <c:numCache>
                <c:formatCode>0.0</c:formatCode>
                <c:ptCount val="7"/>
                <c:pt idx="0">
                  <c:v>3.9</c:v>
                </c:pt>
                <c:pt idx="1">
                  <c:v>4.2</c:v>
                </c:pt>
                <c:pt idx="2">
                  <c:v>3.9</c:v>
                </c:pt>
                <c:pt idx="3">
                  <c:v>2.4</c:v>
                </c:pt>
                <c:pt idx="4">
                  <c:v>6.1</c:v>
                </c:pt>
                <c:pt idx="5">
                  <c:v>4.7</c:v>
                </c:pt>
                <c:pt idx="6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6BE-47AA-B295-1AD5B1D849C7}"/>
            </c:ext>
          </c:extLst>
        </c:ser>
        <c:ser>
          <c:idx val="1"/>
          <c:order val="1"/>
          <c:tx>
            <c:strRef>
              <c:f>'граф ур безр образ'!$B$7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образ'!$C$5:$I$5</c:f>
              <c:strCache>
                <c:ptCount val="7"/>
                <c:pt idx="0">
                  <c:v>Жогорку кесиптик</c:v>
                </c:pt>
                <c:pt idx="1">
                  <c:v>Бутпогон жогорку кесиптик</c:v>
                </c:pt>
                <c:pt idx="2">
                  <c:v>Орто кесиптик</c:v>
                </c:pt>
                <c:pt idx="3">
                  <c:v>Башталгыч кесиптик</c:v>
                </c:pt>
                <c:pt idx="4">
                  <c:v>Орто (толук) жалпы</c:v>
                </c:pt>
                <c:pt idx="5">
                  <c:v>Негизги жалпы</c:v>
                </c:pt>
                <c:pt idx="6">
                  <c:v>Жалпы башталгыч билими барлар, жоктор, сабатсыздар</c:v>
                </c:pt>
              </c:strCache>
            </c:strRef>
          </c:cat>
          <c:val>
            <c:numRef>
              <c:f>'граф ур безр образ'!$C$7:$I$7</c:f>
              <c:numCache>
                <c:formatCode>0.0</c:formatCode>
                <c:ptCount val="7"/>
                <c:pt idx="0">
                  <c:v>3.3</c:v>
                </c:pt>
                <c:pt idx="1">
                  <c:v>4.3</c:v>
                </c:pt>
                <c:pt idx="2">
                  <c:v>3.4</c:v>
                </c:pt>
                <c:pt idx="3">
                  <c:v>2.5</c:v>
                </c:pt>
                <c:pt idx="4">
                  <c:v>4.7</c:v>
                </c:pt>
                <c:pt idx="5">
                  <c:v>4</c:v>
                </c:pt>
                <c:pt idx="6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6BE-47AA-B295-1AD5B1D849C7}"/>
            </c:ext>
          </c:extLst>
        </c:ser>
        <c:ser>
          <c:idx val="2"/>
          <c:order val="2"/>
          <c:tx>
            <c:strRef>
              <c:f>'граф ур безр образ'!$B$8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образ'!$C$5:$I$5</c:f>
              <c:strCache>
                <c:ptCount val="7"/>
                <c:pt idx="0">
                  <c:v>Жогорку кесиптик</c:v>
                </c:pt>
                <c:pt idx="1">
                  <c:v>Бутпогон жогорку кесиптик</c:v>
                </c:pt>
                <c:pt idx="2">
                  <c:v>Орто кесиптик</c:v>
                </c:pt>
                <c:pt idx="3">
                  <c:v>Башталгыч кесиптик</c:v>
                </c:pt>
                <c:pt idx="4">
                  <c:v>Орто (толук) жалпы</c:v>
                </c:pt>
                <c:pt idx="5">
                  <c:v>Негизги жалпы</c:v>
                </c:pt>
                <c:pt idx="6">
                  <c:v>Жалпы башталгыч билими барлар, жоктор, сабатсыздар</c:v>
                </c:pt>
              </c:strCache>
            </c:strRef>
          </c:cat>
          <c:val>
            <c:numRef>
              <c:f>'граф ур безр образ'!$C$8:$I$8</c:f>
              <c:numCache>
                <c:formatCode>0.0</c:formatCode>
                <c:ptCount val="7"/>
                <c:pt idx="0">
                  <c:v>4.4000000000000004</c:v>
                </c:pt>
                <c:pt idx="1">
                  <c:v>4.0999999999999996</c:v>
                </c:pt>
                <c:pt idx="2">
                  <c:v>4.2</c:v>
                </c:pt>
                <c:pt idx="3">
                  <c:v>2.1</c:v>
                </c:pt>
                <c:pt idx="4">
                  <c:v>8.6</c:v>
                </c:pt>
                <c:pt idx="5">
                  <c:v>6.4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6BE-47AA-B295-1AD5B1D84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311936208"/>
        <c:axId val="311938952"/>
      </c:barChart>
      <c:catAx>
        <c:axId val="31193620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1938952"/>
        <c:crosses val="autoZero"/>
        <c:auto val="1"/>
        <c:lblAlgn val="ctr"/>
        <c:lblOffset val="100"/>
        <c:noMultiLvlLbl val="0"/>
      </c:catAx>
      <c:valAx>
        <c:axId val="3119389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97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19362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1936992"/>
        <c:axId val="311937384"/>
      </c:lineChart>
      <c:catAx>
        <c:axId val="311936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11937384"/>
        <c:crosses val="autoZero"/>
        <c:auto val="1"/>
        <c:lblAlgn val="ctr"/>
        <c:lblOffset val="100"/>
        <c:noMultiLvlLbl val="0"/>
      </c:catAx>
      <c:valAx>
        <c:axId val="311937384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11936992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0.78205</cdr:x>
      <cdr:y>0.73577</cdr:y>
    </cdr:from>
    <cdr:to>
      <cdr:x>0.83046</cdr:x>
      <cdr:y>0.89171</cdr:y>
    </cdr:to>
    <cdr:grpSp>
      <cdr:nvGrpSpPr>
        <cdr:cNvPr id="2" name="Группа 1">
          <a:extLst xmlns:a="http://schemas.openxmlformats.org/drawingml/2006/main">
            <a:ext uri="{FF2B5EF4-FFF2-40B4-BE49-F238E27FC236}">
              <a16:creationId xmlns:a16="http://schemas.microsoft.com/office/drawing/2014/main" xmlns="" id="{00000000-0008-0000-0A00-00001A000000}"/>
            </a:ext>
          </a:extLst>
        </cdr:cNvPr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3039203" y="3664290"/>
          <a:ext cx="188131" cy="776614"/>
          <a:chOff x="0" y="0"/>
          <a:chExt cx="134561" cy="904546"/>
        </a:xfrm>
        <a:solidFill xmlns:a="http://schemas.openxmlformats.org/drawingml/2006/main">
          <a:schemeClr val="accent1"/>
        </a:solidFill>
      </cdr:grpSpPr>
      <cdr:sp macro="" textlink="">
        <cdr:nvSpPr>
          <cdr:cNvPr id="3" name="Freeform 745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A00-00001B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04546"/>
          </a:xfrm>
          <a:custGeom xmlns:a="http://schemas.openxmlformats.org/drawingml/2006/main">
            <a:avLst/>
            <a:gdLst>
              <a:gd name="T0" fmla="*/ 106173766 w 344"/>
              <a:gd name="T1" fmla="*/ 1108115521 h 1020"/>
              <a:gd name="T2" fmla="*/ 31651857 w 344"/>
              <a:gd name="T3" fmla="*/ 1108115521 h 1020"/>
              <a:gd name="T4" fmla="*/ 31651857 w 344"/>
              <a:gd name="T5" fmla="*/ 1364670220 h 1020"/>
              <a:gd name="T6" fmla="*/ 33254546 w 344"/>
              <a:gd name="T7" fmla="*/ 1369327783 h 1020"/>
              <a:gd name="T8" fmla="*/ 36860598 w 344"/>
              <a:gd name="T9" fmla="*/ 1372820955 h 1020"/>
              <a:gd name="T10" fmla="*/ 40065345 w 344"/>
              <a:gd name="T11" fmla="*/ 1376314127 h 1020"/>
              <a:gd name="T12" fmla="*/ 44072069 w 344"/>
              <a:gd name="T13" fmla="*/ 1378254778 h 1020"/>
              <a:gd name="T14" fmla="*/ 53287535 w 344"/>
              <a:gd name="T15" fmla="*/ 1378254778 h 1020"/>
              <a:gd name="T16" fmla="*/ 57293627 w 344"/>
              <a:gd name="T17" fmla="*/ 1376314127 h 1020"/>
              <a:gd name="T18" fmla="*/ 60499006 w 344"/>
              <a:gd name="T19" fmla="*/ 1372820955 h 1020"/>
              <a:gd name="T20" fmla="*/ 64105058 w 344"/>
              <a:gd name="T21" fmla="*/ 1369327783 h 1020"/>
              <a:gd name="T22" fmla="*/ 65307076 w 344"/>
              <a:gd name="T23" fmla="*/ 1364670220 h 1020"/>
              <a:gd name="T24" fmla="*/ 65307076 w 344"/>
              <a:gd name="T25" fmla="*/ 1214075071 h 1020"/>
              <a:gd name="T26" fmla="*/ 106173766 w 344"/>
              <a:gd name="T27" fmla="*/ 1214075071 h 1020"/>
              <a:gd name="T28" fmla="*/ 106173766 w 344"/>
              <a:gd name="T29" fmla="*/ 1108115521 h 102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44" h="1020">
                <a:moveTo>
                  <a:pt x="265" y="323"/>
                </a:moveTo>
                <a:lnTo>
                  <a:pt x="79" y="323"/>
                </a:lnTo>
                <a:lnTo>
                  <a:pt x="79" y="984"/>
                </a:lnTo>
                <a:lnTo>
                  <a:pt x="83" y="996"/>
                </a:lnTo>
                <a:lnTo>
                  <a:pt x="92" y="1005"/>
                </a:lnTo>
                <a:lnTo>
                  <a:pt x="100" y="1014"/>
                </a:lnTo>
                <a:lnTo>
                  <a:pt x="110" y="1019"/>
                </a:lnTo>
                <a:lnTo>
                  <a:pt x="133" y="1019"/>
                </a:lnTo>
                <a:lnTo>
                  <a:pt x="143" y="1014"/>
                </a:lnTo>
                <a:lnTo>
                  <a:pt x="151" y="1005"/>
                </a:lnTo>
                <a:lnTo>
                  <a:pt x="160" y="996"/>
                </a:lnTo>
                <a:lnTo>
                  <a:pt x="163" y="984"/>
                </a:lnTo>
                <a:lnTo>
                  <a:pt x="163" y="596"/>
                </a:lnTo>
                <a:lnTo>
                  <a:pt x="265" y="596"/>
                </a:lnTo>
                <a:lnTo>
                  <a:pt x="265" y="323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4" name="Freeform 744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A00-00001C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04546"/>
          </a:xfrm>
          <a:custGeom xmlns:a="http://schemas.openxmlformats.org/drawingml/2006/main">
            <a:avLst/>
            <a:gdLst>
              <a:gd name="T0" fmla="*/ 106173766 w 344"/>
              <a:gd name="T1" fmla="*/ 1214075071 h 1020"/>
              <a:gd name="T2" fmla="*/ 72518547 w 344"/>
              <a:gd name="T3" fmla="*/ 1214075071 h 1020"/>
              <a:gd name="T4" fmla="*/ 72518547 w 344"/>
              <a:gd name="T5" fmla="*/ 1364670220 h 1020"/>
              <a:gd name="T6" fmla="*/ 74521909 w 344"/>
              <a:gd name="T7" fmla="*/ 1369327783 h 1020"/>
              <a:gd name="T8" fmla="*/ 77727288 w 344"/>
              <a:gd name="T9" fmla="*/ 1372820955 h 1020"/>
              <a:gd name="T10" fmla="*/ 80932668 w 344"/>
              <a:gd name="T11" fmla="*/ 1376314127 h 1020"/>
              <a:gd name="T12" fmla="*/ 84938759 w 344"/>
              <a:gd name="T13" fmla="*/ 1378254778 h 1020"/>
              <a:gd name="T14" fmla="*/ 94154225 w 344"/>
              <a:gd name="T15" fmla="*/ 1378254778 h 1020"/>
              <a:gd name="T16" fmla="*/ 97760277 w 344"/>
              <a:gd name="T17" fmla="*/ 1376314127 h 1020"/>
              <a:gd name="T18" fmla="*/ 104571076 w 344"/>
              <a:gd name="T19" fmla="*/ 1369327783 h 1020"/>
              <a:gd name="T20" fmla="*/ 106173766 w 344"/>
              <a:gd name="T21" fmla="*/ 1364670220 h 1020"/>
              <a:gd name="T22" fmla="*/ 106173766 w 344"/>
              <a:gd name="T23" fmla="*/ 1214075071 h 10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44" h="1020">
                <a:moveTo>
                  <a:pt x="265" y="596"/>
                </a:moveTo>
                <a:lnTo>
                  <a:pt x="181" y="596"/>
                </a:lnTo>
                <a:lnTo>
                  <a:pt x="181" y="984"/>
                </a:lnTo>
                <a:lnTo>
                  <a:pt x="186" y="996"/>
                </a:lnTo>
                <a:lnTo>
                  <a:pt x="194" y="1005"/>
                </a:lnTo>
                <a:lnTo>
                  <a:pt x="202" y="1014"/>
                </a:lnTo>
                <a:lnTo>
                  <a:pt x="212" y="1019"/>
                </a:lnTo>
                <a:lnTo>
                  <a:pt x="235" y="1019"/>
                </a:lnTo>
                <a:lnTo>
                  <a:pt x="244" y="1014"/>
                </a:lnTo>
                <a:lnTo>
                  <a:pt x="261" y="996"/>
                </a:lnTo>
                <a:lnTo>
                  <a:pt x="265" y="984"/>
                </a:lnTo>
                <a:lnTo>
                  <a:pt x="265" y="596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5" name="Freeform 743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A00-00001D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04546"/>
          </a:xfrm>
          <a:custGeom xmlns:a="http://schemas.openxmlformats.org/drawingml/2006/main">
            <a:avLst/>
            <a:gdLst>
              <a:gd name="T0" fmla="*/ 36860598 w 344"/>
              <a:gd name="T1" fmla="*/ 1055717318 h 1020"/>
              <a:gd name="T2" fmla="*/ 8814161 w 344"/>
              <a:gd name="T3" fmla="*/ 1071630657 h 1020"/>
              <a:gd name="T4" fmla="*/ 0 w 344"/>
              <a:gd name="T5" fmla="*/ 1198937992 h 1020"/>
              <a:gd name="T6" fmla="*/ 0 w 344"/>
              <a:gd name="T7" fmla="*/ 1202819295 h 1020"/>
              <a:gd name="T8" fmla="*/ 1202017 w 344"/>
              <a:gd name="T9" fmla="*/ 1206312467 h 1020"/>
              <a:gd name="T10" fmla="*/ 4006724 w 344"/>
              <a:gd name="T11" fmla="*/ 1209029378 h 1020"/>
              <a:gd name="T12" fmla="*/ 6010087 w 344"/>
              <a:gd name="T13" fmla="*/ 1211746290 h 1020"/>
              <a:gd name="T14" fmla="*/ 9214833 w 344"/>
              <a:gd name="T15" fmla="*/ 1212910680 h 1020"/>
              <a:gd name="T16" fmla="*/ 16426937 w 344"/>
              <a:gd name="T17" fmla="*/ 1212910680 h 1020"/>
              <a:gd name="T18" fmla="*/ 19632317 w 344"/>
              <a:gd name="T19" fmla="*/ 1211746290 h 1020"/>
              <a:gd name="T20" fmla="*/ 21635679 w 344"/>
              <a:gd name="T21" fmla="*/ 1209029378 h 1020"/>
              <a:gd name="T22" fmla="*/ 24039080 w 344"/>
              <a:gd name="T23" fmla="*/ 1206312467 h 1020"/>
              <a:gd name="T24" fmla="*/ 24840425 w 344"/>
              <a:gd name="T25" fmla="*/ 1202819295 h 1020"/>
              <a:gd name="T26" fmla="*/ 24840425 w 344"/>
              <a:gd name="T27" fmla="*/ 1108115521 h 1020"/>
              <a:gd name="T28" fmla="*/ 137825622 w 344"/>
              <a:gd name="T29" fmla="*/ 1108115521 h 1020"/>
              <a:gd name="T30" fmla="*/ 137825622 w 344"/>
              <a:gd name="T31" fmla="*/ 1097247874 h 1020"/>
              <a:gd name="T32" fmla="*/ 137024277 w 344"/>
              <a:gd name="T33" fmla="*/ 1089485270 h 1020"/>
              <a:gd name="T34" fmla="*/ 127008099 w 344"/>
              <a:gd name="T35" fmla="*/ 1068137485 h 1020"/>
              <a:gd name="T36" fmla="*/ 106173766 w 344"/>
              <a:gd name="T37" fmla="*/ 1056105448 h 1020"/>
              <a:gd name="T38" fmla="*/ 36860598 w 344"/>
              <a:gd name="T39" fmla="*/ 1055717318 h 102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44" h="1020">
                <a:moveTo>
                  <a:pt x="92" y="188"/>
                </a:moveTo>
                <a:lnTo>
                  <a:pt x="22" y="229"/>
                </a:lnTo>
                <a:lnTo>
                  <a:pt x="0" y="557"/>
                </a:lnTo>
                <a:lnTo>
                  <a:pt x="0" y="567"/>
                </a:lnTo>
                <a:lnTo>
                  <a:pt x="3" y="576"/>
                </a:lnTo>
                <a:lnTo>
                  <a:pt x="10" y="583"/>
                </a:lnTo>
                <a:lnTo>
                  <a:pt x="15" y="590"/>
                </a:lnTo>
                <a:lnTo>
                  <a:pt x="23" y="593"/>
                </a:lnTo>
                <a:lnTo>
                  <a:pt x="41" y="593"/>
                </a:lnTo>
                <a:lnTo>
                  <a:pt x="49" y="590"/>
                </a:lnTo>
                <a:lnTo>
                  <a:pt x="54" y="583"/>
                </a:lnTo>
                <a:lnTo>
                  <a:pt x="60" y="576"/>
                </a:lnTo>
                <a:lnTo>
                  <a:pt x="62" y="567"/>
                </a:lnTo>
                <a:lnTo>
                  <a:pt x="62" y="323"/>
                </a:lnTo>
                <a:lnTo>
                  <a:pt x="344" y="323"/>
                </a:lnTo>
                <a:lnTo>
                  <a:pt x="344" y="295"/>
                </a:lnTo>
                <a:lnTo>
                  <a:pt x="342" y="275"/>
                </a:lnTo>
                <a:lnTo>
                  <a:pt x="317" y="220"/>
                </a:lnTo>
                <a:lnTo>
                  <a:pt x="265" y="189"/>
                </a:lnTo>
                <a:lnTo>
                  <a:pt x="92" y="188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6" name="Freeform 742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A00-00001E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04546"/>
          </a:xfrm>
          <a:custGeom xmlns:a="http://schemas.openxmlformats.org/drawingml/2006/main">
            <a:avLst/>
            <a:gdLst>
              <a:gd name="T0" fmla="*/ 137825622 w 344"/>
              <a:gd name="T1" fmla="*/ 1108115521 h 1020"/>
              <a:gd name="T2" fmla="*/ 112584525 w 344"/>
              <a:gd name="T3" fmla="*/ 1108115521 h 1020"/>
              <a:gd name="T4" fmla="*/ 112584525 w 344"/>
              <a:gd name="T5" fmla="*/ 1202819295 h 1020"/>
              <a:gd name="T6" fmla="*/ 113786542 w 344"/>
              <a:gd name="T7" fmla="*/ 1206312467 h 1020"/>
              <a:gd name="T8" fmla="*/ 116189944 w 344"/>
              <a:gd name="T9" fmla="*/ 1209029378 h 1020"/>
              <a:gd name="T10" fmla="*/ 118593978 w 344"/>
              <a:gd name="T11" fmla="*/ 1211746290 h 1020"/>
              <a:gd name="T12" fmla="*/ 121799358 w 344"/>
              <a:gd name="T13" fmla="*/ 1212910680 h 1020"/>
              <a:gd name="T14" fmla="*/ 129011462 w 344"/>
              <a:gd name="T15" fmla="*/ 1212910680 h 1020"/>
              <a:gd name="T16" fmla="*/ 132216208 w 344"/>
              <a:gd name="T17" fmla="*/ 1211746290 h 1020"/>
              <a:gd name="T18" fmla="*/ 134219570 w 344"/>
              <a:gd name="T19" fmla="*/ 1209029378 h 1020"/>
              <a:gd name="T20" fmla="*/ 136222932 w 344"/>
              <a:gd name="T21" fmla="*/ 1206312467 h 1020"/>
              <a:gd name="T22" fmla="*/ 137825622 w 344"/>
              <a:gd name="T23" fmla="*/ 1202819295 h 1020"/>
              <a:gd name="T24" fmla="*/ 137825622 w 344"/>
              <a:gd name="T25" fmla="*/ 1108115521 h 10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44" h="1020">
                <a:moveTo>
                  <a:pt x="344" y="323"/>
                </a:moveTo>
                <a:lnTo>
                  <a:pt x="281" y="323"/>
                </a:lnTo>
                <a:lnTo>
                  <a:pt x="281" y="567"/>
                </a:lnTo>
                <a:lnTo>
                  <a:pt x="284" y="576"/>
                </a:lnTo>
                <a:lnTo>
                  <a:pt x="290" y="583"/>
                </a:lnTo>
                <a:lnTo>
                  <a:pt x="296" y="590"/>
                </a:lnTo>
                <a:lnTo>
                  <a:pt x="304" y="593"/>
                </a:lnTo>
                <a:lnTo>
                  <a:pt x="322" y="593"/>
                </a:lnTo>
                <a:lnTo>
                  <a:pt x="330" y="590"/>
                </a:lnTo>
                <a:lnTo>
                  <a:pt x="335" y="583"/>
                </a:lnTo>
                <a:lnTo>
                  <a:pt x="340" y="576"/>
                </a:lnTo>
                <a:lnTo>
                  <a:pt x="344" y="567"/>
                </a:lnTo>
                <a:lnTo>
                  <a:pt x="344" y="323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7" name="Freeform 741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A00-00001F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04546"/>
          </a:xfrm>
          <a:custGeom xmlns:a="http://schemas.openxmlformats.org/drawingml/2006/main">
            <a:avLst/>
            <a:gdLst>
              <a:gd name="T0" fmla="*/ 72518547 w 344"/>
              <a:gd name="T1" fmla="*/ 982748836 h 1020"/>
              <a:gd name="T2" fmla="*/ 49681484 w 344"/>
              <a:gd name="T3" fmla="*/ 990899571 h 1020"/>
              <a:gd name="T4" fmla="*/ 40466017 w 344"/>
              <a:gd name="T5" fmla="*/ 1012246733 h 1020"/>
              <a:gd name="T6" fmla="*/ 41267362 w 344"/>
              <a:gd name="T7" fmla="*/ 1021561858 h 1020"/>
              <a:gd name="T8" fmla="*/ 53287535 w 344"/>
              <a:gd name="T9" fmla="*/ 1042132760 h 1020"/>
              <a:gd name="T10" fmla="*/ 68913128 w 344"/>
              <a:gd name="T11" fmla="*/ 1047178453 h 1020"/>
              <a:gd name="T12" fmla="*/ 76925943 w 344"/>
              <a:gd name="T13" fmla="*/ 1046014062 h 1020"/>
              <a:gd name="T14" fmla="*/ 84138047 w 344"/>
              <a:gd name="T15" fmla="*/ 1042520890 h 1020"/>
              <a:gd name="T16" fmla="*/ 90948846 w 344"/>
              <a:gd name="T17" fmla="*/ 1035146416 h 1020"/>
              <a:gd name="T18" fmla="*/ 94955570 w 344"/>
              <a:gd name="T19" fmla="*/ 1028160072 h 1020"/>
              <a:gd name="T20" fmla="*/ 96958932 w 344"/>
              <a:gd name="T21" fmla="*/ 1021561858 h 1020"/>
              <a:gd name="T22" fmla="*/ 96958932 w 344"/>
              <a:gd name="T23" fmla="*/ 1011082342 h 1020"/>
              <a:gd name="T24" fmla="*/ 85339432 w 344"/>
              <a:gd name="T25" fmla="*/ 988958920 h 1020"/>
              <a:gd name="T26" fmla="*/ 72518547 w 344"/>
              <a:gd name="T27" fmla="*/ 982748836 h 102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44" h="1020">
                <a:moveTo>
                  <a:pt x="181" y="0"/>
                </a:moveTo>
                <a:lnTo>
                  <a:pt x="124" y="21"/>
                </a:lnTo>
                <a:lnTo>
                  <a:pt x="101" y="76"/>
                </a:lnTo>
                <a:lnTo>
                  <a:pt x="103" y="100"/>
                </a:lnTo>
                <a:lnTo>
                  <a:pt x="133" y="153"/>
                </a:lnTo>
                <a:lnTo>
                  <a:pt x="172" y="166"/>
                </a:lnTo>
                <a:lnTo>
                  <a:pt x="192" y="163"/>
                </a:lnTo>
                <a:lnTo>
                  <a:pt x="210" y="154"/>
                </a:lnTo>
                <a:lnTo>
                  <a:pt x="227" y="135"/>
                </a:lnTo>
                <a:lnTo>
                  <a:pt x="237" y="117"/>
                </a:lnTo>
                <a:lnTo>
                  <a:pt x="242" y="100"/>
                </a:lnTo>
                <a:lnTo>
                  <a:pt x="242" y="73"/>
                </a:lnTo>
                <a:lnTo>
                  <a:pt x="213" y="16"/>
                </a:lnTo>
                <a:lnTo>
                  <a:pt x="181" y="0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0.89028</cdr:x>
      <cdr:y>0.70336</cdr:y>
    </cdr:from>
    <cdr:to>
      <cdr:x>0.94788</cdr:x>
      <cdr:y>0.8543</cdr:y>
    </cdr:to>
    <cdr:grpSp>
      <cdr:nvGrpSpPr>
        <cdr:cNvPr id="2" name="Группа 1">
          <a:extLst xmlns:a="http://schemas.openxmlformats.org/drawingml/2006/main">
            <a:ext uri="{FF2B5EF4-FFF2-40B4-BE49-F238E27FC236}">
              <a16:creationId xmlns:a16="http://schemas.microsoft.com/office/drawing/2014/main" xmlns="" id="{00000000-0008-0000-0900-00002F000000}"/>
            </a:ext>
          </a:extLst>
        </cdr:cNvPr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3459806" y="3502881"/>
          <a:ext cx="223845" cy="751713"/>
          <a:chOff x="0" y="0"/>
          <a:chExt cx="181741" cy="226347"/>
        </a:xfrm>
        <a:solidFill xmlns:a="http://schemas.openxmlformats.org/drawingml/2006/main">
          <a:schemeClr val="accent2"/>
        </a:solidFill>
      </cdr:grpSpPr>
      <cdr:sp macro="" textlink="">
        <cdr:nvSpPr>
          <cdr:cNvPr id="3" name="Freeform 739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900-000030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8" cy="226346"/>
          </a:xfrm>
          <a:custGeom xmlns:a="http://schemas.openxmlformats.org/drawingml/2006/main">
            <a:avLst/>
            <a:gdLst>
              <a:gd name="T0" fmla="*/ 77727461 w 404"/>
              <a:gd name="T1" fmla="*/ 1252888093 h 1020"/>
              <a:gd name="T2" fmla="*/ 50883614 w 404"/>
              <a:gd name="T3" fmla="*/ 1252888093 h 1020"/>
              <a:gd name="T4" fmla="*/ 50883614 w 404"/>
              <a:gd name="T5" fmla="*/ 1370492173 h 1020"/>
              <a:gd name="T6" fmla="*/ 52085634 w 404"/>
              <a:gd name="T7" fmla="*/ 1374373476 h 1020"/>
              <a:gd name="T8" fmla="*/ 54890348 w 404"/>
              <a:gd name="T9" fmla="*/ 1377090387 h 1020"/>
              <a:gd name="T10" fmla="*/ 57293755 w 404"/>
              <a:gd name="T11" fmla="*/ 1379807299 h 1020"/>
              <a:gd name="T12" fmla="*/ 60899815 w 404"/>
              <a:gd name="T13" fmla="*/ 1381359820 h 1020"/>
              <a:gd name="T14" fmla="*/ 68512608 w 404"/>
              <a:gd name="T15" fmla="*/ 1381359820 h 1020"/>
              <a:gd name="T16" fmla="*/ 71717994 w 404"/>
              <a:gd name="T17" fmla="*/ 1379807299 h 1020"/>
              <a:gd name="T18" fmla="*/ 74121401 w 404"/>
              <a:gd name="T19" fmla="*/ 1377090387 h 1020"/>
              <a:gd name="T20" fmla="*/ 76525441 w 404"/>
              <a:gd name="T21" fmla="*/ 1374373476 h 1020"/>
              <a:gd name="T22" fmla="*/ 77727461 w 404"/>
              <a:gd name="T23" fmla="*/ 1370492173 h 1020"/>
              <a:gd name="T24" fmla="*/ 77727461 w 404"/>
              <a:gd name="T25" fmla="*/ 1252888093 h 10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04" h="1020">
                <a:moveTo>
                  <a:pt x="194" y="689"/>
                </a:moveTo>
                <a:lnTo>
                  <a:pt x="127" y="689"/>
                </a:lnTo>
                <a:lnTo>
                  <a:pt x="127" y="992"/>
                </a:lnTo>
                <a:lnTo>
                  <a:pt x="130" y="1002"/>
                </a:lnTo>
                <a:lnTo>
                  <a:pt x="137" y="1009"/>
                </a:lnTo>
                <a:lnTo>
                  <a:pt x="143" y="1016"/>
                </a:lnTo>
                <a:lnTo>
                  <a:pt x="152" y="1020"/>
                </a:lnTo>
                <a:lnTo>
                  <a:pt x="171" y="1020"/>
                </a:lnTo>
                <a:lnTo>
                  <a:pt x="179" y="1016"/>
                </a:lnTo>
                <a:lnTo>
                  <a:pt x="185" y="1009"/>
                </a:lnTo>
                <a:lnTo>
                  <a:pt x="191" y="1002"/>
                </a:lnTo>
                <a:lnTo>
                  <a:pt x="194" y="992"/>
                </a:lnTo>
                <a:lnTo>
                  <a:pt x="194" y="689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4" name="Freeform 738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900-000031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3" y="0"/>
            <a:ext cx="181738" cy="226346"/>
          </a:xfrm>
          <a:custGeom xmlns:a="http://schemas.openxmlformats.org/drawingml/2006/main">
            <a:avLst/>
            <a:gdLst>
              <a:gd name="T0" fmla="*/ 111783429 w 404"/>
              <a:gd name="T1" fmla="*/ 1252888093 h 1020"/>
              <a:gd name="T2" fmla="*/ 84538908 w 404"/>
              <a:gd name="T3" fmla="*/ 1252888093 h 1020"/>
              <a:gd name="T4" fmla="*/ 84538908 w 404"/>
              <a:gd name="T5" fmla="*/ 1370492173 h 1020"/>
              <a:gd name="T6" fmla="*/ 85740928 w 404"/>
              <a:gd name="T7" fmla="*/ 1374373476 h 1020"/>
              <a:gd name="T8" fmla="*/ 90949048 w 404"/>
              <a:gd name="T9" fmla="*/ 1379807299 h 1020"/>
              <a:gd name="T10" fmla="*/ 93753762 w 404"/>
              <a:gd name="T11" fmla="*/ 1381359820 h 1020"/>
              <a:gd name="T12" fmla="*/ 101767228 w 404"/>
              <a:gd name="T13" fmla="*/ 1381359820 h 1020"/>
              <a:gd name="T14" fmla="*/ 104972615 w 404"/>
              <a:gd name="T15" fmla="*/ 1379807299 h 1020"/>
              <a:gd name="T16" fmla="*/ 107376022 w 404"/>
              <a:gd name="T17" fmla="*/ 1377090387 h 1020"/>
              <a:gd name="T18" fmla="*/ 110581409 w 404"/>
              <a:gd name="T19" fmla="*/ 1374373476 h 1020"/>
              <a:gd name="T20" fmla="*/ 111783429 w 404"/>
              <a:gd name="T21" fmla="*/ 1370492173 h 1020"/>
              <a:gd name="T22" fmla="*/ 111783429 w 404"/>
              <a:gd name="T23" fmla="*/ 1252888093 h 10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04" h="1020">
                <a:moveTo>
                  <a:pt x="279" y="689"/>
                </a:moveTo>
                <a:lnTo>
                  <a:pt x="211" y="689"/>
                </a:lnTo>
                <a:lnTo>
                  <a:pt x="211" y="992"/>
                </a:lnTo>
                <a:lnTo>
                  <a:pt x="214" y="1002"/>
                </a:lnTo>
                <a:lnTo>
                  <a:pt x="227" y="1016"/>
                </a:lnTo>
                <a:lnTo>
                  <a:pt x="234" y="1020"/>
                </a:lnTo>
                <a:lnTo>
                  <a:pt x="254" y="1020"/>
                </a:lnTo>
                <a:lnTo>
                  <a:pt x="262" y="1016"/>
                </a:lnTo>
                <a:lnTo>
                  <a:pt x="268" y="1009"/>
                </a:lnTo>
                <a:lnTo>
                  <a:pt x="276" y="1002"/>
                </a:lnTo>
                <a:lnTo>
                  <a:pt x="279" y="992"/>
                </a:lnTo>
                <a:lnTo>
                  <a:pt x="279" y="689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5" name="Freeform 737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900-000032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109780062 w 404"/>
              <a:gd name="T1" fmla="*/ 1103846088 h 1020"/>
              <a:gd name="T2" fmla="*/ 52085634 w 404"/>
              <a:gd name="T3" fmla="*/ 1103846088 h 1020"/>
              <a:gd name="T4" fmla="*/ 13221587 w 404"/>
              <a:gd name="T5" fmla="*/ 1252888093 h 1020"/>
              <a:gd name="T6" fmla="*/ 148644109 w 404"/>
              <a:gd name="T7" fmla="*/ 1252888093 h 1020"/>
              <a:gd name="T8" fmla="*/ 109780062 w 404"/>
              <a:gd name="T9" fmla="*/ 1103846088 h 10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4" h="1020">
                <a:moveTo>
                  <a:pt x="274" y="305"/>
                </a:moveTo>
                <a:lnTo>
                  <a:pt x="130" y="305"/>
                </a:lnTo>
                <a:lnTo>
                  <a:pt x="33" y="689"/>
                </a:lnTo>
                <a:lnTo>
                  <a:pt x="371" y="689"/>
                </a:lnTo>
                <a:lnTo>
                  <a:pt x="274" y="305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6" name="Freeform 736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900-000033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140229969 w 404"/>
              <a:gd name="T1" fmla="*/ 1103457958 h 1020"/>
              <a:gd name="T2" fmla="*/ 109780062 w 404"/>
              <a:gd name="T3" fmla="*/ 1103457958 h 1020"/>
              <a:gd name="T4" fmla="*/ 118194202 w 404"/>
              <a:gd name="T5" fmla="*/ 1111608693 h 1020"/>
              <a:gd name="T6" fmla="*/ 120197569 w 404"/>
              <a:gd name="T7" fmla="*/ 1119371297 h 1020"/>
              <a:gd name="T8" fmla="*/ 122200302 w 404"/>
              <a:gd name="T9" fmla="*/ 1126745771 h 1020"/>
              <a:gd name="T10" fmla="*/ 124203669 w 404"/>
              <a:gd name="T11" fmla="*/ 1134120245 h 1020"/>
              <a:gd name="T12" fmla="*/ 126207036 w 404"/>
              <a:gd name="T13" fmla="*/ 1141494720 h 1020"/>
              <a:gd name="T14" fmla="*/ 128210402 w 404"/>
              <a:gd name="T15" fmla="*/ 1148869194 h 1020"/>
              <a:gd name="T16" fmla="*/ 130213769 w 404"/>
              <a:gd name="T17" fmla="*/ 1155855538 h 1020"/>
              <a:gd name="T18" fmla="*/ 132217136 w 404"/>
              <a:gd name="T19" fmla="*/ 1162841882 h 1020"/>
              <a:gd name="T20" fmla="*/ 134220502 w 404"/>
              <a:gd name="T21" fmla="*/ 1170604486 h 1020"/>
              <a:gd name="T22" fmla="*/ 136223869 w 404"/>
              <a:gd name="T23" fmla="*/ 1179143351 h 1020"/>
              <a:gd name="T24" fmla="*/ 138627276 w 404"/>
              <a:gd name="T25" fmla="*/ 1188070346 h 1020"/>
              <a:gd name="T26" fmla="*/ 139829296 w 404"/>
              <a:gd name="T27" fmla="*/ 1192727909 h 1020"/>
              <a:gd name="T28" fmla="*/ 141031316 w 404"/>
              <a:gd name="T29" fmla="*/ 1198937992 h 1020"/>
              <a:gd name="T30" fmla="*/ 145038049 w 404"/>
              <a:gd name="T31" fmla="*/ 1202043034 h 1020"/>
              <a:gd name="T32" fmla="*/ 150647476 w 404"/>
              <a:gd name="T33" fmla="*/ 1202043034 h 1020"/>
              <a:gd name="T34" fmla="*/ 159060983 w 404"/>
              <a:gd name="T35" fmla="*/ 1199326123 h 1020"/>
              <a:gd name="T36" fmla="*/ 161865696 w 404"/>
              <a:gd name="T37" fmla="*/ 1195444820 h 1020"/>
              <a:gd name="T38" fmla="*/ 161865696 w 404"/>
              <a:gd name="T39" fmla="*/ 1188846607 h 1020"/>
              <a:gd name="T40" fmla="*/ 161064350 w 404"/>
              <a:gd name="T41" fmla="*/ 1185353435 h 1020"/>
              <a:gd name="T42" fmla="*/ 160663676 w 404"/>
              <a:gd name="T43" fmla="*/ 1184189044 h 1020"/>
              <a:gd name="T44" fmla="*/ 157057616 w 404"/>
              <a:gd name="T45" fmla="*/ 1170216356 h 1020"/>
              <a:gd name="T46" fmla="*/ 153452189 w 404"/>
              <a:gd name="T47" fmla="*/ 1156243668 h 1020"/>
              <a:gd name="T48" fmla="*/ 151048149 w 404"/>
              <a:gd name="T49" fmla="*/ 1146152282 h 1020"/>
              <a:gd name="T50" fmla="*/ 147442089 w 404"/>
              <a:gd name="T51" fmla="*/ 1132567725 h 1020"/>
              <a:gd name="T52" fmla="*/ 145438723 w 404"/>
              <a:gd name="T53" fmla="*/ 1124416990 h 1020"/>
              <a:gd name="T54" fmla="*/ 143034683 w 404"/>
              <a:gd name="T55" fmla="*/ 1114713734 h 1020"/>
              <a:gd name="T56" fmla="*/ 141431989 w 404"/>
              <a:gd name="T57" fmla="*/ 1108115521 h 1020"/>
              <a:gd name="T58" fmla="*/ 140229969 w 404"/>
              <a:gd name="T59" fmla="*/ 1103457958 h 102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04" h="1020">
                <a:moveTo>
                  <a:pt x="350" y="304"/>
                </a:moveTo>
                <a:lnTo>
                  <a:pt x="274" y="304"/>
                </a:lnTo>
                <a:lnTo>
                  <a:pt x="295" y="325"/>
                </a:lnTo>
                <a:lnTo>
                  <a:pt x="300" y="345"/>
                </a:lnTo>
                <a:lnTo>
                  <a:pt x="305" y="364"/>
                </a:lnTo>
                <a:lnTo>
                  <a:pt x="310" y="383"/>
                </a:lnTo>
                <a:lnTo>
                  <a:pt x="315" y="402"/>
                </a:lnTo>
                <a:lnTo>
                  <a:pt x="320" y="421"/>
                </a:lnTo>
                <a:lnTo>
                  <a:pt x="325" y="439"/>
                </a:lnTo>
                <a:lnTo>
                  <a:pt x="330" y="457"/>
                </a:lnTo>
                <a:lnTo>
                  <a:pt x="335" y="477"/>
                </a:lnTo>
                <a:lnTo>
                  <a:pt x="340" y="499"/>
                </a:lnTo>
                <a:lnTo>
                  <a:pt x="346" y="522"/>
                </a:lnTo>
                <a:lnTo>
                  <a:pt x="349" y="534"/>
                </a:lnTo>
                <a:lnTo>
                  <a:pt x="352" y="550"/>
                </a:lnTo>
                <a:lnTo>
                  <a:pt x="362" y="558"/>
                </a:lnTo>
                <a:lnTo>
                  <a:pt x="376" y="558"/>
                </a:lnTo>
                <a:lnTo>
                  <a:pt x="397" y="551"/>
                </a:lnTo>
                <a:lnTo>
                  <a:pt x="404" y="541"/>
                </a:lnTo>
                <a:lnTo>
                  <a:pt x="404" y="524"/>
                </a:lnTo>
                <a:lnTo>
                  <a:pt x="402" y="515"/>
                </a:lnTo>
                <a:lnTo>
                  <a:pt x="401" y="512"/>
                </a:lnTo>
                <a:lnTo>
                  <a:pt x="392" y="476"/>
                </a:lnTo>
                <a:lnTo>
                  <a:pt x="383" y="440"/>
                </a:lnTo>
                <a:lnTo>
                  <a:pt x="377" y="414"/>
                </a:lnTo>
                <a:lnTo>
                  <a:pt x="368" y="379"/>
                </a:lnTo>
                <a:lnTo>
                  <a:pt x="363" y="358"/>
                </a:lnTo>
                <a:lnTo>
                  <a:pt x="357" y="333"/>
                </a:lnTo>
                <a:lnTo>
                  <a:pt x="353" y="316"/>
                </a:lnTo>
                <a:lnTo>
                  <a:pt x="350" y="304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7" name="Freeform 735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900-000034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103770595 w 404"/>
              <a:gd name="T1" fmla="*/ 1059598620 h 1020"/>
              <a:gd name="T2" fmla="*/ 57694428 w 404"/>
              <a:gd name="T3" fmla="*/ 1059598620 h 1020"/>
              <a:gd name="T4" fmla="*/ 36460007 w 404"/>
              <a:gd name="T5" fmla="*/ 1070466266 h 1020"/>
              <a:gd name="T6" fmla="*/ 25241154 w 404"/>
              <a:gd name="T7" fmla="*/ 1091425921 h 1020"/>
              <a:gd name="T8" fmla="*/ 17228320 w 404"/>
              <a:gd name="T9" fmla="*/ 1121700078 h 1020"/>
              <a:gd name="T10" fmla="*/ 9214854 w 404"/>
              <a:gd name="T11" fmla="*/ 1151586105 h 1020"/>
              <a:gd name="T12" fmla="*/ 7212120 w 404"/>
              <a:gd name="T13" fmla="*/ 1160124970 h 1020"/>
              <a:gd name="T14" fmla="*/ 5208753 w 404"/>
              <a:gd name="T15" fmla="*/ 1167499444 h 1020"/>
              <a:gd name="T16" fmla="*/ 3606060 w 404"/>
              <a:gd name="T17" fmla="*/ 1174097658 h 1020"/>
              <a:gd name="T18" fmla="*/ 2404040 w 404"/>
              <a:gd name="T19" fmla="*/ 1180695872 h 1020"/>
              <a:gd name="T20" fmla="*/ 1202020 w 404"/>
              <a:gd name="T21" fmla="*/ 1184189044 h 1020"/>
              <a:gd name="T22" fmla="*/ 801347 w 404"/>
              <a:gd name="T23" fmla="*/ 1185353435 h 1020"/>
              <a:gd name="T24" fmla="*/ 0 w 404"/>
              <a:gd name="T25" fmla="*/ 1186517825 h 1020"/>
              <a:gd name="T26" fmla="*/ 0 w 404"/>
              <a:gd name="T27" fmla="*/ 1188070346 h 1020"/>
              <a:gd name="T28" fmla="*/ 0 w 404"/>
              <a:gd name="T29" fmla="*/ 1195056690 h 1020"/>
              <a:gd name="T30" fmla="*/ 2804713 w 404"/>
              <a:gd name="T31" fmla="*/ 1198937992 h 1020"/>
              <a:gd name="T32" fmla="*/ 8013467 w 404"/>
              <a:gd name="T33" fmla="*/ 1201266774 h 1020"/>
              <a:gd name="T34" fmla="*/ 12019567 w 404"/>
              <a:gd name="T35" fmla="*/ 1202043034 h 1020"/>
              <a:gd name="T36" fmla="*/ 18430340 w 404"/>
              <a:gd name="T37" fmla="*/ 1199326123 h 1020"/>
              <a:gd name="T38" fmla="*/ 22437074 w 404"/>
              <a:gd name="T39" fmla="*/ 1190399128 h 1020"/>
              <a:gd name="T40" fmla="*/ 24439807 w 404"/>
              <a:gd name="T41" fmla="*/ 1183412784 h 1020"/>
              <a:gd name="T42" fmla="*/ 27645194 w 404"/>
              <a:gd name="T43" fmla="*/ 1172545137 h 1020"/>
              <a:gd name="T44" fmla="*/ 31251254 w 404"/>
              <a:gd name="T45" fmla="*/ 1158572449 h 1020"/>
              <a:gd name="T46" fmla="*/ 33254621 w 404"/>
              <a:gd name="T47" fmla="*/ 1150809845 h 1020"/>
              <a:gd name="T48" fmla="*/ 35658661 w 404"/>
              <a:gd name="T49" fmla="*/ 1141882850 h 1020"/>
              <a:gd name="T50" fmla="*/ 40866781 w 404"/>
              <a:gd name="T51" fmla="*/ 1120923818 h 1020"/>
              <a:gd name="T52" fmla="*/ 45674861 w 404"/>
              <a:gd name="T53" fmla="*/ 1103846088 h 1020"/>
              <a:gd name="T54" fmla="*/ 109780062 w 404"/>
              <a:gd name="T55" fmla="*/ 1103846088 h 1020"/>
              <a:gd name="T56" fmla="*/ 109780062 w 404"/>
              <a:gd name="T57" fmla="*/ 1103457958 h 1020"/>
              <a:gd name="T58" fmla="*/ 140229969 w 404"/>
              <a:gd name="T59" fmla="*/ 1103457958 h 1020"/>
              <a:gd name="T60" fmla="*/ 139428623 w 404"/>
              <a:gd name="T61" fmla="*/ 1100741046 h 1020"/>
              <a:gd name="T62" fmla="*/ 131015116 w 404"/>
              <a:gd name="T63" fmla="*/ 1078228871 h 1020"/>
              <a:gd name="T64" fmla="*/ 111382755 w 404"/>
              <a:gd name="T65" fmla="*/ 1060763011 h 1020"/>
              <a:gd name="T66" fmla="*/ 103770595 w 404"/>
              <a:gd name="T67" fmla="*/ 1059598620 h 102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04" h="1020">
                <a:moveTo>
                  <a:pt x="259" y="191"/>
                </a:moveTo>
                <a:lnTo>
                  <a:pt x="144" y="191"/>
                </a:lnTo>
                <a:lnTo>
                  <a:pt x="91" y="219"/>
                </a:lnTo>
                <a:lnTo>
                  <a:pt x="63" y="273"/>
                </a:lnTo>
                <a:lnTo>
                  <a:pt x="43" y="351"/>
                </a:lnTo>
                <a:lnTo>
                  <a:pt x="23" y="428"/>
                </a:lnTo>
                <a:lnTo>
                  <a:pt x="18" y="450"/>
                </a:lnTo>
                <a:lnTo>
                  <a:pt x="13" y="469"/>
                </a:lnTo>
                <a:lnTo>
                  <a:pt x="9" y="486"/>
                </a:lnTo>
                <a:lnTo>
                  <a:pt x="6" y="503"/>
                </a:lnTo>
                <a:lnTo>
                  <a:pt x="3" y="512"/>
                </a:lnTo>
                <a:lnTo>
                  <a:pt x="2" y="515"/>
                </a:lnTo>
                <a:lnTo>
                  <a:pt x="0" y="518"/>
                </a:lnTo>
                <a:lnTo>
                  <a:pt x="0" y="522"/>
                </a:lnTo>
                <a:lnTo>
                  <a:pt x="0" y="540"/>
                </a:lnTo>
                <a:lnTo>
                  <a:pt x="7" y="550"/>
                </a:lnTo>
                <a:lnTo>
                  <a:pt x="20" y="556"/>
                </a:lnTo>
                <a:lnTo>
                  <a:pt x="30" y="558"/>
                </a:lnTo>
                <a:lnTo>
                  <a:pt x="46" y="551"/>
                </a:lnTo>
                <a:lnTo>
                  <a:pt x="56" y="528"/>
                </a:lnTo>
                <a:lnTo>
                  <a:pt x="61" y="510"/>
                </a:lnTo>
                <a:lnTo>
                  <a:pt x="69" y="482"/>
                </a:lnTo>
                <a:lnTo>
                  <a:pt x="78" y="446"/>
                </a:lnTo>
                <a:lnTo>
                  <a:pt x="83" y="426"/>
                </a:lnTo>
                <a:lnTo>
                  <a:pt x="89" y="403"/>
                </a:lnTo>
                <a:lnTo>
                  <a:pt x="102" y="349"/>
                </a:lnTo>
                <a:lnTo>
                  <a:pt x="114" y="305"/>
                </a:lnTo>
                <a:lnTo>
                  <a:pt x="274" y="305"/>
                </a:lnTo>
                <a:lnTo>
                  <a:pt x="274" y="304"/>
                </a:lnTo>
                <a:lnTo>
                  <a:pt x="350" y="304"/>
                </a:lnTo>
                <a:lnTo>
                  <a:pt x="348" y="297"/>
                </a:lnTo>
                <a:lnTo>
                  <a:pt x="327" y="239"/>
                </a:lnTo>
                <a:lnTo>
                  <a:pt x="278" y="194"/>
                </a:lnTo>
                <a:lnTo>
                  <a:pt x="259" y="191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8" name="Freeform 734">
            <a:extLst xmlns:a="http://schemas.openxmlformats.org/drawingml/2006/main">
              <a:ext uri="{FF2B5EF4-FFF2-40B4-BE49-F238E27FC236}">
                <a16:creationId xmlns:a16="http://schemas.microsoft.com/office/drawing/2014/main" xmlns="" id="{00000000-0008-0000-0900-000035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84538908 w 404"/>
              <a:gd name="T1" fmla="*/ 985465748 h 1020"/>
              <a:gd name="T2" fmla="*/ 61701161 w 404"/>
              <a:gd name="T3" fmla="*/ 993616482 h 1020"/>
              <a:gd name="T4" fmla="*/ 52085634 w 404"/>
              <a:gd name="T5" fmla="*/ 1014963644 h 1020"/>
              <a:gd name="T6" fmla="*/ 52886981 w 404"/>
              <a:gd name="T7" fmla="*/ 1024666900 h 1020"/>
              <a:gd name="T8" fmla="*/ 65307221 w 404"/>
              <a:gd name="T9" fmla="*/ 1044849671 h 1020"/>
              <a:gd name="T10" fmla="*/ 81734195 w 404"/>
              <a:gd name="T11" fmla="*/ 1050283495 h 1020"/>
              <a:gd name="T12" fmla="*/ 89747028 w 404"/>
              <a:gd name="T13" fmla="*/ 1049119104 h 1020"/>
              <a:gd name="T14" fmla="*/ 96959148 w 404"/>
              <a:gd name="T15" fmla="*/ 1045625932 h 1020"/>
              <a:gd name="T16" fmla="*/ 103369922 w 404"/>
              <a:gd name="T17" fmla="*/ 1037863327 h 1020"/>
              <a:gd name="T18" fmla="*/ 106975349 w 404"/>
              <a:gd name="T19" fmla="*/ 1030876983 h 1020"/>
              <a:gd name="T20" fmla="*/ 108978715 w 404"/>
              <a:gd name="T21" fmla="*/ 1024278770 h 1020"/>
              <a:gd name="T22" fmla="*/ 108978715 w 404"/>
              <a:gd name="T23" fmla="*/ 1013799254 h 1020"/>
              <a:gd name="T24" fmla="*/ 97760495 w 404"/>
              <a:gd name="T25" fmla="*/ 992063961 h 1020"/>
              <a:gd name="T26" fmla="*/ 84538908 w 404"/>
              <a:gd name="T27" fmla="*/ 985465748 h 102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04" h="1020">
                <a:moveTo>
                  <a:pt x="211" y="0"/>
                </a:moveTo>
                <a:lnTo>
                  <a:pt x="154" y="21"/>
                </a:lnTo>
                <a:lnTo>
                  <a:pt x="130" y="76"/>
                </a:lnTo>
                <a:lnTo>
                  <a:pt x="132" y="101"/>
                </a:lnTo>
                <a:lnTo>
                  <a:pt x="163" y="153"/>
                </a:lnTo>
                <a:lnTo>
                  <a:pt x="204" y="167"/>
                </a:lnTo>
                <a:lnTo>
                  <a:pt x="224" y="164"/>
                </a:lnTo>
                <a:lnTo>
                  <a:pt x="242" y="155"/>
                </a:lnTo>
                <a:lnTo>
                  <a:pt x="258" y="135"/>
                </a:lnTo>
                <a:lnTo>
                  <a:pt x="267" y="117"/>
                </a:lnTo>
                <a:lnTo>
                  <a:pt x="272" y="100"/>
                </a:lnTo>
                <a:lnTo>
                  <a:pt x="272" y="73"/>
                </a:lnTo>
                <a:lnTo>
                  <a:pt x="244" y="17"/>
                </a:lnTo>
                <a:lnTo>
                  <a:pt x="211" y="0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4999" y="4421935"/>
            <a:ext cx="5564841" cy="4188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r>
              <a:rPr lang="ru-RU" sz="1600" dirty="0"/>
              <a:t>Добрый день, дорогие гости, коллеги! Хочу представить вашему вниманию краткую информацию о состоянии рынка труда в Кыргызской Республике.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81075" y="4421935"/>
            <a:ext cx="6264696" cy="4188575"/>
          </a:xfrm>
        </p:spPr>
        <p:txBody>
          <a:bodyPr/>
          <a:lstStyle/>
          <a:p>
            <a:r>
              <a:rPr lang="ru-RU" sz="1600" dirty="0"/>
              <a:t>По данным интегрированного выборочного обследования бюджетов домашних хозяйств и рабочей силы, в 201</a:t>
            </a:r>
            <a:r>
              <a:rPr lang="en-US" sz="1600" dirty="0"/>
              <a:t>9</a:t>
            </a:r>
            <a:r>
              <a:rPr lang="ru-RU" sz="1600" dirty="0"/>
              <a:t>г. численность силы (занятые и безработные) в возрасте 15 лет и старше насчитывала 2583,6 тыс. человек.</a:t>
            </a:r>
          </a:p>
          <a:p>
            <a:r>
              <a:rPr lang="ru-RU" sz="1600" dirty="0"/>
              <a:t>Уровень участия</a:t>
            </a:r>
            <a:r>
              <a:rPr lang="ru-RU" sz="1600" baseline="0" dirty="0"/>
              <a:t> в рабочей силе</a:t>
            </a:r>
            <a:r>
              <a:rPr lang="ru-RU" sz="1600" dirty="0"/>
              <a:t> в возрасте 15 лет и старше в 2019г. составил более 60 процентов. Более активны на рынке труда мужчины, что наглядно подтверждается результатами обследования рабочей силы. Так, уровень </a:t>
            </a:r>
          </a:p>
          <a:p>
            <a:r>
              <a:rPr lang="ru-RU" sz="1600" dirty="0"/>
              <a:t>участия мужчин равен 75,7</a:t>
            </a:r>
            <a:r>
              <a:rPr lang="ru-RU" sz="1600" baseline="0" dirty="0"/>
              <a:t> </a:t>
            </a:r>
            <a:r>
              <a:rPr lang="ru-RU" sz="1600" dirty="0"/>
              <a:t>процентам, а женщин – 45,5 процентам. </a:t>
            </a:r>
          </a:p>
          <a:p>
            <a:r>
              <a:rPr lang="ru-RU" sz="1600" dirty="0"/>
              <a:t>Кривая, отражающая уровень экономической активности мужчин в зависимости от возраста, лежит выше аналогичной кривой для женщин. При этом, максимум активности достигается у мужчин в возрасте 35-39 лет (94 процента), а у женщин - в возрасте 45-49 лет (68 процентов). Минимум для обеих кривых наступает в возрасте 70 лет и старше, его значение у мужчин составляет 7 процентов, а у женщин - 3 процента.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58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8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44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385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09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693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81075" y="4421935"/>
            <a:ext cx="6192688" cy="4188575"/>
          </a:xfrm>
        </p:spPr>
        <p:txBody>
          <a:bodyPr/>
          <a:lstStyle/>
          <a:p>
            <a:pPr algn="just"/>
            <a:r>
              <a:rPr lang="ru-RU" sz="1600" dirty="0"/>
              <a:t>Превышение уровня занятости мужчин по отношению к уровню занятости женщин отмечалось во всех возрастных группах, но наиболее значительное - в возрастных группах 20-39 лет. В этом возрасте женщины чаще всего оставляют работу в связи с рождением ребенка. Но уже в возрастной группе 45-54 года отмечается сближение уровня занятости мужчин и женщин. Женщины этого возраста, как правило, имеют уже подросших детей и возвращаются к трудовой деятельности.</a:t>
            </a:r>
          </a:p>
          <a:p>
            <a:pPr algn="just"/>
            <a:r>
              <a:rPr lang="ru-RU" sz="1600" dirty="0"/>
              <a:t>В 2018 году в общей численности занятых, доля женщин, имеющих высшее профессиональное образование, составила более 27 процентов, мужчин - более 19 процентов, имеющих среднее профессиональное, соответственно, более 17 процентов и более 9 процентов. Мужская занятость преобладает в таких видах деятельности и занятиях, где достаточно среднего или неполного среднего образования, но необходима профессиональная подготовка. Среди занятых мужчин доля лиц, получивших начальное профессиональное образование, составила более 7 процентов, среди женщин – около 5 процентов.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0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701158" cy="4188575"/>
          </a:xfrm>
        </p:spPr>
        <p:txBody>
          <a:bodyPr/>
          <a:lstStyle/>
          <a:p>
            <a:pPr algn="just"/>
            <a:r>
              <a:rPr lang="ru-RU" sz="1600" dirty="0"/>
              <a:t>К безработным относятся лица в возрасте от 15 лет и старше, которые одновременно удовлетворяли трем критериям:</a:t>
            </a:r>
          </a:p>
          <a:p>
            <a:pPr algn="just"/>
            <a:r>
              <a:rPr lang="ru-RU" sz="1600" dirty="0"/>
              <a:t>не имели работы (доходного занятия);</a:t>
            </a:r>
          </a:p>
          <a:p>
            <a:pPr algn="just"/>
            <a:r>
              <a:rPr lang="ru-RU" sz="1600" dirty="0"/>
              <a:t>занимались поиском работы;</a:t>
            </a:r>
          </a:p>
          <a:p>
            <a:pPr algn="just"/>
            <a:r>
              <a:rPr lang="ru-RU" sz="1600" dirty="0"/>
              <a:t>были готовы приступить к работе.</a:t>
            </a:r>
          </a:p>
          <a:p>
            <a:pPr algn="just"/>
            <a:r>
              <a:rPr lang="ru-RU" sz="1600" dirty="0"/>
              <a:t>Численность безработных, по итогам обследования рабочей силы в 2018г., составила 156,3 тыс. человек, из них 56 процентов составили мужчины и 44 процента - женщины </a:t>
            </a:r>
          </a:p>
          <a:p>
            <a:pPr algn="just"/>
            <a:r>
              <a:rPr lang="ru-RU" sz="1600" dirty="0"/>
              <a:t>Уровень общей безработицы составил 6,2 процента. Ее масштабы среди женщин (6,9 процентов) были значительными, чем среди мужчин (5,7 процентов).</a:t>
            </a: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95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/>
              <a:t>Возрастная структура безработных характеризуется молодым составом - среди них более 44 процента приходится на население в возрасте от 20 до 30 лет. </a:t>
            </a:r>
          </a:p>
          <a:p>
            <a:pPr algn="just"/>
            <a:r>
              <a:rPr lang="ru-RU" sz="1600" dirty="0"/>
              <a:t>Наибольших значений уровень безработицы достигает среди молодежи в возрасте 15-19 лет (13,9 процента) и . Но уже в возрастной группе 45-49 года она снижается до 4,1 процента.</a:t>
            </a:r>
          </a:p>
          <a:p>
            <a:pPr algn="just"/>
            <a:r>
              <a:rPr lang="ru-RU" sz="1600" dirty="0"/>
              <a:t>Наибольший разрыв в уровне безработицы между мужчиной и женщиной наблюдается в возрастной группе 15-24 года (7 процентных пункта).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243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/>
              <a:t>Наиболее низкий уровень безработицы имеет население, имеющее высшее образование (5,9 процента) и среднее профессиональное образование (6,5 процента). Обращает на себя внимание высокий уровень безработицы среди лиц с незаконченным высшим профессиональным образованием (13,3 процента) и с начальным профессиональным образованием (8,7 процента), значительно превышающий средний уровень по республике.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37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z="1600" dirty="0"/>
              <a:t>Численность получателей пенсий, состоящих на учете в пенсионных органах Социального фонда Кыргызской Республики и других министерств и ведомств, за пятилетний период увеличилась с 634 тысяч человек до 695 тыс. человек, или на 9,6 процента.</a:t>
            </a:r>
          </a:p>
          <a:p>
            <a:pPr>
              <a:spcBef>
                <a:spcPct val="0"/>
              </a:spcBef>
            </a:pPr>
            <a:r>
              <a:rPr lang="ru-RU" sz="1600" dirty="0"/>
              <a:t>Средний размер назначенных месячных пенсий с учетом компенсационных выплат за электроэнергию увеличился с 4710 сомов в 2014г. до 5761 сомов в 2018г., что в 1,3 раза превысило установленный прожиточный минимум пенсионера, в то время как в 2014г. размер пенсии превышал прожиточный минимум на 6 процентов.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766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1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7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1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9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2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7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2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3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0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24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293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997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322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847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25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629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747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60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25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99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757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696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232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966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2420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219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136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243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395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5330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140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509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851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1845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3871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3641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78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282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857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171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7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780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2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8957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0232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138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527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5491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12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527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987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5465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2579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2802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359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943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053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3489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761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238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5375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9275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902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5429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01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1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95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  <p:sldLayoutId id="2147484287" r:id="rId9"/>
    <p:sldLayoutId id="2147484288" r:id="rId10"/>
    <p:sldLayoutId id="21474842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FBD5F06-57CC-4326-8A6E-5B4374593092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4869CC7-14E7-417B-9701-117E57A26D1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09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1" r:id="rId1"/>
    <p:sldLayoutId id="2147484292" r:id="rId2"/>
    <p:sldLayoutId id="2147484293" r:id="rId3"/>
    <p:sldLayoutId id="2147484294" r:id="rId4"/>
    <p:sldLayoutId id="2147484295" r:id="rId5"/>
    <p:sldLayoutId id="2147484296" r:id="rId6"/>
    <p:sldLayoutId id="2147484297" r:id="rId7"/>
    <p:sldLayoutId id="2147484298" r:id="rId8"/>
    <p:sldLayoutId id="2147484299" r:id="rId9"/>
    <p:sldLayoutId id="2147484300" r:id="rId10"/>
    <p:sldLayoutId id="21474843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04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3" r:id="rId1"/>
    <p:sldLayoutId id="2147484304" r:id="rId2"/>
    <p:sldLayoutId id="2147484305" r:id="rId3"/>
    <p:sldLayoutId id="2147484306" r:id="rId4"/>
    <p:sldLayoutId id="2147484307" r:id="rId5"/>
    <p:sldLayoutId id="2147484308" r:id="rId6"/>
    <p:sldLayoutId id="2147484309" r:id="rId7"/>
    <p:sldLayoutId id="2147484310" r:id="rId8"/>
    <p:sldLayoutId id="2147484311" r:id="rId9"/>
    <p:sldLayoutId id="2147484312" r:id="rId10"/>
    <p:sldLayoutId id="21474843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ABD6A71-FC2A-44A7-8342-EAAE20CD31D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11.09.2023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2D30038-E921-4EB3-A9F2-F176C331B4C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71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package" Target="../embeddings/_____Microsoft_Excel3.xlsx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package" Target="../embeddings/_____Microsoft_Excel4.xlsx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package" Target="../embeddings/_____Microsoft_Excel8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7" Type="http://schemas.openxmlformats.org/officeDocument/2006/relationships/chart" Target="../charts/chart1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207" y="236393"/>
            <a:ext cx="7868281" cy="7642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2330960"/>
            <a:ext cx="8018313" cy="1458079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7600" b="1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7600" b="1" dirty="0" err="1">
                <a:solidFill>
                  <a:schemeClr val="accent1">
                    <a:lumMod val="50000"/>
                  </a:schemeClr>
                </a:solidFill>
              </a:rPr>
              <a:t>Кыргыз</a:t>
            </a:r>
            <a:r>
              <a:rPr lang="ru-RU" sz="17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7600" b="1" dirty="0" err="1">
                <a:solidFill>
                  <a:schemeClr val="accent1">
                    <a:lumMod val="50000"/>
                  </a:schemeClr>
                </a:solidFill>
              </a:rPr>
              <a:t>Республикасынын</a:t>
            </a:r>
            <a:r>
              <a:rPr lang="ru-RU" sz="17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7600" b="1" dirty="0" err="1">
                <a:solidFill>
                  <a:schemeClr val="accent1">
                    <a:lumMod val="50000"/>
                  </a:schemeClr>
                </a:solidFill>
              </a:rPr>
              <a:t>эмгек</a:t>
            </a:r>
            <a:r>
              <a:rPr lang="ru-RU" sz="17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7600" b="1" dirty="0" err="1">
                <a:solidFill>
                  <a:schemeClr val="accent1">
                    <a:lumMod val="50000"/>
                  </a:schemeClr>
                </a:solidFill>
              </a:rPr>
              <a:t>рыногунун</a:t>
            </a:r>
            <a:r>
              <a:rPr lang="ru-RU" sz="17600" b="1" dirty="0">
                <a:solidFill>
                  <a:schemeClr val="accent1">
                    <a:lumMod val="50000"/>
                  </a:schemeClr>
                </a:solidFill>
              </a:rPr>
              <a:t> 2022 –</a:t>
            </a:r>
            <a:r>
              <a:rPr lang="ru-RU" sz="17600" b="1" dirty="0" err="1">
                <a:solidFill>
                  <a:schemeClr val="accent1">
                    <a:lumMod val="50000"/>
                  </a:schemeClr>
                </a:solidFill>
              </a:rPr>
              <a:t>жылдагы</a:t>
            </a:r>
            <a:r>
              <a:rPr lang="ru-RU" sz="17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7600" b="1" dirty="0" err="1">
                <a:solidFill>
                  <a:schemeClr val="accent1">
                    <a:lumMod val="50000"/>
                  </a:schemeClr>
                </a:solidFill>
              </a:rPr>
              <a:t>абалы</a:t>
            </a:r>
            <a:r>
              <a:rPr lang="ru-RU" sz="17600" b="1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sz="14400" b="1" dirty="0"/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8000" b="1" dirty="0"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8000" b="1" dirty="0"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ky-KG" sz="8000" b="1" i="1" dirty="0">
                <a:solidFill>
                  <a:prstClr val="black"/>
                </a:solidFill>
                <a:latin typeface="Kyrghyz Times" pitchFamily="2" charset="0"/>
                <a:ea typeface="Calibri"/>
                <a:cs typeface="+mj-cs"/>
              </a:rPr>
              <a:t>(ү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й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чарбалардын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бюджеттерине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жана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жумушчу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к</a:t>
            </a:r>
            <a:r>
              <a:rPr lang="ky-KG" sz="8000" b="1" i="1" dirty="0">
                <a:solidFill>
                  <a:prstClr val="black"/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ч</a:t>
            </a:r>
            <a:r>
              <a:rPr lang="ky-KG" sz="8000" b="1" i="1" dirty="0">
                <a:solidFill>
                  <a:prstClr val="black"/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н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интеграциялык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тандалма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 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изилд</a:t>
            </a:r>
            <a:r>
              <a:rPr lang="ky-KG" sz="80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с</a:t>
            </a:r>
            <a:r>
              <a:rPr lang="ky-KG" sz="80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н</a:t>
            </a:r>
            <a:r>
              <a:rPr lang="ky-KG" sz="80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н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жыйынтыгы</a:t>
            </a:r>
            <a:r>
              <a:rPr lang="ru-RU" sz="8000" b="1" i="1" dirty="0">
                <a:solidFill>
                  <a:srgbClr val="44546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,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Улстатком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КР - </a:t>
            </a:r>
            <a:r>
              <a:rPr lang="en-US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  <a:hlinkClick r:id="rId3"/>
              </a:rPr>
              <a:t>www.stat.kg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endParaRPr lang="en-US" sz="8000" b="1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/>
              <a:t/>
            </a:r>
            <a:br>
              <a:rPr lang="ru-RU" sz="8000" b="1" dirty="0"/>
            </a:br>
            <a:endParaRPr lang="ru-RU" sz="8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420" y="315912"/>
            <a:ext cx="7317670" cy="994122"/>
          </a:xfrm>
        </p:spPr>
        <p:txBody>
          <a:bodyPr>
            <a:normAutofit fontScale="90000"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рыногу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тууралуу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маалыматардын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булактары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 жана турак жай фондун каттоо</a:t>
            </a:r>
          </a:p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Жумушчу күчүнө болгон талдоо</a:t>
            </a:r>
          </a:p>
          <a:p>
            <a:pPr marL="685800" algn="just">
              <a:lnSpc>
                <a:spcPct val="115000"/>
              </a:lnSpc>
            </a:pPr>
            <a:r>
              <a:rPr lang="ky-KG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</a:t>
            </a: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 чарбалардын бюджеттеринин жана жумушчу күчүнүн       интеграцияланган изилдөөсү</a:t>
            </a:r>
          </a:p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Бир жолку болуучу иш мен камсыздоону изилдөө</a:t>
            </a:r>
          </a:p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Расмий статистикалык отчеттуулук (</a:t>
            </a:r>
            <a:r>
              <a:rPr lang="ky-KG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административдик </a:t>
            </a: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маалыматтар)</a:t>
            </a:r>
          </a:p>
          <a:p>
            <a:pPr marL="685800" algn="just">
              <a:lnSpc>
                <a:spcPct val="115000"/>
              </a:lnSpc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6" y="6182146"/>
            <a:ext cx="576064" cy="5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371599" y="6237288"/>
            <a:ext cx="6945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</a:pP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0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420" y="315912"/>
            <a:ext cx="7317670" cy="994122"/>
          </a:xfrm>
        </p:spPr>
        <p:txBody>
          <a:bodyPr>
            <a:norm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Нормативдик-укуктук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базасы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Кыргыз Республикасынын Конституциясы</a:t>
            </a:r>
          </a:p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Эмгек Кодекси</a:t>
            </a:r>
          </a:p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Кыргыз Республикасынын</a:t>
            </a:r>
            <a:r>
              <a:rPr lang="ky-KG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Расмий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статистика ж</a:t>
            </a: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нунд</a:t>
            </a: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”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Закону</a:t>
            </a: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Кыргыз </a:t>
            </a:r>
            <a:r>
              <a:rPr lang="ky-KG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Республикасынын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Элди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иш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менен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камсыздуулукка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жардам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Закону</a:t>
            </a: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algn="just">
              <a:lnSpc>
                <a:spcPct val="115000"/>
              </a:lnSpc>
            </a:pP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Статистикалык программа</a:t>
            </a:r>
          </a:p>
          <a:p>
            <a:pPr marL="685800" algn="just">
              <a:lnSpc>
                <a:spcPct val="115000"/>
              </a:lnSpc>
            </a:pPr>
            <a:r>
              <a:rPr lang="ky-KG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 аралык </a:t>
            </a: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эмгек статистиктеринин конференциясынын Резолюциялары</a:t>
            </a:r>
          </a:p>
          <a:p>
            <a:pPr marL="685800" algn="just">
              <a:lnSpc>
                <a:spcPct val="115000"/>
              </a:lnSpc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ky-KG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6" y="6182146"/>
            <a:ext cx="576064" cy="5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371599" y="6237288"/>
            <a:ext cx="6945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</a:pP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94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130" y="274638"/>
            <a:ext cx="7317670" cy="994122"/>
          </a:xfrm>
        </p:spPr>
        <p:txBody>
          <a:bodyPr>
            <a:normAutofit/>
          </a:bodyPr>
          <a:lstStyle/>
          <a:p>
            <a:pPr algn="l"/>
            <a:r>
              <a:rPr lang="ky-KG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Тандалма изилдөөлорд</a:t>
            </a:r>
            <a:r>
              <a:rPr lang="ky-KG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өткөр</a:t>
            </a:r>
            <a:r>
              <a:rPr lang="ky-KG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ky-KG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нун </a:t>
            </a:r>
            <a:br>
              <a:rPr lang="ky-KG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методологиялык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принциптери</a:t>
            </a:r>
            <a:r>
              <a:rPr lang="ky-KG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ky-KG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Жумушчу күчүнүн, иштегендердин жана жумушсуздардын саны боюнча маалыматтар Улутстатком тарабынан 2003-жылдан бери туруктуу негизде жүргүзүлүп келе жаткан үй чарбалардын бюджетинин жана жумушчу күчүнүн интеграцияланган тандалма изилдөөсүнүн маалыматтары боюнча алынган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y-KG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 изилдөө республиканын бардык региондорундагы 5 миң үй чарбаны камтыйт.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y-KG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зилдөөнүн жыйынтыгы жалпы калкка жайылтылат.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ky-KG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</a:t>
            </a:r>
            <a:r>
              <a:rPr lang="ky-KG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 чарбалардын бюджеттеринин жана жумушчу күчүнүн       интеграцияланган изилдөөсү үчүн тандоонун негизи катары 1999ж. жана 2009-жылдагы Эл жана турак жай фондун каттоонун маалыматтары пайдаланылды</a:t>
            </a:r>
            <a:endParaRPr lang="ru-RU" sz="2000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6" y="6182146"/>
            <a:ext cx="576064" cy="5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371599" y="6237288"/>
            <a:ext cx="6945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</a:pP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654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776" y="467385"/>
            <a:ext cx="7434024" cy="441336"/>
          </a:xfrm>
        </p:spPr>
        <p:txBody>
          <a:bodyPr>
            <a:normAutofit fontScale="90000"/>
          </a:bodyPr>
          <a:lstStyle/>
          <a:p>
            <a:pPr lvl="0" indent="474663" fontAlgn="base"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y-KG" sz="3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Жумушчу күчү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24892"/>
            <a:ext cx="8229600" cy="4901272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ky-KG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Үй чарбалардын бюджеттеринин жана жумушчу күчүнүн интеграцияланган тандалма изилдөөсүнүн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y-KG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маалыматтары боюнча 2022-жылы 15 жаш жана андан улуу курактагы жумушчу күчүнүн (иштеген калк жана жумушсуздар) саны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2,7млн. </a:t>
            </a:r>
            <a:r>
              <a:rPr lang="ky-KG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y-KG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адамды түзгөн.</a:t>
            </a:r>
            <a:r>
              <a:rPr lang="ru-RU" sz="1800" dirty="0"/>
              <a:t> 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ky-KG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 жаш жана андан улуу куракта жумушчу күчүнүн курамына катышуунун деңгээли 2022-жылы 60 пайыздан ашкан. Эмгек рыногунда эркектер активдүүрөөк келишет, бул жумушчу күчүнө жүргүзүлгөн изилдөөнүн жыйынтыктары менен ачык тастыкталат</a:t>
            </a:r>
            <a:r>
              <a:rPr lang="ky-KG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Эркектердин жумушчу күчүнүн курамына катышуусунун деңгээли 75 пайызга барабар, ал эми аялдардын арасында 46 пайызды түзөт.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ky-KG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Эркектердин жумушчу күчүнүн курамына катышуусун кыйыр түрдө чагылдырган деңгээл жаш куракка жараша болот, ал аялдардын арасындагы кыйыр деңгээлден жогору болуп саналат. Мында эң жогорку деңгээлге эркектер 30-39 жашта (93 пайызга жакын), ал эми аялдар 45-49 жашта (70 пайыздан көп) жетишет. Активд</a:t>
            </a:r>
            <a:r>
              <a:rPr lang="ky-KG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үү</a:t>
            </a:r>
            <a:r>
              <a:rPr lang="ky-KG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ky-KG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</a:t>
            </a:r>
            <a:r>
              <a:rPr lang="ky-KG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</a:t>
            </a:r>
            <a:r>
              <a:rPr lang="ky-KG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</a:t>
            </a:r>
            <a:r>
              <a:rPr lang="ky-KG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</a:t>
            </a:r>
            <a:r>
              <a:rPr lang="ky-KG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</a:t>
            </a:r>
            <a:r>
              <a:rPr lang="ky-KG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өмөнкү </a:t>
            </a:r>
            <a:r>
              <a:rPr lang="ky-KG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денгээли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70  же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андан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жогорку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жаш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куракта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белгиленди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y-KG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эркектерде -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аялдарда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 5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50" y="5997731"/>
            <a:ext cx="569208" cy="54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371599" y="6237288"/>
            <a:ext cx="6945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</a:pP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8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464" y="277491"/>
            <a:ext cx="8585015" cy="991269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к</a:t>
            </a:r>
            <a:r>
              <a:rPr lang="ky-KG" sz="28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  <a:cs typeface="Times New Roman"/>
              </a:rPr>
              <a:t>¼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  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ми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¾</a:t>
            </a:r>
            <a:r>
              <a:rPr lang="ky-KG" sz="1600" i="1" dirty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адам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)</a:t>
            </a:r>
            <a:endParaRPr lang="ru-RU" sz="1600" i="1" dirty="0">
              <a:solidFill>
                <a:schemeClr val="accent5">
                  <a:lumMod val="50000"/>
                </a:schemeClr>
              </a:solidFill>
              <a:latin typeface="Kyrghyz Times" pitchFamily="2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06561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7766478"/>
              </p:ext>
            </p:extLst>
          </p:nvPr>
        </p:nvGraphicFramePr>
        <p:xfrm>
          <a:off x="3347864" y="2780928"/>
          <a:ext cx="5167485" cy="314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Объект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66861738"/>
              </p:ext>
            </p:extLst>
          </p:nvPr>
        </p:nvGraphicFramePr>
        <p:xfrm>
          <a:off x="628649" y="1268761"/>
          <a:ext cx="7886699" cy="4722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35017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0" y="277491"/>
            <a:ext cx="8671658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курактык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топтор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ky-KG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³ч³н¼ катышуунун де</a:t>
            </a:r>
            <a:r>
              <a:rPr lang="ky-KG" sz="28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¾</a:t>
            </a:r>
            <a:r>
              <a:rPr lang="ky-KG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гээли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  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06561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статистика 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514629"/>
              </p:ext>
            </p:extLst>
          </p:nvPr>
        </p:nvGraphicFramePr>
        <p:xfrm>
          <a:off x="2987824" y="2636912"/>
          <a:ext cx="5527526" cy="3243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133122"/>
              </p:ext>
            </p:extLst>
          </p:nvPr>
        </p:nvGraphicFramePr>
        <p:xfrm>
          <a:off x="2699792" y="2492896"/>
          <a:ext cx="5815558" cy="323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369717"/>
              </p:ext>
            </p:extLst>
          </p:nvPr>
        </p:nvGraphicFramePr>
        <p:xfrm>
          <a:off x="683569" y="1565177"/>
          <a:ext cx="7980038" cy="4223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24147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2"/>
          <p:cNvSpPr>
            <a:spLocks noEditPoints="1"/>
          </p:cNvSpPr>
          <p:nvPr/>
        </p:nvSpPr>
        <p:spPr bwMode="auto">
          <a:xfrm>
            <a:off x="2597944" y="3303191"/>
            <a:ext cx="2039541" cy="1170384"/>
          </a:xfrm>
          <a:custGeom>
            <a:avLst/>
            <a:gdLst>
              <a:gd name="T0" fmla="*/ 2147483646 w 1713"/>
              <a:gd name="T1" fmla="*/ 2147483646 h 983"/>
              <a:gd name="T2" fmla="*/ 2147483646 w 1713"/>
              <a:gd name="T3" fmla="*/ 2147483646 h 983"/>
              <a:gd name="T4" fmla="*/ 2147483646 w 1713"/>
              <a:gd name="T5" fmla="*/ 2147483646 h 983"/>
              <a:gd name="T6" fmla="*/ 2147483646 w 1713"/>
              <a:gd name="T7" fmla="*/ 2147483646 h 983"/>
              <a:gd name="T8" fmla="*/ 2147483646 w 1713"/>
              <a:gd name="T9" fmla="*/ 2147483646 h 983"/>
              <a:gd name="T10" fmla="*/ 2147483646 w 1713"/>
              <a:gd name="T11" fmla="*/ 2147483646 h 983"/>
              <a:gd name="T12" fmla="*/ 2147483646 w 1713"/>
              <a:gd name="T13" fmla="*/ 2147483646 h 983"/>
              <a:gd name="T14" fmla="*/ 2147483646 w 1713"/>
              <a:gd name="T15" fmla="*/ 2147483646 h 983"/>
              <a:gd name="T16" fmla="*/ 2147483646 w 1713"/>
              <a:gd name="T17" fmla="*/ 2147483646 h 983"/>
              <a:gd name="T18" fmla="*/ 2147483646 w 1713"/>
              <a:gd name="T19" fmla="*/ 2147483646 h 983"/>
              <a:gd name="T20" fmla="*/ 2147483646 w 1713"/>
              <a:gd name="T21" fmla="*/ 2147483646 h 983"/>
              <a:gd name="T22" fmla="*/ 2147483646 w 1713"/>
              <a:gd name="T23" fmla="*/ 2147483646 h 983"/>
              <a:gd name="T24" fmla="*/ 2147483646 w 1713"/>
              <a:gd name="T25" fmla="*/ 2147483646 h 983"/>
              <a:gd name="T26" fmla="*/ 2147483646 w 1713"/>
              <a:gd name="T27" fmla="*/ 2147483646 h 983"/>
              <a:gd name="T28" fmla="*/ 2147483646 w 1713"/>
              <a:gd name="T29" fmla="*/ 2147483646 h 983"/>
              <a:gd name="T30" fmla="*/ 2147483646 w 1713"/>
              <a:gd name="T31" fmla="*/ 2147483646 h 983"/>
              <a:gd name="T32" fmla="*/ 2147483646 w 1713"/>
              <a:gd name="T33" fmla="*/ 2147483646 h 983"/>
              <a:gd name="T34" fmla="*/ 2147483646 w 1713"/>
              <a:gd name="T35" fmla="*/ 2147483646 h 983"/>
              <a:gd name="T36" fmla="*/ 2147483646 w 1713"/>
              <a:gd name="T37" fmla="*/ 2147483646 h 983"/>
              <a:gd name="T38" fmla="*/ 2147483646 w 1713"/>
              <a:gd name="T39" fmla="*/ 2147483646 h 983"/>
              <a:gd name="T40" fmla="*/ 2147483646 w 1713"/>
              <a:gd name="T41" fmla="*/ 2147483646 h 983"/>
              <a:gd name="T42" fmla="*/ 2147483646 w 1713"/>
              <a:gd name="T43" fmla="*/ 2147483646 h 983"/>
              <a:gd name="T44" fmla="*/ 2147483646 w 1713"/>
              <a:gd name="T45" fmla="*/ 2147483646 h 983"/>
              <a:gd name="T46" fmla="*/ 2147483646 w 1713"/>
              <a:gd name="T47" fmla="*/ 2147483646 h 983"/>
              <a:gd name="T48" fmla="*/ 2147483646 w 1713"/>
              <a:gd name="T49" fmla="*/ 2147483646 h 983"/>
              <a:gd name="T50" fmla="*/ 2147483646 w 1713"/>
              <a:gd name="T51" fmla="*/ 2147483646 h 983"/>
              <a:gd name="T52" fmla="*/ 2147483646 w 1713"/>
              <a:gd name="T53" fmla="*/ 2147483646 h 983"/>
              <a:gd name="T54" fmla="*/ 2147483646 w 1713"/>
              <a:gd name="T55" fmla="*/ 2147483646 h 983"/>
              <a:gd name="T56" fmla="*/ 2147483646 w 1713"/>
              <a:gd name="T57" fmla="*/ 2147483646 h 983"/>
              <a:gd name="T58" fmla="*/ 2147483646 w 1713"/>
              <a:gd name="T59" fmla="*/ 2147483646 h 983"/>
              <a:gd name="T60" fmla="*/ 2147483646 w 1713"/>
              <a:gd name="T61" fmla="*/ 2147483646 h 983"/>
              <a:gd name="T62" fmla="*/ 2147483646 w 1713"/>
              <a:gd name="T63" fmla="*/ 2147483646 h 983"/>
              <a:gd name="T64" fmla="*/ 2147483646 w 1713"/>
              <a:gd name="T65" fmla="*/ 2147483646 h 983"/>
              <a:gd name="T66" fmla="*/ 2147483646 w 1713"/>
              <a:gd name="T67" fmla="*/ 2147483646 h 983"/>
              <a:gd name="T68" fmla="*/ 2147483646 w 1713"/>
              <a:gd name="T69" fmla="*/ 2147483646 h 983"/>
              <a:gd name="T70" fmla="*/ 2147483646 w 1713"/>
              <a:gd name="T71" fmla="*/ 2147483646 h 983"/>
              <a:gd name="T72" fmla="*/ 2147483646 w 1713"/>
              <a:gd name="T73" fmla="*/ 2147483646 h 983"/>
              <a:gd name="T74" fmla="*/ 2147483646 w 1713"/>
              <a:gd name="T75" fmla="*/ 2147483646 h 983"/>
              <a:gd name="T76" fmla="*/ 2147483646 w 1713"/>
              <a:gd name="T77" fmla="*/ 2147483646 h 983"/>
              <a:gd name="T78" fmla="*/ 2147483646 w 1713"/>
              <a:gd name="T79" fmla="*/ 2147483646 h 983"/>
              <a:gd name="T80" fmla="*/ 2147483646 w 1713"/>
              <a:gd name="T81" fmla="*/ 2147483646 h 983"/>
              <a:gd name="T82" fmla="*/ 2147483646 w 1713"/>
              <a:gd name="T83" fmla="*/ 2147483646 h 983"/>
              <a:gd name="T84" fmla="*/ 2147483646 w 1713"/>
              <a:gd name="T85" fmla="*/ 2147483646 h 983"/>
              <a:gd name="T86" fmla="*/ 2147483646 w 1713"/>
              <a:gd name="T87" fmla="*/ 2147483646 h 983"/>
              <a:gd name="T88" fmla="*/ 2147483646 w 1713"/>
              <a:gd name="T89" fmla="*/ 2147483646 h 983"/>
              <a:gd name="T90" fmla="*/ 2147483646 w 1713"/>
              <a:gd name="T91" fmla="*/ 2147483646 h 983"/>
              <a:gd name="T92" fmla="*/ 2147483646 w 1713"/>
              <a:gd name="T93" fmla="*/ 2147483646 h 983"/>
              <a:gd name="T94" fmla="*/ 2147483646 w 1713"/>
              <a:gd name="T95" fmla="*/ 2147483646 h 983"/>
              <a:gd name="T96" fmla="*/ 2147483646 w 1713"/>
              <a:gd name="T97" fmla="*/ 2147483646 h 983"/>
              <a:gd name="T98" fmla="*/ 2147483646 w 1713"/>
              <a:gd name="T99" fmla="*/ 2147483646 h 983"/>
              <a:gd name="T100" fmla="*/ 2147483646 w 1713"/>
              <a:gd name="T101" fmla="*/ 2147483646 h 983"/>
              <a:gd name="T102" fmla="*/ 2147483646 w 1713"/>
              <a:gd name="T103" fmla="*/ 2147483646 h 983"/>
              <a:gd name="T104" fmla="*/ 2147483646 w 1713"/>
              <a:gd name="T105" fmla="*/ 2147483646 h 983"/>
              <a:gd name="T106" fmla="*/ 2147483646 w 1713"/>
              <a:gd name="T107" fmla="*/ 2147483646 h 983"/>
              <a:gd name="T108" fmla="*/ 2147483646 w 1713"/>
              <a:gd name="T109" fmla="*/ 2147483646 h 983"/>
              <a:gd name="T110" fmla="*/ 2147483646 w 1713"/>
              <a:gd name="T111" fmla="*/ 2147483646 h 983"/>
              <a:gd name="T112" fmla="*/ 2147483646 w 1713"/>
              <a:gd name="T113" fmla="*/ 2147483646 h 983"/>
              <a:gd name="T114" fmla="*/ 2147483646 w 1713"/>
              <a:gd name="T115" fmla="*/ 2147483646 h 983"/>
              <a:gd name="T116" fmla="*/ 2147483646 w 1713"/>
              <a:gd name="T117" fmla="*/ 2147483646 h 983"/>
              <a:gd name="T118" fmla="*/ 2147483646 w 1713"/>
              <a:gd name="T119" fmla="*/ 2147483646 h 983"/>
              <a:gd name="T120" fmla="*/ 2147483646 w 1713"/>
              <a:gd name="T121" fmla="*/ 2147483646 h 983"/>
              <a:gd name="T122" fmla="*/ 2147483646 w 1713"/>
              <a:gd name="T123" fmla="*/ 2147483646 h 983"/>
              <a:gd name="T124" fmla="*/ 2147483646 w 1713"/>
              <a:gd name="T125" fmla="*/ 2147483646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257300" y="3774679"/>
            <a:ext cx="1963341" cy="572690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000000"/>
              </a:solidFill>
              <a:latin typeface="Gill Sans MT"/>
              <a:cs typeface="+mn-cs"/>
            </a:endParaRPr>
          </a:p>
        </p:txBody>
      </p:sp>
      <p:sp>
        <p:nvSpPr>
          <p:cNvPr id="13316" name="Freeform 15"/>
          <p:cNvSpPr>
            <a:spLocks/>
          </p:cNvSpPr>
          <p:nvPr/>
        </p:nvSpPr>
        <p:spPr bwMode="auto">
          <a:xfrm>
            <a:off x="3920730" y="2526903"/>
            <a:ext cx="2706290" cy="1289447"/>
          </a:xfrm>
          <a:custGeom>
            <a:avLst/>
            <a:gdLst>
              <a:gd name="T0" fmla="*/ 2147483646 w 2273"/>
              <a:gd name="T1" fmla="*/ 2147483646 h 1083"/>
              <a:gd name="T2" fmla="*/ 2147483646 w 2273"/>
              <a:gd name="T3" fmla="*/ 2147483646 h 1083"/>
              <a:gd name="T4" fmla="*/ 2147483646 w 2273"/>
              <a:gd name="T5" fmla="*/ 2147483646 h 1083"/>
              <a:gd name="T6" fmla="*/ 2147483646 w 2273"/>
              <a:gd name="T7" fmla="*/ 2147483646 h 1083"/>
              <a:gd name="T8" fmla="*/ 2147483646 w 2273"/>
              <a:gd name="T9" fmla="*/ 2147483646 h 1083"/>
              <a:gd name="T10" fmla="*/ 2147483646 w 2273"/>
              <a:gd name="T11" fmla="*/ 2147483646 h 1083"/>
              <a:gd name="T12" fmla="*/ 2147483646 w 2273"/>
              <a:gd name="T13" fmla="*/ 2147483646 h 1083"/>
              <a:gd name="T14" fmla="*/ 2147483646 w 2273"/>
              <a:gd name="T15" fmla="*/ 2147483646 h 1083"/>
              <a:gd name="T16" fmla="*/ 2147483646 w 2273"/>
              <a:gd name="T17" fmla="*/ 2147483646 h 1083"/>
              <a:gd name="T18" fmla="*/ 2147483646 w 2273"/>
              <a:gd name="T19" fmla="*/ 2147483646 h 1083"/>
              <a:gd name="T20" fmla="*/ 2147483646 w 2273"/>
              <a:gd name="T21" fmla="*/ 2147483646 h 1083"/>
              <a:gd name="T22" fmla="*/ 2147483646 w 2273"/>
              <a:gd name="T23" fmla="*/ 2147483646 h 1083"/>
              <a:gd name="T24" fmla="*/ 2147483646 w 2273"/>
              <a:gd name="T25" fmla="*/ 2147483646 h 1083"/>
              <a:gd name="T26" fmla="*/ 2147483646 w 2273"/>
              <a:gd name="T27" fmla="*/ 2147483646 h 1083"/>
              <a:gd name="T28" fmla="*/ 2147483646 w 2273"/>
              <a:gd name="T29" fmla="*/ 2147483646 h 1083"/>
              <a:gd name="T30" fmla="*/ 2147483646 w 2273"/>
              <a:gd name="T31" fmla="*/ 2147483646 h 1083"/>
              <a:gd name="T32" fmla="*/ 2147483646 w 2273"/>
              <a:gd name="T33" fmla="*/ 2147483646 h 1083"/>
              <a:gd name="T34" fmla="*/ 2147483646 w 2273"/>
              <a:gd name="T35" fmla="*/ 2147483646 h 1083"/>
              <a:gd name="T36" fmla="*/ 2147483646 w 2273"/>
              <a:gd name="T37" fmla="*/ 2147483646 h 1083"/>
              <a:gd name="T38" fmla="*/ 2147483646 w 2273"/>
              <a:gd name="T39" fmla="*/ 2147483646 h 1083"/>
              <a:gd name="T40" fmla="*/ 2147483646 w 2273"/>
              <a:gd name="T41" fmla="*/ 2147483646 h 1083"/>
              <a:gd name="T42" fmla="*/ 2147483646 w 2273"/>
              <a:gd name="T43" fmla="*/ 2147483646 h 1083"/>
              <a:gd name="T44" fmla="*/ 2147483646 w 2273"/>
              <a:gd name="T45" fmla="*/ 2147483646 h 1083"/>
              <a:gd name="T46" fmla="*/ 2147483646 w 2273"/>
              <a:gd name="T47" fmla="*/ 2147483646 h 1083"/>
              <a:gd name="T48" fmla="*/ 2147483646 w 2273"/>
              <a:gd name="T49" fmla="*/ 2147483646 h 1083"/>
              <a:gd name="T50" fmla="*/ 2147483646 w 2273"/>
              <a:gd name="T51" fmla="*/ 2147483646 h 1083"/>
              <a:gd name="T52" fmla="*/ 2147483646 w 2273"/>
              <a:gd name="T53" fmla="*/ 2147483646 h 1083"/>
              <a:gd name="T54" fmla="*/ 2147483646 w 2273"/>
              <a:gd name="T55" fmla="*/ 2147483646 h 1083"/>
              <a:gd name="T56" fmla="*/ 2147483646 w 2273"/>
              <a:gd name="T57" fmla="*/ 2147483646 h 1083"/>
              <a:gd name="T58" fmla="*/ 2147483646 w 2273"/>
              <a:gd name="T59" fmla="*/ 2147483646 h 1083"/>
              <a:gd name="T60" fmla="*/ 2147483646 w 2273"/>
              <a:gd name="T61" fmla="*/ 2147483646 h 1083"/>
              <a:gd name="T62" fmla="*/ 2147483646 w 2273"/>
              <a:gd name="T63" fmla="*/ 2147483646 h 1083"/>
              <a:gd name="T64" fmla="*/ 2147483646 w 2273"/>
              <a:gd name="T65" fmla="*/ 2147483646 h 1083"/>
              <a:gd name="T66" fmla="*/ 2147483646 w 2273"/>
              <a:gd name="T67" fmla="*/ 2147483646 h 1083"/>
              <a:gd name="T68" fmla="*/ 2147483646 w 2273"/>
              <a:gd name="T69" fmla="*/ 2147483646 h 1083"/>
              <a:gd name="T70" fmla="*/ 2147483646 w 2273"/>
              <a:gd name="T71" fmla="*/ 2147483646 h 1083"/>
              <a:gd name="T72" fmla="*/ 2147483646 w 2273"/>
              <a:gd name="T73" fmla="*/ 2147483646 h 1083"/>
              <a:gd name="T74" fmla="*/ 2147483646 w 2273"/>
              <a:gd name="T75" fmla="*/ 2147483646 h 1083"/>
              <a:gd name="T76" fmla="*/ 2147483646 w 2273"/>
              <a:gd name="T77" fmla="*/ 2147483646 h 1083"/>
              <a:gd name="T78" fmla="*/ 2147483646 w 2273"/>
              <a:gd name="T79" fmla="*/ 2147483646 h 1083"/>
              <a:gd name="T80" fmla="*/ 2147483646 w 2273"/>
              <a:gd name="T81" fmla="*/ 2147483646 h 1083"/>
              <a:gd name="T82" fmla="*/ 2147483646 w 2273"/>
              <a:gd name="T83" fmla="*/ 2147483646 h 1083"/>
              <a:gd name="T84" fmla="*/ 2147483646 w 2273"/>
              <a:gd name="T85" fmla="*/ 2147483646 h 1083"/>
              <a:gd name="T86" fmla="*/ 2147483646 w 2273"/>
              <a:gd name="T87" fmla="*/ 2147483646 h 1083"/>
              <a:gd name="T88" fmla="*/ 2147483646 w 2273"/>
              <a:gd name="T89" fmla="*/ 2147483646 h 1083"/>
              <a:gd name="T90" fmla="*/ 2147483646 w 2273"/>
              <a:gd name="T91" fmla="*/ 2147483646 h 1083"/>
              <a:gd name="T92" fmla="*/ 2147483646 w 2273"/>
              <a:gd name="T93" fmla="*/ 2147483646 h 1083"/>
              <a:gd name="T94" fmla="*/ 2147483646 w 2273"/>
              <a:gd name="T95" fmla="*/ 2147483646 h 1083"/>
              <a:gd name="T96" fmla="*/ 2147483646 w 2273"/>
              <a:gd name="T97" fmla="*/ 2147483646 h 1083"/>
              <a:gd name="T98" fmla="*/ 2147483646 w 2273"/>
              <a:gd name="T99" fmla="*/ 2147483646 h 1083"/>
              <a:gd name="T100" fmla="*/ 2147483646 w 2273"/>
              <a:gd name="T101" fmla="*/ 2147483646 h 1083"/>
              <a:gd name="T102" fmla="*/ 2147483646 w 2273"/>
              <a:gd name="T103" fmla="*/ 2147483646 h 1083"/>
              <a:gd name="T104" fmla="*/ 2147483646 w 2273"/>
              <a:gd name="T105" fmla="*/ 2147483646 h 1083"/>
              <a:gd name="T106" fmla="*/ 2147483646 w 2273"/>
              <a:gd name="T107" fmla="*/ 2147483646 h 1083"/>
              <a:gd name="T108" fmla="*/ 2147483646 w 2273"/>
              <a:gd name="T109" fmla="*/ 2147483646 h 1083"/>
              <a:gd name="T110" fmla="*/ 2147483646 w 2273"/>
              <a:gd name="T111" fmla="*/ 2147483646 h 1083"/>
              <a:gd name="T112" fmla="*/ 2147483646 w 2273"/>
              <a:gd name="T113" fmla="*/ 2147483646 h 1083"/>
              <a:gd name="T114" fmla="*/ 2147483646 w 2273"/>
              <a:gd name="T115" fmla="*/ 2147483646 h 1083"/>
              <a:gd name="T116" fmla="*/ 2147483646 w 2273"/>
              <a:gd name="T117" fmla="*/ 2147483646 h 1083"/>
              <a:gd name="T118" fmla="*/ 2147483646 w 2273"/>
              <a:gd name="T119" fmla="*/ 2147483646 h 1083"/>
              <a:gd name="T120" fmla="*/ 2147483646 w 2273"/>
              <a:gd name="T121" fmla="*/ 2147483646 h 1083"/>
              <a:gd name="T122" fmla="*/ 2147483646 w 2273"/>
              <a:gd name="T123" fmla="*/ 2147483646 h 1083"/>
              <a:gd name="T124" fmla="*/ 2147483646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chemeClr val="bg1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1808560" y="2662635"/>
            <a:ext cx="2727722" cy="844153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000000"/>
              </a:solidFill>
              <a:latin typeface="Gill Sans MT"/>
              <a:cs typeface="+mn-cs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074445" y="2234010"/>
            <a:ext cx="2774156" cy="1072753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000000"/>
              </a:solidFill>
              <a:latin typeface="Gill Sans MT"/>
              <a:cs typeface="+mn-cs"/>
            </a:endParaRPr>
          </a:p>
        </p:txBody>
      </p: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1371600" y="3872310"/>
            <a:ext cx="13442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областы</a:t>
            </a:r>
            <a:r>
              <a:rPr lang="en-US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177,1 мин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sz="1200" b="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en-US" altLang="ru-RU" sz="1200" b="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320" name="TextBox 7"/>
          <p:cNvSpPr txBox="1">
            <a:spLocks noChangeArrowheads="1"/>
          </p:cNvSpPr>
          <p:nvPr/>
        </p:nvSpPr>
        <p:spPr bwMode="auto">
          <a:xfrm>
            <a:off x="2976564" y="3632993"/>
            <a:ext cx="155971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 </a:t>
            </a:r>
            <a:r>
              <a:rPr lang="ru-RU" altLang="ru-RU" sz="1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областы</a:t>
            </a:r>
            <a:endParaRPr lang="en-US" altLang="ru-RU" sz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631,3 мин </a:t>
            </a:r>
            <a:r>
              <a:rPr lang="ru-RU" altLang="ru-RU" sz="135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endParaRPr lang="en-US" altLang="ru-RU" sz="135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21" name="TextBox 8"/>
          <p:cNvSpPr txBox="1">
            <a:spLocks noChangeArrowheads="1"/>
          </p:cNvSpPr>
          <p:nvPr/>
        </p:nvSpPr>
        <p:spPr bwMode="auto">
          <a:xfrm>
            <a:off x="5611416" y="2445941"/>
            <a:ext cx="156090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Ысык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-Кол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областы</a:t>
            </a:r>
            <a:endParaRPr lang="en-US" alt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169,9 мин </a:t>
            </a:r>
            <a:r>
              <a:rPr lang="ru-RU" altLang="ru-RU" sz="135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endParaRPr lang="en-US" altLang="ru-RU" sz="135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4542236" y="2929334"/>
            <a:ext cx="1077515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областы</a:t>
            </a:r>
            <a:endParaRPr lang="en-US" alt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97,3 мин </a:t>
            </a:r>
            <a:r>
              <a:rPr lang="ru-RU" altLang="ru-RU" sz="135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endParaRPr lang="en-US" altLang="ru-RU" sz="135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23" name="TextBox 10"/>
          <p:cNvSpPr txBox="1">
            <a:spLocks noChangeArrowheads="1"/>
          </p:cNvSpPr>
          <p:nvPr/>
        </p:nvSpPr>
        <p:spPr bwMode="auto">
          <a:xfrm>
            <a:off x="2403872" y="2759075"/>
            <a:ext cx="15609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 </a:t>
            </a:r>
            <a:r>
              <a:rPr lang="ru-RU" altLang="ru-RU" sz="9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областы</a:t>
            </a:r>
            <a:endParaRPr lang="en-US" altLang="ru-RU" sz="9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427,0 мин </a:t>
            </a:r>
            <a:r>
              <a:rPr lang="ru-RU" altLang="ru-RU" sz="9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endParaRPr lang="en-US" altLang="ru-RU" sz="1200" b="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3324" name="Freeform 5"/>
          <p:cNvSpPr>
            <a:spLocks/>
          </p:cNvSpPr>
          <p:nvPr/>
        </p:nvSpPr>
        <p:spPr bwMode="auto">
          <a:xfrm>
            <a:off x="4392216" y="2204244"/>
            <a:ext cx="119063" cy="140494"/>
          </a:xfrm>
          <a:custGeom>
            <a:avLst/>
            <a:gdLst>
              <a:gd name="T0" fmla="*/ 2147483646 w 100"/>
              <a:gd name="T1" fmla="*/ 2147483646 h 118"/>
              <a:gd name="T2" fmla="*/ 2147483646 w 100"/>
              <a:gd name="T3" fmla="*/ 2147483646 h 118"/>
              <a:gd name="T4" fmla="*/ 2147483646 w 100"/>
              <a:gd name="T5" fmla="*/ 2147483646 h 118"/>
              <a:gd name="T6" fmla="*/ 2147483646 w 100"/>
              <a:gd name="T7" fmla="*/ 2147483646 h 118"/>
              <a:gd name="T8" fmla="*/ 2147483646 w 100"/>
              <a:gd name="T9" fmla="*/ 2147483646 h 118"/>
              <a:gd name="T10" fmla="*/ 2147483646 w 100"/>
              <a:gd name="T11" fmla="*/ 2147483646 h 118"/>
              <a:gd name="T12" fmla="*/ 2147483646 w 100"/>
              <a:gd name="T13" fmla="*/ 2147483646 h 118"/>
              <a:gd name="T14" fmla="*/ 2147483646 w 100"/>
              <a:gd name="T15" fmla="*/ 2147483646 h 118"/>
              <a:gd name="T16" fmla="*/ 2147483646 w 100"/>
              <a:gd name="T17" fmla="*/ 2147483646 h 118"/>
              <a:gd name="T18" fmla="*/ 2147483646 w 100"/>
              <a:gd name="T19" fmla="*/ 2147483646 h 118"/>
              <a:gd name="T20" fmla="*/ 2147483646 w 100"/>
              <a:gd name="T21" fmla="*/ 2147483646 h 118"/>
              <a:gd name="T22" fmla="*/ 2147483646 w 100"/>
              <a:gd name="T23" fmla="*/ 2147483646 h 118"/>
              <a:gd name="T24" fmla="*/ 2147483646 w 100"/>
              <a:gd name="T25" fmla="*/ 2147483646 h 118"/>
              <a:gd name="T26" fmla="*/ 2147483646 w 100"/>
              <a:gd name="T27" fmla="*/ 2147483646 h 118"/>
              <a:gd name="T28" fmla="*/ 2147483646 w 100"/>
              <a:gd name="T29" fmla="*/ 2147483646 h 118"/>
              <a:gd name="T30" fmla="*/ 2147483646 w 100"/>
              <a:gd name="T31" fmla="*/ 2147483646 h 118"/>
              <a:gd name="T32" fmla="*/ 2147483646 w 100"/>
              <a:gd name="T33" fmla="*/ 2147483646 h 118"/>
              <a:gd name="T34" fmla="*/ 2147483646 w 100"/>
              <a:gd name="T35" fmla="*/ 2147483646 h 118"/>
              <a:gd name="T36" fmla="*/ 2147483646 w 100"/>
              <a:gd name="T37" fmla="*/ 2147483646 h 118"/>
              <a:gd name="T38" fmla="*/ 2147483646 w 100"/>
              <a:gd name="T39" fmla="*/ 2147483646 h 118"/>
              <a:gd name="T40" fmla="*/ 2147483646 w 100"/>
              <a:gd name="T41" fmla="*/ 2147483646 h 118"/>
              <a:gd name="T42" fmla="*/ 2147483646 w 100"/>
              <a:gd name="T43" fmla="*/ 2147483646 h 118"/>
              <a:gd name="T44" fmla="*/ 2147483646 w 100"/>
              <a:gd name="T45" fmla="*/ 2147483646 h 118"/>
              <a:gd name="T46" fmla="*/ 2147483646 w 100"/>
              <a:gd name="T47" fmla="*/ 2147483646 h 118"/>
              <a:gd name="T48" fmla="*/ 2147483646 w 100"/>
              <a:gd name="T49" fmla="*/ 2147483646 h 118"/>
              <a:gd name="T50" fmla="*/ 2147483646 w 100"/>
              <a:gd name="T51" fmla="*/ 2147483646 h 118"/>
              <a:gd name="T52" fmla="*/ 2147483646 w 100"/>
              <a:gd name="T53" fmla="*/ 2147483646 h 118"/>
              <a:gd name="T54" fmla="*/ 2147483646 w 100"/>
              <a:gd name="T55" fmla="*/ 2147483646 h 118"/>
              <a:gd name="T56" fmla="*/ 2147483646 w 100"/>
              <a:gd name="T57" fmla="*/ 2147483646 h 118"/>
              <a:gd name="T58" fmla="*/ 2147483646 w 100"/>
              <a:gd name="T59" fmla="*/ 2147483646 h 118"/>
              <a:gd name="T60" fmla="*/ 2147483646 w 100"/>
              <a:gd name="T61" fmla="*/ 2147483646 h 118"/>
              <a:gd name="T62" fmla="*/ 2147483646 w 100"/>
              <a:gd name="T63" fmla="*/ 2147483646 h 118"/>
              <a:gd name="T64" fmla="*/ 2147483646 w 100"/>
              <a:gd name="T65" fmla="*/ 2147483646 h 118"/>
              <a:gd name="T66" fmla="*/ 2147483646 w 100"/>
              <a:gd name="T67" fmla="*/ 2147483646 h 118"/>
              <a:gd name="T68" fmla="*/ 2147483646 w 100"/>
              <a:gd name="T69" fmla="*/ 2147483646 h 118"/>
              <a:gd name="T70" fmla="*/ 2147483646 w 100"/>
              <a:gd name="T71" fmla="*/ 2147483646 h 118"/>
              <a:gd name="T72" fmla="*/ 2147483646 w 100"/>
              <a:gd name="T73" fmla="*/ 2147483646 h 118"/>
              <a:gd name="T74" fmla="*/ 2147483646 w 100"/>
              <a:gd name="T75" fmla="*/ 2147483646 h 118"/>
              <a:gd name="T76" fmla="*/ 2147483646 w 100"/>
              <a:gd name="T77" fmla="*/ 2147483646 h 118"/>
              <a:gd name="T78" fmla="*/ 2147483646 w 100"/>
              <a:gd name="T79" fmla="*/ 2147483646 h 118"/>
              <a:gd name="T80" fmla="*/ 2147483646 w 100"/>
              <a:gd name="T81" fmla="*/ 2147483646 h 118"/>
              <a:gd name="T82" fmla="*/ 2147483646 w 100"/>
              <a:gd name="T83" fmla="*/ 2147483646 h 118"/>
              <a:gd name="T84" fmla="*/ 0 w 100"/>
              <a:gd name="T85" fmla="*/ 2147483646 h 118"/>
              <a:gd name="T86" fmla="*/ 2147483646 w 100"/>
              <a:gd name="T87" fmla="*/ 2147483646 h 118"/>
              <a:gd name="T88" fmla="*/ 2147483646 w 100"/>
              <a:gd name="T89" fmla="*/ 2147483646 h 118"/>
              <a:gd name="T90" fmla="*/ 2147483646 w 100"/>
              <a:gd name="T91" fmla="*/ 2147483646 h 118"/>
              <a:gd name="T92" fmla="*/ 2147483646 w 100"/>
              <a:gd name="T93" fmla="*/ 2147483646 h 118"/>
              <a:gd name="T94" fmla="*/ 2147483646 w 100"/>
              <a:gd name="T95" fmla="*/ 2147483646 h 118"/>
              <a:gd name="T96" fmla="*/ 2147483646 w 100"/>
              <a:gd name="T97" fmla="*/ 2147483646 h 118"/>
              <a:gd name="T98" fmla="*/ 2147483646 w 100"/>
              <a:gd name="T99" fmla="*/ 2147483646 h 118"/>
              <a:gd name="T100" fmla="*/ 2147483646 w 100"/>
              <a:gd name="T101" fmla="*/ 2147483646 h 118"/>
              <a:gd name="T102" fmla="*/ 2147483646 w 100"/>
              <a:gd name="T103" fmla="*/ 2147483646 h 118"/>
              <a:gd name="T104" fmla="*/ 2147483646 w 100"/>
              <a:gd name="T105" fmla="*/ 2147483646 h 118"/>
              <a:gd name="T106" fmla="*/ 2147483646 w 100"/>
              <a:gd name="T107" fmla="*/ 2147483646 h 118"/>
              <a:gd name="T108" fmla="*/ 2147483646 w 100"/>
              <a:gd name="T109" fmla="*/ 2147483646 h 118"/>
              <a:gd name="T110" fmla="*/ 2147483646 w 100"/>
              <a:gd name="T111" fmla="*/ 2147483646 h 118"/>
              <a:gd name="T112" fmla="*/ 2147483646 w 100"/>
              <a:gd name="T113" fmla="*/ 2147483646 h 118"/>
              <a:gd name="T114" fmla="*/ 2147483646 w 100"/>
              <a:gd name="T115" fmla="*/ 2147483646 h 118"/>
              <a:gd name="T116" fmla="*/ 2147483646 w 100"/>
              <a:gd name="T117" fmla="*/ 2147483646 h 118"/>
              <a:gd name="T118" fmla="*/ 2147483646 w 100"/>
              <a:gd name="T119" fmla="*/ 2147483646 h 118"/>
              <a:gd name="T120" fmla="*/ 2147483646 w 100"/>
              <a:gd name="T121" fmla="*/ 2147483646 h 118"/>
              <a:gd name="T122" fmla="*/ 2147483646 w 100"/>
              <a:gd name="T123" fmla="*/ 2147483646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25" name="Freeform 8"/>
          <p:cNvSpPr>
            <a:spLocks/>
          </p:cNvSpPr>
          <p:nvPr/>
        </p:nvSpPr>
        <p:spPr bwMode="auto">
          <a:xfrm>
            <a:off x="2695576" y="3862784"/>
            <a:ext cx="8335" cy="4763"/>
          </a:xfrm>
          <a:custGeom>
            <a:avLst/>
            <a:gdLst>
              <a:gd name="T0" fmla="*/ 2147483646 w 7"/>
              <a:gd name="T1" fmla="*/ 2147483646 h 4"/>
              <a:gd name="T2" fmla="*/ 2147483646 w 7"/>
              <a:gd name="T3" fmla="*/ 2147483646 h 4"/>
              <a:gd name="T4" fmla="*/ 2147483646 w 7"/>
              <a:gd name="T5" fmla="*/ 0 h 4"/>
              <a:gd name="T6" fmla="*/ 2147483646 w 7"/>
              <a:gd name="T7" fmla="*/ 0 h 4"/>
              <a:gd name="T8" fmla="*/ 2147483646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6 w 7"/>
              <a:gd name="T15" fmla="*/ 2147483646 h 4"/>
              <a:gd name="T16" fmla="*/ 2147483646 w 7"/>
              <a:gd name="T17" fmla="*/ 2147483646 h 4"/>
              <a:gd name="T18" fmla="*/ 2147483646 w 7"/>
              <a:gd name="T19" fmla="*/ 2147483646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26" name="Freeform 9"/>
          <p:cNvSpPr>
            <a:spLocks/>
          </p:cNvSpPr>
          <p:nvPr/>
        </p:nvSpPr>
        <p:spPr bwMode="auto">
          <a:xfrm>
            <a:off x="2321720" y="3833019"/>
            <a:ext cx="8335" cy="17860"/>
          </a:xfrm>
          <a:custGeom>
            <a:avLst/>
            <a:gdLst>
              <a:gd name="T0" fmla="*/ 2147483646 w 7"/>
              <a:gd name="T1" fmla="*/ 2147483646 h 15"/>
              <a:gd name="T2" fmla="*/ 2147483646 w 7"/>
              <a:gd name="T3" fmla="*/ 2147483646 h 15"/>
              <a:gd name="T4" fmla="*/ 2147483646 w 7"/>
              <a:gd name="T5" fmla="*/ 2147483646 h 15"/>
              <a:gd name="T6" fmla="*/ 2147483646 w 7"/>
              <a:gd name="T7" fmla="*/ 2147483646 h 15"/>
              <a:gd name="T8" fmla="*/ 2147483646 w 7"/>
              <a:gd name="T9" fmla="*/ 2147483646 h 15"/>
              <a:gd name="T10" fmla="*/ 2147483646 w 7"/>
              <a:gd name="T11" fmla="*/ 0 h 15"/>
              <a:gd name="T12" fmla="*/ 2147483646 w 7"/>
              <a:gd name="T13" fmla="*/ 0 h 15"/>
              <a:gd name="T14" fmla="*/ 2147483646 w 7"/>
              <a:gd name="T15" fmla="*/ 0 h 15"/>
              <a:gd name="T16" fmla="*/ 0 w 7"/>
              <a:gd name="T17" fmla="*/ 2147483646 h 15"/>
              <a:gd name="T18" fmla="*/ 0 w 7"/>
              <a:gd name="T19" fmla="*/ 2147483646 h 15"/>
              <a:gd name="T20" fmla="*/ 2147483646 w 7"/>
              <a:gd name="T21" fmla="*/ 2147483646 h 15"/>
              <a:gd name="T22" fmla="*/ 2147483646 w 7"/>
              <a:gd name="T23" fmla="*/ 2147483646 h 15"/>
              <a:gd name="T24" fmla="*/ 2147483646 w 7"/>
              <a:gd name="T25" fmla="*/ 2147483646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27" name="Freeform 10"/>
          <p:cNvSpPr>
            <a:spLocks/>
          </p:cNvSpPr>
          <p:nvPr/>
        </p:nvSpPr>
        <p:spPr bwMode="auto">
          <a:xfrm>
            <a:off x="1435895" y="3938984"/>
            <a:ext cx="3572" cy="9525"/>
          </a:xfrm>
          <a:custGeom>
            <a:avLst/>
            <a:gdLst>
              <a:gd name="T0" fmla="*/ 2147483646 w 3"/>
              <a:gd name="T1" fmla="*/ 2147483646 h 8"/>
              <a:gd name="T2" fmla="*/ 2147483646 w 3"/>
              <a:gd name="T3" fmla="*/ 2147483646 h 8"/>
              <a:gd name="T4" fmla="*/ 2147483646 w 3"/>
              <a:gd name="T5" fmla="*/ 2147483646 h 8"/>
              <a:gd name="T6" fmla="*/ 2147483646 w 3"/>
              <a:gd name="T7" fmla="*/ 0 h 8"/>
              <a:gd name="T8" fmla="*/ 0 w 3"/>
              <a:gd name="T9" fmla="*/ 2147483646 h 8"/>
              <a:gd name="T10" fmla="*/ 0 w 3"/>
              <a:gd name="T11" fmla="*/ 2147483646 h 8"/>
              <a:gd name="T12" fmla="*/ 0 w 3"/>
              <a:gd name="T13" fmla="*/ 2147483646 h 8"/>
              <a:gd name="T14" fmla="*/ 2147483646 w 3"/>
              <a:gd name="T15" fmla="*/ 2147483646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28" name="Freeform 11"/>
          <p:cNvSpPr>
            <a:spLocks/>
          </p:cNvSpPr>
          <p:nvPr/>
        </p:nvSpPr>
        <p:spPr bwMode="auto">
          <a:xfrm>
            <a:off x="3357564" y="3634184"/>
            <a:ext cx="46435" cy="71438"/>
          </a:xfrm>
          <a:custGeom>
            <a:avLst/>
            <a:gdLst>
              <a:gd name="T0" fmla="*/ 2147483646 w 39"/>
              <a:gd name="T1" fmla="*/ 2147483646 h 60"/>
              <a:gd name="T2" fmla="*/ 2147483646 w 39"/>
              <a:gd name="T3" fmla="*/ 2147483646 h 60"/>
              <a:gd name="T4" fmla="*/ 2147483646 w 39"/>
              <a:gd name="T5" fmla="*/ 2147483646 h 60"/>
              <a:gd name="T6" fmla="*/ 2147483646 w 39"/>
              <a:gd name="T7" fmla="*/ 2147483646 h 60"/>
              <a:gd name="T8" fmla="*/ 2147483646 w 39"/>
              <a:gd name="T9" fmla="*/ 2147483646 h 60"/>
              <a:gd name="T10" fmla="*/ 2147483646 w 39"/>
              <a:gd name="T11" fmla="*/ 2147483646 h 60"/>
              <a:gd name="T12" fmla="*/ 2147483646 w 39"/>
              <a:gd name="T13" fmla="*/ 2147483646 h 60"/>
              <a:gd name="T14" fmla="*/ 2147483646 w 39"/>
              <a:gd name="T15" fmla="*/ 2147483646 h 60"/>
              <a:gd name="T16" fmla="*/ 2147483646 w 39"/>
              <a:gd name="T17" fmla="*/ 2147483646 h 60"/>
              <a:gd name="T18" fmla="*/ 2147483646 w 39"/>
              <a:gd name="T19" fmla="*/ 2147483646 h 60"/>
              <a:gd name="T20" fmla="*/ 2147483646 w 39"/>
              <a:gd name="T21" fmla="*/ 2147483646 h 60"/>
              <a:gd name="T22" fmla="*/ 2147483646 w 39"/>
              <a:gd name="T23" fmla="*/ 2147483646 h 60"/>
              <a:gd name="T24" fmla="*/ 2147483646 w 39"/>
              <a:gd name="T25" fmla="*/ 2147483646 h 60"/>
              <a:gd name="T26" fmla="*/ 2147483646 w 39"/>
              <a:gd name="T27" fmla="*/ 2147483646 h 60"/>
              <a:gd name="T28" fmla="*/ 2147483646 w 39"/>
              <a:gd name="T29" fmla="*/ 2147483646 h 60"/>
              <a:gd name="T30" fmla="*/ 2147483646 w 39"/>
              <a:gd name="T31" fmla="*/ 2147483646 h 60"/>
              <a:gd name="T32" fmla="*/ 2147483646 w 39"/>
              <a:gd name="T33" fmla="*/ 2147483646 h 60"/>
              <a:gd name="T34" fmla="*/ 2147483646 w 39"/>
              <a:gd name="T35" fmla="*/ 2147483646 h 60"/>
              <a:gd name="T36" fmla="*/ 2147483646 w 39"/>
              <a:gd name="T37" fmla="*/ 2147483646 h 60"/>
              <a:gd name="T38" fmla="*/ 2147483646 w 39"/>
              <a:gd name="T39" fmla="*/ 2147483646 h 60"/>
              <a:gd name="T40" fmla="*/ 2147483646 w 39"/>
              <a:gd name="T41" fmla="*/ 2147483646 h 60"/>
              <a:gd name="T42" fmla="*/ 2147483646 w 39"/>
              <a:gd name="T43" fmla="*/ 2147483646 h 60"/>
              <a:gd name="T44" fmla="*/ 2147483646 w 39"/>
              <a:gd name="T45" fmla="*/ 2147483646 h 60"/>
              <a:gd name="T46" fmla="*/ 0 w 39"/>
              <a:gd name="T47" fmla="*/ 2147483646 h 60"/>
              <a:gd name="T48" fmla="*/ 2147483646 w 39"/>
              <a:gd name="T49" fmla="*/ 2147483646 h 60"/>
              <a:gd name="T50" fmla="*/ 2147483646 w 39"/>
              <a:gd name="T51" fmla="*/ 2147483646 h 60"/>
              <a:gd name="T52" fmla="*/ 2147483646 w 39"/>
              <a:gd name="T53" fmla="*/ 2147483646 h 60"/>
              <a:gd name="T54" fmla="*/ 2147483646 w 39"/>
              <a:gd name="T55" fmla="*/ 2147483646 h 60"/>
              <a:gd name="T56" fmla="*/ 2147483646 w 39"/>
              <a:gd name="T57" fmla="*/ 2147483646 h 60"/>
              <a:gd name="T58" fmla="*/ 2147483646 w 39"/>
              <a:gd name="T59" fmla="*/ 2147483646 h 60"/>
              <a:gd name="T60" fmla="*/ 2147483646 w 39"/>
              <a:gd name="T61" fmla="*/ 2147483646 h 60"/>
              <a:gd name="T62" fmla="*/ 2147483646 w 39"/>
              <a:gd name="T63" fmla="*/ 2147483646 h 60"/>
              <a:gd name="T64" fmla="*/ 2147483646 w 39"/>
              <a:gd name="T65" fmla="*/ 2147483646 h 60"/>
              <a:gd name="T66" fmla="*/ 2147483646 w 39"/>
              <a:gd name="T67" fmla="*/ 2147483646 h 60"/>
              <a:gd name="T68" fmla="*/ 2147483646 w 39"/>
              <a:gd name="T69" fmla="*/ 2147483646 h 60"/>
              <a:gd name="T70" fmla="*/ 2147483646 w 39"/>
              <a:gd name="T71" fmla="*/ 2147483646 h 60"/>
              <a:gd name="T72" fmla="*/ 2147483646 w 39"/>
              <a:gd name="T73" fmla="*/ 2147483646 h 60"/>
              <a:gd name="T74" fmla="*/ 2147483646 w 39"/>
              <a:gd name="T75" fmla="*/ 2147483646 h 60"/>
              <a:gd name="T76" fmla="*/ 2147483646 w 39"/>
              <a:gd name="T77" fmla="*/ 2147483646 h 60"/>
              <a:gd name="T78" fmla="*/ 2147483646 w 39"/>
              <a:gd name="T79" fmla="*/ 2147483646 h 60"/>
              <a:gd name="T80" fmla="*/ 2147483646 w 39"/>
              <a:gd name="T81" fmla="*/ 2147483646 h 60"/>
              <a:gd name="T82" fmla="*/ 2147483646 w 39"/>
              <a:gd name="T83" fmla="*/ 2147483646 h 60"/>
              <a:gd name="T84" fmla="*/ 2147483646 w 39"/>
              <a:gd name="T85" fmla="*/ 2147483646 h 60"/>
              <a:gd name="T86" fmla="*/ 2147483646 w 39"/>
              <a:gd name="T87" fmla="*/ 2147483646 h 60"/>
              <a:gd name="T88" fmla="*/ 2147483646 w 39"/>
              <a:gd name="T89" fmla="*/ 2147483646 h 60"/>
              <a:gd name="T90" fmla="*/ 2147483646 w 39"/>
              <a:gd name="T91" fmla="*/ 2147483646 h 60"/>
              <a:gd name="T92" fmla="*/ 2147483646 w 39"/>
              <a:gd name="T93" fmla="*/ 2147483646 h 60"/>
              <a:gd name="T94" fmla="*/ 2147483646 w 39"/>
              <a:gd name="T95" fmla="*/ 2147483646 h 60"/>
              <a:gd name="T96" fmla="*/ 2147483646 w 39"/>
              <a:gd name="T97" fmla="*/ 2147483646 h 60"/>
              <a:gd name="T98" fmla="*/ 2147483646 w 39"/>
              <a:gd name="T99" fmla="*/ 2147483646 h 60"/>
              <a:gd name="T100" fmla="*/ 2147483646 w 39"/>
              <a:gd name="T101" fmla="*/ 2147483646 h 60"/>
              <a:gd name="T102" fmla="*/ 2147483646 w 39"/>
              <a:gd name="T103" fmla="*/ 2147483646 h 60"/>
              <a:gd name="T104" fmla="*/ 2147483646 w 39"/>
              <a:gd name="T105" fmla="*/ 2147483646 h 60"/>
              <a:gd name="T106" fmla="*/ 2147483646 w 39"/>
              <a:gd name="T107" fmla="*/ 2147483646 h 60"/>
              <a:gd name="T108" fmla="*/ 2147483646 w 39"/>
              <a:gd name="T109" fmla="*/ 2147483646 h 60"/>
              <a:gd name="T110" fmla="*/ 2147483646 w 39"/>
              <a:gd name="T111" fmla="*/ 2147483646 h 60"/>
              <a:gd name="T112" fmla="*/ 2147483646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29" name="Freeform 13"/>
          <p:cNvSpPr>
            <a:spLocks/>
          </p:cNvSpPr>
          <p:nvPr/>
        </p:nvSpPr>
        <p:spPr bwMode="auto">
          <a:xfrm>
            <a:off x="2474120" y="2662635"/>
            <a:ext cx="1494235" cy="216694"/>
          </a:xfrm>
          <a:custGeom>
            <a:avLst/>
            <a:gdLst>
              <a:gd name="T0" fmla="*/ 2147483646 w 1255"/>
              <a:gd name="T1" fmla="*/ 2147483646 h 182"/>
              <a:gd name="T2" fmla="*/ 2147483646 w 1255"/>
              <a:gd name="T3" fmla="*/ 2147483646 h 182"/>
              <a:gd name="T4" fmla="*/ 2147483646 w 1255"/>
              <a:gd name="T5" fmla="*/ 2147483646 h 182"/>
              <a:gd name="T6" fmla="*/ 2147483646 w 1255"/>
              <a:gd name="T7" fmla="*/ 2147483646 h 182"/>
              <a:gd name="T8" fmla="*/ 2147483646 w 1255"/>
              <a:gd name="T9" fmla="*/ 2147483646 h 182"/>
              <a:gd name="T10" fmla="*/ 2147483646 w 1255"/>
              <a:gd name="T11" fmla="*/ 2147483646 h 182"/>
              <a:gd name="T12" fmla="*/ 2147483646 w 1255"/>
              <a:gd name="T13" fmla="*/ 2147483646 h 182"/>
              <a:gd name="T14" fmla="*/ 2147483646 w 1255"/>
              <a:gd name="T15" fmla="*/ 2147483646 h 182"/>
              <a:gd name="T16" fmla="*/ 2147483646 w 1255"/>
              <a:gd name="T17" fmla="*/ 2147483646 h 182"/>
              <a:gd name="T18" fmla="*/ 2147483646 w 1255"/>
              <a:gd name="T19" fmla="*/ 2147483646 h 182"/>
              <a:gd name="T20" fmla="*/ 2147483646 w 1255"/>
              <a:gd name="T21" fmla="*/ 2147483646 h 182"/>
              <a:gd name="T22" fmla="*/ 2147483646 w 1255"/>
              <a:gd name="T23" fmla="*/ 2147483646 h 182"/>
              <a:gd name="T24" fmla="*/ 2147483646 w 1255"/>
              <a:gd name="T25" fmla="*/ 2147483646 h 182"/>
              <a:gd name="T26" fmla="*/ 2147483646 w 1255"/>
              <a:gd name="T27" fmla="*/ 2147483646 h 182"/>
              <a:gd name="T28" fmla="*/ 2147483646 w 1255"/>
              <a:gd name="T29" fmla="*/ 2147483646 h 182"/>
              <a:gd name="T30" fmla="*/ 2147483646 w 1255"/>
              <a:gd name="T31" fmla="*/ 2147483646 h 182"/>
              <a:gd name="T32" fmla="*/ 2147483646 w 1255"/>
              <a:gd name="T33" fmla="*/ 2147483646 h 182"/>
              <a:gd name="T34" fmla="*/ 2147483646 w 1255"/>
              <a:gd name="T35" fmla="*/ 2147483646 h 182"/>
              <a:gd name="T36" fmla="*/ 2147483646 w 1255"/>
              <a:gd name="T37" fmla="*/ 2147483646 h 182"/>
              <a:gd name="T38" fmla="*/ 2147483646 w 1255"/>
              <a:gd name="T39" fmla="*/ 2147483646 h 182"/>
              <a:gd name="T40" fmla="*/ 2147483646 w 1255"/>
              <a:gd name="T41" fmla="*/ 2147483646 h 182"/>
              <a:gd name="T42" fmla="*/ 2147483646 w 1255"/>
              <a:gd name="T43" fmla="*/ 2147483646 h 182"/>
              <a:gd name="T44" fmla="*/ 2147483646 w 1255"/>
              <a:gd name="T45" fmla="*/ 2147483646 h 182"/>
              <a:gd name="T46" fmla="*/ 2147483646 w 1255"/>
              <a:gd name="T47" fmla="*/ 2147483646 h 182"/>
              <a:gd name="T48" fmla="*/ 2147483646 w 1255"/>
              <a:gd name="T49" fmla="*/ 2147483646 h 182"/>
              <a:gd name="T50" fmla="*/ 2147483646 w 1255"/>
              <a:gd name="T51" fmla="*/ 2147483646 h 182"/>
              <a:gd name="T52" fmla="*/ 2147483646 w 1255"/>
              <a:gd name="T53" fmla="*/ 2147483646 h 182"/>
              <a:gd name="T54" fmla="*/ 2147483646 w 1255"/>
              <a:gd name="T55" fmla="*/ 2147483646 h 182"/>
              <a:gd name="T56" fmla="*/ 2147483646 w 1255"/>
              <a:gd name="T57" fmla="*/ 2147483646 h 182"/>
              <a:gd name="T58" fmla="*/ 2147483646 w 1255"/>
              <a:gd name="T59" fmla="*/ 2147483646 h 182"/>
              <a:gd name="T60" fmla="*/ 2147483646 w 1255"/>
              <a:gd name="T61" fmla="*/ 2147483646 h 182"/>
              <a:gd name="T62" fmla="*/ 2147483646 w 1255"/>
              <a:gd name="T63" fmla="*/ 2147483646 h 182"/>
              <a:gd name="T64" fmla="*/ 2147483646 w 1255"/>
              <a:gd name="T65" fmla="*/ 2147483646 h 182"/>
              <a:gd name="T66" fmla="*/ 2147483646 w 1255"/>
              <a:gd name="T67" fmla="*/ 2147483646 h 182"/>
              <a:gd name="T68" fmla="*/ 2147483646 w 1255"/>
              <a:gd name="T69" fmla="*/ 2147483646 h 182"/>
              <a:gd name="T70" fmla="*/ 2147483646 w 1255"/>
              <a:gd name="T71" fmla="*/ 2147483646 h 182"/>
              <a:gd name="T72" fmla="*/ 2147483646 w 1255"/>
              <a:gd name="T73" fmla="*/ 2147483646 h 182"/>
              <a:gd name="T74" fmla="*/ 2147483646 w 1255"/>
              <a:gd name="T75" fmla="*/ 2147483646 h 182"/>
              <a:gd name="T76" fmla="*/ 2147483646 w 1255"/>
              <a:gd name="T77" fmla="*/ 2147483646 h 182"/>
              <a:gd name="T78" fmla="*/ 2147483646 w 1255"/>
              <a:gd name="T79" fmla="*/ 2147483646 h 182"/>
              <a:gd name="T80" fmla="*/ 2147483646 w 1255"/>
              <a:gd name="T81" fmla="*/ 2147483646 h 182"/>
              <a:gd name="T82" fmla="*/ 2147483646 w 1255"/>
              <a:gd name="T83" fmla="*/ 2147483646 h 182"/>
              <a:gd name="T84" fmla="*/ 2147483646 w 1255"/>
              <a:gd name="T85" fmla="*/ 2147483646 h 182"/>
              <a:gd name="T86" fmla="*/ 2147483646 w 1255"/>
              <a:gd name="T87" fmla="*/ 2147483646 h 182"/>
              <a:gd name="T88" fmla="*/ 2147483646 w 1255"/>
              <a:gd name="T89" fmla="*/ 2147483646 h 182"/>
              <a:gd name="T90" fmla="*/ 2147483646 w 1255"/>
              <a:gd name="T91" fmla="*/ 2147483646 h 182"/>
              <a:gd name="T92" fmla="*/ 2147483646 w 1255"/>
              <a:gd name="T93" fmla="*/ 2147483646 h 182"/>
              <a:gd name="T94" fmla="*/ 2147483646 w 1255"/>
              <a:gd name="T95" fmla="*/ 2147483646 h 182"/>
              <a:gd name="T96" fmla="*/ 2147483646 w 1255"/>
              <a:gd name="T97" fmla="*/ 2147483646 h 182"/>
              <a:gd name="T98" fmla="*/ 2147483646 w 1255"/>
              <a:gd name="T99" fmla="*/ 2147483646 h 182"/>
              <a:gd name="T100" fmla="*/ 2147483646 w 1255"/>
              <a:gd name="T101" fmla="*/ 2147483646 h 182"/>
              <a:gd name="T102" fmla="*/ 2147483646 w 1255"/>
              <a:gd name="T103" fmla="*/ 2147483646 h 182"/>
              <a:gd name="T104" fmla="*/ 2147483646 w 1255"/>
              <a:gd name="T105" fmla="*/ 2147483646 h 182"/>
              <a:gd name="T106" fmla="*/ 2147483646 w 1255"/>
              <a:gd name="T107" fmla="*/ 2147483646 h 182"/>
              <a:gd name="T108" fmla="*/ 2147483646 w 1255"/>
              <a:gd name="T109" fmla="*/ 2147483646 h 182"/>
              <a:gd name="T110" fmla="*/ 2147483646 w 1255"/>
              <a:gd name="T111" fmla="*/ 2147483646 h 182"/>
              <a:gd name="T112" fmla="*/ 2147483646 w 1255"/>
              <a:gd name="T113" fmla="*/ 2147483646 h 182"/>
              <a:gd name="T114" fmla="*/ 2147483646 w 1255"/>
              <a:gd name="T115" fmla="*/ 2147483646 h 182"/>
              <a:gd name="T116" fmla="*/ 2147483646 w 1255"/>
              <a:gd name="T117" fmla="*/ 2147483646 h 182"/>
              <a:gd name="T118" fmla="*/ 2147483646 w 1255"/>
              <a:gd name="T119" fmla="*/ 2147483646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30" name="Freeform 14"/>
          <p:cNvSpPr>
            <a:spLocks/>
          </p:cNvSpPr>
          <p:nvPr/>
        </p:nvSpPr>
        <p:spPr bwMode="auto">
          <a:xfrm>
            <a:off x="3955256" y="2869804"/>
            <a:ext cx="581025" cy="534590"/>
          </a:xfrm>
          <a:custGeom>
            <a:avLst/>
            <a:gdLst>
              <a:gd name="T0" fmla="*/ 2147483646 w 488"/>
              <a:gd name="T1" fmla="*/ 2147483646 h 449"/>
              <a:gd name="T2" fmla="*/ 2147483646 w 488"/>
              <a:gd name="T3" fmla="*/ 2147483646 h 449"/>
              <a:gd name="T4" fmla="*/ 2147483646 w 488"/>
              <a:gd name="T5" fmla="*/ 2147483646 h 449"/>
              <a:gd name="T6" fmla="*/ 2147483646 w 488"/>
              <a:gd name="T7" fmla="*/ 2147483646 h 449"/>
              <a:gd name="T8" fmla="*/ 2147483646 w 488"/>
              <a:gd name="T9" fmla="*/ 2147483646 h 449"/>
              <a:gd name="T10" fmla="*/ 2147483646 w 488"/>
              <a:gd name="T11" fmla="*/ 2147483646 h 449"/>
              <a:gd name="T12" fmla="*/ 2147483646 w 488"/>
              <a:gd name="T13" fmla="*/ 2147483646 h 449"/>
              <a:gd name="T14" fmla="*/ 2147483646 w 488"/>
              <a:gd name="T15" fmla="*/ 2147483646 h 449"/>
              <a:gd name="T16" fmla="*/ 2147483646 w 488"/>
              <a:gd name="T17" fmla="*/ 2147483646 h 449"/>
              <a:gd name="T18" fmla="*/ 2147483646 w 488"/>
              <a:gd name="T19" fmla="*/ 2147483646 h 449"/>
              <a:gd name="T20" fmla="*/ 2147483646 w 488"/>
              <a:gd name="T21" fmla="*/ 2147483646 h 449"/>
              <a:gd name="T22" fmla="*/ 2147483646 w 488"/>
              <a:gd name="T23" fmla="*/ 2147483646 h 449"/>
              <a:gd name="T24" fmla="*/ 2147483646 w 488"/>
              <a:gd name="T25" fmla="*/ 2147483646 h 449"/>
              <a:gd name="T26" fmla="*/ 2147483646 w 488"/>
              <a:gd name="T27" fmla="*/ 2147483646 h 449"/>
              <a:gd name="T28" fmla="*/ 2147483646 w 488"/>
              <a:gd name="T29" fmla="*/ 2147483646 h 449"/>
              <a:gd name="T30" fmla="*/ 2147483646 w 488"/>
              <a:gd name="T31" fmla="*/ 2147483646 h 449"/>
              <a:gd name="T32" fmla="*/ 2147483646 w 488"/>
              <a:gd name="T33" fmla="*/ 2147483646 h 449"/>
              <a:gd name="T34" fmla="*/ 2147483646 w 488"/>
              <a:gd name="T35" fmla="*/ 2147483646 h 449"/>
              <a:gd name="T36" fmla="*/ 2147483646 w 488"/>
              <a:gd name="T37" fmla="*/ 2147483646 h 449"/>
              <a:gd name="T38" fmla="*/ 2147483646 w 488"/>
              <a:gd name="T39" fmla="*/ 2147483646 h 449"/>
              <a:gd name="T40" fmla="*/ 2147483646 w 488"/>
              <a:gd name="T41" fmla="*/ 2147483646 h 449"/>
              <a:gd name="T42" fmla="*/ 2147483646 w 488"/>
              <a:gd name="T43" fmla="*/ 2147483646 h 449"/>
              <a:gd name="T44" fmla="*/ 2147483646 w 488"/>
              <a:gd name="T45" fmla="*/ 2147483646 h 449"/>
              <a:gd name="T46" fmla="*/ 2147483646 w 488"/>
              <a:gd name="T47" fmla="*/ 2147483646 h 449"/>
              <a:gd name="T48" fmla="*/ 2147483646 w 488"/>
              <a:gd name="T49" fmla="*/ 2147483646 h 449"/>
              <a:gd name="T50" fmla="*/ 2147483646 w 488"/>
              <a:gd name="T51" fmla="*/ 2147483646 h 449"/>
              <a:gd name="T52" fmla="*/ 2147483646 w 488"/>
              <a:gd name="T53" fmla="*/ 2147483646 h 449"/>
              <a:gd name="T54" fmla="*/ 2147483646 w 488"/>
              <a:gd name="T55" fmla="*/ 2147483646 h 449"/>
              <a:gd name="T56" fmla="*/ 2147483646 w 488"/>
              <a:gd name="T57" fmla="*/ 2147483646 h 449"/>
              <a:gd name="T58" fmla="*/ 2147483646 w 488"/>
              <a:gd name="T59" fmla="*/ 2147483646 h 449"/>
              <a:gd name="T60" fmla="*/ 2147483646 w 488"/>
              <a:gd name="T61" fmla="*/ 2147483646 h 449"/>
              <a:gd name="T62" fmla="*/ 2147483646 w 488"/>
              <a:gd name="T63" fmla="*/ 2147483646 h 449"/>
              <a:gd name="T64" fmla="*/ 2147483646 w 488"/>
              <a:gd name="T65" fmla="*/ 2147483646 h 449"/>
              <a:gd name="T66" fmla="*/ 2147483646 w 488"/>
              <a:gd name="T67" fmla="*/ 2147483646 h 449"/>
              <a:gd name="T68" fmla="*/ 2147483646 w 488"/>
              <a:gd name="T69" fmla="*/ 2147483646 h 449"/>
              <a:gd name="T70" fmla="*/ 2147483646 w 488"/>
              <a:gd name="T71" fmla="*/ 2147483646 h 449"/>
              <a:gd name="T72" fmla="*/ 2147483646 w 488"/>
              <a:gd name="T73" fmla="*/ 2147483646 h 449"/>
              <a:gd name="T74" fmla="*/ 2147483646 w 488"/>
              <a:gd name="T75" fmla="*/ 2147483646 h 449"/>
              <a:gd name="T76" fmla="*/ 2147483646 w 488"/>
              <a:gd name="T77" fmla="*/ 2147483646 h 449"/>
              <a:gd name="T78" fmla="*/ 2147483646 w 488"/>
              <a:gd name="T79" fmla="*/ 2147483646 h 449"/>
              <a:gd name="T80" fmla="*/ 2147483646 w 488"/>
              <a:gd name="T81" fmla="*/ 2147483646 h 449"/>
              <a:gd name="T82" fmla="*/ 2147483646 w 488"/>
              <a:gd name="T83" fmla="*/ 2147483646 h 449"/>
              <a:gd name="T84" fmla="*/ 2147483646 w 488"/>
              <a:gd name="T85" fmla="*/ 2147483646 h 449"/>
              <a:gd name="T86" fmla="*/ 2147483646 w 488"/>
              <a:gd name="T87" fmla="*/ 2147483646 h 449"/>
              <a:gd name="T88" fmla="*/ 2147483646 w 488"/>
              <a:gd name="T89" fmla="*/ 2147483646 h 449"/>
              <a:gd name="T90" fmla="*/ 2147483646 w 488"/>
              <a:gd name="T91" fmla="*/ 2147483646 h 449"/>
              <a:gd name="T92" fmla="*/ 2147483646 w 488"/>
              <a:gd name="T93" fmla="*/ 2147483646 h 449"/>
              <a:gd name="T94" fmla="*/ 2147483646 w 488"/>
              <a:gd name="T95" fmla="*/ 2147483646 h 449"/>
              <a:gd name="T96" fmla="*/ 2147483646 w 488"/>
              <a:gd name="T97" fmla="*/ 2147483646 h 449"/>
              <a:gd name="T98" fmla="*/ 2147483646 w 488"/>
              <a:gd name="T99" fmla="*/ 2147483646 h 449"/>
              <a:gd name="T100" fmla="*/ 2147483646 w 488"/>
              <a:gd name="T101" fmla="*/ 2147483646 h 449"/>
              <a:gd name="T102" fmla="*/ 2147483646 w 488"/>
              <a:gd name="T103" fmla="*/ 2147483646 h 449"/>
              <a:gd name="T104" fmla="*/ 2147483646 w 488"/>
              <a:gd name="T105" fmla="*/ 2147483646 h 449"/>
              <a:gd name="T106" fmla="*/ 2147483646 w 488"/>
              <a:gd name="T107" fmla="*/ 2147483646 h 449"/>
              <a:gd name="T108" fmla="*/ 2147483646 w 488"/>
              <a:gd name="T109" fmla="*/ 2147483646 h 449"/>
              <a:gd name="T110" fmla="*/ 2147483646 w 488"/>
              <a:gd name="T111" fmla="*/ 2147483646 h 449"/>
              <a:gd name="T112" fmla="*/ 2147483646 w 488"/>
              <a:gd name="T113" fmla="*/ 2147483646 h 449"/>
              <a:gd name="T114" fmla="*/ 2147483646 w 488"/>
              <a:gd name="T115" fmla="*/ 2147483646 h 449"/>
              <a:gd name="T116" fmla="*/ 2147483646 w 488"/>
              <a:gd name="T117" fmla="*/ 2147483646 h 449"/>
              <a:gd name="T118" fmla="*/ 2147483646 w 488"/>
              <a:gd name="T119" fmla="*/ 2147483646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31" name="Freeform 16"/>
          <p:cNvSpPr>
            <a:spLocks/>
          </p:cNvSpPr>
          <p:nvPr/>
        </p:nvSpPr>
        <p:spPr bwMode="auto">
          <a:xfrm>
            <a:off x="5003008" y="2526903"/>
            <a:ext cx="1145381" cy="703659"/>
          </a:xfrm>
          <a:custGeom>
            <a:avLst/>
            <a:gdLst>
              <a:gd name="T0" fmla="*/ 2147483646 w 962"/>
              <a:gd name="T1" fmla="*/ 2147483646 h 591"/>
              <a:gd name="T2" fmla="*/ 2147483646 w 962"/>
              <a:gd name="T3" fmla="*/ 2147483646 h 591"/>
              <a:gd name="T4" fmla="*/ 2147483646 w 962"/>
              <a:gd name="T5" fmla="*/ 2147483646 h 591"/>
              <a:gd name="T6" fmla="*/ 2147483646 w 962"/>
              <a:gd name="T7" fmla="*/ 2147483646 h 591"/>
              <a:gd name="T8" fmla="*/ 2147483646 w 962"/>
              <a:gd name="T9" fmla="*/ 2147483646 h 591"/>
              <a:gd name="T10" fmla="*/ 2147483646 w 962"/>
              <a:gd name="T11" fmla="*/ 2147483646 h 591"/>
              <a:gd name="T12" fmla="*/ 2147483646 w 962"/>
              <a:gd name="T13" fmla="*/ 2147483646 h 591"/>
              <a:gd name="T14" fmla="*/ 2147483646 w 962"/>
              <a:gd name="T15" fmla="*/ 2147483646 h 591"/>
              <a:gd name="T16" fmla="*/ 2147483646 w 962"/>
              <a:gd name="T17" fmla="*/ 2147483646 h 591"/>
              <a:gd name="T18" fmla="*/ 2147483646 w 962"/>
              <a:gd name="T19" fmla="*/ 2147483646 h 591"/>
              <a:gd name="T20" fmla="*/ 2147483646 w 962"/>
              <a:gd name="T21" fmla="*/ 2147483646 h 591"/>
              <a:gd name="T22" fmla="*/ 2147483646 w 962"/>
              <a:gd name="T23" fmla="*/ 2147483646 h 591"/>
              <a:gd name="T24" fmla="*/ 2147483646 w 962"/>
              <a:gd name="T25" fmla="*/ 2147483646 h 591"/>
              <a:gd name="T26" fmla="*/ 2147483646 w 962"/>
              <a:gd name="T27" fmla="*/ 2147483646 h 591"/>
              <a:gd name="T28" fmla="*/ 2147483646 w 962"/>
              <a:gd name="T29" fmla="*/ 2147483646 h 591"/>
              <a:gd name="T30" fmla="*/ 2147483646 w 962"/>
              <a:gd name="T31" fmla="*/ 2147483646 h 591"/>
              <a:gd name="T32" fmla="*/ 2147483646 w 962"/>
              <a:gd name="T33" fmla="*/ 2147483646 h 591"/>
              <a:gd name="T34" fmla="*/ 2147483646 w 962"/>
              <a:gd name="T35" fmla="*/ 2147483646 h 591"/>
              <a:gd name="T36" fmla="*/ 2147483646 w 962"/>
              <a:gd name="T37" fmla="*/ 2147483646 h 591"/>
              <a:gd name="T38" fmla="*/ 2147483646 w 962"/>
              <a:gd name="T39" fmla="*/ 2147483646 h 591"/>
              <a:gd name="T40" fmla="*/ 2147483646 w 962"/>
              <a:gd name="T41" fmla="*/ 2147483646 h 591"/>
              <a:gd name="T42" fmla="*/ 2147483646 w 962"/>
              <a:gd name="T43" fmla="*/ 2147483646 h 591"/>
              <a:gd name="T44" fmla="*/ 2147483646 w 962"/>
              <a:gd name="T45" fmla="*/ 2147483646 h 591"/>
              <a:gd name="T46" fmla="*/ 2147483646 w 962"/>
              <a:gd name="T47" fmla="*/ 2147483646 h 591"/>
              <a:gd name="T48" fmla="*/ 2147483646 w 962"/>
              <a:gd name="T49" fmla="*/ 2147483646 h 591"/>
              <a:gd name="T50" fmla="*/ 2147483646 w 962"/>
              <a:gd name="T51" fmla="*/ 2147483646 h 591"/>
              <a:gd name="T52" fmla="*/ 2147483646 w 962"/>
              <a:gd name="T53" fmla="*/ 2147483646 h 591"/>
              <a:gd name="T54" fmla="*/ 2147483646 w 962"/>
              <a:gd name="T55" fmla="*/ 2147483646 h 591"/>
              <a:gd name="T56" fmla="*/ 2147483646 w 962"/>
              <a:gd name="T57" fmla="*/ 2147483646 h 591"/>
              <a:gd name="T58" fmla="*/ 2147483646 w 962"/>
              <a:gd name="T59" fmla="*/ 2147483646 h 591"/>
              <a:gd name="T60" fmla="*/ 2147483646 w 962"/>
              <a:gd name="T61" fmla="*/ 2147483646 h 591"/>
              <a:gd name="T62" fmla="*/ 2147483646 w 962"/>
              <a:gd name="T63" fmla="*/ 2147483646 h 591"/>
              <a:gd name="T64" fmla="*/ 2147483646 w 962"/>
              <a:gd name="T65" fmla="*/ 2147483646 h 591"/>
              <a:gd name="T66" fmla="*/ 2147483646 w 962"/>
              <a:gd name="T67" fmla="*/ 2147483646 h 591"/>
              <a:gd name="T68" fmla="*/ 2147483646 w 962"/>
              <a:gd name="T69" fmla="*/ 2147483646 h 591"/>
              <a:gd name="T70" fmla="*/ 2147483646 w 962"/>
              <a:gd name="T71" fmla="*/ 2147483646 h 591"/>
              <a:gd name="T72" fmla="*/ 2147483646 w 962"/>
              <a:gd name="T73" fmla="*/ 2147483646 h 591"/>
              <a:gd name="T74" fmla="*/ 2147483646 w 962"/>
              <a:gd name="T75" fmla="*/ 2147483646 h 591"/>
              <a:gd name="T76" fmla="*/ 2147483646 w 962"/>
              <a:gd name="T77" fmla="*/ 2147483646 h 591"/>
              <a:gd name="T78" fmla="*/ 2147483646 w 962"/>
              <a:gd name="T79" fmla="*/ 2147483646 h 591"/>
              <a:gd name="T80" fmla="*/ 2147483646 w 962"/>
              <a:gd name="T81" fmla="*/ 2147483646 h 591"/>
              <a:gd name="T82" fmla="*/ 2147483646 w 962"/>
              <a:gd name="T83" fmla="*/ 2147483646 h 591"/>
              <a:gd name="T84" fmla="*/ 2147483646 w 962"/>
              <a:gd name="T85" fmla="*/ 2147483646 h 591"/>
              <a:gd name="T86" fmla="*/ 2147483646 w 962"/>
              <a:gd name="T87" fmla="*/ 2147483646 h 591"/>
              <a:gd name="T88" fmla="*/ 2147483646 w 962"/>
              <a:gd name="T89" fmla="*/ 2147483646 h 591"/>
              <a:gd name="T90" fmla="*/ 2147483646 w 962"/>
              <a:gd name="T91" fmla="*/ 2147483646 h 591"/>
              <a:gd name="T92" fmla="*/ 2147483646 w 962"/>
              <a:gd name="T93" fmla="*/ 2147483646 h 591"/>
              <a:gd name="T94" fmla="*/ 2147483646 w 962"/>
              <a:gd name="T95" fmla="*/ 2147483646 h 591"/>
              <a:gd name="T96" fmla="*/ 2147483646 w 962"/>
              <a:gd name="T97" fmla="*/ 2147483646 h 591"/>
              <a:gd name="T98" fmla="*/ 2147483646 w 962"/>
              <a:gd name="T99" fmla="*/ 2147483646 h 591"/>
              <a:gd name="T100" fmla="*/ 2147483646 w 962"/>
              <a:gd name="T101" fmla="*/ 2147483646 h 591"/>
              <a:gd name="T102" fmla="*/ 2147483646 w 962"/>
              <a:gd name="T103" fmla="*/ 2147483646 h 591"/>
              <a:gd name="T104" fmla="*/ 2147483646 w 962"/>
              <a:gd name="T105" fmla="*/ 2147483646 h 591"/>
              <a:gd name="T106" fmla="*/ 2147483646 w 962"/>
              <a:gd name="T107" fmla="*/ 2147483646 h 591"/>
              <a:gd name="T108" fmla="*/ 2147483646 w 962"/>
              <a:gd name="T109" fmla="*/ 2147483646 h 591"/>
              <a:gd name="T110" fmla="*/ 2147483646 w 962"/>
              <a:gd name="T111" fmla="*/ 2147483646 h 591"/>
              <a:gd name="T112" fmla="*/ 2147483646 w 962"/>
              <a:gd name="T113" fmla="*/ 2147483646 h 591"/>
              <a:gd name="T114" fmla="*/ 2147483646 w 962"/>
              <a:gd name="T115" fmla="*/ 2147483646 h 591"/>
              <a:gd name="T116" fmla="*/ 2147483646 w 962"/>
              <a:gd name="T117" fmla="*/ 2147483646 h 591"/>
              <a:gd name="T118" fmla="*/ 2147483646 w 962"/>
              <a:gd name="T119" fmla="*/ 2147483646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32" name="Freeform 17"/>
          <p:cNvSpPr>
            <a:spLocks/>
          </p:cNvSpPr>
          <p:nvPr/>
        </p:nvSpPr>
        <p:spPr bwMode="auto">
          <a:xfrm>
            <a:off x="4239817" y="2526903"/>
            <a:ext cx="763190" cy="322659"/>
          </a:xfrm>
          <a:custGeom>
            <a:avLst/>
            <a:gdLst>
              <a:gd name="T0" fmla="*/ 2147483646 w 641"/>
              <a:gd name="T1" fmla="*/ 2147483646 h 271"/>
              <a:gd name="T2" fmla="*/ 2147483646 w 641"/>
              <a:gd name="T3" fmla="*/ 2147483646 h 271"/>
              <a:gd name="T4" fmla="*/ 2147483646 w 641"/>
              <a:gd name="T5" fmla="*/ 2147483646 h 271"/>
              <a:gd name="T6" fmla="*/ 2147483646 w 641"/>
              <a:gd name="T7" fmla="*/ 2147483646 h 271"/>
              <a:gd name="T8" fmla="*/ 2147483646 w 641"/>
              <a:gd name="T9" fmla="*/ 2147483646 h 271"/>
              <a:gd name="T10" fmla="*/ 2147483646 w 641"/>
              <a:gd name="T11" fmla="*/ 2147483646 h 271"/>
              <a:gd name="T12" fmla="*/ 2147483646 w 641"/>
              <a:gd name="T13" fmla="*/ 2147483646 h 271"/>
              <a:gd name="T14" fmla="*/ 2147483646 w 641"/>
              <a:gd name="T15" fmla="*/ 2147483646 h 271"/>
              <a:gd name="T16" fmla="*/ 2147483646 w 641"/>
              <a:gd name="T17" fmla="*/ 2147483646 h 271"/>
              <a:gd name="T18" fmla="*/ 2147483646 w 641"/>
              <a:gd name="T19" fmla="*/ 2147483646 h 271"/>
              <a:gd name="T20" fmla="*/ 2147483646 w 641"/>
              <a:gd name="T21" fmla="*/ 2147483646 h 271"/>
              <a:gd name="T22" fmla="*/ 2147483646 w 641"/>
              <a:gd name="T23" fmla="*/ 2147483646 h 271"/>
              <a:gd name="T24" fmla="*/ 2147483646 w 641"/>
              <a:gd name="T25" fmla="*/ 2147483646 h 271"/>
              <a:gd name="T26" fmla="*/ 2147483646 w 641"/>
              <a:gd name="T27" fmla="*/ 2147483646 h 271"/>
              <a:gd name="T28" fmla="*/ 2147483646 w 641"/>
              <a:gd name="T29" fmla="*/ 2147483646 h 271"/>
              <a:gd name="T30" fmla="*/ 2147483646 w 641"/>
              <a:gd name="T31" fmla="*/ 2147483646 h 271"/>
              <a:gd name="T32" fmla="*/ 2147483646 w 641"/>
              <a:gd name="T33" fmla="*/ 2147483646 h 271"/>
              <a:gd name="T34" fmla="*/ 2147483646 w 641"/>
              <a:gd name="T35" fmla="*/ 2147483646 h 271"/>
              <a:gd name="T36" fmla="*/ 2147483646 w 641"/>
              <a:gd name="T37" fmla="*/ 2147483646 h 271"/>
              <a:gd name="T38" fmla="*/ 2147483646 w 641"/>
              <a:gd name="T39" fmla="*/ 2147483646 h 271"/>
              <a:gd name="T40" fmla="*/ 2147483646 w 641"/>
              <a:gd name="T41" fmla="*/ 2147483646 h 271"/>
              <a:gd name="T42" fmla="*/ 2147483646 w 641"/>
              <a:gd name="T43" fmla="*/ 2147483646 h 271"/>
              <a:gd name="T44" fmla="*/ 2147483646 w 641"/>
              <a:gd name="T45" fmla="*/ 2147483646 h 271"/>
              <a:gd name="T46" fmla="*/ 2147483646 w 641"/>
              <a:gd name="T47" fmla="*/ 2147483646 h 271"/>
              <a:gd name="T48" fmla="*/ 2147483646 w 641"/>
              <a:gd name="T49" fmla="*/ 2147483646 h 271"/>
              <a:gd name="T50" fmla="*/ 2147483646 w 641"/>
              <a:gd name="T51" fmla="*/ 2147483646 h 271"/>
              <a:gd name="T52" fmla="*/ 2147483646 w 641"/>
              <a:gd name="T53" fmla="*/ 2147483646 h 271"/>
              <a:gd name="T54" fmla="*/ 2147483646 w 641"/>
              <a:gd name="T55" fmla="*/ 2147483646 h 271"/>
              <a:gd name="T56" fmla="*/ 2147483646 w 641"/>
              <a:gd name="T57" fmla="*/ 2147483646 h 271"/>
              <a:gd name="T58" fmla="*/ 2147483646 w 641"/>
              <a:gd name="T59" fmla="*/ 2147483646 h 271"/>
              <a:gd name="T60" fmla="*/ 2147483646 w 641"/>
              <a:gd name="T61" fmla="*/ 2147483646 h 271"/>
              <a:gd name="T62" fmla="*/ 2147483646 w 641"/>
              <a:gd name="T63" fmla="*/ 2147483646 h 271"/>
              <a:gd name="T64" fmla="*/ 2147483646 w 641"/>
              <a:gd name="T65" fmla="*/ 2147483646 h 271"/>
              <a:gd name="T66" fmla="*/ 2147483646 w 641"/>
              <a:gd name="T67" fmla="*/ 2147483646 h 271"/>
              <a:gd name="T68" fmla="*/ 2147483646 w 641"/>
              <a:gd name="T69" fmla="*/ 2147483646 h 271"/>
              <a:gd name="T70" fmla="*/ 2147483646 w 641"/>
              <a:gd name="T71" fmla="*/ 2147483646 h 271"/>
              <a:gd name="T72" fmla="*/ 2147483646 w 641"/>
              <a:gd name="T73" fmla="*/ 2147483646 h 271"/>
              <a:gd name="T74" fmla="*/ 2147483646 w 641"/>
              <a:gd name="T75" fmla="*/ 2147483646 h 271"/>
              <a:gd name="T76" fmla="*/ 2147483646 w 641"/>
              <a:gd name="T77" fmla="*/ 2147483646 h 271"/>
              <a:gd name="T78" fmla="*/ 2147483646 w 641"/>
              <a:gd name="T79" fmla="*/ 2147483646 h 271"/>
              <a:gd name="T80" fmla="*/ 2147483646 w 641"/>
              <a:gd name="T81" fmla="*/ 2147483646 h 271"/>
              <a:gd name="T82" fmla="*/ 2147483646 w 641"/>
              <a:gd name="T83" fmla="*/ 2147483646 h 271"/>
              <a:gd name="T84" fmla="*/ 2147483646 w 641"/>
              <a:gd name="T85" fmla="*/ 2147483646 h 271"/>
              <a:gd name="T86" fmla="*/ 2147483646 w 641"/>
              <a:gd name="T87" fmla="*/ 2147483646 h 271"/>
              <a:gd name="T88" fmla="*/ 2147483646 w 641"/>
              <a:gd name="T89" fmla="*/ 2147483646 h 271"/>
              <a:gd name="T90" fmla="*/ 2147483646 w 641"/>
              <a:gd name="T91" fmla="*/ 2147483646 h 271"/>
              <a:gd name="T92" fmla="*/ 2147483646 w 641"/>
              <a:gd name="T93" fmla="*/ 2147483646 h 271"/>
              <a:gd name="T94" fmla="*/ 2147483646 w 641"/>
              <a:gd name="T95" fmla="*/ 2147483646 h 271"/>
              <a:gd name="T96" fmla="*/ 2147483646 w 641"/>
              <a:gd name="T97" fmla="*/ 2147483646 h 271"/>
              <a:gd name="T98" fmla="*/ 2147483646 w 641"/>
              <a:gd name="T99" fmla="*/ 2147483646 h 271"/>
              <a:gd name="T100" fmla="*/ 2147483646 w 641"/>
              <a:gd name="T101" fmla="*/ 2147483646 h 271"/>
              <a:gd name="T102" fmla="*/ 2147483646 w 641"/>
              <a:gd name="T103" fmla="*/ 2147483646 h 271"/>
              <a:gd name="T104" fmla="*/ 2147483646 w 641"/>
              <a:gd name="T105" fmla="*/ 0 h 271"/>
              <a:gd name="T106" fmla="*/ 2147483646 w 641"/>
              <a:gd name="T107" fmla="*/ 2147483646 h 271"/>
              <a:gd name="T108" fmla="*/ 2147483646 w 641"/>
              <a:gd name="T109" fmla="*/ 2147483646 h 271"/>
              <a:gd name="T110" fmla="*/ 2147483646 w 641"/>
              <a:gd name="T111" fmla="*/ 2147483646 h 271"/>
              <a:gd name="T112" fmla="*/ 2147483646 w 641"/>
              <a:gd name="T113" fmla="*/ 2147483646 h 271"/>
              <a:gd name="T114" fmla="*/ 2147483646 w 641"/>
              <a:gd name="T115" fmla="*/ 0 h 271"/>
              <a:gd name="T116" fmla="*/ 2147483646 w 641"/>
              <a:gd name="T117" fmla="*/ 2147483646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2224088" y="2293540"/>
            <a:ext cx="1666875" cy="47029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000000"/>
              </a:solidFill>
              <a:latin typeface="Gill Sans MT"/>
              <a:cs typeface="+mn-cs"/>
            </a:endParaRPr>
          </a:p>
        </p:txBody>
      </p:sp>
      <p:sp>
        <p:nvSpPr>
          <p:cNvPr id="13334" name="Freeform 20"/>
          <p:cNvSpPr>
            <a:spLocks noEditPoints="1"/>
          </p:cNvSpPr>
          <p:nvPr/>
        </p:nvSpPr>
        <p:spPr bwMode="auto">
          <a:xfrm>
            <a:off x="3526633" y="2043510"/>
            <a:ext cx="2489597" cy="844153"/>
          </a:xfrm>
          <a:custGeom>
            <a:avLst/>
            <a:gdLst>
              <a:gd name="T0" fmla="*/ 2147483646 w 2091"/>
              <a:gd name="T1" fmla="*/ 2147483646 h 709"/>
              <a:gd name="T2" fmla="*/ 2147483646 w 2091"/>
              <a:gd name="T3" fmla="*/ 2147483646 h 709"/>
              <a:gd name="T4" fmla="*/ 2147483646 w 2091"/>
              <a:gd name="T5" fmla="*/ 2147483646 h 709"/>
              <a:gd name="T6" fmla="*/ 2147483646 w 2091"/>
              <a:gd name="T7" fmla="*/ 2147483646 h 709"/>
              <a:gd name="T8" fmla="*/ 2147483646 w 2091"/>
              <a:gd name="T9" fmla="*/ 2147483646 h 709"/>
              <a:gd name="T10" fmla="*/ 2147483646 w 2091"/>
              <a:gd name="T11" fmla="*/ 2147483646 h 709"/>
              <a:gd name="T12" fmla="*/ 2147483646 w 2091"/>
              <a:gd name="T13" fmla="*/ 2147483646 h 709"/>
              <a:gd name="T14" fmla="*/ 2147483646 w 2091"/>
              <a:gd name="T15" fmla="*/ 2147483646 h 709"/>
              <a:gd name="T16" fmla="*/ 2147483646 w 2091"/>
              <a:gd name="T17" fmla="*/ 2147483646 h 709"/>
              <a:gd name="T18" fmla="*/ 2147483646 w 2091"/>
              <a:gd name="T19" fmla="*/ 2147483646 h 709"/>
              <a:gd name="T20" fmla="*/ 2147483646 w 2091"/>
              <a:gd name="T21" fmla="*/ 2147483646 h 709"/>
              <a:gd name="T22" fmla="*/ 2147483646 w 2091"/>
              <a:gd name="T23" fmla="*/ 2147483646 h 709"/>
              <a:gd name="T24" fmla="*/ 2147483646 w 2091"/>
              <a:gd name="T25" fmla="*/ 2147483646 h 709"/>
              <a:gd name="T26" fmla="*/ 2147483646 w 2091"/>
              <a:gd name="T27" fmla="*/ 2147483646 h 709"/>
              <a:gd name="T28" fmla="*/ 2147483646 w 2091"/>
              <a:gd name="T29" fmla="*/ 2147483646 h 709"/>
              <a:gd name="T30" fmla="*/ 2147483646 w 2091"/>
              <a:gd name="T31" fmla="*/ 2147483646 h 709"/>
              <a:gd name="T32" fmla="*/ 2147483646 w 2091"/>
              <a:gd name="T33" fmla="*/ 2147483646 h 709"/>
              <a:gd name="T34" fmla="*/ 2147483646 w 2091"/>
              <a:gd name="T35" fmla="*/ 2147483646 h 709"/>
              <a:gd name="T36" fmla="*/ 2147483646 w 2091"/>
              <a:gd name="T37" fmla="*/ 2147483646 h 709"/>
              <a:gd name="T38" fmla="*/ 2147483646 w 2091"/>
              <a:gd name="T39" fmla="*/ 2147483646 h 709"/>
              <a:gd name="T40" fmla="*/ 2147483646 w 2091"/>
              <a:gd name="T41" fmla="*/ 2147483646 h 709"/>
              <a:gd name="T42" fmla="*/ 2147483646 w 2091"/>
              <a:gd name="T43" fmla="*/ 2147483646 h 709"/>
              <a:gd name="T44" fmla="*/ 2147483646 w 2091"/>
              <a:gd name="T45" fmla="*/ 2147483646 h 709"/>
              <a:gd name="T46" fmla="*/ 2147483646 w 2091"/>
              <a:gd name="T47" fmla="*/ 2147483646 h 709"/>
              <a:gd name="T48" fmla="*/ 2147483646 w 2091"/>
              <a:gd name="T49" fmla="*/ 2147483646 h 709"/>
              <a:gd name="T50" fmla="*/ 2147483646 w 2091"/>
              <a:gd name="T51" fmla="*/ 2147483646 h 709"/>
              <a:gd name="T52" fmla="*/ 2147483646 w 2091"/>
              <a:gd name="T53" fmla="*/ 2147483646 h 709"/>
              <a:gd name="T54" fmla="*/ 2147483646 w 2091"/>
              <a:gd name="T55" fmla="*/ 2147483646 h 709"/>
              <a:gd name="T56" fmla="*/ 2147483646 w 2091"/>
              <a:gd name="T57" fmla="*/ 2147483646 h 709"/>
              <a:gd name="T58" fmla="*/ 2147483646 w 2091"/>
              <a:gd name="T59" fmla="*/ 2147483646 h 709"/>
              <a:gd name="T60" fmla="*/ 2147483646 w 2091"/>
              <a:gd name="T61" fmla="*/ 2147483646 h 709"/>
              <a:gd name="T62" fmla="*/ 2147483646 w 2091"/>
              <a:gd name="T63" fmla="*/ 2147483646 h 709"/>
              <a:gd name="T64" fmla="*/ 2147483646 w 2091"/>
              <a:gd name="T65" fmla="*/ 2147483646 h 709"/>
              <a:gd name="T66" fmla="*/ 2147483646 w 2091"/>
              <a:gd name="T67" fmla="*/ 2147483646 h 709"/>
              <a:gd name="T68" fmla="*/ 2147483646 w 2091"/>
              <a:gd name="T69" fmla="*/ 2147483646 h 709"/>
              <a:gd name="T70" fmla="*/ 2147483646 w 2091"/>
              <a:gd name="T71" fmla="*/ 2147483646 h 709"/>
              <a:gd name="T72" fmla="*/ 2147483646 w 2091"/>
              <a:gd name="T73" fmla="*/ 2147483646 h 709"/>
              <a:gd name="T74" fmla="*/ 2147483646 w 2091"/>
              <a:gd name="T75" fmla="*/ 2147483646 h 709"/>
              <a:gd name="T76" fmla="*/ 2147483646 w 2091"/>
              <a:gd name="T77" fmla="*/ 2147483646 h 709"/>
              <a:gd name="T78" fmla="*/ 2147483646 w 2091"/>
              <a:gd name="T79" fmla="*/ 2147483646 h 709"/>
              <a:gd name="T80" fmla="*/ 2147483646 w 2091"/>
              <a:gd name="T81" fmla="*/ 2147483646 h 709"/>
              <a:gd name="T82" fmla="*/ 2147483646 w 2091"/>
              <a:gd name="T83" fmla="*/ 2147483646 h 709"/>
              <a:gd name="T84" fmla="*/ 2147483646 w 2091"/>
              <a:gd name="T85" fmla="*/ 2147483646 h 709"/>
              <a:gd name="T86" fmla="*/ 2147483646 w 2091"/>
              <a:gd name="T87" fmla="*/ 2147483646 h 709"/>
              <a:gd name="T88" fmla="*/ 2147483646 w 2091"/>
              <a:gd name="T89" fmla="*/ 2147483646 h 709"/>
              <a:gd name="T90" fmla="*/ 2147483646 w 2091"/>
              <a:gd name="T91" fmla="*/ 2147483646 h 709"/>
              <a:gd name="T92" fmla="*/ 2147483646 w 2091"/>
              <a:gd name="T93" fmla="*/ 2147483646 h 709"/>
              <a:gd name="T94" fmla="*/ 2147483646 w 2091"/>
              <a:gd name="T95" fmla="*/ 2147483646 h 709"/>
              <a:gd name="T96" fmla="*/ 2147483646 w 2091"/>
              <a:gd name="T97" fmla="*/ 2147483646 h 709"/>
              <a:gd name="T98" fmla="*/ 2147483646 w 2091"/>
              <a:gd name="T99" fmla="*/ 2147483646 h 709"/>
              <a:gd name="T100" fmla="*/ 2147483646 w 2091"/>
              <a:gd name="T101" fmla="*/ 2147483646 h 709"/>
              <a:gd name="T102" fmla="*/ 2147483646 w 2091"/>
              <a:gd name="T103" fmla="*/ 2147483646 h 709"/>
              <a:gd name="T104" fmla="*/ 2147483646 w 2091"/>
              <a:gd name="T105" fmla="*/ 2147483646 h 709"/>
              <a:gd name="T106" fmla="*/ 2147483646 w 2091"/>
              <a:gd name="T107" fmla="*/ 2147483646 h 709"/>
              <a:gd name="T108" fmla="*/ 2147483646 w 2091"/>
              <a:gd name="T109" fmla="*/ 2147483646 h 709"/>
              <a:gd name="T110" fmla="*/ 2147483646 w 2091"/>
              <a:gd name="T111" fmla="*/ 2147483646 h 709"/>
              <a:gd name="T112" fmla="*/ 2147483646 w 2091"/>
              <a:gd name="T113" fmla="*/ 2147483646 h 709"/>
              <a:gd name="T114" fmla="*/ 2147483646 w 2091"/>
              <a:gd name="T115" fmla="*/ 2147483646 h 709"/>
              <a:gd name="T116" fmla="*/ 2147483646 w 2091"/>
              <a:gd name="T117" fmla="*/ 2147483646 h 709"/>
              <a:gd name="T118" fmla="*/ 2147483646 w 2091"/>
              <a:gd name="T119" fmla="*/ 2147483646 h 709"/>
              <a:gd name="T120" fmla="*/ 2147483646 w 2091"/>
              <a:gd name="T121" fmla="*/ 2147483646 h 709"/>
              <a:gd name="T122" fmla="*/ 2147483646 w 2091"/>
              <a:gd name="T123" fmla="*/ 2147483646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35" name="Freeform 21"/>
          <p:cNvSpPr>
            <a:spLocks/>
          </p:cNvSpPr>
          <p:nvPr/>
        </p:nvSpPr>
        <p:spPr bwMode="auto">
          <a:xfrm>
            <a:off x="4392216" y="2204244"/>
            <a:ext cx="119063" cy="140494"/>
          </a:xfrm>
          <a:custGeom>
            <a:avLst/>
            <a:gdLst>
              <a:gd name="T0" fmla="*/ 2147483646 w 100"/>
              <a:gd name="T1" fmla="*/ 2147483646 h 118"/>
              <a:gd name="T2" fmla="*/ 2147483646 w 100"/>
              <a:gd name="T3" fmla="*/ 2147483646 h 118"/>
              <a:gd name="T4" fmla="*/ 2147483646 w 100"/>
              <a:gd name="T5" fmla="*/ 2147483646 h 118"/>
              <a:gd name="T6" fmla="*/ 2147483646 w 100"/>
              <a:gd name="T7" fmla="*/ 2147483646 h 118"/>
              <a:gd name="T8" fmla="*/ 2147483646 w 100"/>
              <a:gd name="T9" fmla="*/ 2147483646 h 118"/>
              <a:gd name="T10" fmla="*/ 2147483646 w 100"/>
              <a:gd name="T11" fmla="*/ 2147483646 h 118"/>
              <a:gd name="T12" fmla="*/ 2147483646 w 100"/>
              <a:gd name="T13" fmla="*/ 2147483646 h 118"/>
              <a:gd name="T14" fmla="*/ 2147483646 w 100"/>
              <a:gd name="T15" fmla="*/ 2147483646 h 118"/>
              <a:gd name="T16" fmla="*/ 2147483646 w 100"/>
              <a:gd name="T17" fmla="*/ 2147483646 h 118"/>
              <a:gd name="T18" fmla="*/ 2147483646 w 100"/>
              <a:gd name="T19" fmla="*/ 2147483646 h 118"/>
              <a:gd name="T20" fmla="*/ 2147483646 w 100"/>
              <a:gd name="T21" fmla="*/ 2147483646 h 118"/>
              <a:gd name="T22" fmla="*/ 2147483646 w 100"/>
              <a:gd name="T23" fmla="*/ 2147483646 h 118"/>
              <a:gd name="T24" fmla="*/ 2147483646 w 100"/>
              <a:gd name="T25" fmla="*/ 2147483646 h 118"/>
              <a:gd name="T26" fmla="*/ 2147483646 w 100"/>
              <a:gd name="T27" fmla="*/ 2147483646 h 118"/>
              <a:gd name="T28" fmla="*/ 2147483646 w 100"/>
              <a:gd name="T29" fmla="*/ 2147483646 h 118"/>
              <a:gd name="T30" fmla="*/ 2147483646 w 100"/>
              <a:gd name="T31" fmla="*/ 2147483646 h 118"/>
              <a:gd name="T32" fmla="*/ 2147483646 w 100"/>
              <a:gd name="T33" fmla="*/ 2147483646 h 118"/>
              <a:gd name="T34" fmla="*/ 2147483646 w 100"/>
              <a:gd name="T35" fmla="*/ 2147483646 h 118"/>
              <a:gd name="T36" fmla="*/ 2147483646 w 100"/>
              <a:gd name="T37" fmla="*/ 2147483646 h 118"/>
              <a:gd name="T38" fmla="*/ 2147483646 w 100"/>
              <a:gd name="T39" fmla="*/ 2147483646 h 118"/>
              <a:gd name="T40" fmla="*/ 2147483646 w 100"/>
              <a:gd name="T41" fmla="*/ 2147483646 h 118"/>
              <a:gd name="T42" fmla="*/ 2147483646 w 100"/>
              <a:gd name="T43" fmla="*/ 2147483646 h 118"/>
              <a:gd name="T44" fmla="*/ 2147483646 w 100"/>
              <a:gd name="T45" fmla="*/ 2147483646 h 118"/>
              <a:gd name="T46" fmla="*/ 2147483646 w 100"/>
              <a:gd name="T47" fmla="*/ 2147483646 h 118"/>
              <a:gd name="T48" fmla="*/ 2147483646 w 100"/>
              <a:gd name="T49" fmla="*/ 2147483646 h 118"/>
              <a:gd name="T50" fmla="*/ 2147483646 w 100"/>
              <a:gd name="T51" fmla="*/ 2147483646 h 118"/>
              <a:gd name="T52" fmla="*/ 2147483646 w 100"/>
              <a:gd name="T53" fmla="*/ 2147483646 h 118"/>
              <a:gd name="T54" fmla="*/ 2147483646 w 100"/>
              <a:gd name="T55" fmla="*/ 2147483646 h 118"/>
              <a:gd name="T56" fmla="*/ 2147483646 w 100"/>
              <a:gd name="T57" fmla="*/ 2147483646 h 118"/>
              <a:gd name="T58" fmla="*/ 2147483646 w 100"/>
              <a:gd name="T59" fmla="*/ 2147483646 h 118"/>
              <a:gd name="T60" fmla="*/ 2147483646 w 100"/>
              <a:gd name="T61" fmla="*/ 2147483646 h 118"/>
              <a:gd name="T62" fmla="*/ 2147483646 w 100"/>
              <a:gd name="T63" fmla="*/ 2147483646 h 118"/>
              <a:gd name="T64" fmla="*/ 2147483646 w 100"/>
              <a:gd name="T65" fmla="*/ 2147483646 h 118"/>
              <a:gd name="T66" fmla="*/ 2147483646 w 100"/>
              <a:gd name="T67" fmla="*/ 2147483646 h 118"/>
              <a:gd name="T68" fmla="*/ 2147483646 w 100"/>
              <a:gd name="T69" fmla="*/ 2147483646 h 118"/>
              <a:gd name="T70" fmla="*/ 2147483646 w 100"/>
              <a:gd name="T71" fmla="*/ 2147483646 h 118"/>
              <a:gd name="T72" fmla="*/ 2147483646 w 100"/>
              <a:gd name="T73" fmla="*/ 2147483646 h 118"/>
              <a:gd name="T74" fmla="*/ 2147483646 w 100"/>
              <a:gd name="T75" fmla="*/ 2147483646 h 118"/>
              <a:gd name="T76" fmla="*/ 2147483646 w 100"/>
              <a:gd name="T77" fmla="*/ 2147483646 h 118"/>
              <a:gd name="T78" fmla="*/ 2147483646 w 100"/>
              <a:gd name="T79" fmla="*/ 2147483646 h 118"/>
              <a:gd name="T80" fmla="*/ 2147483646 w 100"/>
              <a:gd name="T81" fmla="*/ 2147483646 h 118"/>
              <a:gd name="T82" fmla="*/ 2147483646 w 100"/>
              <a:gd name="T83" fmla="*/ 2147483646 h 118"/>
              <a:gd name="T84" fmla="*/ 2147483646 w 100"/>
              <a:gd name="T85" fmla="*/ 2147483646 h 118"/>
              <a:gd name="T86" fmla="*/ 2147483646 w 100"/>
              <a:gd name="T87" fmla="*/ 2147483646 h 118"/>
              <a:gd name="T88" fmla="*/ 2147483646 w 100"/>
              <a:gd name="T89" fmla="*/ 2147483646 h 118"/>
              <a:gd name="T90" fmla="*/ 2147483646 w 100"/>
              <a:gd name="T91" fmla="*/ 2147483646 h 118"/>
              <a:gd name="T92" fmla="*/ 2147483646 w 100"/>
              <a:gd name="T93" fmla="*/ 2147483646 h 118"/>
              <a:gd name="T94" fmla="*/ 2147483646 w 100"/>
              <a:gd name="T95" fmla="*/ 2147483646 h 118"/>
              <a:gd name="T96" fmla="*/ 2147483646 w 100"/>
              <a:gd name="T97" fmla="*/ 2147483646 h 118"/>
              <a:gd name="T98" fmla="*/ 2147483646 w 100"/>
              <a:gd name="T99" fmla="*/ 2147483646 h 118"/>
              <a:gd name="T100" fmla="*/ 2147483646 w 100"/>
              <a:gd name="T101" fmla="*/ 2147483646 h 118"/>
              <a:gd name="T102" fmla="*/ 2147483646 w 100"/>
              <a:gd name="T103" fmla="*/ 2147483646 h 118"/>
              <a:gd name="T104" fmla="*/ 2147483646 w 100"/>
              <a:gd name="T105" fmla="*/ 2147483646 h 118"/>
              <a:gd name="T106" fmla="*/ 2147483646 w 100"/>
              <a:gd name="T107" fmla="*/ 2147483646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ru-RU" sz="135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3357564" y="3634184"/>
            <a:ext cx="46435" cy="71438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000000"/>
              </a:solidFill>
              <a:latin typeface="Gill Sans MT"/>
              <a:cs typeface="+mn-cs"/>
            </a:endParaRPr>
          </a:p>
        </p:txBody>
      </p:sp>
      <p:sp>
        <p:nvSpPr>
          <p:cNvPr id="13337" name="TextBox 32"/>
          <p:cNvSpPr txBox="1">
            <a:spLocks noChangeArrowheads="1"/>
          </p:cNvSpPr>
          <p:nvPr/>
        </p:nvSpPr>
        <p:spPr bwMode="auto">
          <a:xfrm>
            <a:off x="2190238" y="2279254"/>
            <a:ext cx="1493044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областы</a:t>
            </a:r>
            <a:endParaRPr lang="en-US" alt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119,8 </a:t>
            </a:r>
            <a:r>
              <a:rPr lang="ru-RU" altLang="ru-RU" sz="135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мин.адам</a:t>
            </a:r>
            <a:endParaRPr lang="en-US" altLang="ru-RU" sz="135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38" name="TextBox 33"/>
          <p:cNvSpPr txBox="1">
            <a:spLocks noChangeArrowheads="1"/>
          </p:cNvSpPr>
          <p:nvPr/>
        </p:nvSpPr>
        <p:spPr bwMode="auto">
          <a:xfrm>
            <a:off x="3732611" y="2099469"/>
            <a:ext cx="1026319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 </a:t>
            </a:r>
            <a:r>
              <a:rPr lang="ru-RU" altLang="ru-RU" sz="1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областы</a:t>
            </a:r>
            <a:endParaRPr lang="en-US" altLang="ru-RU" sz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351,6 мин </a:t>
            </a:r>
            <a:r>
              <a:rPr lang="ru-RU" altLang="ru-RU" sz="135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sz="13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135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39" name="TextBox 34"/>
          <p:cNvSpPr txBox="1">
            <a:spLocks noChangeArrowheads="1"/>
          </p:cNvSpPr>
          <p:nvPr/>
        </p:nvSpPr>
        <p:spPr bwMode="auto">
          <a:xfrm>
            <a:off x="4487466" y="1913731"/>
            <a:ext cx="1381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ш. 492,6 мин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endParaRPr lang="en-US" alt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>
            <a:stCxn id="13324" idx="3"/>
          </p:cNvCxnSpPr>
          <p:nvPr/>
        </p:nvCxnSpPr>
        <p:spPr>
          <a:xfrm flipV="1">
            <a:off x="4451748" y="2043510"/>
            <a:ext cx="348853" cy="2071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1" name="TextBox 37"/>
          <p:cNvSpPr txBox="1">
            <a:spLocks noChangeArrowheads="1"/>
          </p:cNvSpPr>
          <p:nvPr/>
        </p:nvSpPr>
        <p:spPr bwMode="auto">
          <a:xfrm>
            <a:off x="2025254" y="3317479"/>
            <a:ext cx="1381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 ш. 114,6 мин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endParaRPr lang="en-US" alt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3106342" y="3506787"/>
            <a:ext cx="273844" cy="1631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43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63" y="6098532"/>
            <a:ext cx="648071" cy="58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2025254" y="869157"/>
            <a:ext cx="5499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spc="-45" dirty="0">
                <a:solidFill>
                  <a:srgbClr val="00206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b="1" spc="-45" dirty="0" err="1">
                <a:solidFill>
                  <a:srgbClr val="002060"/>
                </a:solidFill>
                <a:latin typeface="Times New Roman" pitchFamily="18" charset="0"/>
                <a:cs typeface="+mn-cs"/>
              </a:rPr>
              <a:t>Кыргызстандагы</a:t>
            </a:r>
            <a:r>
              <a:rPr lang="ru-RU" b="1" spc="-45" dirty="0">
                <a:solidFill>
                  <a:srgbClr val="00206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b="1" spc="-45" dirty="0" err="1">
                <a:solidFill>
                  <a:srgbClr val="002060"/>
                </a:solidFill>
                <a:latin typeface="Times New Roman" pitchFamily="18" charset="0"/>
                <a:cs typeface="+mn-cs"/>
              </a:rPr>
              <a:t>иштеген</a:t>
            </a:r>
            <a:r>
              <a:rPr lang="ru-RU" b="1" spc="-45" dirty="0">
                <a:solidFill>
                  <a:srgbClr val="00206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b="1" spc="-45" dirty="0" err="1">
                <a:solidFill>
                  <a:srgbClr val="002060"/>
                </a:solidFill>
                <a:latin typeface="Times New Roman" pitchFamily="18" charset="0"/>
                <a:cs typeface="+mn-cs"/>
              </a:rPr>
              <a:t>калктын</a:t>
            </a:r>
            <a:r>
              <a:rPr lang="ru-RU" b="1" spc="-45" dirty="0">
                <a:solidFill>
                  <a:srgbClr val="002060"/>
                </a:solidFill>
                <a:latin typeface="Times New Roman" pitchFamily="18" charset="0"/>
                <a:cs typeface="+mn-cs"/>
              </a:rPr>
              <a:t> саны </a:t>
            </a:r>
            <a:r>
              <a:rPr lang="ru-RU" b="1" spc="-45" dirty="0" err="1">
                <a:solidFill>
                  <a:srgbClr val="002060"/>
                </a:solidFill>
                <a:latin typeface="Times New Roman" pitchFamily="18" charset="0"/>
                <a:cs typeface="+mn-cs"/>
              </a:rPr>
              <a:t>аймактар</a:t>
            </a:r>
            <a:r>
              <a:rPr lang="ru-RU" b="1" spc="-45" dirty="0">
                <a:solidFill>
                  <a:srgbClr val="00206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b="1" spc="-45" dirty="0" err="1">
                <a:solidFill>
                  <a:srgbClr val="002060"/>
                </a:solidFill>
                <a:latin typeface="Times New Roman" pitchFamily="18" charset="0"/>
                <a:cs typeface="+mn-cs"/>
              </a:rPr>
              <a:t>боюнча</a:t>
            </a:r>
            <a:r>
              <a:rPr lang="ru-RU" b="1" spc="-45" dirty="0">
                <a:solidFill>
                  <a:srgbClr val="002060"/>
                </a:solidFill>
                <a:latin typeface="Times New Roman" pitchFamily="18" charset="0"/>
                <a:cs typeface="+mn-cs"/>
              </a:rPr>
              <a:t> 2022-ж.</a:t>
            </a:r>
          </a:p>
        </p:txBody>
      </p:sp>
      <p:sp>
        <p:nvSpPr>
          <p:cNvPr id="13346" name="Прямоугольник 3"/>
          <p:cNvSpPr>
            <a:spLocks noChangeArrowheads="1"/>
          </p:cNvSpPr>
          <p:nvPr/>
        </p:nvSpPr>
        <p:spPr bwMode="auto">
          <a:xfrm>
            <a:off x="5619751" y="4787901"/>
            <a:ext cx="32230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Иш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менен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камсыздуулук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дэнгээли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Ош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облусунда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жогору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68,7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пайыз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,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Бишкекте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-64,0 </a:t>
            </a:r>
            <a:r>
              <a:rPr lang="ru-RU" altLang="ru-RU" sz="1200" b="0" dirty="0" err="1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пайыз</a:t>
            </a:r>
            <a:r>
              <a:rPr lang="ru-RU" altLang="ru-RU" sz="1200" b="0" dirty="0">
                <a:solidFill>
                  <a:srgbClr val="00000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. </a:t>
            </a:r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1371599" y="6237288"/>
            <a:ext cx="6945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6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0" y="-32429"/>
            <a:ext cx="8657024" cy="991269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Экономикалык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ишмердиктин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т</a:t>
            </a:r>
            <a:r>
              <a:rPr lang="ky-KG" sz="2800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  <a:cs typeface="Times New Roman"/>
              </a:rPr>
              <a:t>³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р</a:t>
            </a:r>
            <a:r>
              <a:rPr lang="ky-KG" sz="2800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  <a:cs typeface="Times New Roman"/>
              </a:rPr>
              <a:t>³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боюнча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иштеген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калктын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2022-ж. саны</a:t>
            </a:r>
            <a:endParaRPr lang="ru-RU" sz="1600" i="1" dirty="0">
              <a:solidFill>
                <a:schemeClr val="tx2"/>
              </a:solidFill>
              <a:latin typeface="Kyrghyz Times" pitchFamily="2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9515738"/>
              </p:ext>
            </p:extLst>
          </p:nvPr>
        </p:nvGraphicFramePr>
        <p:xfrm>
          <a:off x="584200" y="958850"/>
          <a:ext cx="7902575" cy="510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Лист" r:id="rId5" imgW="4924341" imgH="3419660" progId="Excel.Sheet.12">
                  <p:embed/>
                </p:oleObj>
              </mc:Choice>
              <mc:Fallback>
                <p:oleObj name="Лист" r:id="rId5" imgW="4924341" imgH="34196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4200" y="958850"/>
                        <a:ext cx="7902575" cy="5106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8176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007" y="173478"/>
            <a:ext cx="8657024" cy="991269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Экономикалык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ишмердиктин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т</a:t>
            </a:r>
            <a:r>
              <a:rPr lang="ky-KG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³</a:t>
            </a:r>
            <a:r>
              <a:rPr lang="ru-RU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р</a:t>
            </a:r>
            <a:r>
              <a:rPr lang="ky-KG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³ боюнча иштеген калктын 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2022-ж. саны</a:t>
            </a:r>
            <a:endParaRPr lang="ru-RU" sz="1600" i="1" dirty="0">
              <a:solidFill>
                <a:schemeClr val="tx2"/>
              </a:solidFill>
              <a:latin typeface="Kyrghyz Times" pitchFamily="2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267543"/>
              </p:ext>
            </p:extLst>
          </p:nvPr>
        </p:nvGraphicFramePr>
        <p:xfrm>
          <a:off x="584200" y="1333500"/>
          <a:ext cx="7902575" cy="456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Лист" r:id="rId5" imgW="4924341" imgH="3228890" progId="Excel.Sheet.12">
                  <p:embed/>
                </p:oleObj>
              </mc:Choice>
              <mc:Fallback>
                <p:oleObj name="Лист" r:id="rId5" imgW="4924341" imgH="32288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4200" y="1333500"/>
                        <a:ext cx="7902575" cy="456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7633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0" y="116632"/>
            <a:ext cx="8527643" cy="1440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Экономикалык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ишмердиктер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иштеген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2022 ж. саны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жыйынтыкка</a:t>
            </a:r>
            <a:r>
              <a:rPr lang="ru-RU" sz="1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1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1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 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659" y="606561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комитети</a:t>
            </a:r>
            <a:endParaRPr lang="en-US" altLang="ru-RU" sz="1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2627784" y="3212976"/>
          <a:ext cx="6035823" cy="312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837583"/>
              </p:ext>
            </p:extLst>
          </p:nvPr>
        </p:nvGraphicFramePr>
        <p:xfrm>
          <a:off x="395537" y="1844824"/>
          <a:ext cx="8301348" cy="4359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13174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0" y="116632"/>
            <a:ext cx="8527643" cy="1440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курактык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топтору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камсыз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кылуу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деңгээли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 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659" y="606561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303998"/>
              </p:ext>
            </p:extLst>
          </p:nvPr>
        </p:nvGraphicFramePr>
        <p:xfrm>
          <a:off x="2627784" y="3212976"/>
          <a:ext cx="6035823" cy="312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177884"/>
              </p:ext>
            </p:extLst>
          </p:nvPr>
        </p:nvGraphicFramePr>
        <p:xfrm>
          <a:off x="319087" y="1844824"/>
          <a:ext cx="8505825" cy="4186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21870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Билим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де</a:t>
            </a:r>
            <a:r>
              <a:rPr lang="ky-KG" sz="28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  <a:cs typeface="Times New Roman"/>
              </a:rPr>
              <a:t>¾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гээли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жынысы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боюнча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иштеген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калк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b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</a:b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 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)</a:t>
            </a:r>
            <a:endParaRPr lang="ru-RU" sz="1600" i="1" dirty="0">
              <a:solidFill>
                <a:schemeClr val="tx2"/>
              </a:solidFill>
              <a:latin typeface="Kyrghyz Times" pitchFamily="2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06561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7940602"/>
              </p:ext>
            </p:extLst>
          </p:nvPr>
        </p:nvGraphicFramePr>
        <p:xfrm>
          <a:off x="457200" y="1340768"/>
          <a:ext cx="8229600" cy="4724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800700"/>
              </p:ext>
            </p:extLst>
          </p:nvPr>
        </p:nvGraphicFramePr>
        <p:xfrm>
          <a:off x="419100" y="1354931"/>
          <a:ext cx="8305800" cy="4710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18441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4116"/>
            <a:ext cx="7355160" cy="932636"/>
          </a:xfrm>
        </p:spPr>
        <p:txBody>
          <a:bodyPr>
            <a:normAutofit fontScale="90000"/>
          </a:bodyPr>
          <a:lstStyle/>
          <a:p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Формалдык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эмес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сектордо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иштеген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калк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  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)</a:t>
            </a:r>
            <a: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103390"/>
            <a:ext cx="598736" cy="57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262438" y="3328988"/>
          <a:ext cx="6191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Лист" r:id="rId4" imgW="619185" imgH="199982" progId="Excel.Sheet.12">
                  <p:embed/>
                </p:oleObj>
              </mc:Choice>
              <mc:Fallback>
                <p:oleObj name="Лист" r:id="rId4" imgW="619185" imgH="19998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62438" y="3328988"/>
                        <a:ext cx="61912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371599" y="6237288"/>
            <a:ext cx="6945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</a:pP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endParaRPr lang="en-US" altLang="ru-RU" sz="1400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512472"/>
              </p:ext>
            </p:extLst>
          </p:nvPr>
        </p:nvGraphicFramePr>
        <p:xfrm>
          <a:off x="539550" y="1196750"/>
          <a:ext cx="7777364" cy="4865410"/>
        </p:xfrm>
        <a:graphic>
          <a:graphicData uri="http://schemas.openxmlformats.org/drawingml/2006/table">
            <a:tbl>
              <a:tblPr/>
              <a:tblGrid>
                <a:gridCol w="35828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9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9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9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89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3890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40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Формалдык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эмес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сектордо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иштеген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калк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1754,2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1687,9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1698,3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жынысы</a:t>
                      </a:r>
                      <a:r>
                        <a:rPr lang="ru-RU" sz="16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боюнча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эркектер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1032,4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1116,6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1109,0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аялдар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592,5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жашаган</a:t>
                      </a:r>
                      <a:r>
                        <a:rPr lang="ru-RU" sz="16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жери</a:t>
                      </a:r>
                      <a:r>
                        <a:rPr lang="ru-RU" sz="16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боюнча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шаарда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айылда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1145,3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1111,2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экономика</a:t>
                      </a:r>
                      <a:r>
                        <a:rPr lang="ru-RU" sz="16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сектору </a:t>
                      </a:r>
                      <a:r>
                        <a:rPr lang="ru-RU" sz="1600" b="1" i="1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боюнча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айыл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чарба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өндүрүш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курулуш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7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корсотуу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781,9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169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37512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Иштеген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топтору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түзүмү</a:t>
            </a: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³й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чарбалардын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бюджеттерине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жумушчу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к³ч³н¼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интеграциялык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тандалма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изилд¼¼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жіргізіінін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маалыматтары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,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жыйынтыкка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карата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пайыз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менен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8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929" y="6153178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776536" y="617696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комитети</a:t>
            </a:r>
            <a:endParaRPr lang="en-US" altLang="ru-RU" sz="1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34342236"/>
              </p:ext>
            </p:extLst>
          </p:nvPr>
        </p:nvGraphicFramePr>
        <p:xfrm>
          <a:off x="596699" y="1196752"/>
          <a:ext cx="3886200" cy="4980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2575371"/>
              </p:ext>
            </p:extLst>
          </p:nvPr>
        </p:nvGraphicFramePr>
        <p:xfrm>
          <a:off x="4629150" y="1196752"/>
          <a:ext cx="3886200" cy="4980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73812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ky-KG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 курагы, жашаган жери жана жынысы боюнча жумушсуздар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06561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203527"/>
              </p:ext>
            </p:extLst>
          </p:nvPr>
        </p:nvGraphicFramePr>
        <p:xfrm>
          <a:off x="660376" y="1509999"/>
          <a:ext cx="8003231" cy="4178468"/>
        </p:xfrm>
        <a:graphic>
          <a:graphicData uri="http://schemas.openxmlformats.org/drawingml/2006/table">
            <a:tbl>
              <a:tblPr/>
              <a:tblGrid>
                <a:gridCol w="1535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423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07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07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197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976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8669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67714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Бардыгы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мин.</a:t>
                      </a:r>
                      <a:b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адам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Жумушсуз</a:t>
                      </a:r>
                      <a:r>
                        <a:rPr lang="ru-RU" sz="1400" b="1" baseline="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baseline="0" dirty="0" err="1">
                          <a:effectLst/>
                          <a:latin typeface="Times New Roman"/>
                          <a:ea typeface="Times New Roman"/>
                        </a:rPr>
                        <a:t>калктын</a:t>
                      </a:r>
                      <a:r>
                        <a:rPr lang="ru-RU" sz="1400" b="1" baseline="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baseline="0" dirty="0" err="1">
                          <a:effectLst/>
                          <a:latin typeface="Times New Roman"/>
                          <a:ea typeface="Times New Roman"/>
                        </a:rPr>
                        <a:t>жалпы</a:t>
                      </a:r>
                      <a:r>
                        <a:rPr lang="ru-RU" sz="1400" b="1" baseline="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baseline="0" dirty="0" err="1">
                          <a:effectLst/>
                          <a:latin typeface="Times New Roman"/>
                          <a:ea typeface="Times New Roman"/>
                        </a:rPr>
                        <a:t>санында</a:t>
                      </a:r>
                      <a:r>
                        <a:rPr lang="ru-RU" sz="1400" b="1" baseline="0" dirty="0">
                          <a:effectLst/>
                          <a:latin typeface="Times New Roman"/>
                          <a:ea typeface="Times New Roman"/>
                        </a:rPr>
                        <a:t>,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Жумушсуздуктун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деңгээли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, 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>
                          <a:effectLst/>
                          <a:latin typeface="Times New Roman"/>
                          <a:ea typeface="Times New Roman"/>
                        </a:rPr>
                        <a:t>эркектер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>
                          <a:effectLst/>
                          <a:latin typeface="Times New Roman"/>
                          <a:ea typeface="Times New Roman"/>
                        </a:rPr>
                        <a:t>аялдар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экөө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тең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>
                          <a:effectLst/>
                          <a:latin typeface="Times New Roman"/>
                          <a:ea typeface="Times New Roman"/>
                        </a:rPr>
                        <a:t>эркектер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>
                          <a:effectLst/>
                          <a:latin typeface="Times New Roman"/>
                          <a:ea typeface="Times New Roman"/>
                        </a:rPr>
                        <a:t>аялдар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2957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3997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0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y-KG" sz="2000" b="1" dirty="0">
                          <a:effectLst/>
                          <a:latin typeface="Times New Roman"/>
                          <a:ea typeface="Times New Roman"/>
                        </a:rPr>
                        <a:t> Бардыгы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Arial Unicode MS"/>
                        </a:rPr>
                        <a:t>131,6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Arial Unicode MS"/>
                        </a:rPr>
                        <a:t>50,6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Arial Unicode MS"/>
                        </a:rPr>
                        <a:t>49,4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4,9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4,0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6,1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Шаар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калкы</a:t>
                      </a:r>
                      <a:r>
                        <a:rPr lang="ru-RU" sz="2000" baseline="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Arial Unicode MS"/>
                        </a:rPr>
                        <a:t>36,8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Arial Unicode MS"/>
                        </a:rPr>
                        <a:t>57,9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Arial Unicode MS"/>
                        </a:rPr>
                        <a:t>42,1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3,7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3,8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3,5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Айыл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калкы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Arial Unicode MS"/>
                        </a:rPr>
                        <a:t>94,8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Arial Unicode MS"/>
                        </a:rPr>
                        <a:t>47,8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Arial Unicode MS"/>
                        </a:rPr>
                        <a:t>52,2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5,6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8,0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39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76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Курак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топтогу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жумушсуздуктун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</a:t>
            </a:r>
            <a:r>
              <a:rPr lang="ru-RU" sz="2800" b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гээли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чарбалардын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бюджеттерине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интеграциялык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тандалма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1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06561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ky-KG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Республикасынын  Улуттук статистика комитети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6304289"/>
              </p:ext>
            </p:extLst>
          </p:nvPr>
        </p:nvGraphicFramePr>
        <p:xfrm>
          <a:off x="5004048" y="3068960"/>
          <a:ext cx="3484845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840990"/>
              </p:ext>
            </p:extLst>
          </p:nvPr>
        </p:nvGraphicFramePr>
        <p:xfrm>
          <a:off x="327287" y="1278251"/>
          <a:ext cx="8505825" cy="474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58845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деңгээли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жумушсуздуктун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деңгээли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чарбалардын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бюджеттерине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интеграциялык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тандалма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 </a:t>
            </a:r>
            <a:r>
              <a:rPr lang="ru-RU" sz="1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1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74303" y="6342287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448091"/>
              </p:ext>
            </p:extLst>
          </p:nvPr>
        </p:nvGraphicFramePr>
        <p:xfrm>
          <a:off x="469140" y="1519041"/>
          <a:ext cx="8229600" cy="4837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6" y="6140003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127796"/>
              </p:ext>
            </p:extLst>
          </p:nvPr>
        </p:nvGraphicFramePr>
        <p:xfrm>
          <a:off x="4572000" y="2636912"/>
          <a:ext cx="367665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4299898"/>
              </p:ext>
            </p:extLst>
          </p:nvPr>
        </p:nvGraphicFramePr>
        <p:xfrm>
          <a:off x="467545" y="1628800"/>
          <a:ext cx="825535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993335"/>
              </p:ext>
            </p:extLst>
          </p:nvPr>
        </p:nvGraphicFramePr>
        <p:xfrm>
          <a:off x="583566" y="1361676"/>
          <a:ext cx="7931784" cy="468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32559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93524" y="260648"/>
            <a:ext cx="8146792" cy="922114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15-28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курактагы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жаштар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чарбалардын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бюджеттерине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интеграциялык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тандалма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³³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 </a:t>
            </a:r>
            <a:r>
              <a:rPr lang="ru-RU" sz="1400" b="1" i="1" dirty="0" err="1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sz="1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73393036"/>
              </p:ext>
            </p:extLst>
          </p:nvPr>
        </p:nvGraphicFramePr>
        <p:xfrm>
          <a:off x="1259632" y="1268760"/>
          <a:ext cx="684076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6083447"/>
            <a:ext cx="579170" cy="579170"/>
          </a:xfrm>
          <a:prstGeom prst="rect">
            <a:avLst/>
          </a:prstGeom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791716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594169"/>
              </p:ext>
            </p:extLst>
          </p:nvPr>
        </p:nvGraphicFramePr>
        <p:xfrm>
          <a:off x="493523" y="1426970"/>
          <a:ext cx="8254942" cy="4384964"/>
        </p:xfrm>
        <a:graphic>
          <a:graphicData uri="http://schemas.openxmlformats.org/drawingml/2006/table">
            <a:tbl>
              <a:tblPr/>
              <a:tblGrid>
                <a:gridCol w="12046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39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00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92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032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346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9167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9744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11748"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Экономикалык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активдүү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калк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</a:p>
                    <a:p>
                      <a:pPr algn="ctr" fontAlgn="t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миң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адам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)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анын</a:t>
                      </a:r>
                      <a:r>
                        <a:rPr lang="ky-KG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ичинде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Экономикалык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активдүү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эмес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калк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Экономика лык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активдүүлүк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түн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деңгээли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,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Иш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менен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камсыздуулуктун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деңгээли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,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Жумушсуз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дуктун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деңгээли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,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0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иштегендер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жумуш суздар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74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073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y-KG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Бардыгы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619,1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795,9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140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шаар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калкы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140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айыл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калкы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531,6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073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эркектер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451,1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420,4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073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аялдар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224,7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073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562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8795</TotalTime>
  <Words>1345</Words>
  <Application>Microsoft Office PowerPoint</Application>
  <PresentationFormat>Экран (4:3)</PresentationFormat>
  <Paragraphs>321</Paragraphs>
  <Slides>19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4" baseType="lpstr">
      <vt:lpstr>Arial Unicode MS</vt:lpstr>
      <vt:lpstr>Arial</vt:lpstr>
      <vt:lpstr>Calibri</vt:lpstr>
      <vt:lpstr>Calibri Light</vt:lpstr>
      <vt:lpstr>Gill Sans MT</vt:lpstr>
      <vt:lpstr>Kyrghyz Times</vt:lpstr>
      <vt:lpstr>Times New Roman</vt:lpstr>
      <vt:lpstr>Times New Roman UniToktom</vt:lpstr>
      <vt:lpstr>Тема Office</vt:lpstr>
      <vt:lpstr>1_Тема Office</vt:lpstr>
      <vt:lpstr>5_Тема Office</vt:lpstr>
      <vt:lpstr>6_Тема Office</vt:lpstr>
      <vt:lpstr>2_Тема Office</vt:lpstr>
      <vt:lpstr>3_Тема Office</vt:lpstr>
      <vt:lpstr>Лист</vt:lpstr>
      <vt:lpstr>Кыргыз Республикасынын Улуттук статистика комитети  </vt:lpstr>
      <vt:lpstr>Эмгек рыногу тууралуу маалыматардын булактары </vt:lpstr>
      <vt:lpstr>Нормативдик-укуктук базасы  </vt:lpstr>
      <vt:lpstr>Тандалма изилдөөлордү өткөрүүнун  негизги методологиялык принциптери </vt:lpstr>
      <vt:lpstr> Жумушчу күчү </vt:lpstr>
      <vt:lpstr>Жумушчу к³ч (³й чарбалардын бюджеттерине жана жумушчу к³ч³н¼ интеграциялык тандалма    изилд¼¼с³н³н жыйынтыгы ми¾ адам)</vt:lpstr>
      <vt:lpstr>Жынысы жана курактык топтор боюнча жумушчу к³ч³н¼ катышуунун де¾гээли (³й чарбалардын бюджеттерине жана жумушчу к³ч³н¼ интеграциялык тандалма    изилд¼¼с³н³н жыйынтыгы %)</vt:lpstr>
      <vt:lpstr>Презентация PowerPoint</vt:lpstr>
      <vt:lpstr>Экономикалык ишмердиктин т³р³ боюнча иштеген калктын 2022-ж. саны</vt:lpstr>
      <vt:lpstr>Экономикалык ишмердиктин т³р³ боюнча иштеген калктын 2022-ж. саны</vt:lpstr>
      <vt:lpstr> Экономикалык ишмердиктер  боюнча иштеген калктын 2022 ж. саны, жыйынтыкка пайыз менен  (үй чарбалардын бюджеттерине жана жумушчу күчүн интеграциялык тандалма   изилд¼¼сүнүн жыйынтыгы)</vt:lpstr>
      <vt:lpstr> Жынысы жана жаш курактык топтору боюнча калктын иш менен камсыз кылуу деңгээли (үй чарбалардын бюджеттерине жана жумушчу күчүн интеграциялык тандалма   изилд¼¼сүнүн жыйынтыгы)</vt:lpstr>
      <vt:lpstr>Билим де¾гээли жана жынысы боюнча иштеген калк  (үй чарбалардын бюджеттерине жана жумушчу күчүн интеграциялык тандалма   изилд¼¼сүнүн жыйынтыгы)</vt:lpstr>
      <vt:lpstr>Формалдык эмес сектордо иштеген калк  (үй чарбалардын бюджеттерине жана жумушчу күчүн интеграциялык тандалма   изилд¼¼сүнүн жыйынтыгы))</vt:lpstr>
      <vt:lpstr>Иштеген калктын иш топтору жана жынысы боюнча  түзүмү (³й чарбалардын бюджеттерине жана жумушчу к³ч³н¼ интеграциялык тандалма изилд¼¼ жіргізіінін маалыматтары боюнча, жыйынтыкка карата пайыз менен)</vt:lpstr>
      <vt:lpstr>Жаш курагы, жашаган жери жана жынысы боюнча жумушсуздар</vt:lpstr>
      <vt:lpstr>Курак топтогу иш менен жумушсуздуктун деңгээли (³й чарбалардын бюджеттерине жана жумушчу к³ч³н  интеграциялык тандалма        изилд¼¼с³³н³н  жыйынтыгы) </vt:lpstr>
      <vt:lpstr> Билим деңгээли жынысы боюнча жумушсуздуктун деңгээли (³й чарбалардын бюджеттерине жана жумушчу к³ч³н¼ интеграциялык тандалма       изилд¼¼с³³н³н  жыйынтыгы) </vt:lpstr>
      <vt:lpstr> 15-28 жаш курактагы жаштар   (³й чарбалардын бюджеттерине жана жумушчу к³ч³н¼ интеграциялык тандалма       изилд¼¼с³³н³н  жыйынтыгы 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Djailobaeva</cp:lastModifiedBy>
  <cp:revision>692</cp:revision>
  <cp:lastPrinted>2019-06-10T14:00:49Z</cp:lastPrinted>
  <dcterms:created xsi:type="dcterms:W3CDTF">2014-06-04T04:28:59Z</dcterms:created>
  <dcterms:modified xsi:type="dcterms:W3CDTF">2023-09-11T02:43:18Z</dcterms:modified>
</cp:coreProperties>
</file>