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2" r:id="rId3"/>
  </p:sldMasterIdLst>
  <p:notesMasterIdLst>
    <p:notesMasterId r:id="rId16"/>
  </p:notesMasterIdLst>
  <p:sldIdLst>
    <p:sldId id="256" r:id="rId4"/>
    <p:sldId id="305" r:id="rId5"/>
    <p:sldId id="263" r:id="rId6"/>
    <p:sldId id="296" r:id="rId7"/>
    <p:sldId id="297" r:id="rId8"/>
    <p:sldId id="301" r:id="rId9"/>
    <p:sldId id="306" r:id="rId10"/>
    <p:sldId id="299" r:id="rId11"/>
    <p:sldId id="300" r:id="rId12"/>
    <p:sldId id="303" r:id="rId13"/>
    <p:sldId id="304" r:id="rId14"/>
    <p:sldId id="25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ложка" id="{09BD8EDA-5430-4B4C-9E05-F32D4CA76277}">
          <p14:sldIdLst>
            <p14:sldId id="256"/>
          </p14:sldIdLst>
        </p14:section>
        <p14:section name="Основная часть" id="{1F1C8C30-0E0A-473A-85B6-DBD365E752C7}">
          <p14:sldIdLst>
            <p14:sldId id="305"/>
            <p14:sldId id="263"/>
            <p14:sldId id="296"/>
            <p14:sldId id="297"/>
            <p14:sldId id="301"/>
            <p14:sldId id="306"/>
            <p14:sldId id="299"/>
            <p14:sldId id="300"/>
            <p14:sldId id="303"/>
            <p14:sldId id="304"/>
          </p14:sldIdLst>
        </p14:section>
        <p14:section name="Последняя страница" id="{4FE91FCE-F239-445C-9A5B-61A7535B0391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FC6"/>
    <a:srgbClr val="1A246A"/>
    <a:srgbClr val="4991D3"/>
    <a:srgbClr val="2A6EAC"/>
    <a:srgbClr val="43B6BF"/>
    <a:srgbClr val="42C0B4"/>
    <a:srgbClr val="660033"/>
    <a:srgbClr val="B1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62" d="100"/>
          <a:sy n="62" d="100"/>
        </p:scale>
        <p:origin x="78" y="1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737150744760695"/>
          <c:y val="0.12227292907808741"/>
          <c:w val="0.45103249564075243"/>
          <c:h val="0.869531661383746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пол. 2026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FBD-4BAB-B6BA-84EE166521AA}"/>
              </c:ext>
            </c:extLst>
          </c:dPt>
          <c:dPt>
            <c:idx val="1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FBD-4BAB-B6BA-84EE166521AA}"/>
              </c:ext>
            </c:extLst>
          </c:dPt>
          <c:dPt>
            <c:idx val="2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FBD-4BAB-B6BA-84EE166521AA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FBD-4BAB-B6BA-84EE166521AA}"/>
              </c:ext>
            </c:extLst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8FBD-4BAB-B6BA-84EE166521AA}"/>
              </c:ext>
            </c:extLst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BD-4BAB-B6BA-84EE166521AA}"/>
              </c:ext>
            </c:extLst>
          </c:dPt>
          <c:dPt>
            <c:idx val="6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E90-49C7-9212-5089F02BFBA7}"/>
              </c:ext>
            </c:extLst>
          </c:dPt>
          <c:dLbls>
            <c:dLbl>
              <c:idx val="0"/>
              <c:layout>
                <c:manualLayout>
                  <c:x val="6.1748409478764747E-2"/>
                  <c:y val="-9.711259159069242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Обрабатывающие производства 4,3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5551460913760161E-2"/>
                  <c:y val="0.10216814829346191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Транспортная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деятельность и хранение грузов 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15,1%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664983646289684E-2"/>
                  <c:y val="2.0484221793164212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Обеспечение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электроэнергией, газом, паром 4,7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%</a:t>
                    </a:r>
                    <a:endParaRPr lang="ru-RU" sz="15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6568996883960319E-2"/>
                  <c:y val="9.7985477992421507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i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Добыча полезных ископаемых </a:t>
                    </a:r>
                    <a:endParaRPr lang="ru-RU" sz="1600" dirty="0">
                      <a:solidFill>
                        <a:schemeClr val="tx2">
                          <a:lumMod val="75000"/>
                        </a:schemeClr>
                      </a:solidFill>
                      <a:effectLst/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6,7%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701619483703536E-2"/>
                  <c:y val="0.11288456045071721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Образование 4,3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FBD-4BAB-B6BA-84EE166521AA}"/>
                </c:ext>
                <c:ext xmlns:c15="http://schemas.microsoft.com/office/drawing/2012/chart" uri="{CE6537A1-D6FC-4f65-9D91-7224C49458BB}">
                  <c15:layout>
                    <c:manualLayout>
                      <c:w val="0.19448061141184844"/>
                      <c:h val="0.11489964172508854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0.11733047765877659"/>
                  <c:y val="-0.23365521288275359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600" b="1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/>
                      <a:t>Жилищное</a:t>
                    </a:r>
                    <a:r>
                      <a:rPr lang="ru-RU" sz="1600" b="1" baseline="0" dirty="0"/>
                      <a:t> строительство 55,8%</a:t>
                    </a:r>
                    <a:endParaRPr lang="ru-RU" sz="1600" b="1" dirty="0"/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7801174828102143E-2"/>
                  <c:y val="4.824428945584201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Прочие</a:t>
                    </a: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9,1%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EE90-49C7-9212-5089F02BFB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dist="20000" sx="1000" sy="1000" rotWithShape="0">
                  <a:srgbClr val="000000"/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Обрабатывающие производства</c:v>
                </c:pt>
                <c:pt idx="1">
                  <c:v>Транспортная деятельность и хранение грузов</c:v>
                </c:pt>
                <c:pt idx="2">
                  <c:v>Обеспечение электроэнергией, газом, паром  и кондиционированным воздухом</c:v>
                </c:pt>
                <c:pt idx="3">
                  <c:v>Добыча полезных ископаемых</c:v>
                </c:pt>
                <c:pt idx="4">
                  <c:v>Образование</c:v>
                </c:pt>
                <c:pt idx="5">
                  <c:v>Жилищное строительство </c:v>
                </c:pt>
                <c:pt idx="6">
                  <c:v>Прочие 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 formatCode="General">
                  <c:v>4.3</c:v>
                </c:pt>
                <c:pt idx="1">
                  <c:v>15.1</c:v>
                </c:pt>
                <c:pt idx="2">
                  <c:v>4.7</c:v>
                </c:pt>
                <c:pt idx="3" formatCode="General">
                  <c:v>6.7</c:v>
                </c:pt>
                <c:pt idx="4">
                  <c:v>4.3</c:v>
                </c:pt>
                <c:pt idx="5">
                  <c:v>55.8</c:v>
                </c:pt>
                <c:pt idx="6">
                  <c:v>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FBD-4BAB-B6BA-84EE16652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7812773403324E-2"/>
          <c:y val="2.2434840117224242E-2"/>
          <c:w val="0.91054656362399145"/>
          <c:h val="0.72372008212764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Баткенская область</c:v>
                </c:pt>
                <c:pt idx="1">
                  <c:v>Джалал-Абадская область</c:v>
                </c:pt>
                <c:pt idx="2">
                  <c:v>Иссык-Кульская область</c:v>
                </c:pt>
                <c:pt idx="3">
                  <c:v>Нарынская область</c:v>
                </c:pt>
                <c:pt idx="4">
                  <c:v>Ошская         область</c:v>
                </c:pt>
                <c:pt idx="5">
                  <c:v>Таласская       область</c:v>
                </c:pt>
                <c:pt idx="6">
                  <c:v>Чуйская       область</c:v>
                </c:pt>
                <c:pt idx="7">
                  <c:v>г. Бишкек</c:v>
                </c:pt>
                <c:pt idx="8">
                  <c:v>г. Ош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2.7</c:v>
                </c:pt>
                <c:pt idx="1">
                  <c:v>17.8</c:v>
                </c:pt>
                <c:pt idx="2">
                  <c:v>26.7</c:v>
                </c:pt>
                <c:pt idx="3" formatCode="0.0">
                  <c:v>1.8</c:v>
                </c:pt>
                <c:pt idx="4" formatCode="0.0">
                  <c:v>8.1999999999999993</c:v>
                </c:pt>
                <c:pt idx="5" formatCode="0.0">
                  <c:v>4.8</c:v>
                </c:pt>
                <c:pt idx="6" formatCode="0.0">
                  <c:v>8.5</c:v>
                </c:pt>
                <c:pt idx="7" formatCode="0.0">
                  <c:v>25.9</c:v>
                </c:pt>
                <c:pt idx="8" formatCode="0.0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DE5-420D-B152-712E0E903F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Баткенская область</c:v>
                </c:pt>
                <c:pt idx="1">
                  <c:v>Джалал-Абадская область</c:v>
                </c:pt>
                <c:pt idx="2">
                  <c:v>Иссык-Кульская область</c:v>
                </c:pt>
                <c:pt idx="3">
                  <c:v>Нарынская область</c:v>
                </c:pt>
                <c:pt idx="4">
                  <c:v>Ошская         область</c:v>
                </c:pt>
                <c:pt idx="5">
                  <c:v>Таласская       область</c:v>
                </c:pt>
                <c:pt idx="6">
                  <c:v>Чуйская       область</c:v>
                </c:pt>
                <c:pt idx="7">
                  <c:v>г. Бишкек</c:v>
                </c:pt>
                <c:pt idx="8">
                  <c:v>г. Ош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2.1</c:v>
                </c:pt>
                <c:pt idx="1">
                  <c:v>18.100000000000001</c:v>
                </c:pt>
                <c:pt idx="2">
                  <c:v>23.7</c:v>
                </c:pt>
                <c:pt idx="3" formatCode="0.0">
                  <c:v>1.4</c:v>
                </c:pt>
                <c:pt idx="4" formatCode="0.0">
                  <c:v>7.9</c:v>
                </c:pt>
                <c:pt idx="5" formatCode="0.0">
                  <c:v>2.5</c:v>
                </c:pt>
                <c:pt idx="6" formatCode="0.0">
                  <c:v>14.9</c:v>
                </c:pt>
                <c:pt idx="7" formatCode="0.0">
                  <c:v>25.1</c:v>
                </c:pt>
                <c:pt idx="8" formatCode="0.0">
                  <c:v>4.3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DDE5-420D-B152-712E0E903F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4.719236108027402E-3"/>
                  <c:y val="4.9124956870608728E-3"/>
                </c:manualLayout>
              </c:layout>
              <c:tx>
                <c:rich>
                  <a:bodyPr/>
                  <a:lstStyle/>
                  <a:p>
                    <a:fld id="{C5D3E225-D6FD-4C69-AB8A-DD934D463529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ECC-4948-B1FA-05A3BC44B07A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EB421EC-90D2-4839-8555-7604484199B5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ECC-4948-B1FA-05A3BC44B07A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Баткенская область</c:v>
                </c:pt>
                <c:pt idx="1">
                  <c:v>Джалал-Абадская область</c:v>
                </c:pt>
                <c:pt idx="2">
                  <c:v>Иссык-Кульская область</c:v>
                </c:pt>
                <c:pt idx="3">
                  <c:v>Нарынская область</c:v>
                </c:pt>
                <c:pt idx="4">
                  <c:v>Ошская         область</c:v>
                </c:pt>
                <c:pt idx="5">
                  <c:v>Таласская       область</c:v>
                </c:pt>
                <c:pt idx="6">
                  <c:v>Чуйская       область</c:v>
                </c:pt>
                <c:pt idx="7">
                  <c:v>г. Бишкек</c:v>
                </c:pt>
                <c:pt idx="8">
                  <c:v>г. Ош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 formatCode="#\ ##0.0">
                  <c:v>4.9000000000000004</c:v>
                </c:pt>
                <c:pt idx="1">
                  <c:v>17.600000000000001</c:v>
                </c:pt>
                <c:pt idx="2" formatCode="General">
                  <c:v>16.399999999999999</c:v>
                </c:pt>
                <c:pt idx="3">
                  <c:v>4.9000000000000004</c:v>
                </c:pt>
                <c:pt idx="4">
                  <c:v>5.6</c:v>
                </c:pt>
                <c:pt idx="5">
                  <c:v>2</c:v>
                </c:pt>
                <c:pt idx="6">
                  <c:v>12.8</c:v>
                </c:pt>
                <c:pt idx="7">
                  <c:v>25.6</c:v>
                </c:pt>
                <c:pt idx="8">
                  <c:v>10.199999999999999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9F-46B8-A5DF-18B651DF51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-2143065488"/>
        <c:axId val="-2143063856"/>
      </c:barChart>
      <c:catAx>
        <c:axId val="-214306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43063856"/>
        <c:crosses val="autoZero"/>
        <c:auto val="1"/>
        <c:lblAlgn val="ctr"/>
        <c:lblOffset val="100"/>
        <c:noMultiLvlLbl val="0"/>
      </c:catAx>
      <c:valAx>
        <c:axId val="-2143063856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4306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04419174442106"/>
          <c:y val="0.12934871911510087"/>
          <c:w val="0.25368792509123084"/>
          <c:h val="5.0264501145733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2">
              <a:lumMod val="50000"/>
            </a:schemeClr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12133032488132"/>
          <c:y val="0.19287820388155691"/>
          <c:w val="0.85469309532664584"/>
          <c:h val="0.69377321583127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Внутренние источники</c:v>
                </c:pt>
              </c:strCache>
            </c:strRef>
          </c:tx>
          <c:spPr>
            <a:solidFill>
              <a:schemeClr val="tx2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-9.026647733898961E-17"/>
                  <c:y val="-2.961852884310373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Лист1!$B$2:$B$4</c:f>
              <c:numCache>
                <c:formatCode>#\ ##0.0</c:formatCode>
                <c:ptCount val="3"/>
                <c:pt idx="0">
                  <c:v>64205.3</c:v>
                </c:pt>
                <c:pt idx="1">
                  <c:v>106165</c:v>
                </c:pt>
                <c:pt idx="2">
                  <c:v>166730.6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Внешние источники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2E9C-4FA5-AFD2-0CEF816DA643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2E9C-4FA5-AFD2-0CEF816DA643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2E9C-4FA5-AFD2-0CEF816DA6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Лист1!$C$2:$C$4</c:f>
              <c:numCache>
                <c:formatCode>#\ ##0.0</c:formatCode>
                <c:ptCount val="3"/>
                <c:pt idx="0">
                  <c:v>12540</c:v>
                </c:pt>
                <c:pt idx="1">
                  <c:v>11201.5</c:v>
                </c:pt>
                <c:pt idx="2">
                  <c:v>37697.4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E9C-4FA5-AFD2-0CEF816DA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066032"/>
        <c:axId val="-2143059504"/>
      </c:barChart>
      <c:catAx>
        <c:axId val="-2143066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1600" b="1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-2143059504"/>
        <c:crosses val="autoZero"/>
        <c:auto val="1"/>
        <c:lblAlgn val="ctr"/>
        <c:lblOffset val="100"/>
        <c:noMultiLvlLbl val="0"/>
      </c:catAx>
      <c:valAx>
        <c:axId val="-2143059504"/>
        <c:scaling>
          <c:orientation val="minMax"/>
          <c:max val="200000"/>
          <c:min val="0"/>
        </c:scaling>
        <c:delete val="0"/>
        <c:axPos val="b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-2143066032"/>
        <c:crosses val="autoZero"/>
        <c:crossBetween val="between"/>
        <c:majorUnit val="20000"/>
        <c:minorUnit val="20"/>
      </c:valAx>
      <c:spPr>
        <a:noFill/>
        <a:ln w="25394">
          <a:noFill/>
        </a:ln>
      </c:spPr>
    </c:plotArea>
    <c:legend>
      <c:legendPos val="r"/>
      <c:layout>
        <c:manualLayout>
          <c:xMode val="edge"/>
          <c:yMode val="edge"/>
          <c:x val="7.0878257093786465E-2"/>
          <c:y val="1.9481124069323022E-2"/>
          <c:w val="0.82941716388110276"/>
          <c:h val="0.14633206473631433"/>
        </c:manualLayout>
      </c:layout>
      <c:overlay val="0"/>
      <c:txPr>
        <a:bodyPr/>
        <a:lstStyle/>
        <a:p>
          <a:pPr>
            <a:defRPr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7812773403324E-2"/>
          <c:y val="2.2434840117224242E-2"/>
          <c:w val="0.91054656362399145"/>
          <c:h val="0.70847575080103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Баткенская область</c:v>
                </c:pt>
                <c:pt idx="1">
                  <c:v>Джалал-Абадская область</c:v>
                </c:pt>
                <c:pt idx="2">
                  <c:v>Иссык-Кульская область</c:v>
                </c:pt>
                <c:pt idx="3">
                  <c:v>Нарынская область</c:v>
                </c:pt>
                <c:pt idx="4">
                  <c:v>Ошская         область</c:v>
                </c:pt>
                <c:pt idx="5">
                  <c:v>Таласская       область</c:v>
                </c:pt>
                <c:pt idx="6">
                  <c:v>Чуйская       область</c:v>
                </c:pt>
                <c:pt idx="7">
                  <c:v>г. Бишкек</c:v>
                </c:pt>
                <c:pt idx="8">
                  <c:v>г. Ош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2.9</c:v>
                </c:pt>
                <c:pt idx="1">
                  <c:v>16.100000000000001</c:v>
                </c:pt>
                <c:pt idx="2">
                  <c:v>22.2</c:v>
                </c:pt>
                <c:pt idx="3" formatCode="0.0">
                  <c:v>2</c:v>
                </c:pt>
                <c:pt idx="4" formatCode="0.0">
                  <c:v>9.1</c:v>
                </c:pt>
                <c:pt idx="5" formatCode="0.0">
                  <c:v>4.9000000000000004</c:v>
                </c:pt>
                <c:pt idx="6" formatCode="0.0">
                  <c:v>10.4</c:v>
                </c:pt>
                <c:pt idx="7" formatCode="0.0">
                  <c:v>27.7</c:v>
                </c:pt>
                <c:pt idx="8" formatCode="0.0">
                  <c:v>4.7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DE5-420D-B152-712E0E903F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Баткенская область</c:v>
                </c:pt>
                <c:pt idx="1">
                  <c:v>Джалал-Абадская область</c:v>
                </c:pt>
                <c:pt idx="2">
                  <c:v>Иссык-Кульская область</c:v>
                </c:pt>
                <c:pt idx="3">
                  <c:v>Нарынская область</c:v>
                </c:pt>
                <c:pt idx="4">
                  <c:v>Ошская         область</c:v>
                </c:pt>
                <c:pt idx="5">
                  <c:v>Таласская       область</c:v>
                </c:pt>
                <c:pt idx="6">
                  <c:v>Чуйская       область</c:v>
                </c:pt>
                <c:pt idx="7">
                  <c:v>г. Бишкек</c:v>
                </c:pt>
                <c:pt idx="8">
                  <c:v>г. Ош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2.1</c:v>
                </c:pt>
                <c:pt idx="1">
                  <c:v>17.600000000000001</c:v>
                </c:pt>
                <c:pt idx="2">
                  <c:v>21.6</c:v>
                </c:pt>
                <c:pt idx="3" formatCode="0.0">
                  <c:v>1.6</c:v>
                </c:pt>
                <c:pt idx="4" formatCode="0.0">
                  <c:v>8.6999999999999993</c:v>
                </c:pt>
                <c:pt idx="5" formatCode="0.0">
                  <c:v>2.7</c:v>
                </c:pt>
                <c:pt idx="6" formatCode="0.0">
                  <c:v>13.6</c:v>
                </c:pt>
                <c:pt idx="7" formatCode="0.0">
                  <c:v>26.2</c:v>
                </c:pt>
                <c:pt idx="8" formatCode="0.0">
                  <c:v>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DDE5-420D-B152-712E0E903F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4.719236108027402E-3"/>
                  <c:y val="4.9124956870608728E-3"/>
                </c:manualLayout>
              </c:layout>
              <c:tx>
                <c:rich>
                  <a:bodyPr/>
                  <a:lstStyle/>
                  <a:p>
                    <a:fld id="{C5D3E225-D6FD-4C69-AB8A-DD934D463529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82E-48AD-BAAD-8A73614CCCC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EB421EC-90D2-4839-8555-7604484199B5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82E-48AD-BAAD-8A73614CCCC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Баткенская область</c:v>
                </c:pt>
                <c:pt idx="1">
                  <c:v>Джалал-Абадская область</c:v>
                </c:pt>
                <c:pt idx="2">
                  <c:v>Иссык-Кульская область</c:v>
                </c:pt>
                <c:pt idx="3">
                  <c:v>Нарынская область</c:v>
                </c:pt>
                <c:pt idx="4">
                  <c:v>Ошская         область</c:v>
                </c:pt>
                <c:pt idx="5">
                  <c:v>Таласская       область</c:v>
                </c:pt>
                <c:pt idx="6">
                  <c:v>Чуйская       область</c:v>
                </c:pt>
                <c:pt idx="7">
                  <c:v>г. Бишкек</c:v>
                </c:pt>
                <c:pt idx="8">
                  <c:v>г. Ош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 formatCode="#\ ##0.0">
                  <c:v>4.7</c:v>
                </c:pt>
                <c:pt idx="1">
                  <c:v>17.100000000000001</c:v>
                </c:pt>
                <c:pt idx="2" formatCode="General">
                  <c:v>14.5</c:v>
                </c:pt>
                <c:pt idx="3">
                  <c:v>4.9000000000000004</c:v>
                </c:pt>
                <c:pt idx="4">
                  <c:v>5.3</c:v>
                </c:pt>
                <c:pt idx="5">
                  <c:v>2</c:v>
                </c:pt>
                <c:pt idx="6">
                  <c:v>13.5</c:v>
                </c:pt>
                <c:pt idx="7">
                  <c:v>26.3</c:v>
                </c:pt>
                <c:pt idx="8">
                  <c:v>11.7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9F-46B8-A5DF-18B651DF51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-2144732304"/>
        <c:axId val="-2144735024"/>
      </c:barChart>
      <c:catAx>
        <c:axId val="-214473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44735024"/>
        <c:crosses val="autoZero"/>
        <c:auto val="1"/>
        <c:lblAlgn val="ctr"/>
        <c:lblOffset val="100"/>
        <c:noMultiLvlLbl val="0"/>
      </c:catAx>
      <c:valAx>
        <c:axId val="-2144735024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44732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04419174442106"/>
          <c:y val="0.12934871911510087"/>
          <c:w val="0.25368792509123084"/>
          <c:h val="5.0264501145733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2">
              <a:lumMod val="50000"/>
            </a:schemeClr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12133032488132"/>
          <c:y val="0.19287820388155691"/>
          <c:w val="0.85469309532664584"/>
          <c:h val="0.69377321583127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кв. метров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6.6923046350648259E-3"/>
                  <c:y val="2.8464601466441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540812979914652E-3"/>
                  <c:y val="-8.4945542958911007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337606480342823E-3"/>
                  <c:y val="-2.84646014664424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Лист1!$B$2:$B$4</c:f>
              <c:numCache>
                <c:formatCode>#\ ##0.0</c:formatCode>
                <c:ptCount val="3"/>
                <c:pt idx="0">
                  <c:v>629.29999999999995</c:v>
                </c:pt>
                <c:pt idx="1">
                  <c:v>779.5</c:v>
                </c:pt>
                <c:pt idx="2">
                  <c:v>837.8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млн. сомов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2E9C-4FA5-AFD2-0CEF816DA64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E9C-4FA5-AFD2-0CEF816DA64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2E9C-4FA5-AFD2-0CEF816DA643}"/>
              </c:ext>
            </c:extLst>
          </c:dPt>
          <c:dLbls>
            <c:dLbl>
              <c:idx val="0"/>
              <c:layout>
                <c:manualLayout>
                  <c:x val="-0.1735938343212620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E9C-4FA5-AFD2-0CEF816DA64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328373606885585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E9C-4FA5-AFD2-0CEF816DA64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40848739113975174"/>
                  <c:y val="-3.2689465542367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E9C-4FA5-AFD2-0CEF816DA64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Лист1!$C$2:$C$4</c:f>
              <c:numCache>
                <c:formatCode>#\ ##0.0</c:formatCode>
                <c:ptCount val="3"/>
                <c:pt idx="0">
                  <c:v>25425.9</c:v>
                </c:pt>
                <c:pt idx="1">
                  <c:v>55259.5</c:v>
                </c:pt>
                <c:pt idx="2">
                  <c:v>76475.8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E9C-4FA5-AFD2-0CEF816DA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4734480"/>
        <c:axId val="-2144737200"/>
      </c:barChart>
      <c:catAx>
        <c:axId val="-2144734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-2144737200"/>
        <c:crosses val="autoZero"/>
        <c:auto val="1"/>
        <c:lblAlgn val="ctr"/>
        <c:lblOffset val="100"/>
        <c:noMultiLvlLbl val="0"/>
      </c:catAx>
      <c:valAx>
        <c:axId val="-2144737200"/>
        <c:scaling>
          <c:orientation val="minMax"/>
          <c:max val="77000"/>
          <c:min val="0"/>
        </c:scaling>
        <c:delete val="0"/>
        <c:axPos val="b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-2144734480"/>
        <c:crosses val="autoZero"/>
        <c:crossBetween val="between"/>
        <c:majorUnit val="7700"/>
        <c:minorUnit val="500"/>
      </c:valAx>
      <c:spPr>
        <a:noFill/>
        <a:ln w="25394">
          <a:noFill/>
        </a:ln>
      </c:spPr>
    </c:plotArea>
    <c:legend>
      <c:legendPos val="r"/>
      <c:layout>
        <c:manualLayout>
          <c:xMode val="edge"/>
          <c:yMode val="edge"/>
          <c:x val="1.2805841568825225E-2"/>
          <c:y val="0"/>
          <c:w val="0.91757335880614033"/>
          <c:h val="0.1635499795816914"/>
        </c:manualLayout>
      </c:layout>
      <c:overlay val="0"/>
      <c:txPr>
        <a:bodyPr/>
        <a:lstStyle/>
        <a:p>
          <a:pPr>
            <a:defRPr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69507670477675"/>
          <c:y val="0.19287815479578344"/>
          <c:w val="0.85469309532664584"/>
          <c:h val="0.6937732158312724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ВПС в ВВП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marker>
            <c:spPr>
              <a:ln>
                <a:solidFill>
                  <a:schemeClr val="accent4">
                    <a:lumMod val="50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8.6164451009354999E-3"/>
                  <c:y val="-3.9527996299930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542097488921712E-2"/>
                  <c:y val="-5.563529167407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4465780403742E-2"/>
                  <c:y val="-3.6892796546601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23289020187109E-2"/>
                  <c:y val="-3.9527996299930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775-487C-BA4F-38CDE9B3119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6927621861152143E-2"/>
                  <c:y val="-2.635199753328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775-487C-BA4F-38CDE9B3119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Лист1!$B$2:$B$6</c:f>
              <c:numCache>
                <c:formatCode>#\ ##0.0</c:formatCode>
                <c:ptCount val="5"/>
                <c:pt idx="0">
                  <c:v>3.4</c:v>
                </c:pt>
                <c:pt idx="1">
                  <c:v>3.1</c:v>
                </c:pt>
                <c:pt idx="2">
                  <c:v>4.8</c:v>
                </c:pt>
                <c:pt idx="3" formatCode="0.0">
                  <c:v>6</c:v>
                </c:pt>
                <c:pt idx="4" formatCode="General">
                  <c:v>8.5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38859232"/>
        <c:axId val="-2038858688"/>
      </c:lineChart>
      <c:catAx>
        <c:axId val="-203885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2038858688"/>
        <c:crosses val="autoZero"/>
        <c:auto val="1"/>
        <c:lblAlgn val="ctr"/>
        <c:lblOffset val="100"/>
        <c:noMultiLvlLbl val="0"/>
      </c:catAx>
      <c:valAx>
        <c:axId val="-2038858688"/>
        <c:scaling>
          <c:orientation val="minMax"/>
          <c:max val="10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-2038859232"/>
        <c:crosses val="autoZero"/>
        <c:crossBetween val="between"/>
        <c:majorUnit val="5"/>
        <c:minorUnit val="2"/>
      </c:valAx>
      <c:spPr>
        <a:noFill/>
        <a:ln w="25394">
          <a:noFill/>
        </a:ln>
      </c:spPr>
    </c:plotArea>
    <c:plotVisOnly val="1"/>
    <c:dispBlanksAs val="gap"/>
    <c:showDLblsOverMax val="0"/>
  </c:chart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0.35792</cdr:x>
      <cdr:y>0.04092</cdr:y>
    </cdr:from>
    <cdr:to>
      <cdr:x>0.71466</cdr:x>
      <cdr:y>0.11429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4728EAA9-6B85-C66E-95ED-8B41972DCA5E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92822" y="205976"/>
          <a:ext cx="3680657" cy="3693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1" hangingPunct="1">
            <a:spcBef>
              <a:spcPct val="0"/>
            </a:spcBef>
            <a:buFontTx/>
            <a:buNone/>
          </a:pPr>
          <a:endParaRPr lang="ru-RU" altLang="ru-RU" sz="1800" dirty="0">
            <a:solidFill>
              <a:schemeClr val="accent2">
                <a:lumMod val="75000"/>
              </a:schemeClr>
            </a:solidFill>
            <a:latin typeface="Arial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4FB91-E4E2-4F4A-9549-32C4CD7BFB74}" type="datetimeFigureOut">
              <a:rPr lang="ru-RU" smtClean="0"/>
              <a:t>15.07.2026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6FCC-19CE-4B9E-95B6-5266DFEBE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7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25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0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36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3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8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04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832CCFF-6D83-21AF-DA1C-F7CD8E53A5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-16934" y="-31827"/>
            <a:ext cx="6290733" cy="5401134"/>
          </a:xfrm>
          <a:prstGeom prst="rect">
            <a:avLst/>
          </a:prstGeom>
        </p:spPr>
      </p:pic>
      <p:sp>
        <p:nvSpPr>
          <p:cNvPr id="6" name="Прямоугольник 15">
            <a:extLst>
              <a:ext uri="{FF2B5EF4-FFF2-40B4-BE49-F238E27FC236}">
                <a16:creationId xmlns:a16="http://schemas.microsoft.com/office/drawing/2014/main" xmlns="" id="{109A796F-F81A-ABB0-5471-8B8640DC882B}"/>
              </a:ext>
            </a:extLst>
          </p:cNvPr>
          <p:cNvSpPr/>
          <p:nvPr/>
        </p:nvSpPr>
        <p:spPr>
          <a:xfrm>
            <a:off x="-16934" y="-31826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Эта фигура предназначена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вставки изображения.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этого, выделите белую часть фигуры.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 вкладке «Формат фигуры» перейдите в: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Заливка -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 </a:t>
            </a: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Рисунок или текстура.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Нажмите кнопку «Вставить»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 укажите сохраненное у вас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диске изображение.</a:t>
            </a:r>
          </a:p>
          <a:p>
            <a:pPr algn="ctr"/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132D5C3-95C1-D5DC-3525-456EA284740D}"/>
              </a:ext>
            </a:extLst>
          </p:cNvPr>
          <p:cNvSpPr txBox="1">
            <a:spLocks/>
          </p:cNvSpPr>
          <p:nvPr/>
        </p:nvSpPr>
        <p:spPr>
          <a:xfrm>
            <a:off x="4636008" y="4636008"/>
            <a:ext cx="7170835" cy="996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/>
              <a:t>Инвестиции в основной капитал </a:t>
            </a:r>
            <a:r>
              <a:rPr lang="ru-RU" sz="4000" dirty="0" smtClean="0"/>
              <a:t>  в </a:t>
            </a:r>
            <a:r>
              <a:rPr lang="ru-RU" sz="4000" dirty="0"/>
              <a:t>январе-июне 2026 года  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6E6B8F1C-3146-A55C-E893-C16537806AF6}"/>
              </a:ext>
            </a:extLst>
          </p:cNvPr>
          <p:cNvSpPr txBox="1">
            <a:spLocks/>
          </p:cNvSpPr>
          <p:nvPr/>
        </p:nvSpPr>
        <p:spPr>
          <a:xfrm>
            <a:off x="4941915" y="5829235"/>
            <a:ext cx="6781800" cy="6322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/>
              <a:t>Мырзакматова Эстера </a:t>
            </a:r>
            <a:r>
              <a:rPr lang="ru-RU" dirty="0" err="1"/>
              <a:t>Талантбековна</a:t>
            </a:r>
            <a:r>
              <a:rPr lang="ru-RU" dirty="0"/>
              <a:t>       </a:t>
            </a:r>
          </a:p>
          <a:p>
            <a:pPr algn="r"/>
            <a:r>
              <a:rPr lang="ru-RU" dirty="0"/>
              <a:t>Заведующая отделом статистики инвестиций</a:t>
            </a:r>
          </a:p>
        </p:txBody>
      </p:sp>
      <p:sp>
        <p:nvSpPr>
          <p:cNvPr id="2" name="Прямоугольник 15">
            <a:extLst>
              <a:ext uri="{FF2B5EF4-FFF2-40B4-BE49-F238E27FC236}">
                <a16:creationId xmlns:a16="http://schemas.microsoft.com/office/drawing/2014/main" xmlns="" id="{75FD79B0-4BED-D973-1148-A7245DEEF06E}"/>
              </a:ext>
            </a:extLst>
          </p:cNvPr>
          <p:cNvSpPr/>
          <p:nvPr/>
        </p:nvSpPr>
        <p:spPr>
          <a:xfrm>
            <a:off x="-5359" y="-13447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56B76B-C6C4-C14A-062E-3CD0F4297A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110" y="501912"/>
            <a:ext cx="1804573" cy="180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8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ADBCBD4-01EF-0FA8-6092-DD18AA4B8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91E650B-7F80-A495-3684-6FB111094DA0}"/>
              </a:ext>
            </a:extLst>
          </p:cNvPr>
          <p:cNvSpPr txBox="1"/>
          <p:nvPr/>
        </p:nvSpPr>
        <p:spPr>
          <a:xfrm>
            <a:off x="838200" y="189228"/>
            <a:ext cx="10735056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9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2800" b="1" dirty="0">
                <a:solidFill>
                  <a:schemeClr val="accent2">
                    <a:lumMod val="50000"/>
                  </a:schemeClr>
                </a:solidFill>
              </a:rPr>
              <a:t>Строительство жилых домов в январе-июне</a:t>
            </a:r>
            <a:r>
              <a:rPr lang="ru-RU" altLang="ru-RU" sz="3200" b="1" dirty="0"/>
              <a:t/>
            </a:r>
            <a:br>
              <a:rPr lang="ru-RU" altLang="ru-RU" sz="3200" b="1" dirty="0"/>
            </a:br>
            <a:endParaRPr lang="aa-ET" sz="3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2A59945-1DE1-F93B-38E9-4A4525BBAA3C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41420EC-D67E-4AD6-0BCF-0CA1EDD9D3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138111"/>
              </p:ext>
            </p:extLst>
          </p:nvPr>
        </p:nvGraphicFramePr>
        <p:xfrm>
          <a:off x="838200" y="1445343"/>
          <a:ext cx="10240478" cy="4461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442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43DD724-61A8-6374-2DDF-9E0C9CA1D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C8E3E25-C233-CE3A-CB45-86B136BEB71E}"/>
              </a:ext>
            </a:extLst>
          </p:cNvPr>
          <p:cNvSpPr txBox="1"/>
          <p:nvPr/>
        </p:nvSpPr>
        <p:spPr>
          <a:xfrm>
            <a:off x="722376" y="124087"/>
            <a:ext cx="10735056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Доля строительства в валовом внутреннем продукте </a:t>
            </a:r>
          </a:p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в январе-июне</a:t>
            </a:r>
            <a:r>
              <a:rPr lang="ru-RU" altLang="ru-RU" sz="2800" b="1" dirty="0"/>
              <a:t/>
            </a:r>
            <a:br>
              <a:rPr lang="ru-RU" altLang="ru-RU" sz="28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(в процентах)</a:t>
            </a:r>
          </a:p>
          <a:p>
            <a:pPr algn="ctr"/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887576F-3653-A797-D219-1A7014BD1832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BC63B0A1-2FAB-27E7-32F7-0CE757846B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018551"/>
              </p:ext>
            </p:extLst>
          </p:nvPr>
        </p:nvGraphicFramePr>
        <p:xfrm>
          <a:off x="838200" y="1068404"/>
          <a:ext cx="10317480" cy="483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034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2AEB1B-0650-FF45-41AB-A93ED30733F5}"/>
              </a:ext>
            </a:extLst>
          </p:cNvPr>
          <p:cNvSpPr txBox="1">
            <a:spLocks/>
          </p:cNvSpPr>
          <p:nvPr/>
        </p:nvSpPr>
        <p:spPr>
          <a:xfrm>
            <a:off x="2830569" y="2958440"/>
            <a:ext cx="6673735" cy="74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>Спасибо за внимание!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6592E0F-84D7-B6BB-7ED1-53D122C420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5129213" y="1123952"/>
            <a:ext cx="1933574" cy="19335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21C69A9-6681-D5A0-3B6C-078325AF86C2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29</a:t>
            </a:r>
            <a:endParaRPr lang="aa-ET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7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19E6093-5420-7698-BC9A-BCCCE5FC9E47}"/>
              </a:ext>
            </a:extLst>
          </p:cNvPr>
          <p:cNvSpPr txBox="1"/>
          <p:nvPr/>
        </p:nvSpPr>
        <p:spPr>
          <a:xfrm>
            <a:off x="521208" y="289679"/>
            <a:ext cx="1107338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56D3DE7-1D6B-8A22-5F5F-B106B3E902F7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2</a:t>
            </a:r>
            <a:endParaRPr kumimoji="0" lang="aa-ET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9C87C16-A933-CDDD-7C11-4543C9105CEB}"/>
              </a:ext>
            </a:extLst>
          </p:cNvPr>
          <p:cNvSpPr/>
          <p:nvPr/>
        </p:nvSpPr>
        <p:spPr>
          <a:xfrm>
            <a:off x="3819906" y="472411"/>
            <a:ext cx="4000500" cy="1371600"/>
          </a:xfrm>
          <a:prstGeom prst="roundRect">
            <a:avLst/>
          </a:prstGeom>
          <a:solidFill>
            <a:srgbClr val="4991D3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2800" b="0" i="0" u="none" strike="noStrike" kern="1200" cap="none" spc="0" normalizeH="0" baseline="0" noProof="0" dirty="0">
                <a:ln>
                  <a:solidFill>
                    <a:srgbClr val="0059A3">
                      <a:lumMod val="50000"/>
                    </a:srgbClr>
                  </a:solidFill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Инвестиции в основной капитал </a:t>
            </a:r>
            <a:endParaRPr kumimoji="0" lang="aa-ET" sz="2800" b="0" i="0" u="none" strike="noStrike" kern="1200" cap="none" spc="0" normalizeH="0" baseline="0" noProof="0" dirty="0">
              <a:ln>
                <a:solidFill>
                  <a:srgbClr val="0059A3">
                    <a:lumMod val="50000"/>
                  </a:srgbClr>
                </a:solidFill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xmlns="" id="{151F4BC5-2080-7774-87AE-0338B8EA23BC}"/>
              </a:ext>
            </a:extLst>
          </p:cNvPr>
          <p:cNvSpPr/>
          <p:nvPr/>
        </p:nvSpPr>
        <p:spPr>
          <a:xfrm>
            <a:off x="521208" y="2529810"/>
            <a:ext cx="2819400" cy="130355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Стоимость</a:t>
            </a: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 </a:t>
            </a: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всех видов строительных работ, реконструкций зданий/сооружений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xmlns="" id="{13A16C68-4B0D-A2C8-F012-EEC3A2D85133}"/>
              </a:ext>
            </a:extLst>
          </p:cNvPr>
          <p:cNvSpPr/>
          <p:nvPr/>
        </p:nvSpPr>
        <p:spPr>
          <a:xfrm>
            <a:off x="8657843" y="2574916"/>
            <a:ext cx="2819399" cy="126869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Закупка оборудования, машин, транспортных средств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1D6B61DB-B78C-FA0C-2B08-634AD276FB9C}"/>
              </a:ext>
            </a:extLst>
          </p:cNvPr>
          <p:cNvSpPr/>
          <p:nvPr/>
        </p:nvSpPr>
        <p:spPr>
          <a:xfrm>
            <a:off x="6913625" y="4445499"/>
            <a:ext cx="2819399" cy="12738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srgbClr val="00A98F">
                    <a:lumMod val="75000"/>
                  </a:srgbClr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Стоимость инструментов, инвентаря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rgbClr val="00A98F">
                  <a:lumMod val="75000"/>
                </a:srgbClr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xmlns="" id="{579565D5-AEA8-E237-2C95-066E8AB11DE0}"/>
              </a:ext>
            </a:extLst>
          </p:cNvPr>
          <p:cNvSpPr/>
          <p:nvPr/>
        </p:nvSpPr>
        <p:spPr>
          <a:xfrm>
            <a:off x="2157984" y="4414145"/>
            <a:ext cx="3001518" cy="13035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Затраты на прочие капитальные работы 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C0DFC4AB-9A38-643A-C003-465D8AED1EA6}"/>
              </a:ext>
            </a:extLst>
          </p:cNvPr>
          <p:cNvCxnSpPr/>
          <p:nvPr/>
        </p:nvCxnSpPr>
        <p:spPr>
          <a:xfrm flipH="1">
            <a:off x="2551176" y="1993392"/>
            <a:ext cx="2020824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4B0481F0-CBC5-1D8A-7606-FAC6F21F618E}"/>
              </a:ext>
            </a:extLst>
          </p:cNvPr>
          <p:cNvCxnSpPr>
            <a:cxnSpLocks/>
            <a:endCxn id="37" idx="0"/>
          </p:cNvCxnSpPr>
          <p:nvPr/>
        </p:nvCxnSpPr>
        <p:spPr>
          <a:xfrm flipH="1">
            <a:off x="3658743" y="1993392"/>
            <a:ext cx="1571625" cy="2420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94E8BACE-AA59-C481-91A4-EA0BC4B477C5}"/>
              </a:ext>
            </a:extLst>
          </p:cNvPr>
          <p:cNvCxnSpPr/>
          <p:nvPr/>
        </p:nvCxnSpPr>
        <p:spPr>
          <a:xfrm>
            <a:off x="5788152" y="1993392"/>
            <a:ext cx="0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05F2A3CD-C07C-95AC-4D31-4F81D31A5CBE}"/>
              </a:ext>
            </a:extLst>
          </p:cNvPr>
          <p:cNvCxnSpPr/>
          <p:nvPr/>
        </p:nvCxnSpPr>
        <p:spPr>
          <a:xfrm>
            <a:off x="6492240" y="1993392"/>
            <a:ext cx="2633472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xmlns="" id="{F88D9518-2B7E-1330-F6B1-A0E086E879D4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6096000" y="1993392"/>
            <a:ext cx="2227325" cy="2452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xmlns="" id="{7225EA14-DF4E-0200-4BB4-51D4D6513CD0}"/>
              </a:ext>
            </a:extLst>
          </p:cNvPr>
          <p:cNvSpPr/>
          <p:nvPr/>
        </p:nvSpPr>
        <p:spPr>
          <a:xfrm>
            <a:off x="4474464" y="2529811"/>
            <a:ext cx="2819400" cy="13589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1800" b="0" i="0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Затраты на проектно-изыскательные работы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rgbClr val="79AFDF">
                  <a:lumMod val="50000"/>
                </a:srgbClr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72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72FF4D2-4F3D-253D-2E1C-054034BFD003}"/>
              </a:ext>
            </a:extLst>
          </p:cNvPr>
          <p:cNvSpPr txBox="1"/>
          <p:nvPr/>
        </p:nvSpPr>
        <p:spPr>
          <a:xfrm>
            <a:off x="779646" y="365759"/>
            <a:ext cx="1067778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Объем инвестиций в основной капитал в январе-июне </a:t>
            </a:r>
            <a:r>
              <a:rPr lang="ru-RU" altLang="ru-RU" sz="3000" b="1" dirty="0"/>
              <a:t/>
            </a:r>
            <a:br>
              <a:rPr lang="ru-RU" altLang="ru-RU" sz="3000" b="1" dirty="0"/>
            </a:br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93031C-427D-04B5-5151-0C820C9C03FF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091C037-173A-A518-FEE7-061458F74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31" y="1133856"/>
            <a:ext cx="10805801" cy="4809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08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02E71E-71A6-3695-971A-7BD9A59FDD83}"/>
              </a:ext>
            </a:extLst>
          </p:cNvPr>
          <p:cNvSpPr txBox="1"/>
          <p:nvPr/>
        </p:nvSpPr>
        <p:spPr>
          <a:xfrm>
            <a:off x="167327" y="183981"/>
            <a:ext cx="1168329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И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нвестиции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в основной капитал по видам экономической деятельности  в январе-июне 2026 года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(в процентах к итогу)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9DB1AC2-A772-EDA5-6F2F-99B0E7F38828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  <a:endParaRPr kumimoji="0" lang="x-non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8746AD50-33C5-F325-40AF-4737060AD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683807"/>
              </p:ext>
            </p:extLst>
          </p:nvPr>
        </p:nvGraphicFramePr>
        <p:xfrm>
          <a:off x="341376" y="1507420"/>
          <a:ext cx="10549288" cy="4648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200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B92D68A-105D-FE41-1A8D-D6053FBD5FFB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  <a:endParaRPr kumimoji="0" lang="x-non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AE19923-49ED-BF57-EF7A-6694597CD606}"/>
              </a:ext>
            </a:extLst>
          </p:cNvPr>
          <p:cNvSpPr txBox="1"/>
          <p:nvPr/>
        </p:nvSpPr>
        <p:spPr>
          <a:xfrm>
            <a:off x="317634" y="289105"/>
            <a:ext cx="114324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И</a:t>
            </a:r>
            <a:r>
              <a:rPr kumimoji="0" lang="ru-RU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нвестиции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в основной капитал по территории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в январе-июне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 </a:t>
            </a:r>
            <a:r>
              <a:rPr lang="ru-RU" sz="2400" i="1" dirty="0">
                <a:solidFill>
                  <a:srgbClr val="79AFDF">
                    <a:lumMod val="50000"/>
                  </a:srgbClr>
                </a:solidFill>
              </a:rPr>
              <a:t>(в процентах к итогу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)</a:t>
            </a:r>
            <a:endParaRPr kumimoji="0" lang="x-none" sz="2400" b="0" i="1" u="none" strike="noStrike" kern="1200" cap="none" spc="0" normalizeH="0" baseline="0" noProof="0" dirty="0">
              <a:ln>
                <a:noFill/>
              </a:ln>
              <a:solidFill>
                <a:srgbClr val="79AFDF">
                  <a:lumMod val="50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FBF5BE10-88F9-41D4-154E-CC12EF7D76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653642"/>
              </p:ext>
            </p:extLst>
          </p:nvPr>
        </p:nvGraphicFramePr>
        <p:xfrm>
          <a:off x="317634" y="1735654"/>
          <a:ext cx="10764454" cy="4600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80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FFA3007-E4F2-6381-8FA8-7D4DC1F40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6C55716-5E3C-44C7-8891-C51337F52E9D}"/>
              </a:ext>
            </a:extLst>
          </p:cNvPr>
          <p:cNvSpPr txBox="1"/>
          <p:nvPr/>
        </p:nvSpPr>
        <p:spPr>
          <a:xfrm>
            <a:off x="722376" y="124087"/>
            <a:ext cx="1073505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Источники финансирования в январе-июне</a:t>
            </a:r>
            <a:r>
              <a:rPr lang="ru-RU" altLang="ru-RU" sz="3000" b="1" dirty="0"/>
              <a:t/>
            </a:r>
            <a:br>
              <a:rPr lang="ru-RU" altLang="ru-RU" sz="30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altLang="ru-RU" sz="2400" i="1" dirty="0" err="1">
                <a:solidFill>
                  <a:schemeClr val="accent2">
                    <a:lumMod val="50000"/>
                  </a:schemeClr>
                </a:solidFill>
              </a:rPr>
              <a:t>млн.сомов</a:t>
            </a: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algn="ctr"/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6B1833D-EAE8-DABC-2FF8-6D2A79511392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5828E205-22DC-B469-A187-FA04D8A6B9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5020746"/>
              </p:ext>
            </p:extLst>
          </p:nvPr>
        </p:nvGraphicFramePr>
        <p:xfrm>
          <a:off x="838200" y="1347019"/>
          <a:ext cx="9633155" cy="4774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101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D4CC9D-DC1C-C6F8-208D-3C3CF5A8A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E07D390-82A1-A4DC-F867-3A3679F1FA27}"/>
              </a:ext>
            </a:extLst>
          </p:cNvPr>
          <p:cNvSpPr txBox="1"/>
          <p:nvPr/>
        </p:nvSpPr>
        <p:spPr>
          <a:xfrm>
            <a:off x="521208" y="289679"/>
            <a:ext cx="1107338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C0DEEC-9BA3-BC2C-26B9-6E1FA8973000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2</a:t>
            </a:r>
            <a:endParaRPr kumimoji="0" lang="aa-ET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C210829A-9FB6-04F1-1604-19E52B502BE8}"/>
              </a:ext>
            </a:extLst>
          </p:cNvPr>
          <p:cNvSpPr/>
          <p:nvPr/>
        </p:nvSpPr>
        <p:spPr>
          <a:xfrm>
            <a:off x="3819906" y="472411"/>
            <a:ext cx="4000500" cy="1371600"/>
          </a:xfrm>
          <a:prstGeom prst="roundRect">
            <a:avLst/>
          </a:prstGeom>
          <a:solidFill>
            <a:srgbClr val="4991D3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sz="2800" b="1" dirty="0">
                <a:solidFill>
                  <a:srgbClr val="1A246A"/>
                </a:solidFill>
              </a:rPr>
              <a:t>Валовая продукция строительства </a:t>
            </a:r>
            <a:endParaRPr lang="aa-ET" sz="2800" b="1" dirty="0">
              <a:solidFill>
                <a:srgbClr val="1A246A"/>
              </a:solidFill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xmlns="" id="{71B6E782-6E59-0FC7-203E-0AF7A8BA582C}"/>
              </a:ext>
            </a:extLst>
          </p:cNvPr>
          <p:cNvSpPr/>
          <p:nvPr/>
        </p:nvSpPr>
        <p:spPr>
          <a:xfrm>
            <a:off x="521208" y="2529810"/>
            <a:ext cx="2819400" cy="130355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dirty="0">
                <a:solidFill>
                  <a:srgbClr val="1A246A"/>
                </a:solidFill>
              </a:rPr>
              <a:t>Жилищное строительство</a:t>
            </a:r>
            <a:endParaRPr lang="aa-ET" dirty="0">
              <a:solidFill>
                <a:srgbClr val="1A246A"/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xmlns="" id="{5CD6064B-C940-6FFE-5A64-FC29D286F854}"/>
              </a:ext>
            </a:extLst>
          </p:cNvPr>
          <p:cNvSpPr/>
          <p:nvPr/>
        </p:nvSpPr>
        <p:spPr>
          <a:xfrm>
            <a:off x="8657843" y="2574916"/>
            <a:ext cx="2819399" cy="126869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dirty="0">
                <a:solidFill>
                  <a:srgbClr val="1A246A"/>
                </a:solidFill>
              </a:rPr>
              <a:t>Капитальный и текущий ремонт зданий и сооружений</a:t>
            </a:r>
            <a:endParaRPr lang="aa-ET" dirty="0">
              <a:solidFill>
                <a:srgbClr val="1A246A"/>
              </a:solidFill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A522554F-BBD8-3E60-91F4-33DF58EFD4F2}"/>
              </a:ext>
            </a:extLst>
          </p:cNvPr>
          <p:cNvSpPr/>
          <p:nvPr/>
        </p:nvSpPr>
        <p:spPr>
          <a:xfrm>
            <a:off x="6913625" y="4445499"/>
            <a:ext cx="2819399" cy="12738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dirty="0">
                <a:solidFill>
                  <a:srgbClr val="1A246A"/>
                </a:solidFill>
              </a:rPr>
              <a:t>Прочие работы</a:t>
            </a:r>
            <a:endParaRPr lang="aa-ET" dirty="0">
              <a:solidFill>
                <a:srgbClr val="1A246A"/>
              </a:solidFill>
            </a:endParaRPr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xmlns="" id="{DD8FA118-649C-D003-BC94-5B0C07DACD65}"/>
              </a:ext>
            </a:extLst>
          </p:cNvPr>
          <p:cNvSpPr/>
          <p:nvPr/>
        </p:nvSpPr>
        <p:spPr>
          <a:xfrm>
            <a:off x="2157984" y="4414145"/>
            <a:ext cx="3001518" cy="12738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dirty="0">
                <a:solidFill>
                  <a:srgbClr val="1A246A"/>
                </a:solidFill>
              </a:rPr>
              <a:t>Строительно-монтажные работы (СМР)</a:t>
            </a:r>
            <a:endParaRPr lang="aa-ET" dirty="0">
              <a:solidFill>
                <a:srgbClr val="1A246A"/>
              </a:solidFill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D12C8FDF-265A-137B-F7FA-799A42C25491}"/>
              </a:ext>
            </a:extLst>
          </p:cNvPr>
          <p:cNvCxnSpPr/>
          <p:nvPr/>
        </p:nvCxnSpPr>
        <p:spPr>
          <a:xfrm flipH="1">
            <a:off x="2551176" y="1993392"/>
            <a:ext cx="2020824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FF3C651A-37EE-0338-7CF8-41E5C652D1F5}"/>
              </a:ext>
            </a:extLst>
          </p:cNvPr>
          <p:cNvCxnSpPr>
            <a:endCxn id="37" idx="0"/>
          </p:cNvCxnSpPr>
          <p:nvPr/>
        </p:nvCxnSpPr>
        <p:spPr>
          <a:xfrm flipH="1">
            <a:off x="3658743" y="1993392"/>
            <a:ext cx="1571625" cy="2420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881A6A87-C23A-9872-BCEB-0C7CE13F5893}"/>
              </a:ext>
            </a:extLst>
          </p:cNvPr>
          <p:cNvCxnSpPr/>
          <p:nvPr/>
        </p:nvCxnSpPr>
        <p:spPr>
          <a:xfrm>
            <a:off x="5815584" y="1993392"/>
            <a:ext cx="0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DF257FEC-0ECA-0750-E64B-737E24CCD14E}"/>
              </a:ext>
            </a:extLst>
          </p:cNvPr>
          <p:cNvCxnSpPr>
            <a:endCxn id="22" idx="0"/>
          </p:cNvCxnSpPr>
          <p:nvPr/>
        </p:nvCxnSpPr>
        <p:spPr>
          <a:xfrm>
            <a:off x="6345936" y="1993392"/>
            <a:ext cx="1977389" cy="2452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19B499BC-307F-C19E-B5D9-5C9CA9E8E3F1}"/>
              </a:ext>
            </a:extLst>
          </p:cNvPr>
          <p:cNvCxnSpPr/>
          <p:nvPr/>
        </p:nvCxnSpPr>
        <p:spPr>
          <a:xfrm>
            <a:off x="6986016" y="1993392"/>
            <a:ext cx="2633472" cy="581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xmlns="" id="{C17F7672-7029-5EF9-3FEC-861A95459E64}"/>
              </a:ext>
            </a:extLst>
          </p:cNvPr>
          <p:cNvSpPr/>
          <p:nvPr/>
        </p:nvSpPr>
        <p:spPr>
          <a:xfrm>
            <a:off x="4474464" y="2529811"/>
            <a:ext cx="2819400" cy="13589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dirty="0">
                <a:solidFill>
                  <a:srgbClr val="1A246A"/>
                </a:solidFill>
              </a:rPr>
              <a:t>Монтаж технологического оборудования</a:t>
            </a:r>
            <a:endParaRPr lang="aa-ET" dirty="0">
              <a:solidFill>
                <a:srgbClr val="1A2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7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74783C4-4E57-197A-BD67-EB5BD4AD9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3FFD674-BD9D-4860-52B6-CFC4534F06F9}"/>
              </a:ext>
            </a:extLst>
          </p:cNvPr>
          <p:cNvSpPr txBox="1"/>
          <p:nvPr/>
        </p:nvSpPr>
        <p:spPr>
          <a:xfrm>
            <a:off x="722376" y="124087"/>
            <a:ext cx="10735056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alt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Валовая продукция строительства в январе-июне</a:t>
            </a:r>
            <a:r>
              <a:rPr lang="ru-RU" altLang="ru-RU" sz="30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altLang="ru-RU" sz="3000" b="1" dirty="0">
                <a:solidFill>
                  <a:schemeClr val="tx2">
                    <a:lumMod val="75000"/>
                  </a:schemeClr>
                </a:solidFill>
              </a:rPr>
            </a:br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72B6A0B-A75A-FEC0-D427-7FEB4EFCD638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E908B63-4EFC-3C97-CF84-8F7075F38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377" y="1225296"/>
            <a:ext cx="10747247" cy="46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67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1649DDB-AAB9-2B79-C912-E91D0A4A5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B2BA040-27D1-5117-9FD5-26F58204B0A3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  <a:endParaRPr kumimoji="0" lang="x-non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D0D9F97-F24E-0D7A-5C8B-3D639B70583B}"/>
              </a:ext>
            </a:extLst>
          </p:cNvPr>
          <p:cNvSpPr txBox="1"/>
          <p:nvPr/>
        </p:nvSpPr>
        <p:spPr>
          <a:xfrm>
            <a:off x="317634" y="289105"/>
            <a:ext cx="1143240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59A3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Валовая продукция строительства по территории в январе-июне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 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(в процентах к итогу)</a:t>
            </a:r>
            <a:endParaRPr kumimoji="0" lang="x-none" sz="2400" b="0" i="1" u="none" strike="noStrike" kern="1200" cap="none" spc="0" normalizeH="0" baseline="0" noProof="0" dirty="0">
              <a:ln>
                <a:noFill/>
              </a:ln>
              <a:solidFill>
                <a:srgbClr val="79AFDF">
                  <a:lumMod val="50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95BD06F0-F5F2-2299-FCC1-D447358CCC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739016"/>
              </p:ext>
            </p:extLst>
          </p:nvPr>
        </p:nvGraphicFramePr>
        <p:xfrm>
          <a:off x="317634" y="1376412"/>
          <a:ext cx="10992050" cy="4959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7770321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6019</TotalTime>
  <Words>236</Words>
  <Application>Microsoft Office PowerPoint</Application>
  <PresentationFormat>Широкоэкранный</PresentationFormat>
  <Paragraphs>83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DIN Pro Bold</vt:lpstr>
      <vt:lpstr>DIN Pro Regular</vt:lpstr>
      <vt:lpstr>Times New Roman</vt:lpstr>
      <vt:lpstr>Обложка</vt:lpstr>
      <vt:lpstr>1_Обложка</vt:lpstr>
      <vt:lpstr>2_Обложка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Proto</dc:creator>
  <cp:lastModifiedBy>RePack by Diakov</cp:lastModifiedBy>
  <cp:revision>672</cp:revision>
  <cp:lastPrinted>2026-07-14T07:33:54Z</cp:lastPrinted>
  <dcterms:created xsi:type="dcterms:W3CDTF">2024-10-02T10:12:32Z</dcterms:created>
  <dcterms:modified xsi:type="dcterms:W3CDTF">2026-07-15T03:03:11Z</dcterms:modified>
</cp:coreProperties>
</file>