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0"/>
  </p:notesMasterIdLst>
  <p:sldIdLst>
    <p:sldId id="262" r:id="rId2"/>
    <p:sldId id="303" r:id="rId3"/>
    <p:sldId id="299" r:id="rId4"/>
    <p:sldId id="284" r:id="rId5"/>
    <p:sldId id="300" r:id="rId6"/>
    <p:sldId id="301" r:id="rId7"/>
    <p:sldId id="302" r:id="rId8"/>
    <p:sldId id="291" r:id="rId9"/>
  </p:sldIdLst>
  <p:sldSz cx="12192000" cy="6858000"/>
  <p:notesSz cx="6858000" cy="9144000"/>
  <p:defaultTextStyle>
    <a:defPPr>
      <a:defRPr lang="ru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-T&#1086;&#1088;&#1075;%20(&#1084;&#1077;&#1089;)\2025\&#1048;&#1058;&#1054;&#1043;&#1048;_&#1055;&#1088;&#1077;&#1089;&#1089;-&#1082;&#1086;&#1085;&#1092;&#1077;&#1088;&#1077;&#1085;&#1094;&#1080;&#1103;\&#1058;&#1086;&#1088;&#1075;&#1086;&#1074;&#1083;&#1103;%20&#1074;%20&#1050;&#1056;%20&#1074;%202025%20&#1075;&#1086;&#1076;&#109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-T&#1086;&#1088;&#1075;%20(&#1084;&#1077;&#1089;)\2025\&#1048;&#1058;&#1054;&#1043;&#1048;_&#1055;&#1088;&#1077;&#1089;&#1089;-&#1082;&#1086;&#1085;&#1092;&#1077;&#1088;&#1077;&#1085;&#1094;&#1080;&#1103;\&#1058;&#1086;&#1088;&#1075;&#1086;&#1074;&#1083;&#1103;%20&#1074;%20&#1050;&#1056;%20&#1074;%202025%20&#1075;&#1086;&#1076;&#109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'%%'!$B$18</c:f>
              <c:strCache>
                <c:ptCount val="1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C0-4274-AE7D-7A263F9D0D3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C0-4274-AE7D-7A263F9D0D3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C0-4274-AE7D-7A263F9D0D3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5C0-4274-AE7D-7A263F9D0D3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5C0-4274-AE7D-7A263F9D0D39}"/>
              </c:ext>
            </c:extLst>
          </c:dPt>
          <c:dLbls>
            <c:dLbl>
              <c:idx val="0"/>
              <c:layout>
                <c:manualLayout>
                  <c:x val="-2.5254204463339928E-2"/>
                  <c:y val="-7.99350555115464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C0-4274-AE7D-7A263F9D0D39}"/>
                </c:ext>
              </c:extLst>
            </c:dLbl>
            <c:dLbl>
              <c:idx val="1"/>
              <c:layout>
                <c:manualLayout>
                  <c:x val="6.3325487621213372E-2"/>
                  <c:y val="-9.136227211426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18399474727546"/>
                      <c:h val="4.62230333864215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5C0-4274-AE7D-7A263F9D0D39}"/>
                </c:ext>
              </c:extLst>
            </c:dLbl>
            <c:dLbl>
              <c:idx val="2"/>
              <c:layout>
                <c:manualLayout>
                  <c:x val="2.1984251968503937E-2"/>
                  <c:y val="-1.02154418197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C0-4274-AE7D-7A263F9D0D39}"/>
                </c:ext>
              </c:extLst>
            </c:dLbl>
            <c:dLbl>
              <c:idx val="3"/>
              <c:layout>
                <c:manualLayout>
                  <c:x val="-2.7049431321084865E-3"/>
                  <c:y val="4.84944590259559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5C0-4274-AE7D-7A263F9D0D39}"/>
                </c:ext>
              </c:extLst>
            </c:dLbl>
            <c:dLbl>
              <c:idx val="4"/>
              <c:layout>
                <c:manualLayout>
                  <c:x val="2.8398950131233594E-3"/>
                  <c:y val="3.4682123067949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5C0-4274-AE7D-7A263F9D0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'%%'!$A$19:$A$23</c:f>
              <c:strCache>
                <c:ptCount val="5"/>
                <c:pt idx="0">
                  <c:v>Торговля автомобилями и мотоциклами, автодеталями, узлами и принадлежностями</c:v>
                </c:pt>
                <c:pt idx="1">
                  <c:v>Техническое обслуживание и ремонт автомобилей</c:v>
                </c:pt>
                <c:pt idx="2">
                  <c:v>Оптовая торговля, кроме торговли автомобилями и мотоциклами</c:v>
                </c:pt>
                <c:pt idx="3">
                  <c:v>Розничная торговля моторным топливом</c:v>
                </c:pt>
                <c:pt idx="4">
                  <c:v>Розничная торговля, кроме торговли автомобилями и мотоциклами</c:v>
                </c:pt>
              </c:strCache>
            </c:strRef>
          </c:cat>
          <c:val>
            <c:numRef>
              <c:f>'%%'!$B$19:$B$23</c:f>
              <c:numCache>
                <c:formatCode>General</c:formatCode>
                <c:ptCount val="5"/>
                <c:pt idx="0">
                  <c:v>3.4</c:v>
                </c:pt>
                <c:pt idx="1">
                  <c:v>0.4</c:v>
                </c:pt>
                <c:pt idx="2">
                  <c:v>50.2</c:v>
                </c:pt>
                <c:pt idx="3">
                  <c:v>8.9</c:v>
                </c:pt>
                <c:pt idx="4">
                  <c:v>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5C0-4274-AE7D-7A263F9D0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'%%'!$B$26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D9-41F6-BF4D-D5BD757AA1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D9-41F6-BF4D-D5BD757AA1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5D9-41F6-BF4D-D5BD757AA1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5D9-41F6-BF4D-D5BD757AA12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5D9-41F6-BF4D-D5BD757AA124}"/>
              </c:ext>
            </c:extLst>
          </c:dPt>
          <c:dLbls>
            <c:dLbl>
              <c:idx val="0"/>
              <c:layout>
                <c:manualLayout>
                  <c:x val="-2.8707167377316645E-2"/>
                  <c:y val="-9.71442898646147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D9-41F6-BF4D-D5BD757AA124}"/>
                </c:ext>
              </c:extLst>
            </c:dLbl>
            <c:dLbl>
              <c:idx val="1"/>
              <c:layout>
                <c:manualLayout>
                  <c:x val="5.4907195017998907E-2"/>
                  <c:y val="-1.2139968713616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D9-41F6-BF4D-D5BD757AA124}"/>
                </c:ext>
              </c:extLst>
            </c:dLbl>
            <c:dLbl>
              <c:idx val="2"/>
              <c:layout>
                <c:manualLayout>
                  <c:x val="-9.0463692038495185E-4"/>
                  <c:y val="2.6104184893554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D9-41F6-BF4D-D5BD757AA124}"/>
                </c:ext>
              </c:extLst>
            </c:dLbl>
            <c:dLbl>
              <c:idx val="3"/>
              <c:layout>
                <c:manualLayout>
                  <c:x val="1.9510061242344708E-4"/>
                  <c:y val="6.00685331000291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5D9-41F6-BF4D-D5BD757AA124}"/>
                </c:ext>
              </c:extLst>
            </c:dLbl>
            <c:dLbl>
              <c:idx val="4"/>
              <c:layout>
                <c:manualLayout>
                  <c:x val="-9.942913385826771E-3"/>
                  <c:y val="1.8515602216389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5D9-41F6-BF4D-D5BD757AA1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'%%'!$A$27:$A$31</c:f>
              <c:strCache>
                <c:ptCount val="5"/>
                <c:pt idx="0">
                  <c:v>Торговля автомобилями и мотоциклами, автодеталями, узлами и принадлежностями</c:v>
                </c:pt>
                <c:pt idx="1">
                  <c:v>Техническое обслуживание и ремонт автомобилей</c:v>
                </c:pt>
                <c:pt idx="2">
                  <c:v>Оптовая торговля, кроме торговли автомобилями и мотоциклами</c:v>
                </c:pt>
                <c:pt idx="3">
                  <c:v>Розничная торговля моторным топливом</c:v>
                </c:pt>
                <c:pt idx="4">
                  <c:v>Розничная торговля, кроме торговли автомобилями и мотоциклами</c:v>
                </c:pt>
              </c:strCache>
            </c:strRef>
          </c:cat>
          <c:val>
            <c:numRef>
              <c:f>'%%'!$B$27:$B$31</c:f>
              <c:numCache>
                <c:formatCode>General</c:formatCode>
                <c:ptCount val="5"/>
                <c:pt idx="0">
                  <c:v>3.8</c:v>
                </c:pt>
                <c:pt idx="1">
                  <c:v>0.5</c:v>
                </c:pt>
                <c:pt idx="2">
                  <c:v>47.3</c:v>
                </c:pt>
                <c:pt idx="3">
                  <c:v>10.199999999999999</c:v>
                </c:pt>
                <c:pt idx="4">
                  <c:v>38.200000000000003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5D9-41F6-BF4D-D5BD757AA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ky-KG" sz="16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Индекс физического объема оптовой и розничной торговли в 2024-2025гг.</a:t>
            </a:r>
          </a:p>
        </c:rich>
      </c:tx>
      <c:layout>
        <c:manualLayout>
          <c:xMode val="edge"/>
          <c:yMode val="edge"/>
          <c:x val="0.2340317662498070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Лист4!$A$6:$A$14</c:f>
              <c:strCache>
                <c:ptCount val="9"/>
                <c:pt idx="0">
                  <c:v>Чуйская область</c:v>
                </c:pt>
                <c:pt idx="1">
                  <c:v>Иссык-Кульская область</c:v>
                </c:pt>
                <c:pt idx="2">
                  <c:v>Таласская область</c:v>
                </c:pt>
                <c:pt idx="3">
                  <c:v>Нарынская область</c:v>
                </c:pt>
                <c:pt idx="4">
                  <c:v>г.Ош</c:v>
                </c:pt>
                <c:pt idx="5">
                  <c:v>г.Бишкек</c:v>
                </c:pt>
                <c:pt idx="6">
                  <c:v>Ошская область</c:v>
                </c:pt>
                <c:pt idx="7">
                  <c:v>Баткенская область</c:v>
                </c:pt>
                <c:pt idx="8">
                  <c:v>Джалал-Абадская область</c:v>
                </c:pt>
              </c:strCache>
            </c:strRef>
          </c:cat>
          <c:val>
            <c:numRef>
              <c:f>Лист4!$B$6:$B$14</c:f>
              <c:numCache>
                <c:formatCode>0.0</c:formatCode>
                <c:ptCount val="9"/>
                <c:pt idx="0" formatCode="General">
                  <c:v>161.9</c:v>
                </c:pt>
                <c:pt idx="1">
                  <c:v>112.5</c:v>
                </c:pt>
                <c:pt idx="2" formatCode="General">
                  <c:v>109.3</c:v>
                </c:pt>
                <c:pt idx="3">
                  <c:v>113</c:v>
                </c:pt>
                <c:pt idx="4">
                  <c:v>107.3</c:v>
                </c:pt>
                <c:pt idx="5" formatCode="General">
                  <c:v>122.3</c:v>
                </c:pt>
                <c:pt idx="6" formatCode="General">
                  <c:v>112.5</c:v>
                </c:pt>
                <c:pt idx="7" formatCode="General">
                  <c:v>101.4</c:v>
                </c:pt>
                <c:pt idx="8" formatCode="General">
                  <c:v>111.6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A-4956-B379-192D03955FAA}"/>
            </c:ext>
          </c:extLst>
        </c:ser>
        <c:ser>
          <c:idx val="1"/>
          <c:order val="1"/>
          <c:tx>
            <c:strRef>
              <c:f>Лист4!$C$5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Лист4!$A$6:$A$14</c:f>
              <c:strCache>
                <c:ptCount val="9"/>
                <c:pt idx="0">
                  <c:v>Чуйская область</c:v>
                </c:pt>
                <c:pt idx="1">
                  <c:v>Иссык-Кульская область</c:v>
                </c:pt>
                <c:pt idx="2">
                  <c:v>Таласская область</c:v>
                </c:pt>
                <c:pt idx="3">
                  <c:v>Нарынская область</c:v>
                </c:pt>
                <c:pt idx="4">
                  <c:v>г.Ош</c:v>
                </c:pt>
                <c:pt idx="5">
                  <c:v>г.Бишкек</c:v>
                </c:pt>
                <c:pt idx="6">
                  <c:v>Ошская область</c:v>
                </c:pt>
                <c:pt idx="7">
                  <c:v>Баткенская область</c:v>
                </c:pt>
                <c:pt idx="8">
                  <c:v>Джалал-Абадская область</c:v>
                </c:pt>
              </c:strCache>
            </c:strRef>
          </c:cat>
          <c:val>
            <c:numRef>
              <c:f>Лист4!$C$6:$C$14</c:f>
              <c:numCache>
                <c:formatCode>0.0</c:formatCode>
                <c:ptCount val="9"/>
                <c:pt idx="0" formatCode="General">
                  <c:v>93.2</c:v>
                </c:pt>
                <c:pt idx="1">
                  <c:v>103</c:v>
                </c:pt>
                <c:pt idx="2" formatCode="General">
                  <c:v>104.9</c:v>
                </c:pt>
                <c:pt idx="3" formatCode="General">
                  <c:v>106.5</c:v>
                </c:pt>
                <c:pt idx="4" formatCode="General">
                  <c:v>117.1</c:v>
                </c:pt>
                <c:pt idx="5" formatCode="General">
                  <c:v>118.5</c:v>
                </c:pt>
                <c:pt idx="6" formatCode="General">
                  <c:v>121.4</c:v>
                </c:pt>
                <c:pt idx="7" formatCode="General">
                  <c:v>121.5</c:v>
                </c:pt>
                <c:pt idx="8" formatCode="General">
                  <c:v>168.7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AA-4956-B379-192D03955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7269152"/>
        <c:axId val="287272432"/>
      </c:barChart>
      <c:catAx>
        <c:axId val="287269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287272432"/>
        <c:crosses val="autoZero"/>
        <c:auto val="1"/>
        <c:lblAlgn val="ctr"/>
        <c:lblOffset val="100"/>
        <c:noMultiLvlLbl val="0"/>
      </c:catAx>
      <c:valAx>
        <c:axId val="287272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y-KG"/>
          </a:p>
        </c:txPr>
        <c:crossAx val="28726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6171066851937"/>
          <c:y val="0.92460987059122046"/>
          <c:w val="0.6251157943492357"/>
          <c:h val="5.67985966076552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ky-KG">
                <a:latin typeface="Arial Narrow" panose="020B0606020202030204" pitchFamily="34" charset="0"/>
              </a:rPr>
              <a:t>Индекс физического объема оптовой</a:t>
            </a:r>
            <a:r>
              <a:rPr lang="ky-KG" baseline="0">
                <a:latin typeface="Arial Narrow" panose="020B0606020202030204" pitchFamily="34" charset="0"/>
              </a:rPr>
              <a:t> торговли</a:t>
            </a:r>
            <a:r>
              <a:rPr lang="ky-KG">
                <a:latin typeface="Arial Narrow" panose="020B0606020202030204" pitchFamily="34" charset="0"/>
              </a:rPr>
              <a:t> в 2024-2025гг.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'46'!$C$38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'46'!$B$39:$B$48</c:f>
              <c:strCache>
                <c:ptCount val="10"/>
                <c:pt idx="0">
                  <c:v>Таласская область</c:v>
                </c:pt>
                <c:pt idx="1">
                  <c:v>Ошская область</c:v>
                </c:pt>
                <c:pt idx="2">
                  <c:v>Иссык-Кульская область</c:v>
                </c:pt>
                <c:pt idx="3">
                  <c:v>г.Ош</c:v>
                </c:pt>
                <c:pt idx="4">
                  <c:v>г.Бишкек</c:v>
                </c:pt>
                <c:pt idx="5">
                  <c:v>Баткенская область</c:v>
                </c:pt>
                <c:pt idx="6">
                  <c:v>Кыргызская Республика</c:v>
                </c:pt>
                <c:pt idx="7">
                  <c:v>Джалал-Абадская область</c:v>
                </c:pt>
                <c:pt idx="8">
                  <c:v>Нарынская область</c:v>
                </c:pt>
                <c:pt idx="9">
                  <c:v>Чуйская область</c:v>
                </c:pt>
              </c:strCache>
            </c:strRef>
          </c:cat>
          <c:val>
            <c:numRef>
              <c:f>'46'!$C$39:$C$48</c:f>
              <c:numCache>
                <c:formatCode>#,##0.0</c:formatCode>
                <c:ptCount val="10"/>
                <c:pt idx="0">
                  <c:v>100.4</c:v>
                </c:pt>
                <c:pt idx="1">
                  <c:v>102.4</c:v>
                </c:pt>
                <c:pt idx="2">
                  <c:v>118.5</c:v>
                </c:pt>
                <c:pt idx="3">
                  <c:v>118.7</c:v>
                </c:pt>
                <c:pt idx="4">
                  <c:v>123.9</c:v>
                </c:pt>
                <c:pt idx="5">
                  <c:v>131.19999999999999</c:v>
                </c:pt>
                <c:pt idx="6">
                  <c:v>134</c:v>
                </c:pt>
                <c:pt idx="7">
                  <c:v>161.5</c:v>
                </c:pt>
                <c:pt idx="8">
                  <c:v>167.8</c:v>
                </c:pt>
                <c:pt idx="9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7-4F36-AF38-7FEAD7F1B692}"/>
            </c:ext>
          </c:extLst>
        </c:ser>
        <c:ser>
          <c:idx val="1"/>
          <c:order val="1"/>
          <c:tx>
            <c:strRef>
              <c:f>'46'!$D$38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'46'!$B$39:$B$48</c:f>
              <c:strCache>
                <c:ptCount val="10"/>
                <c:pt idx="0">
                  <c:v>Таласская область</c:v>
                </c:pt>
                <c:pt idx="1">
                  <c:v>Ошская область</c:v>
                </c:pt>
                <c:pt idx="2">
                  <c:v>Иссык-Кульская область</c:v>
                </c:pt>
                <c:pt idx="3">
                  <c:v>г.Ош</c:v>
                </c:pt>
                <c:pt idx="4">
                  <c:v>г.Бишкек</c:v>
                </c:pt>
                <c:pt idx="5">
                  <c:v>Баткенская область</c:v>
                </c:pt>
                <c:pt idx="6">
                  <c:v>Кыргызская Республика</c:v>
                </c:pt>
                <c:pt idx="7">
                  <c:v>Джалал-Абадская область</c:v>
                </c:pt>
                <c:pt idx="8">
                  <c:v>Нарынская область</c:v>
                </c:pt>
                <c:pt idx="9">
                  <c:v>Чуйская область</c:v>
                </c:pt>
              </c:strCache>
            </c:strRef>
          </c:cat>
          <c:val>
            <c:numRef>
              <c:f>'46'!$D$39:$D$48</c:f>
              <c:numCache>
                <c:formatCode>#,##0.0</c:formatCode>
                <c:ptCount val="10"/>
                <c:pt idx="0">
                  <c:v>96.32</c:v>
                </c:pt>
                <c:pt idx="1">
                  <c:v>113.82</c:v>
                </c:pt>
                <c:pt idx="2">
                  <c:v>70.930000000000007</c:v>
                </c:pt>
                <c:pt idx="3">
                  <c:v>127.38</c:v>
                </c:pt>
                <c:pt idx="4">
                  <c:v>116.96</c:v>
                </c:pt>
                <c:pt idx="5">
                  <c:v>330.45</c:v>
                </c:pt>
                <c:pt idx="6">
                  <c:v>110.43</c:v>
                </c:pt>
                <c:pt idx="7">
                  <c:v>209.91</c:v>
                </c:pt>
                <c:pt idx="8">
                  <c:v>124.54</c:v>
                </c:pt>
                <c:pt idx="9">
                  <c:v>62.7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27-4F36-AF38-7FEAD7F1B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9922912"/>
        <c:axId val="499922256"/>
      </c:barChart>
      <c:catAx>
        <c:axId val="499922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99922256"/>
        <c:crosses val="autoZero"/>
        <c:auto val="1"/>
        <c:lblAlgn val="ctr"/>
        <c:lblOffset val="100"/>
        <c:noMultiLvlLbl val="0"/>
      </c:catAx>
      <c:valAx>
        <c:axId val="499922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9992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42249498224485"/>
          <c:y val="0.9317132494377891"/>
          <c:w val="0.57854716689825536"/>
          <c:h val="5.144694178464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ky-KG" sz="1400" b="1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Индекс физического объема розничной торговли</a:t>
            </a:r>
          </a:p>
          <a:p>
            <a:pPr>
              <a:defRPr>
                <a:solidFill>
                  <a:sysClr val="windowText" lastClr="000000"/>
                </a:solidFill>
                <a:latin typeface="Arial Narrow" panose="020B0606020202030204" pitchFamily="34" charset="0"/>
              </a:defRPr>
            </a:pPr>
            <a:r>
              <a:rPr lang="ky-KG" sz="1400" b="1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в 2024-2025гг.</a:t>
            </a:r>
          </a:p>
        </c:rich>
      </c:tx>
      <c:layout>
        <c:manualLayout>
          <c:xMode val="edge"/>
          <c:yMode val="edge"/>
          <c:x val="0.14643739385517987"/>
          <c:y val="2.51778089224028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'47+'!$C$37</c:f>
              <c:strCache>
                <c:ptCount val="1"/>
                <c:pt idx="0">
                  <c:v>2024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'47+'!$B$38:$B$46</c:f>
              <c:strCache>
                <c:ptCount val="9"/>
                <c:pt idx="0">
                  <c:v>Нарынская область</c:v>
                </c:pt>
                <c:pt idx="1">
                  <c:v>Таласская область</c:v>
                </c:pt>
                <c:pt idx="2">
                  <c:v>Иссык-Кульская область</c:v>
                </c:pt>
                <c:pt idx="3">
                  <c:v>Баткенская область</c:v>
                </c:pt>
                <c:pt idx="4">
                  <c:v>г.Ош</c:v>
                </c:pt>
                <c:pt idx="5">
                  <c:v>г.Бишкек</c:v>
                </c:pt>
                <c:pt idx="6">
                  <c:v>Ошская область</c:v>
                </c:pt>
                <c:pt idx="7">
                  <c:v>Чуйская область</c:v>
                </c:pt>
                <c:pt idx="8">
                  <c:v>Джалал-Абадская область</c:v>
                </c:pt>
              </c:strCache>
            </c:strRef>
          </c:cat>
          <c:val>
            <c:numRef>
              <c:f>'47+'!$C$38:$C$46</c:f>
              <c:numCache>
                <c:formatCode>#,##0.0</c:formatCode>
                <c:ptCount val="9"/>
                <c:pt idx="0">
                  <c:v>112.1</c:v>
                </c:pt>
                <c:pt idx="1">
                  <c:v>108.7</c:v>
                </c:pt>
                <c:pt idx="2">
                  <c:v>113.2</c:v>
                </c:pt>
                <c:pt idx="3">
                  <c:v>101.2</c:v>
                </c:pt>
                <c:pt idx="4">
                  <c:v>103</c:v>
                </c:pt>
                <c:pt idx="5">
                  <c:v>119.1</c:v>
                </c:pt>
                <c:pt idx="6">
                  <c:v>114.8</c:v>
                </c:pt>
                <c:pt idx="7">
                  <c:v>121.9</c:v>
                </c:pt>
                <c:pt idx="8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B-450F-97A2-EC80EC76999F}"/>
            </c:ext>
          </c:extLst>
        </c:ser>
        <c:ser>
          <c:idx val="1"/>
          <c:order val="1"/>
          <c:tx>
            <c:strRef>
              <c:f>'47+'!$D$37</c:f>
              <c:strCache>
                <c:ptCount val="1"/>
                <c:pt idx="0">
                  <c:v>2025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'47+'!$B$38:$B$46</c:f>
              <c:strCache>
                <c:ptCount val="9"/>
                <c:pt idx="0">
                  <c:v>Нарынская область</c:v>
                </c:pt>
                <c:pt idx="1">
                  <c:v>Таласская область</c:v>
                </c:pt>
                <c:pt idx="2">
                  <c:v>Иссык-Кульская область</c:v>
                </c:pt>
                <c:pt idx="3">
                  <c:v>Баткенская область</c:v>
                </c:pt>
                <c:pt idx="4">
                  <c:v>г.Ош</c:v>
                </c:pt>
                <c:pt idx="5">
                  <c:v>г.Бишкек</c:v>
                </c:pt>
                <c:pt idx="6">
                  <c:v>Ошская область</c:v>
                </c:pt>
                <c:pt idx="7">
                  <c:v>Чуйская область</c:v>
                </c:pt>
                <c:pt idx="8">
                  <c:v>Джалал-Абадская область</c:v>
                </c:pt>
              </c:strCache>
            </c:strRef>
          </c:cat>
          <c:val>
            <c:numRef>
              <c:f>'47+'!$D$38:$D$46</c:f>
              <c:numCache>
                <c:formatCode>#,##0.0</c:formatCode>
                <c:ptCount val="9"/>
                <c:pt idx="0">
                  <c:v>105.05</c:v>
                </c:pt>
                <c:pt idx="1">
                  <c:v>106.21</c:v>
                </c:pt>
                <c:pt idx="2">
                  <c:v>110.11</c:v>
                </c:pt>
                <c:pt idx="3">
                  <c:v>110.19</c:v>
                </c:pt>
                <c:pt idx="4">
                  <c:v>112.14</c:v>
                </c:pt>
                <c:pt idx="5">
                  <c:v>121.02</c:v>
                </c:pt>
                <c:pt idx="6">
                  <c:v>122.81</c:v>
                </c:pt>
                <c:pt idx="7">
                  <c:v>123.23</c:v>
                </c:pt>
                <c:pt idx="8">
                  <c:v>163.66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5B-450F-97A2-EC80EC769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687832"/>
        <c:axId val="423690784"/>
      </c:barChart>
      <c:catAx>
        <c:axId val="423687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23690784"/>
        <c:crosses val="autoZero"/>
        <c:auto val="1"/>
        <c:lblAlgn val="ctr"/>
        <c:lblOffset val="100"/>
        <c:noMultiLvlLbl val="0"/>
      </c:catAx>
      <c:valAx>
        <c:axId val="423690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2368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508486439195101"/>
          <c:y val="0.94791540940665886"/>
          <c:w val="0.59538560804899388"/>
          <c:h val="3.18331813921238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DEDF7-4200-B270-909D-32E7FDF17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08F156-F087-F46E-75B2-AD3312A7D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CFDE15-1C8E-6A5E-E5AA-570EDFB40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DB81E9-EBC2-6343-E492-684F84514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DCB2ED-92EF-9D1E-FA19-6B9FCEBA7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71713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563A46-46A0-63FF-4DBF-B09DE4AE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6E3A62-A5E3-F760-D6BB-7CD88A222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4871D6-71EA-D4B2-5611-AE06AF5FB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2C39EB-22C3-8638-E021-E651AFB5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96A804-F7CC-D09D-3A3B-10FDEF0C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24246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E37A6-FE3F-DF45-9B67-4859D38F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EBF701-A0F8-D93A-BD95-CC4692898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6187B3-09D7-25D0-F468-3ECB1FB2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88155F-5CB8-02A7-E920-82213C15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2DCDE0-805C-3465-10EA-1920D698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34862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B2D6D-ADD6-7D33-2220-4B0B11AB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5946ED-4648-B3CC-3E9E-13EDAB563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38D49E-4AF4-D182-2525-BD3D443A1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094366-6EC8-4591-BF7A-A9FECB8A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5319AB-B9AD-B225-E3EE-345DD853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3B68D3-CAC7-3D58-93BA-1F561863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760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1ECB8E-7931-D859-E529-680FF200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9A53D8-EDEA-0964-6004-0127DB9F9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BBAED-6DE1-3862-1ADC-AEF4A611A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F5798E-DD67-43B7-E9C1-B0DCD2C3AB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ED4FF5-5A4C-D980-4351-DE91803A6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7B52ED-5BD4-2D55-0510-ACE759DD1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45451C-8436-D075-1988-D2EB813C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EF4265-A2B9-B8A9-7E80-69966DF8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1281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E3FA4-154E-67DE-A6B6-E963166B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181D7A6-4F53-0920-6A95-93433505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420EE0-89AA-E038-9329-D9D971FD9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66D3F4-BD83-CCFE-A51A-13F2C8C6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4000112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B9C46F-3856-000F-9D3D-0EB4A05C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7F8099-0EB7-B561-72BB-ECD9F74FD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EA896F-FB0E-9757-B00F-89D9BA54E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3388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6669C-5A72-C836-67D0-9239B952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C3DC0-91FE-D91F-1FAC-A789BC63C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4BAC5A-6ED8-F676-6D79-263A4A1A5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97CB80-51AD-34A5-62E4-BFC1AC3E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E81243-D83D-19A1-1794-1AB94AB60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00AC48-D0CE-4728-1847-078CA370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6591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AAE72-13CE-C603-43B5-4D5B4D52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20D97C-8313-6D5B-9E95-7CB962547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9DDF4D-19EE-A939-7B56-9E847AB45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89ECFC-0F83-652F-B58B-D970D832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1E930E-8304-C694-71E7-216E812F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66C3AF-6404-C2B5-12D6-EC755A13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238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2F496-5733-9388-4F87-DB250AC3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4C243F-099B-C259-4A9D-E8DBFB361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33D08-6F6B-7D9E-1435-A3D154E3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CCA0F1-79EA-00CF-1BB7-90EBFD18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83F0-FEB6-BB4F-2C07-CE37552C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744066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14F6F1-8FBB-2617-FDF1-ABA332808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0291E9-C4F7-08D2-B6ED-6C7D547B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70140E-D5E3-6E16-3261-D97BB5AAD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169F46-BB6C-F0E8-7132-6B3BF3FE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1464AA-41EB-811A-F496-E1DED5BF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94190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95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E1655A-B190-3E97-A4DC-39802C246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D2D1AD-6710-BB33-0B22-2F8B9680D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26415-4931-E22F-D50D-144307F20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17.01.26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BD1CDA-C8DD-77C6-BA51-9D91F1803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1B130B-D79C-EBD4-92BA-125C7E24C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414767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chart" Target="../charts/chart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872899" y="2948312"/>
            <a:ext cx="6182311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Об объеме оборота торговли </a:t>
            </a:r>
            <a:r>
              <a:rPr lang="ru-RU" b="1" dirty="0"/>
              <a:t>в Кыргызской Республике в 2025 году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3503712" y="5256515"/>
            <a:ext cx="8165971" cy="90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Текеева</a:t>
            </a:r>
            <a:r>
              <a:rPr lang="ru-RU" dirty="0"/>
              <a:t> Л.А., начальник управления статистики торговли и услуг, ИКТ и туризма</a:t>
            </a:r>
          </a:p>
          <a:p>
            <a:pPr algn="ctr"/>
            <a:r>
              <a:rPr lang="ru-RU" dirty="0"/>
              <a:t>19 января 2026 года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E9424-99AD-4EF3-9D2C-CD876C41C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 Narrow" panose="020B0606020202030204" pitchFamily="34" charset="0"/>
              </a:rPr>
              <a:t>Оптовая и розничная торговля; ремонт автомобилей и мотоциклов</a:t>
            </a:r>
            <a:endParaRPr lang="ky-KG" sz="36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87BA2B-4E53-4764-867A-483DC85D9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В соответствии с Государственным классификатором видов экономической деятельности Кыргызской Республики (ГКЭД 3) включает:</a:t>
            </a:r>
          </a:p>
          <a:p>
            <a:pPr marL="720000"/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торговлю автомобилями, узлами и принадлежностями, техническое обслуживание и ремонт автомобилей, </a:t>
            </a:r>
          </a:p>
          <a:p>
            <a:pPr marL="720000"/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оптовую торговлю </a:t>
            </a:r>
          </a:p>
          <a:p>
            <a:pPr marL="720000"/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розничную торговлю моторным топливом</a:t>
            </a:r>
          </a:p>
          <a:p>
            <a:pPr marL="720000"/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розничную торговлю.</a:t>
            </a:r>
            <a:endParaRPr lang="ky-KG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Оборот розничной торговли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представляет собой стоимость проданных населению потребительских товаров для личного потребления или использования в домашнем хозяйстве. Кроме того, оборот розничной торговли включает продажу товаров физическими лицами на вещевых, смешанных и продовольственных рынках.</a:t>
            </a:r>
            <a:endParaRPr lang="ky-KG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Оборот оптовой торговли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включает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продажу (перепродажу) новых и бывших в употреблении товаров розничным торговцам, промышленным, учрежденческим или профессиональным пользователям, или же другим торговым оптовым торговцам, а также лицам, действующим в качестве агентов при покупке товаров от имени таких лиц и компаний для дальнейшей перепродажи товаров.</a:t>
            </a:r>
            <a:endParaRPr lang="ky-KG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ky-KG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DAE31A1-1342-434B-B49F-A4BAB29CDA50}"/>
              </a:ext>
            </a:extLst>
          </p:cNvPr>
          <p:cNvGrpSpPr/>
          <p:nvPr/>
        </p:nvGrpSpPr>
        <p:grpSpPr>
          <a:xfrm>
            <a:off x="0" y="5615796"/>
            <a:ext cx="12192001" cy="1242204"/>
            <a:chOff x="-66500" y="5608234"/>
            <a:chExt cx="12300065" cy="126639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546E376-72E6-43BD-B0BD-347FE02CF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7E8212E-68E1-42AC-BD6C-A3EF178F6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B833D81-4F6C-4C7D-9CFD-402D8FB49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3817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60059-E8BF-4CB2-D611-B2611A3F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287" y="365125"/>
            <a:ext cx="9667336" cy="761215"/>
          </a:xfrm>
        </p:spPr>
        <p:txBody>
          <a:bodyPr>
            <a:noAutofit/>
          </a:bodyPr>
          <a:lstStyle/>
          <a:p>
            <a:pPr marL="0" rtl="0" eaLnBrk="1" fontAlgn="b" latinLnBrk="0" hangingPunct="1"/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оборота оптовой и розничной торговли</a:t>
            </a:r>
            <a:br>
              <a:rPr lang="ru-RU" sz="2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январе-декабре</a:t>
            </a:r>
            <a:br>
              <a:rPr lang="ru-KG" sz="1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KG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07A02FC-C74A-4184-8F6D-BFEB8AD1D5E7}"/>
              </a:ext>
            </a:extLst>
          </p:cNvPr>
          <p:cNvGrpSpPr/>
          <p:nvPr/>
        </p:nvGrpSpPr>
        <p:grpSpPr>
          <a:xfrm>
            <a:off x="-1" y="5615796"/>
            <a:ext cx="12203999" cy="1260000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67B9773-2E2C-87B9-2AEC-157144B0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DF69CC25-2742-A3B1-B97C-F9869310A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1B2A331-2EE5-C18A-4DFF-E9ED9B47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481E5A62-32B2-401C-A219-1A5DD6E95A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512191"/>
              </p:ext>
            </p:extLst>
          </p:nvPr>
        </p:nvGraphicFramePr>
        <p:xfrm>
          <a:off x="914400" y="1123395"/>
          <a:ext cx="10694125" cy="4654325"/>
        </p:xfrm>
        <a:graphic>
          <a:graphicData uri="http://schemas.openxmlformats.org/drawingml/2006/table">
            <a:tbl>
              <a:tblPr/>
              <a:tblGrid>
                <a:gridCol w="2809055">
                  <a:extLst>
                    <a:ext uri="{9D8B030D-6E8A-4147-A177-3AD203B41FA5}">
                      <a16:colId xmlns:a16="http://schemas.microsoft.com/office/drawing/2014/main" val="950767077"/>
                    </a:ext>
                  </a:extLst>
                </a:gridCol>
                <a:gridCol w="1182761">
                  <a:extLst>
                    <a:ext uri="{9D8B030D-6E8A-4147-A177-3AD203B41FA5}">
                      <a16:colId xmlns:a16="http://schemas.microsoft.com/office/drawing/2014/main" val="3533347491"/>
                    </a:ext>
                  </a:extLst>
                </a:gridCol>
                <a:gridCol w="1429169">
                  <a:extLst>
                    <a:ext uri="{9D8B030D-6E8A-4147-A177-3AD203B41FA5}">
                      <a16:colId xmlns:a16="http://schemas.microsoft.com/office/drawing/2014/main" val="2339317987"/>
                    </a:ext>
                  </a:extLst>
                </a:gridCol>
                <a:gridCol w="1429169">
                  <a:extLst>
                    <a:ext uri="{9D8B030D-6E8A-4147-A177-3AD203B41FA5}">
                      <a16:colId xmlns:a16="http://schemas.microsoft.com/office/drawing/2014/main" val="139639242"/>
                    </a:ext>
                  </a:extLst>
                </a:gridCol>
                <a:gridCol w="1207401">
                  <a:extLst>
                    <a:ext uri="{9D8B030D-6E8A-4147-A177-3AD203B41FA5}">
                      <a16:colId xmlns:a16="http://schemas.microsoft.com/office/drawing/2014/main" val="4199041889"/>
                    </a:ext>
                  </a:extLst>
                </a:gridCol>
                <a:gridCol w="1429169">
                  <a:extLst>
                    <a:ext uri="{9D8B030D-6E8A-4147-A177-3AD203B41FA5}">
                      <a16:colId xmlns:a16="http://schemas.microsoft.com/office/drawing/2014/main" val="3484438571"/>
                    </a:ext>
                  </a:extLst>
                </a:gridCol>
                <a:gridCol w="1207401">
                  <a:extLst>
                    <a:ext uri="{9D8B030D-6E8A-4147-A177-3AD203B41FA5}">
                      <a16:colId xmlns:a16="http://schemas.microsoft.com/office/drawing/2014/main" val="125956558"/>
                    </a:ext>
                  </a:extLst>
                </a:gridCol>
              </a:tblGrid>
              <a:tr h="279304">
                <a:tc>
                  <a:txBody>
                    <a:bodyPr/>
                    <a:lstStyle/>
                    <a:p>
                      <a:pPr algn="l" fontAlgn="t"/>
                      <a:r>
                        <a:rPr lang="ky-KG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2024/2023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2025/2024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244734"/>
                  </a:ext>
                </a:extLst>
              </a:tr>
              <a:tr h="221516">
                <a:tc>
                  <a:txBody>
                    <a:bodyPr/>
                    <a:lstStyle/>
                    <a:p>
                      <a:pPr algn="l" fontAlgn="b"/>
                      <a:r>
                        <a:rPr lang="ky-KG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млрд. сомов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 к итогу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779436"/>
                  </a:ext>
                </a:extLst>
              </a:tr>
              <a:tr h="211885">
                <a:tc>
                  <a:txBody>
                    <a:bodyPr/>
                    <a:lstStyle/>
                    <a:p>
                      <a:pPr algn="l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y-KG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661885"/>
                  </a:ext>
                </a:extLst>
              </a:tr>
              <a:tr h="74159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Оборот оптовой и розничной торговли, ремонт автомобилей и мотоциклов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1 778,2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2 237,5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575538"/>
                  </a:ext>
                </a:extLst>
              </a:tr>
              <a:tr h="770492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Торговля автомобилями и мотоциклами, </a:t>
                      </a:r>
                      <a:r>
                        <a:rPr lang="ru-RU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автодеталями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узлами и принадлежностями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25627"/>
                  </a:ext>
                </a:extLst>
              </a:tr>
              <a:tr h="577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Техническое обслуживание и ремонт автомобилей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762017"/>
                  </a:ext>
                </a:extLst>
              </a:tr>
              <a:tr h="577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Оптовая торговля, кроме торговли автомобилями и мотоциклами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1 059,2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09056"/>
                  </a:ext>
                </a:extLst>
              </a:tr>
              <a:tr h="385247">
                <a:tc>
                  <a:txBody>
                    <a:bodyPr/>
                    <a:lstStyle/>
                    <a:p>
                      <a:pPr algn="l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Розничная торговля моторным топливом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577237"/>
                  </a:ext>
                </a:extLst>
              </a:tr>
              <a:tr h="577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Розничная торговля, кроме торговли автомобилями и мотоциклами</a:t>
                      </a:r>
                    </a:p>
                  </a:txBody>
                  <a:tcPr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854,1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100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551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24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оборота оптовой и розничной торговли в 2024-2025гг.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процентах</a:t>
            </a:r>
            <a:r>
              <a:rPr lang="ru-RU" sz="1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итогу)</a:t>
            </a:r>
            <a:endParaRPr lang="ky-KG" sz="18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721E503-B4DE-9571-803C-CA873FD45B64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08ABDF6-91F0-CD27-B35D-99C00C416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AD5515E-8152-0C1C-5BAE-EB0959C72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A04A3B6-887A-4AAA-5479-B4C4B01E0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72C40CBA-0A81-48F3-997E-D80924A3CA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469694"/>
              </p:ext>
            </p:extLst>
          </p:nvPr>
        </p:nvGraphicFramePr>
        <p:xfrm>
          <a:off x="840157" y="-4506651"/>
          <a:ext cx="8986785" cy="4319666"/>
        </p:xfrm>
        <a:graphic>
          <a:graphicData uri="http://schemas.openxmlformats.org/drawingml/2006/table">
            <a:tbl>
              <a:tblPr/>
              <a:tblGrid>
                <a:gridCol w="599119">
                  <a:extLst>
                    <a:ext uri="{9D8B030D-6E8A-4147-A177-3AD203B41FA5}">
                      <a16:colId xmlns:a16="http://schemas.microsoft.com/office/drawing/2014/main" val="1287828633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1924300448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1671869304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775151041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2948052763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884123452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3489486881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1391925130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2747477883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2467972300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448771187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210033460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2571868790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4129563446"/>
                    </a:ext>
                  </a:extLst>
                </a:gridCol>
                <a:gridCol w="599119">
                  <a:extLst>
                    <a:ext uri="{9D8B030D-6E8A-4147-A177-3AD203B41FA5}">
                      <a16:colId xmlns:a16="http://schemas.microsoft.com/office/drawing/2014/main" val="3604188142"/>
                    </a:ext>
                  </a:extLst>
                </a:gridCol>
              </a:tblGrid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853390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777366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224277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771023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148867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400799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264245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170185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916196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382116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330514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570998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078569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628498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2382880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861038"/>
                  </a:ext>
                </a:extLst>
              </a:tr>
              <a:tr h="254098"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042385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585E2744-7375-4B8A-9520-AFDEF1D175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3718432"/>
              </p:ext>
            </p:extLst>
          </p:nvPr>
        </p:nvGraphicFramePr>
        <p:xfrm>
          <a:off x="755198" y="1516062"/>
          <a:ext cx="5013779" cy="432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DC7AB8-E3E9-401A-9B4A-70A149F957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863879"/>
              </p:ext>
            </p:extLst>
          </p:nvPr>
        </p:nvGraphicFramePr>
        <p:xfrm>
          <a:off x="5730239" y="1523999"/>
          <a:ext cx="5390605" cy="431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DFD1E-8952-4BF1-B5E9-B2B8DF35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909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Arial Narrow" panose="020B0606020202030204" pitchFamily="34" charset="0"/>
              </a:rPr>
              <a:t>Объем оборота оптовой и розничной торговли по территории</a:t>
            </a:r>
            <a:r>
              <a:rPr lang="ru-RU" sz="2800" dirty="0">
                <a:latin typeface="Arial Narrow" panose="020B0606020202030204" pitchFamily="34" charset="0"/>
              </a:rPr>
              <a:t> </a:t>
            </a:r>
            <a:endParaRPr lang="ky-KG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434A0606-C86C-412B-B827-A5987A10477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10969956"/>
              </p:ext>
            </p:extLst>
          </p:nvPr>
        </p:nvGraphicFramePr>
        <p:xfrm>
          <a:off x="743590" y="1497874"/>
          <a:ext cx="5276212" cy="4426392"/>
        </p:xfrm>
        <a:graphic>
          <a:graphicData uri="http://schemas.openxmlformats.org/drawingml/2006/table">
            <a:tbl>
              <a:tblPr/>
              <a:tblGrid>
                <a:gridCol w="1750576">
                  <a:extLst>
                    <a:ext uri="{9D8B030D-6E8A-4147-A177-3AD203B41FA5}">
                      <a16:colId xmlns:a16="http://schemas.microsoft.com/office/drawing/2014/main" val="1315778889"/>
                    </a:ext>
                  </a:extLst>
                </a:gridCol>
                <a:gridCol w="587606">
                  <a:extLst>
                    <a:ext uri="{9D8B030D-6E8A-4147-A177-3AD203B41FA5}">
                      <a16:colId xmlns:a16="http://schemas.microsoft.com/office/drawing/2014/main" val="4126414230"/>
                    </a:ext>
                  </a:extLst>
                </a:gridCol>
                <a:gridCol w="587606">
                  <a:extLst>
                    <a:ext uri="{9D8B030D-6E8A-4147-A177-3AD203B41FA5}">
                      <a16:colId xmlns:a16="http://schemas.microsoft.com/office/drawing/2014/main" val="1285756213"/>
                    </a:ext>
                  </a:extLst>
                </a:gridCol>
                <a:gridCol w="587606">
                  <a:extLst>
                    <a:ext uri="{9D8B030D-6E8A-4147-A177-3AD203B41FA5}">
                      <a16:colId xmlns:a16="http://schemas.microsoft.com/office/drawing/2014/main" val="3925513817"/>
                    </a:ext>
                  </a:extLst>
                </a:gridCol>
                <a:gridCol w="587606">
                  <a:extLst>
                    <a:ext uri="{9D8B030D-6E8A-4147-A177-3AD203B41FA5}">
                      <a16:colId xmlns:a16="http://schemas.microsoft.com/office/drawing/2014/main" val="1488670406"/>
                    </a:ext>
                  </a:extLst>
                </a:gridCol>
                <a:gridCol w="587606">
                  <a:extLst>
                    <a:ext uri="{9D8B030D-6E8A-4147-A177-3AD203B41FA5}">
                      <a16:colId xmlns:a16="http://schemas.microsoft.com/office/drawing/2014/main" val="556196747"/>
                    </a:ext>
                  </a:extLst>
                </a:gridCol>
                <a:gridCol w="587606">
                  <a:extLst>
                    <a:ext uri="{9D8B030D-6E8A-4147-A177-3AD203B41FA5}">
                      <a16:colId xmlns:a16="http://schemas.microsoft.com/office/drawing/2014/main" val="2570486486"/>
                    </a:ext>
                  </a:extLst>
                </a:gridCol>
              </a:tblGrid>
              <a:tr h="373787">
                <a:tc>
                  <a:txBody>
                    <a:bodyPr/>
                    <a:lstStyle/>
                    <a:p>
                      <a:pPr algn="l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2024/</a:t>
                      </a:r>
                    </a:p>
                    <a:p>
                      <a:pPr algn="l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2025/</a:t>
                      </a:r>
                    </a:p>
                    <a:p>
                      <a:pPr algn="ctr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7213" marR="7213" marT="7213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973671"/>
                  </a:ext>
                </a:extLst>
              </a:tr>
              <a:tr h="373787">
                <a:tc>
                  <a:txBody>
                    <a:bodyPr/>
                    <a:lstStyle/>
                    <a:p>
                      <a:pPr algn="l" fontAlgn="b"/>
                      <a:r>
                        <a:rPr lang="ky-KG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1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млрд.сомов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1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y-KG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 к итогу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136668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1 778,2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2 237,5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117,8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785130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47,2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52,1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247000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134,1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168,7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1312152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590372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32,8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295123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116,7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618214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34,6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109,3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104,9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786445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265,3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161,9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93,2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0652495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г.Бишкек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1 055,8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1 335,5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122,3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118,5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59,4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231906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г.Ош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106,9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136,2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107,3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117,1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6,0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35037"/>
                  </a:ext>
                </a:extLst>
              </a:tr>
              <a:tr h="334438"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731888"/>
                  </a:ext>
                </a:extLst>
              </a:tr>
            </a:tbl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992A987-A563-49E6-AA49-5F63D3C9AB87}"/>
              </a:ext>
            </a:extLst>
          </p:cNvPr>
          <p:cNvGrpSpPr/>
          <p:nvPr/>
        </p:nvGrpSpPr>
        <p:grpSpPr>
          <a:xfrm>
            <a:off x="0" y="5615796"/>
            <a:ext cx="12204000" cy="1260000"/>
            <a:chOff x="-66500" y="5608234"/>
            <a:chExt cx="12300065" cy="126639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EA4B1D3-2783-4E17-8855-A31BEBD83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0B6C088-F535-4249-BE59-5B34289B6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280CF32-49BC-492B-93D4-A68CAFB08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FBF423B2-C079-49AD-8586-8BBC2D8A6F0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2650004"/>
              </p:ext>
            </p:extLst>
          </p:nvPr>
        </p:nvGraphicFramePr>
        <p:xfrm>
          <a:off x="6172200" y="1497873"/>
          <a:ext cx="5181600" cy="442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119639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9015C-212E-4012-A941-744ECDD0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Arial Narrow" panose="020B0606020202030204" pitchFamily="34" charset="0"/>
              </a:rPr>
              <a:t>Объем оборота оптовой торговли по территории</a:t>
            </a:r>
            <a:r>
              <a:rPr lang="ru-RU" sz="3600" dirty="0">
                <a:latin typeface="Arial Narrow" panose="020B0606020202030204" pitchFamily="34" charset="0"/>
              </a:rPr>
              <a:t> </a:t>
            </a:r>
            <a:endParaRPr lang="ky-KG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50478417-9992-4D44-A472-12898995D81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0021308"/>
              </p:ext>
            </p:extLst>
          </p:nvPr>
        </p:nvGraphicFramePr>
        <p:xfrm>
          <a:off x="838200" y="1576252"/>
          <a:ext cx="5181599" cy="4437906"/>
        </p:xfrm>
        <a:graphic>
          <a:graphicData uri="http://schemas.openxmlformats.org/drawingml/2006/table">
            <a:tbl>
              <a:tblPr/>
              <a:tblGrid>
                <a:gridCol w="1404789">
                  <a:extLst>
                    <a:ext uri="{9D8B030D-6E8A-4147-A177-3AD203B41FA5}">
                      <a16:colId xmlns:a16="http://schemas.microsoft.com/office/drawing/2014/main" val="3880429429"/>
                    </a:ext>
                  </a:extLst>
                </a:gridCol>
                <a:gridCol w="610277">
                  <a:extLst>
                    <a:ext uri="{9D8B030D-6E8A-4147-A177-3AD203B41FA5}">
                      <a16:colId xmlns:a16="http://schemas.microsoft.com/office/drawing/2014/main" val="2049232054"/>
                    </a:ext>
                  </a:extLst>
                </a:gridCol>
                <a:gridCol w="610277">
                  <a:extLst>
                    <a:ext uri="{9D8B030D-6E8A-4147-A177-3AD203B41FA5}">
                      <a16:colId xmlns:a16="http://schemas.microsoft.com/office/drawing/2014/main" val="558423425"/>
                    </a:ext>
                  </a:extLst>
                </a:gridCol>
                <a:gridCol w="667851">
                  <a:extLst>
                    <a:ext uri="{9D8B030D-6E8A-4147-A177-3AD203B41FA5}">
                      <a16:colId xmlns:a16="http://schemas.microsoft.com/office/drawing/2014/main" val="2904408644"/>
                    </a:ext>
                  </a:extLst>
                </a:gridCol>
                <a:gridCol w="667851">
                  <a:extLst>
                    <a:ext uri="{9D8B030D-6E8A-4147-A177-3AD203B41FA5}">
                      <a16:colId xmlns:a16="http://schemas.microsoft.com/office/drawing/2014/main" val="3754551301"/>
                    </a:ext>
                  </a:extLst>
                </a:gridCol>
                <a:gridCol w="610277">
                  <a:extLst>
                    <a:ext uri="{9D8B030D-6E8A-4147-A177-3AD203B41FA5}">
                      <a16:colId xmlns:a16="http://schemas.microsoft.com/office/drawing/2014/main" val="1289395739"/>
                    </a:ext>
                  </a:extLst>
                </a:gridCol>
                <a:gridCol w="610277">
                  <a:extLst>
                    <a:ext uri="{9D8B030D-6E8A-4147-A177-3AD203B41FA5}">
                      <a16:colId xmlns:a16="http://schemas.microsoft.com/office/drawing/2014/main" val="2027805759"/>
                    </a:ext>
                  </a:extLst>
                </a:gridCol>
              </a:tblGrid>
              <a:tr h="327470">
                <a:tc>
                  <a:txBody>
                    <a:bodyPr/>
                    <a:lstStyle/>
                    <a:p>
                      <a:pPr algn="l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716370"/>
                  </a:ext>
                </a:extLst>
              </a:tr>
              <a:tr h="273421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млрд.сомов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 к прошлому году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 к итогу</a:t>
                      </a:r>
                    </a:p>
                  </a:txBody>
                  <a:tcPr marL="6909" marR="6909" marT="690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90778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892,7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1 059,2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665164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70,9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861443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32,7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209,9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443766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1,8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167,8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710649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31687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113,8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469535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96,3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964109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134,2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89,8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62,7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482237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г.Бишкек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680,9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855,3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123,9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76,3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80,7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30945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г.Ош</a:t>
                      </a:r>
                    </a:p>
                  </a:txBody>
                  <a:tcPr marL="82906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34,1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118,7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127,4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819009"/>
                  </a:ext>
                </a:extLst>
              </a:tr>
              <a:tr h="3274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909" marR="6909" marT="69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92261"/>
                  </a:ext>
                </a:extLst>
              </a:tr>
            </a:tbl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1C616FD-BF46-4CE0-B1B5-B81F20683A95}"/>
              </a:ext>
            </a:extLst>
          </p:cNvPr>
          <p:cNvGrpSpPr/>
          <p:nvPr/>
        </p:nvGrpSpPr>
        <p:grpSpPr>
          <a:xfrm>
            <a:off x="0" y="5615796"/>
            <a:ext cx="12204000" cy="1260000"/>
            <a:chOff x="-66500" y="5608234"/>
            <a:chExt cx="12300065" cy="126639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40978C8-CFB1-4618-8DC9-8494EE518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7A3F4FB-422B-41E1-852D-3B02E82C5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DBFB76F-E9E3-4239-BB99-7A4F8D633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75A7B90F-0059-488E-9D6E-83F78968483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19093148"/>
              </p:ext>
            </p:extLst>
          </p:nvPr>
        </p:nvGraphicFramePr>
        <p:xfrm>
          <a:off x="6172200" y="1489167"/>
          <a:ext cx="5181600" cy="4524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60747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C3E5D-77F4-4DD3-A199-601A7E80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57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Объем оборота розничной торговли по территории</a:t>
            </a:r>
            <a:endParaRPr lang="ky-KG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7E78965-7274-460B-A72B-F68DD34BC63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5454916"/>
              </p:ext>
            </p:extLst>
          </p:nvPr>
        </p:nvGraphicFramePr>
        <p:xfrm>
          <a:off x="507697" y="1292471"/>
          <a:ext cx="5512105" cy="4786660"/>
        </p:xfrm>
        <a:graphic>
          <a:graphicData uri="http://schemas.openxmlformats.org/drawingml/2006/table">
            <a:tbl>
              <a:tblPr/>
              <a:tblGrid>
                <a:gridCol w="1515829">
                  <a:extLst>
                    <a:ext uri="{9D8B030D-6E8A-4147-A177-3AD203B41FA5}">
                      <a16:colId xmlns:a16="http://schemas.microsoft.com/office/drawing/2014/main" val="1457699531"/>
                    </a:ext>
                  </a:extLst>
                </a:gridCol>
                <a:gridCol w="666046">
                  <a:extLst>
                    <a:ext uri="{9D8B030D-6E8A-4147-A177-3AD203B41FA5}">
                      <a16:colId xmlns:a16="http://schemas.microsoft.com/office/drawing/2014/main" val="2479316163"/>
                    </a:ext>
                  </a:extLst>
                </a:gridCol>
                <a:gridCol w="666046">
                  <a:extLst>
                    <a:ext uri="{9D8B030D-6E8A-4147-A177-3AD203B41FA5}">
                      <a16:colId xmlns:a16="http://schemas.microsoft.com/office/drawing/2014/main" val="231186625"/>
                    </a:ext>
                  </a:extLst>
                </a:gridCol>
                <a:gridCol w="666046">
                  <a:extLst>
                    <a:ext uri="{9D8B030D-6E8A-4147-A177-3AD203B41FA5}">
                      <a16:colId xmlns:a16="http://schemas.microsoft.com/office/drawing/2014/main" val="3686892059"/>
                    </a:ext>
                  </a:extLst>
                </a:gridCol>
                <a:gridCol w="666046">
                  <a:extLst>
                    <a:ext uri="{9D8B030D-6E8A-4147-A177-3AD203B41FA5}">
                      <a16:colId xmlns:a16="http://schemas.microsoft.com/office/drawing/2014/main" val="2270713754"/>
                    </a:ext>
                  </a:extLst>
                </a:gridCol>
                <a:gridCol w="666046">
                  <a:extLst>
                    <a:ext uri="{9D8B030D-6E8A-4147-A177-3AD203B41FA5}">
                      <a16:colId xmlns:a16="http://schemas.microsoft.com/office/drawing/2014/main" val="1127524846"/>
                    </a:ext>
                  </a:extLst>
                </a:gridCol>
                <a:gridCol w="666046">
                  <a:extLst>
                    <a:ext uri="{9D8B030D-6E8A-4147-A177-3AD203B41FA5}">
                      <a16:colId xmlns:a16="http://schemas.microsoft.com/office/drawing/2014/main" val="3167171964"/>
                    </a:ext>
                  </a:extLst>
                </a:gridCol>
              </a:tblGrid>
              <a:tr h="386170">
                <a:tc>
                  <a:txBody>
                    <a:bodyPr/>
                    <a:lstStyle/>
                    <a:p>
                      <a:pPr algn="l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905769"/>
                  </a:ext>
                </a:extLst>
              </a:tr>
              <a:tr h="440615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млрд.сомов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 к прошлому году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процентах к итогу</a:t>
                      </a:r>
                    </a:p>
                  </a:txBody>
                  <a:tcPr marL="6477" marR="6477" marT="64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25261"/>
                  </a:ext>
                </a:extLst>
              </a:tr>
              <a:tr h="418895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878,5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1 166,3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418992"/>
                  </a:ext>
                </a:extLst>
              </a:tr>
              <a:tr h="418895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45,4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3,9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918712"/>
                  </a:ext>
                </a:extLst>
              </a:tr>
              <a:tr h="418895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0231614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19,6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482198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23,8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27,9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120056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114,8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122,8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509738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931091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 область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129,6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168,9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121,9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9020493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г.Бишкек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371,3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474,6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42,3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40,7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51917"/>
                  </a:ext>
                </a:extLst>
              </a:tr>
              <a:tr h="386170">
                <a:tc>
                  <a:txBody>
                    <a:bodyPr/>
                    <a:lstStyle/>
                    <a:p>
                      <a:pPr algn="l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г.Ош</a:t>
                      </a:r>
                    </a:p>
                  </a:txBody>
                  <a:tcPr marL="77724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87,6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103,0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112,1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6477" marR="6477" marT="6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962381"/>
                  </a:ext>
                </a:extLst>
              </a:tr>
            </a:tbl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12B66F4-EBE3-4A30-AB7F-CB43E0647B0B}"/>
              </a:ext>
            </a:extLst>
          </p:cNvPr>
          <p:cNvGrpSpPr/>
          <p:nvPr/>
        </p:nvGrpSpPr>
        <p:grpSpPr>
          <a:xfrm>
            <a:off x="0" y="5615796"/>
            <a:ext cx="12204000" cy="1260000"/>
            <a:chOff x="-66500" y="5608234"/>
            <a:chExt cx="12300065" cy="126639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AB70BE7-D2B2-4E16-AEE3-A829B1FAC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80952D3-8A2C-4434-9451-2BF52B8AC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FE8B2CA-9AB3-48E6-937F-D722E7B84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12176DC-6A15-4C67-903C-DDDB154A01E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3773424"/>
              </p:ext>
            </p:extLst>
          </p:nvPr>
        </p:nvGraphicFramePr>
        <p:xfrm>
          <a:off x="6172200" y="1114697"/>
          <a:ext cx="5181600" cy="506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85791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15942-C09E-AC4B-C0F1-1297EF727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5503" y="2514600"/>
            <a:ext cx="9335698" cy="226278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 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ru-KG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000D25-C0EB-8C50-7F00-8D869F784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536" y="4777379"/>
            <a:ext cx="8134709" cy="1126283"/>
          </a:xfrm>
        </p:spPr>
        <p:txBody>
          <a:bodyPr>
            <a:normAutofit/>
          </a:bodyPr>
          <a:lstStyle/>
          <a:p>
            <a:pPr algn="ctr"/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>www.stat.gov.kg</a:t>
            </a:r>
            <a:endParaRPr lang="ru-K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B89B5A6-3183-6538-A7DE-B3412802580F}"/>
              </a:ext>
            </a:extLst>
          </p:cNvPr>
          <p:cNvGrpSpPr/>
          <p:nvPr/>
        </p:nvGrpSpPr>
        <p:grpSpPr>
          <a:xfrm>
            <a:off x="-66500" y="5608234"/>
            <a:ext cx="12300065" cy="1266392"/>
            <a:chOff x="-66500" y="5608234"/>
            <a:chExt cx="12300065" cy="126639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200D65F-B932-EEFA-1CAB-654CAA09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613A011-E37F-390E-7E5D-4AED56F9B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9E6375E-3E73-576E-7318-2BA3E5B1D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77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2786</TotalTime>
  <Words>693</Words>
  <Application>Microsoft Office PowerPoint</Application>
  <PresentationFormat>Широкоэкранный</PresentationFormat>
  <Paragraphs>347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Arial Rounded MT Bold</vt:lpstr>
      <vt:lpstr>Calibri</vt:lpstr>
      <vt:lpstr>Calibri Light</vt:lpstr>
      <vt:lpstr>DIN Pro Regular</vt:lpstr>
      <vt:lpstr>Times New Roman</vt:lpstr>
      <vt:lpstr>Тема Office</vt:lpstr>
      <vt:lpstr>Презентация PowerPoint</vt:lpstr>
      <vt:lpstr>Оптовая и розничная торговля; ремонт автомобилей и мотоциклов</vt:lpstr>
      <vt:lpstr> Объем оборота оптовой и розничной торговли в январе-декабре </vt:lpstr>
      <vt:lpstr>Структура оборота оптовой и розничной торговли в 2024-2025гг. (в процентах к итогу)</vt:lpstr>
      <vt:lpstr>Объем оборота оптовой и розничной торговли по территории </vt:lpstr>
      <vt:lpstr>Объем оборота оптовой торговли по территории </vt:lpstr>
      <vt:lpstr>Объем оборота розничной торговли по территории</vt:lpstr>
      <vt:lpstr>Спасибо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157</cp:revision>
  <cp:lastPrinted>2023-07-10T11:29:05Z</cp:lastPrinted>
  <dcterms:created xsi:type="dcterms:W3CDTF">2022-07-25T13:40:24Z</dcterms:created>
  <dcterms:modified xsi:type="dcterms:W3CDTF">2026-01-17T11:53:42Z</dcterms:modified>
</cp:coreProperties>
</file>