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1"/>
  </p:notesMasterIdLst>
  <p:sldIdLst>
    <p:sldId id="256" r:id="rId3"/>
    <p:sldId id="261" r:id="rId4"/>
    <p:sldId id="305" r:id="rId5"/>
    <p:sldId id="306" r:id="rId6"/>
    <p:sldId id="307" r:id="rId7"/>
    <p:sldId id="308" r:id="rId8"/>
    <p:sldId id="309" r:id="rId9"/>
    <p:sldId id="303" r:id="rId10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6"/>
            <p14:sldId id="307"/>
            <p14:sldId id="308"/>
            <p14:sldId id="309"/>
            <p14:sldId id="303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7A3"/>
    <a:srgbClr val="0000FF"/>
    <a:srgbClr val="6699FF"/>
    <a:srgbClr val="33CC33"/>
    <a:srgbClr val="66CCFF"/>
    <a:srgbClr val="008000"/>
    <a:srgbClr val="FFC715"/>
    <a:srgbClr val="009900"/>
    <a:srgbClr val="03ADA5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431" autoAdjust="0"/>
  </p:normalViewPr>
  <p:slideViewPr>
    <p:cSldViewPr snapToGrid="0">
      <p:cViewPr varScale="1">
        <p:scale>
          <a:sx n="86" d="100"/>
          <a:sy n="86" d="100"/>
        </p:scale>
        <p:origin x="28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6\&#1090;&#1086;&#1074;&#1072;&#1088;&#1085;&#1072;&#1103;%20&#1089;&#1090;&#1088;&#1091;&#1082;&#1090;&#1091;&#1088;&#1072;%202025%20&#1087;&#1088;&#1077;&#1076;&#1074;..xlsx" TargetMode="External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Лист1!$B$5</c:f>
              <c:strCache>
                <c:ptCount val="1"/>
                <c:pt idx="0">
                  <c:v>Тышкы соода жүгүртүүсү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Лист1!$A$6:$A$10</c:f>
              <c:strCache>
                <c:ptCount val="5"/>
                <c:pt idx="0">
                  <c:v>БАРДЫГЫ</c:v>
                </c:pt>
                <c:pt idx="1">
                  <c:v>КМШ өлкөлөрү</c:v>
                </c:pt>
                <c:pt idx="2">
                  <c:v>КМШдан тышкаркы  </c:v>
                </c:pt>
                <c:pt idx="3">
                  <c:v>ЕАЭБ өлкөлөрү</c:v>
                </c:pt>
                <c:pt idx="4">
                  <c:v>ЕАЭБ өлкөлөрүнөн тышкаркы өлкөлөр</c:v>
                </c:pt>
              </c:strCache>
            </c:strRef>
          </c:cat>
          <c:val>
            <c:numRef>
              <c:f>Лист1!$B$6:$B$10</c:f>
              <c:numCache>
                <c:formatCode>#\ ##0.0</c:formatCode>
                <c:ptCount val="5"/>
                <c:pt idx="0">
                  <c:v>15825</c:v>
                </c:pt>
                <c:pt idx="1">
                  <c:v>7089.5</c:v>
                </c:pt>
                <c:pt idx="2">
                  <c:v>8735.5</c:v>
                </c:pt>
                <c:pt idx="3">
                  <c:v>5924.1</c:v>
                </c:pt>
                <c:pt idx="4">
                  <c:v>9900.9000000000015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3-4B4D-B6A9-9C7C05B1C10A}"/>
            </c:ext>
          </c:extLst>
        </c:ser>
        <c:ser>
          <c:idx val="1"/>
          <c:order val="1"/>
          <c:tx>
            <c:strRef>
              <c:f>Лист1!$C$5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Лист1!$A$6:$A$10</c:f>
              <c:strCache>
                <c:ptCount val="5"/>
                <c:pt idx="0">
                  <c:v>БАРДЫГЫ</c:v>
                </c:pt>
                <c:pt idx="1">
                  <c:v>КМШ өлкөлөрү</c:v>
                </c:pt>
                <c:pt idx="2">
                  <c:v>КМШдан тышкаркы  </c:v>
                </c:pt>
                <c:pt idx="3">
                  <c:v>ЕАЭБ өлкөлөрү</c:v>
                </c:pt>
                <c:pt idx="4">
                  <c:v>ЕАЭБ өлкөлөрүнөн тышкаркы өлкөлөр</c:v>
                </c:pt>
              </c:strCache>
            </c:strRef>
          </c:cat>
          <c:val>
            <c:numRef>
              <c:f>Лист1!$C$6:$C$10</c:f>
              <c:numCache>
                <c:formatCode>#\ ##0.0</c:formatCode>
                <c:ptCount val="5"/>
                <c:pt idx="0">
                  <c:v>2852.1</c:v>
                </c:pt>
                <c:pt idx="1">
                  <c:v>1604.2</c:v>
                </c:pt>
                <c:pt idx="2">
                  <c:v>1247.9000000000001</c:v>
                </c:pt>
                <c:pt idx="3">
                  <c:v>1152</c:v>
                </c:pt>
                <c:pt idx="4">
                  <c:v>1700.1000000000004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03-4B4D-B6A9-9C7C05B1C10A}"/>
            </c:ext>
          </c:extLst>
        </c:ser>
        <c:ser>
          <c:idx val="2"/>
          <c:order val="2"/>
          <c:tx>
            <c:strRef>
              <c:f>Лист1!$D$5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Лист1!$A$6:$A$10</c:f>
              <c:strCache>
                <c:ptCount val="5"/>
                <c:pt idx="0">
                  <c:v>БАРДЫГЫ</c:v>
                </c:pt>
                <c:pt idx="1">
                  <c:v>КМШ өлкөлөрү</c:v>
                </c:pt>
                <c:pt idx="2">
                  <c:v>КМШдан тышкаркы  </c:v>
                </c:pt>
                <c:pt idx="3">
                  <c:v>ЕАЭБ өлкөлөрү</c:v>
                </c:pt>
                <c:pt idx="4">
                  <c:v>ЕАЭБ өлкөлөрүнөн тышкаркы өлкөлөр</c:v>
                </c:pt>
              </c:strCache>
            </c:strRef>
          </c:cat>
          <c:val>
            <c:numRef>
              <c:f>Лист1!$D$6:$D$10</c:f>
              <c:numCache>
                <c:formatCode>#\ ##0.0</c:formatCode>
                <c:ptCount val="5"/>
                <c:pt idx="0">
                  <c:v>12972.9</c:v>
                </c:pt>
                <c:pt idx="1">
                  <c:v>5485.3</c:v>
                </c:pt>
                <c:pt idx="2">
                  <c:v>7487.6</c:v>
                </c:pt>
                <c:pt idx="3">
                  <c:v>4772.1000000000004</c:v>
                </c:pt>
                <c:pt idx="4">
                  <c:v>8200.8000000000011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03-4B4D-B6A9-9C7C05B1C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70974911"/>
        <c:axId val="70984031"/>
      </c:barChart>
      <c:catAx>
        <c:axId val="709749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DIN Pro Regular" panose="020B0504020101020102" pitchFamily="34" charset="0"/>
                <a:ea typeface="+mn-ea"/>
                <a:cs typeface="DIN Pro Regular" panose="020B0504020101020102" pitchFamily="34" charset="0"/>
              </a:defRPr>
            </a:pPr>
            <a:endParaRPr lang="ru-KG"/>
          </a:p>
        </c:txPr>
        <c:crossAx val="70984031"/>
        <c:crosses val="autoZero"/>
        <c:auto val="1"/>
        <c:lblAlgn val="ctr"/>
        <c:lblOffset val="100"/>
        <c:noMultiLvlLbl val="0"/>
      </c:catAx>
      <c:valAx>
        <c:axId val="70984031"/>
        <c:scaling>
          <c:orientation val="minMax"/>
        </c:scaling>
        <c:delete val="1"/>
        <c:axPos val="t"/>
        <c:majorGridlines>
          <c:spPr>
            <a:ln w="3175" cap="flat" cmpd="sng" algn="ctr">
              <a:noFill/>
              <a:prstDash val="lg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0974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4628286187131"/>
          <c:y val="0.90294761524947631"/>
          <c:w val="0.64774392402176728"/>
          <c:h val="5.08090450909632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DIN Pro Regular" panose="020B0504020101020102" pitchFamily="34" charset="0"/>
              <a:ea typeface="+mn-ea"/>
              <a:cs typeface="DIN Pro Regular" panose="020B0504020101020102" pitchFamily="34" charset="0"/>
            </a:defRPr>
          </a:pPr>
          <a:endParaRPr lang="ru-K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DIN Pro Regular" panose="020B0504020101020102" pitchFamily="34" charset="0"/>
          <a:cs typeface="DIN Pro Regular" panose="020B0504020101020102" pitchFamily="34" charset="0"/>
        </a:defRPr>
      </a:pPr>
      <a:endParaRPr lang="ru-KG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76388888888889"/>
          <c:y val="0.14310645724258289"/>
          <c:w val="0.6069444444444444"/>
          <c:h val="0.76265270506108207"/>
        </c:manualLayout>
      </c:layout>
      <c:doughnutChart>
        <c:varyColors val="1"/>
        <c:ser>
          <c:idx val="0"/>
          <c:order val="0"/>
          <c:spPr>
            <a:ln>
              <a:solidFill>
                <a:srgbClr val="0066FF"/>
              </a:solidFill>
            </a:ln>
          </c:spPr>
          <c:dLbls>
            <c:dLbl>
              <c:idx val="0"/>
              <c:layout>
                <c:manualLayout>
                  <c:x val="4.1666666666666664E-2"/>
                  <c:y val="-0.1675392670157068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D3-4F04-8C16-4B4912E8C639}"/>
                </c:ext>
              </c:extLst>
            </c:dLbl>
            <c:dLbl>
              <c:idx val="1"/>
              <c:layout>
                <c:manualLayout>
                  <c:x val="0.18003001974894511"/>
                  <c:y val="-0.1200162472255084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>
                      <a:solidFill>
                        <a:srgbClr val="0070C0"/>
                      </a:solidFill>
                      <a:latin typeface="DIN Pro Regular" panose="020B0504020101020102" pitchFamily="34" charset="0"/>
                      <a:cs typeface="DIN Pro Regular" panose="020B0504020101020102" pitchFamily="34" charset="0"/>
                    </a:defRPr>
                  </a:pPr>
                  <a:endParaRPr lang="ru-K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450448394233445"/>
                      <c:h val="0.118673583519603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D3-4F04-8C16-4B4912E8C639}"/>
                </c:ext>
              </c:extLst>
            </c:dLbl>
            <c:dLbl>
              <c:idx val="2"/>
              <c:layout>
                <c:manualLayout>
                  <c:x val="0.15582239720034996"/>
                  <c:y val="0.1004092289510931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D3-4F04-8C16-4B4912E8C639}"/>
                </c:ext>
              </c:extLst>
            </c:dLbl>
            <c:dLbl>
              <c:idx val="3"/>
              <c:layout>
                <c:manualLayout>
                  <c:x val="0.1565"/>
                  <c:y val="0.1105179260969342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D3-4F04-8C16-4B4912E8C639}"/>
                </c:ext>
              </c:extLst>
            </c:dLbl>
            <c:dLbl>
              <c:idx val="4"/>
              <c:layout>
                <c:manualLayout>
                  <c:x val="-0.18686133010129763"/>
                  <c:y val="0.121286223552347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999634620782997"/>
                      <c:h val="9.50087632249166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2D3-4F04-8C16-4B4912E8C639}"/>
                </c:ext>
              </c:extLst>
            </c:dLbl>
            <c:dLbl>
              <c:idx val="5"/>
              <c:layout>
                <c:manualLayout>
                  <c:x val="-0.17460411198600176"/>
                  <c:y val="7.32984293193717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D3-4F04-8C16-4B4912E8C639}"/>
                </c:ext>
              </c:extLst>
            </c:dLbl>
            <c:dLbl>
              <c:idx val="6"/>
              <c:layout>
                <c:manualLayout>
                  <c:x val="-0.16666666666666666"/>
                  <c:y val="6.980802792321052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D3-4F04-8C16-4B4912E8C639}"/>
                </c:ext>
              </c:extLst>
            </c:dLbl>
            <c:dLbl>
              <c:idx val="7"/>
              <c:layout>
                <c:manualLayout>
                  <c:x val="-0.18061373578302714"/>
                  <c:y val="-6.986766706517706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D3-4F04-8C16-4B4912E8C639}"/>
                </c:ext>
              </c:extLst>
            </c:dLbl>
            <c:dLbl>
              <c:idx val="8"/>
              <c:layout>
                <c:manualLayout>
                  <c:x val="-9.7793744531933513E-2"/>
                  <c:y val="-0.1266556732764425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>
                      <a:solidFill>
                        <a:srgbClr val="0070C0"/>
                      </a:solidFill>
                      <a:latin typeface="DIN Pro Regular" panose="020B0504020101020102" pitchFamily="34" charset="0"/>
                      <a:cs typeface="DIN Pro Regular" panose="020B0504020101020102" pitchFamily="34" charset="0"/>
                    </a:defRPr>
                  </a:pPr>
                  <a:endParaRPr lang="ru-K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697222222222221"/>
                      <c:h val="0.1264223385689354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E2D3-4F04-8C16-4B4912E8C63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70C0"/>
                    </a:solidFill>
                    <a:latin typeface="DIN Pro Regular" panose="020B0504020101020102" pitchFamily="34" charset="0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страны!$A$19:$A$27</c:f>
              <c:strCache>
                <c:ptCount val="9"/>
                <c:pt idx="0">
                  <c:v>БАЭ</c:v>
                </c:pt>
                <c:pt idx="1">
                  <c:v>Казакстан</c:v>
                </c:pt>
                <c:pt idx="2">
                  <c:v>Швейцария</c:v>
                </c:pt>
                <c:pt idx="3">
                  <c:v>Россия</c:v>
                </c:pt>
                <c:pt idx="4">
                  <c:v>Великобритания</c:v>
                </c:pt>
                <c:pt idx="5">
                  <c:v>Кытай</c:v>
                </c:pt>
                <c:pt idx="6">
                  <c:v>Туркия</c:v>
                </c:pt>
                <c:pt idx="7">
                  <c:v>Башка дүйнө өлкөлөрү</c:v>
                </c:pt>
                <c:pt idx="8">
                  <c:v>Өзбекистан</c:v>
                </c:pt>
              </c:strCache>
            </c:strRef>
          </c:cat>
          <c:val>
            <c:numRef>
              <c:f>страны!$B$19:$B$27</c:f>
              <c:numCache>
                <c:formatCode>0.0</c:formatCode>
                <c:ptCount val="9"/>
                <c:pt idx="0">
                  <c:v>4.3</c:v>
                </c:pt>
                <c:pt idx="1">
                  <c:v>15.9</c:v>
                </c:pt>
                <c:pt idx="2">
                  <c:v>15.4</c:v>
                </c:pt>
                <c:pt idx="3">
                  <c:v>22.9</c:v>
                </c:pt>
                <c:pt idx="4">
                  <c:v>8.1999999999999993</c:v>
                </c:pt>
                <c:pt idx="5">
                  <c:v>5.4</c:v>
                </c:pt>
                <c:pt idx="6">
                  <c:v>2.7</c:v>
                </c:pt>
                <c:pt idx="7">
                  <c:v>10.999999999999993</c:v>
                </c:pt>
                <c:pt idx="8">
                  <c:v>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2D3-4F04-8C16-4B4912E8C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669988047832694"/>
          <c:y val="0.10884002623178776"/>
          <c:w val="0.60845619410695839"/>
          <c:h val="0.84972383314486566"/>
        </c:manualLayout>
      </c:layout>
      <c:doughnutChart>
        <c:varyColors val="1"/>
        <c:ser>
          <c:idx val="0"/>
          <c:order val="0"/>
          <c:spPr>
            <a:ln w="9525">
              <a:solidFill>
                <a:srgbClr val="0066FF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solidFill>
                  <a:srgbClr val="00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107-4CC1-A3BB-FD3A6932A1CD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9525">
                <a:solidFill>
                  <a:srgbClr val="00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107-4CC1-A3BB-FD3A6932A1CD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107-4CC1-A3BB-FD3A6932A1CD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00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107-4CC1-A3BB-FD3A6932A1CD}"/>
              </c:ext>
            </c:extLst>
          </c:dPt>
          <c:dLbls>
            <c:dLbl>
              <c:idx val="0"/>
              <c:layout>
                <c:manualLayout>
                  <c:x val="-7.3226544622425629E-2"/>
                  <c:y val="-0.16008422832004771"/>
                </c:manualLayout>
              </c:layout>
              <c:tx>
                <c:rich>
                  <a:bodyPr/>
                  <a:lstStyle/>
                  <a:p>
                    <a:fld id="{AC260CE5-22CF-41BC-9AD3-B1E481BEA235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9C2EE219-63B3-4B25-BFA5-C56E6867143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107-4CC1-A3BB-FD3A6932A1CD}"/>
                </c:ext>
              </c:extLst>
            </c:dLbl>
            <c:dLbl>
              <c:idx val="1"/>
              <c:layout>
                <c:manualLayout>
                  <c:x val="7.9328756674294426E-2"/>
                  <c:y val="-0.16008422832004771"/>
                </c:manualLayout>
              </c:layout>
              <c:tx>
                <c:rich>
                  <a:bodyPr/>
                  <a:lstStyle/>
                  <a:p>
                    <a:fld id="{AB9F08F1-C8FD-45C0-B6CF-8EFE74CF369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B905D92B-5009-4433-9117-1B631448F389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107-4CC1-A3BB-FD3A6932A1CD}"/>
                </c:ext>
              </c:extLst>
            </c:dLbl>
            <c:dLbl>
              <c:idx val="2"/>
              <c:layout>
                <c:manualLayout>
                  <c:x val="0.16455267752164451"/>
                  <c:y val="9.6893085562134149E-2"/>
                </c:manualLayout>
              </c:layout>
              <c:tx>
                <c:rich>
                  <a:bodyPr/>
                  <a:lstStyle/>
                  <a:p>
                    <a:fld id="{894D292D-40C1-4A20-9797-CA774F4B17B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28BDF3E8-5D54-45AA-9A2C-6C9E4C571385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107-4CC1-A3BB-FD3A6932A1CD}"/>
                </c:ext>
              </c:extLst>
            </c:dLbl>
            <c:dLbl>
              <c:idx val="3"/>
              <c:layout>
                <c:manualLayout>
                  <c:x val="-0.15560640732265446"/>
                  <c:y val="6.3191142757913488E-2"/>
                </c:manualLayout>
              </c:layout>
              <c:tx>
                <c:rich>
                  <a:bodyPr/>
                  <a:lstStyle/>
                  <a:p>
                    <a:fld id="{C95BD3C4-42BC-4618-A48D-ACFC5F9A5B23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8899280A-7142-449F-85CE-C01AFC60A1C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107-4CC1-A3BB-FD3A6932A1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70C0"/>
                    </a:solidFill>
                    <a:latin typeface="DIN Pro Regular" panose="020B0504020101020102" pitchFamily="34" charset="0"/>
                    <a:ea typeface="+mn-ea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ЕАЭС!$A$7:$A$10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ЕАЭС!$B$7:$B$10</c:f>
              <c:numCache>
                <c:formatCode>0.0</c:formatCode>
                <c:ptCount val="4"/>
                <c:pt idx="0">
                  <c:v>0.1</c:v>
                </c:pt>
                <c:pt idx="1">
                  <c:v>3.9</c:v>
                </c:pt>
                <c:pt idx="2">
                  <c:v>39.299999999999997</c:v>
                </c:pt>
                <c:pt idx="3">
                  <c:v>56.7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07-4CC1-A3BB-FD3A6932A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472222222222222"/>
          <c:y val="0.1348314606741573"/>
          <c:w val="0.58611111111111114"/>
          <c:h val="0.79026217228464424"/>
        </c:manualLayout>
      </c:layout>
      <c:doughnutChart>
        <c:varyColors val="1"/>
        <c:ser>
          <c:idx val="0"/>
          <c:order val="0"/>
          <c:spPr>
            <a:ln>
              <a:solidFill>
                <a:srgbClr val="0066FF"/>
              </a:solidFill>
            </a:ln>
          </c:spPr>
          <c:dLbls>
            <c:dLbl>
              <c:idx val="0"/>
              <c:layout>
                <c:manualLayout>
                  <c:x val="0.15459340429808735"/>
                  <c:y val="-0.1427667722030561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8D-486F-B20E-14862B5F91FF}"/>
                </c:ext>
              </c:extLst>
            </c:dLbl>
            <c:dLbl>
              <c:idx val="1"/>
              <c:layout>
                <c:manualLayout>
                  <c:x val="0.15555555555555556"/>
                  <c:y val="-0.1161048689138577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8D-486F-B20E-14862B5F91FF}"/>
                </c:ext>
              </c:extLst>
            </c:dLbl>
            <c:dLbl>
              <c:idx val="2"/>
              <c:layout>
                <c:manualLayout>
                  <c:x val="0.19166666666666668"/>
                  <c:y val="7.86516853932584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8D-486F-B20E-14862B5F91FF}"/>
                </c:ext>
              </c:extLst>
            </c:dLbl>
            <c:dLbl>
              <c:idx val="3"/>
              <c:layout>
                <c:manualLayout>
                  <c:x val="0.1"/>
                  <c:y val="0.1460674157303370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8D-486F-B20E-14862B5F91FF}"/>
                </c:ext>
              </c:extLst>
            </c:dLbl>
            <c:dLbl>
              <c:idx val="4"/>
              <c:layout>
                <c:manualLayout>
                  <c:x val="-0.23333333333333334"/>
                  <c:y val="7.86516853932584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8D-486F-B20E-14862B5F91FF}"/>
                </c:ext>
              </c:extLst>
            </c:dLbl>
            <c:dLbl>
              <c:idx val="5"/>
              <c:layout>
                <c:manualLayout>
                  <c:x val="-0.21111111111111114"/>
                  <c:y val="-1.49812734082397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8D-486F-B20E-14862B5F91FF}"/>
                </c:ext>
              </c:extLst>
            </c:dLbl>
            <c:dLbl>
              <c:idx val="6"/>
              <c:layout>
                <c:manualLayout>
                  <c:x val="-0.15833333333333335"/>
                  <c:y val="-7.49063670411985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8D-486F-B20E-14862B5F91FF}"/>
                </c:ext>
              </c:extLst>
            </c:dLbl>
            <c:dLbl>
              <c:idx val="7"/>
              <c:layout>
                <c:manualLayout>
                  <c:x val="-0.1361111111111111"/>
                  <c:y val="-0.1198501872659176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8D-486F-B20E-14862B5F91FF}"/>
                </c:ext>
              </c:extLst>
            </c:dLbl>
            <c:dLbl>
              <c:idx val="8"/>
              <c:layout>
                <c:manualLayout>
                  <c:x val="1.6547549888738688E-2"/>
                  <c:y val="-0.1776037527567157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83414554286786"/>
                      <c:h val="0.153780519309728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4C8D-486F-B20E-14862B5F91F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70C0"/>
                    </a:solidFill>
                    <a:latin typeface="DIN Pro Regular" panose="020B0504020101020102" pitchFamily="34" charset="0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страны!$L$19:$L$27</c:f>
              <c:strCache>
                <c:ptCount val="9"/>
                <c:pt idx="0">
                  <c:v>Казакстан</c:v>
                </c:pt>
                <c:pt idx="1">
                  <c:v>Россия</c:v>
                </c:pt>
                <c:pt idx="2">
                  <c:v>Германия</c:v>
                </c:pt>
                <c:pt idx="3">
                  <c:v>Өзбекистан</c:v>
                </c:pt>
                <c:pt idx="4">
                  <c:v>Кытай</c:v>
                </c:pt>
                <c:pt idx="5">
                  <c:v>Туркия</c:v>
                </c:pt>
                <c:pt idx="6">
                  <c:v>АКШ</c:v>
                </c:pt>
                <c:pt idx="7">
                  <c:v>Башка дүйнө өлкөлөрү</c:v>
                </c:pt>
                <c:pt idx="8">
                  <c:v>Корея Республикасы </c:v>
                </c:pt>
              </c:strCache>
            </c:strRef>
          </c:cat>
          <c:val>
            <c:numRef>
              <c:f>страны!$M$19:$M$27</c:f>
              <c:numCache>
                <c:formatCode>0.0</c:formatCode>
                <c:ptCount val="9"/>
                <c:pt idx="0">
                  <c:v>10.9</c:v>
                </c:pt>
                <c:pt idx="1">
                  <c:v>24.6</c:v>
                </c:pt>
                <c:pt idx="2">
                  <c:v>1.5</c:v>
                </c:pt>
                <c:pt idx="3">
                  <c:v>4.5999999999999996</c:v>
                </c:pt>
                <c:pt idx="4">
                  <c:v>37.200000000000003</c:v>
                </c:pt>
                <c:pt idx="5">
                  <c:v>2.9</c:v>
                </c:pt>
                <c:pt idx="6">
                  <c:v>1.7</c:v>
                </c:pt>
                <c:pt idx="7">
                  <c:v>12.699999999999998</c:v>
                </c:pt>
                <c:pt idx="8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C8D-486F-B20E-14862B5F9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spPr>
            <a:ln w="9525">
              <a:solidFill>
                <a:srgbClr val="0066FF"/>
              </a:solidFill>
            </a:ln>
          </c:spPr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9525">
                <a:solidFill>
                  <a:srgbClr val="0066FF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A2C-4719-A843-4A6810B98640}"/>
              </c:ext>
            </c:extLst>
          </c:dPt>
          <c:dPt>
            <c:idx val="1"/>
            <c:bubble3D val="0"/>
            <c:spPr>
              <a:solidFill>
                <a:srgbClr val="0066FF"/>
              </a:solidFill>
              <a:ln w="9525">
                <a:solidFill>
                  <a:srgbClr val="0066FF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3A2C-4719-A843-4A6810B98640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66FF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3A2C-4719-A843-4A6810B98640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0066FF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3A2C-4719-A843-4A6810B98640}"/>
              </c:ext>
            </c:extLst>
          </c:dPt>
          <c:dLbls>
            <c:dLbl>
              <c:idx val="0"/>
              <c:layout>
                <c:manualLayout>
                  <c:x val="-0.10945273631840796"/>
                  <c:y val="-0.14793738900215592"/>
                </c:manualLayout>
              </c:layout>
              <c:tx>
                <c:rich>
                  <a:bodyPr/>
                  <a:lstStyle/>
                  <a:p>
                    <a:fld id="{FCB88770-FC6D-46FB-86F7-E0CBA3C5D524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AC267F5C-3F46-4D80-998C-3AEB1FD286E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2C-4719-A843-4A6810B98640}"/>
                </c:ext>
              </c:extLst>
            </c:dLbl>
            <c:dLbl>
              <c:idx val="1"/>
              <c:layout>
                <c:manualLayout>
                  <c:x val="0.10281923714759529"/>
                  <c:y val="-0.14035085623281457"/>
                </c:manualLayout>
              </c:layout>
              <c:tx>
                <c:rich>
                  <a:bodyPr/>
                  <a:lstStyle/>
                  <a:p>
                    <a:fld id="{A7B8D4E4-8523-4DD1-BC7F-5633AB974FA0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8D142D03-F583-4B0D-BB24-771FA3FE75FB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2C-4719-A843-4A6810B98640}"/>
                </c:ext>
              </c:extLst>
            </c:dLbl>
            <c:dLbl>
              <c:idx val="2"/>
              <c:layout>
                <c:manualLayout>
                  <c:x val="0.16583747927031509"/>
                  <c:y val="-0.12138452430946128"/>
                </c:manualLayout>
              </c:layout>
              <c:tx>
                <c:rich>
                  <a:bodyPr/>
                  <a:lstStyle/>
                  <a:p>
                    <a:fld id="{A651F099-EB20-4EA8-8CE4-596EAC28809A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3E5DABD1-675F-42F9-8FAC-9851A59A1B9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2C-4719-A843-4A6810B98640}"/>
                </c:ext>
              </c:extLst>
            </c:dLbl>
            <c:dLbl>
              <c:idx val="3"/>
              <c:layout>
                <c:manualLayout>
                  <c:x val="-0.13598673300165837"/>
                  <c:y val="0.18587005284886252"/>
                </c:manualLayout>
              </c:layout>
              <c:tx>
                <c:rich>
                  <a:bodyPr/>
                  <a:lstStyle/>
                  <a:p>
                    <a:fld id="{1D4AFF80-FECC-469C-8734-358D01A07F7D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</a:t>
                    </a:r>
                    <a:fld id="{7CFB8061-6D77-4C3D-9A6C-D527D267B9D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A2C-4719-A843-4A6810B986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70C0"/>
                    </a:solidFill>
                    <a:latin typeface="DIN Pro Regular" panose="020B0504020101020102" pitchFamily="34" charset="0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ЕАЭС!$F$7:$F$10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ЕАЭС!$G$7:$G$10</c:f>
              <c:numCache>
                <c:formatCode>0.0</c:formatCode>
                <c:ptCount val="4"/>
                <c:pt idx="0">
                  <c:v>0.1</c:v>
                </c:pt>
                <c:pt idx="1">
                  <c:v>3.4</c:v>
                </c:pt>
                <c:pt idx="2">
                  <c:v>29.6</c:v>
                </c:pt>
                <c:pt idx="3">
                  <c:v>66.900000000000006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2C-4719-A843-4A6810B98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7673118279569893"/>
          <c:y val="2.6886640572960661E-2"/>
          <c:w val="0.49403572940479212"/>
          <c:h val="0.916411224335238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>
                    <a:solidFill>
                      <a:sysClr val="windowText" lastClr="000000"/>
                    </a:solidFill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экспорт!$C$2:$C$15</c:f>
              <c:strCache>
                <c:ptCount val="14"/>
                <c:pt idx="0">
                  <c:v>Таш көмүр жана лигнит</c:v>
                </c:pt>
                <c:pt idx="1">
                  <c:v>Балуу металлдардын рудалары жана концентраттары</c:v>
                </c:pt>
                <c:pt idx="2">
                  <c:v>Жабдуулар жана механикалык түзүлүштөр</c:v>
                </c:pt>
                <c:pt idx="3">
                  <c:v>Кара металлдар жана алардан жасалшан буюмдар</c:v>
                </c:pt>
                <c:pt idx="4">
                  <c:v>Пластмасса жана андан жасалган буюмдар </c:v>
                </c:pt>
                <c:pt idx="5">
                  <c:v>Жерде жүрүүчү унаа каражаттары жана алардын тетиктери</c:v>
                </c:pt>
                <c:pt idx="6">
                  <c:v>Сүт жана сүт продукциясы</c:v>
                </c:pt>
                <c:pt idx="7">
                  <c:v>Жез жана андан жасалган буюмдар</c:v>
                </c:pt>
                <c:pt idx="8">
                  <c:v>Электр машиналар жана жабдуулар</c:v>
                </c:pt>
                <c:pt idx="9">
                  <c:v>Кийим буюмдары</c:v>
                </c:pt>
                <c:pt idx="10">
                  <c:v>Алтын</c:v>
                </c:pt>
                <c:pt idx="11">
                  <c:v>Жашылчалар жана тамырлуу жемиштер</c:v>
                </c:pt>
                <c:pt idx="12">
                  <c:v>Айнек жана андан жасалган буюмдар </c:v>
                </c:pt>
                <c:pt idx="13">
                  <c:v>Контролдук-ченөө приборлору жана аппараттар</c:v>
                </c:pt>
              </c:strCache>
            </c:strRef>
          </c:cat>
          <c:val>
            <c:numRef>
              <c:f>экспорт!$D$2:$D$15</c:f>
              <c:numCache>
                <c:formatCode>0.0</c:formatCode>
                <c:ptCount val="14"/>
                <c:pt idx="0">
                  <c:v>3.4</c:v>
                </c:pt>
                <c:pt idx="1">
                  <c:v>14.5</c:v>
                </c:pt>
                <c:pt idx="2">
                  <c:v>7.4</c:v>
                </c:pt>
                <c:pt idx="3">
                  <c:v>1.7</c:v>
                </c:pt>
                <c:pt idx="4">
                  <c:v>3.4</c:v>
                </c:pt>
                <c:pt idx="5">
                  <c:v>3.5</c:v>
                </c:pt>
                <c:pt idx="6">
                  <c:v>1.7</c:v>
                </c:pt>
                <c:pt idx="7">
                  <c:v>1</c:v>
                </c:pt>
                <c:pt idx="8">
                  <c:v>5.2</c:v>
                </c:pt>
                <c:pt idx="9">
                  <c:v>3.8</c:v>
                </c:pt>
                <c:pt idx="10">
                  <c:v>23.9</c:v>
                </c:pt>
                <c:pt idx="11">
                  <c:v>5.2</c:v>
                </c:pt>
                <c:pt idx="12">
                  <c:v>0.9</c:v>
                </c:pt>
                <c:pt idx="13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3-4BCF-9425-916C0D9B2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36446976"/>
        <c:axId val="36448512"/>
      </c:barChart>
      <c:catAx>
        <c:axId val="3644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 b="0">
                <a:solidFill>
                  <a:srgbClr val="0070C0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pPr>
            <a:endParaRPr lang="ru-KG"/>
          </a:p>
        </c:txPr>
        <c:crossAx val="36448512"/>
        <c:crosses val="autoZero"/>
        <c:auto val="1"/>
        <c:lblAlgn val="ctr"/>
        <c:lblOffset val="100"/>
        <c:noMultiLvlLbl val="0"/>
      </c:catAx>
      <c:valAx>
        <c:axId val="36448512"/>
        <c:scaling>
          <c:orientation val="minMax"/>
          <c:max val="38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800" i="1"/>
            </a:pPr>
            <a:endParaRPr lang="ru-KG"/>
          </a:p>
        </c:txPr>
        <c:crossAx val="3644697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>
                    <a:solidFill>
                      <a:sysClr val="windowText" lastClr="000000"/>
                    </a:solidFill>
                    <a:latin typeface="DIN Pro Regular" panose="020B0504020101020102" pitchFamily="34" charset="0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ЕАЭС'!$C$7:$C$21</c:f>
              <c:strCache>
                <c:ptCount val="15"/>
                <c:pt idx="0">
                  <c:v>Нан жана ундан жасалган азыктары </c:v>
                </c:pt>
                <c:pt idx="1">
                  <c:v>Кара металлдар</c:v>
                </c:pt>
                <c:pt idx="2">
                  <c:v>Контролдук-өлчөө приборлор</c:v>
                </c:pt>
                <c:pt idx="3">
                  <c:v>Электр машиналар жана жабдуулар</c:v>
                </c:pt>
                <c:pt idx="4">
                  <c:v>Жашылчалар жана тамырлуу жемиштер</c:v>
                </c:pt>
                <c:pt idx="5">
                  <c:v>Сүт жана сүт продукциясы</c:v>
                </c:pt>
                <c:pt idx="6">
                  <c:v>Жерде жүрүүчү унаа каражаттары жана алардын тетиктери</c:v>
                </c:pt>
                <c:pt idx="7">
                  <c:v>Жемиштер жана жаңгактар </c:v>
                </c:pt>
                <c:pt idx="8">
                  <c:v>Жабдуулар жана механикалык түзүлүштөр</c:v>
                </c:pt>
                <c:pt idx="9">
                  <c:v>Керамикалык буюмдар</c:v>
                </c:pt>
                <c:pt idx="10">
                  <c:v>Пластмасса жана андан жасалган буюмдар </c:v>
                </c:pt>
                <c:pt idx="11">
                  <c:v>Жылмаланган айнек</c:v>
                </c:pt>
                <c:pt idx="12">
                  <c:v>Жездин сыныктары жана калдыктары </c:v>
                </c:pt>
                <c:pt idx="13">
                  <c:v>Кымбат баалуу металлдардын рудалары жана концентраттары</c:v>
                </c:pt>
                <c:pt idx="14">
                  <c:v>Кийим буюмдары</c:v>
                </c:pt>
              </c:strCache>
            </c:strRef>
          </c:cat>
          <c:val>
            <c:numRef>
              <c:f>'экспорт ЕАЭС'!$D$7:$D$21</c:f>
              <c:numCache>
                <c:formatCode>0.0</c:formatCode>
                <c:ptCount val="15"/>
                <c:pt idx="0">
                  <c:v>2.1</c:v>
                </c:pt>
                <c:pt idx="1">
                  <c:v>2.1</c:v>
                </c:pt>
                <c:pt idx="2">
                  <c:v>4.5</c:v>
                </c:pt>
                <c:pt idx="3">
                  <c:v>4.2</c:v>
                </c:pt>
                <c:pt idx="4">
                  <c:v>2.1</c:v>
                </c:pt>
                <c:pt idx="5">
                  <c:v>4</c:v>
                </c:pt>
                <c:pt idx="6">
                  <c:v>6.5</c:v>
                </c:pt>
                <c:pt idx="7">
                  <c:v>3.5</c:v>
                </c:pt>
                <c:pt idx="8">
                  <c:v>15.5</c:v>
                </c:pt>
                <c:pt idx="9">
                  <c:v>2</c:v>
                </c:pt>
                <c:pt idx="10">
                  <c:v>7.3</c:v>
                </c:pt>
                <c:pt idx="11">
                  <c:v>1.2</c:v>
                </c:pt>
                <c:pt idx="12">
                  <c:v>2.2999999999999998</c:v>
                </c:pt>
                <c:pt idx="13">
                  <c:v>12.9</c:v>
                </c:pt>
                <c:pt idx="14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3-4E4A-969D-4D348FE98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3866368"/>
        <c:axId val="63867904"/>
      </c:barChart>
      <c:catAx>
        <c:axId val="63866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 b="0" spc="-10" baseline="0">
                <a:solidFill>
                  <a:srgbClr val="0070C0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pPr>
            <a:endParaRPr lang="ru-KG"/>
          </a:p>
        </c:txPr>
        <c:crossAx val="63867904"/>
        <c:crosses val="autoZero"/>
        <c:auto val="1"/>
        <c:lblAlgn val="ctr"/>
        <c:lblOffset val="100"/>
        <c:tickLblSkip val="1"/>
        <c:noMultiLvlLbl val="0"/>
      </c:catAx>
      <c:valAx>
        <c:axId val="63867904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386636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>
                    <a:solidFill>
                      <a:sysClr val="windowText" lastClr="000000"/>
                    </a:solidFill>
                    <a:latin typeface="DIN Pro Regular" panose="020B0504020101020102" pitchFamily="34" charset="0"/>
                    <a:cs typeface="DIN Pro Regular" panose="020B050402010102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импорт!$E$4:$E$19</c:f>
              <c:strCache>
                <c:ptCount val="16"/>
                <c:pt idx="0">
                  <c:v>Жемиштер жана жашылчалар</c:v>
                </c:pt>
                <c:pt idx="1">
                  <c:v>Бут кийим жана алардын тетиктери</c:v>
                </c:pt>
                <c:pt idx="2">
                  <c:v>Алкоголдук жана алкоголсуз суусундуктар</c:v>
                </c:pt>
                <c:pt idx="3">
                  <c:v>Химиялык жиптер жана булалар</c:v>
                </c:pt>
                <c:pt idx="4">
                  <c:v>Кара металлдан жасалган буюмдар </c:v>
                </c:pt>
                <c:pt idx="5">
                  <c:v>Фармацевтикалык продукциясы </c:v>
                </c:pt>
                <c:pt idx="6">
                  <c:v>Пластмасса жана андан жасалган буюмдар </c:v>
                </c:pt>
                <c:pt idx="7">
                  <c:v>Кара металлдар </c:v>
                </c:pt>
                <c:pt idx="8">
                  <c:v>Жерде жүрүүчү унаа каражаттары жана алардын тетиктери</c:v>
                </c:pt>
                <c:pt idx="9">
                  <c:v>Электр машиналар жана жабдуулар </c:v>
                </c:pt>
                <c:pt idx="10">
                  <c:v>Кийим буюмдары</c:v>
                </c:pt>
                <c:pt idx="11">
                  <c:v>Жабдуулар жана механикалык түзүлүштөр </c:v>
                </c:pt>
                <c:pt idx="12">
                  <c:v>Мунайзат продуктулары</c:v>
                </c:pt>
                <c:pt idx="13">
                  <c:v>Электр энергиясы</c:v>
                </c:pt>
                <c:pt idx="14">
                  <c:v>Жыгач жана андан жасалган буюмдары</c:v>
                </c:pt>
                <c:pt idx="15">
                  <c:v>Контролдук-ченөө приборлору жана аппараттар</c:v>
                </c:pt>
              </c:strCache>
            </c:strRef>
          </c:cat>
          <c:val>
            <c:numRef>
              <c:f>импорт!$F$4:$F$19</c:f>
              <c:numCache>
                <c:formatCode>0.0</c:formatCode>
                <c:ptCount val="16"/>
                <c:pt idx="0">
                  <c:v>1.9</c:v>
                </c:pt>
                <c:pt idx="1">
                  <c:v>1.2</c:v>
                </c:pt>
                <c:pt idx="2">
                  <c:v>1.6</c:v>
                </c:pt>
                <c:pt idx="3">
                  <c:v>2.1</c:v>
                </c:pt>
                <c:pt idx="4">
                  <c:v>2.7</c:v>
                </c:pt>
                <c:pt idx="5">
                  <c:v>2.1</c:v>
                </c:pt>
                <c:pt idx="6">
                  <c:v>2.7</c:v>
                </c:pt>
                <c:pt idx="7">
                  <c:v>5.7</c:v>
                </c:pt>
                <c:pt idx="8" formatCode="#\ ##0.0">
                  <c:v>14.5</c:v>
                </c:pt>
                <c:pt idx="9" formatCode="#\ ##0.0">
                  <c:v>6.3</c:v>
                </c:pt>
                <c:pt idx="10">
                  <c:v>1</c:v>
                </c:pt>
                <c:pt idx="11" formatCode="#\ ##0.0">
                  <c:v>16.8</c:v>
                </c:pt>
                <c:pt idx="12">
                  <c:v>9.6999999999999993</c:v>
                </c:pt>
                <c:pt idx="13">
                  <c:v>1</c:v>
                </c:pt>
                <c:pt idx="14">
                  <c:v>1.3</c:v>
                </c:pt>
                <c:pt idx="15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C-41F0-A88E-71ABA4CE7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38719872"/>
        <c:axId val="38721408"/>
      </c:barChart>
      <c:catAx>
        <c:axId val="3871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>
                <a:solidFill>
                  <a:srgbClr val="0070C0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pPr>
            <a:endParaRPr lang="ru-KG"/>
          </a:p>
        </c:txPr>
        <c:crossAx val="38721408"/>
        <c:crosses val="autoZero"/>
        <c:auto val="1"/>
        <c:lblAlgn val="ctr"/>
        <c:lblOffset val="100"/>
        <c:noMultiLvlLbl val="0"/>
      </c:catAx>
      <c:valAx>
        <c:axId val="38721408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3871987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>
                    <a:solidFill>
                      <a:sysClr val="windowText" lastClr="000000"/>
                    </a:solidFill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ЕАЭС'!$C$8:$C$25</c:f>
              <c:strCache>
                <c:ptCount val="18"/>
                <c:pt idx="0">
                  <c:v>Нан жана ундан жасалган азыктар </c:v>
                </c:pt>
                <c:pt idx="1">
                  <c:v>Ар кандай тамак-аш азыктары</c:v>
                </c:pt>
                <c:pt idx="2">
                  <c:v>Шоколад жана какао камтылган продуктулары</c:v>
                </c:pt>
                <c:pt idx="3">
                  <c:v>Тамеки заттары</c:v>
                </c:pt>
                <c:pt idx="4">
                  <c:v>Күн карама майы </c:v>
                </c:pt>
                <c:pt idx="5">
                  <c:v>Фармацевтикалык продукциясы </c:v>
                </c:pt>
                <c:pt idx="6">
                  <c:v>Электр машиналар жана жабдуулар </c:v>
                </c:pt>
                <c:pt idx="7">
                  <c:v>Буудай</c:v>
                </c:pt>
                <c:pt idx="8">
                  <c:v>Суулар минералдык жана газдалган</c:v>
                </c:pt>
                <c:pt idx="9">
                  <c:v>Кара металлдан жасалган буюмдар </c:v>
                </c:pt>
                <c:pt idx="10">
                  <c:v>Жыгач жана андан жасалган буюмдары</c:v>
                </c:pt>
                <c:pt idx="11">
                  <c:v>Электроэнергия</c:v>
                </c:pt>
                <c:pt idx="12">
                  <c:v>Жабдуулар жана механикалык түзүлүштөр </c:v>
                </c:pt>
                <c:pt idx="13">
                  <c:v>Жаратылыш жана суюлтулган газдар</c:v>
                </c:pt>
                <c:pt idx="14">
                  <c:v>Пластмасса жана андан жасалган буюмдар </c:v>
                </c:pt>
                <c:pt idx="15">
                  <c:v>Жерде жүрүүчү унаа каражаттары жана алардын тетиктери</c:v>
                </c:pt>
                <c:pt idx="16">
                  <c:v>Кара металлдар </c:v>
                </c:pt>
                <c:pt idx="17">
                  <c:v>Мунайзат продуктулары</c:v>
                </c:pt>
              </c:strCache>
            </c:strRef>
          </c:cat>
          <c:val>
            <c:numRef>
              <c:f>'импорт ЕАЭС'!$D$8:$D$25</c:f>
              <c:numCache>
                <c:formatCode>0.0</c:formatCode>
                <c:ptCount val="18"/>
                <c:pt idx="0">
                  <c:v>3.3</c:v>
                </c:pt>
                <c:pt idx="1">
                  <c:v>1.8</c:v>
                </c:pt>
                <c:pt idx="2">
                  <c:v>1.6</c:v>
                </c:pt>
                <c:pt idx="3">
                  <c:v>1.7</c:v>
                </c:pt>
                <c:pt idx="4">
                  <c:v>1.2</c:v>
                </c:pt>
                <c:pt idx="5">
                  <c:v>1</c:v>
                </c:pt>
                <c:pt idx="6">
                  <c:v>1.9</c:v>
                </c:pt>
                <c:pt idx="7">
                  <c:v>1.8</c:v>
                </c:pt>
                <c:pt idx="8">
                  <c:v>2</c:v>
                </c:pt>
                <c:pt idx="9">
                  <c:v>2.9</c:v>
                </c:pt>
                <c:pt idx="10">
                  <c:v>3</c:v>
                </c:pt>
                <c:pt idx="11">
                  <c:v>1.1000000000000001</c:v>
                </c:pt>
                <c:pt idx="12">
                  <c:v>4.7</c:v>
                </c:pt>
                <c:pt idx="13">
                  <c:v>3.4</c:v>
                </c:pt>
                <c:pt idx="14">
                  <c:v>2.6</c:v>
                </c:pt>
                <c:pt idx="15">
                  <c:v>2.2000000000000002</c:v>
                </c:pt>
                <c:pt idx="16">
                  <c:v>13</c:v>
                </c:pt>
                <c:pt idx="17">
                  <c:v>25.1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F-4987-965A-DE946950B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62862848"/>
        <c:axId val="62864384"/>
      </c:barChart>
      <c:catAx>
        <c:axId val="62862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00" b="1">
                <a:solidFill>
                  <a:srgbClr val="0070C0"/>
                </a:solidFill>
              </a:defRPr>
            </a:pPr>
            <a:endParaRPr lang="ru-KG"/>
          </a:p>
        </c:txPr>
        <c:crossAx val="62864384"/>
        <c:crosses val="autoZero"/>
        <c:auto val="1"/>
        <c:lblAlgn val="ctr"/>
        <c:lblOffset val="100"/>
        <c:noMultiLvlLbl val="0"/>
      </c:catAx>
      <c:valAx>
        <c:axId val="6286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286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0.49483</cdr:x>
      <cdr:y>0</cdr:y>
    </cdr:from>
    <cdr:to>
      <cdr:x>0.60567</cdr:x>
      <cdr:y>0.2249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6E59774-E015-1823-B6B0-44C6B7F7FA14}"/>
            </a:ext>
          </a:extLst>
        </cdr:cNvPr>
        <cdr:cNvSpPr txBox="1"/>
      </cdr:nvSpPr>
      <cdr:spPr>
        <a:xfrm xmlns:a="http://schemas.openxmlformats.org/drawingml/2006/main">
          <a:off x="4082058" y="-120463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KG" sz="1100" kern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87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4B528-0744-D632-92F6-4C80DCC804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63429"/>
            <a:ext cx="2045617" cy="2014163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id="{D7A57038-7CCF-C0E8-984D-CD5EEF3A6972}"/>
              </a:ext>
            </a:extLst>
          </p:cNvPr>
          <p:cNvSpPr txBox="1">
            <a:spLocks/>
          </p:cNvSpPr>
          <p:nvPr/>
        </p:nvSpPr>
        <p:spPr>
          <a:xfrm>
            <a:off x="5960745" y="2668740"/>
            <a:ext cx="6290733" cy="3161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3A4"/>
              </a:buClr>
              <a:buFont typeface="Arial" panose="020B0604020202020204" pitchFamily="34" charset="0"/>
              <a:buNone/>
              <a:defRPr sz="2400" b="0" i="0" kern="1200" cap="all" baseline="0">
                <a:solidFill>
                  <a:srgbClr val="F7931D"/>
                </a:solidFill>
                <a:latin typeface="+mj-lt"/>
                <a:ea typeface="Circe Light" charset="0"/>
                <a:cs typeface="Circe Light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931D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Circe Light" charset="0"/>
                <a:cs typeface="Circe Light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2025-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жылдын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К</a:t>
            </a:r>
            <a:r>
              <a:rPr lang="ru-RU" sz="3600" cap="none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ыргыз</a:t>
            </a:r>
            <a:r>
              <a:rPr lang="ru-RU" sz="3600" dirty="0">
                <a:solidFill>
                  <a:schemeClr val="tx2"/>
                </a:solidFill>
                <a:ea typeface="+mj-ea"/>
                <a:cs typeface="+mj-cs"/>
                <a:sym typeface="+mn-ea"/>
              </a:rPr>
              <a:t> </a:t>
            </a:r>
            <a:r>
              <a:rPr lang="ru-RU" sz="3600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Р</a:t>
            </a:r>
            <a:r>
              <a:rPr lang="ru-RU" sz="3600" cap="none" dirty="0" err="1">
                <a:solidFill>
                  <a:schemeClr val="tx2"/>
                </a:solidFill>
                <a:ea typeface="+mj-ea"/>
                <a:cs typeface="+mj-cs"/>
                <a:sym typeface="+mn-ea"/>
              </a:rPr>
              <a:t>еспубликасынын</a:t>
            </a:r>
            <a:endParaRPr lang="ru-RU" sz="3600" dirty="0">
              <a:solidFill>
                <a:schemeClr val="tx2"/>
              </a:solidFill>
              <a:ea typeface="+mj-ea"/>
              <a:cs typeface="+mj-cs"/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тышкы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жана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өз</a:t>
            </a:r>
            <a:r>
              <a:rPr lang="ru-RU" altLang="ru-RU" sz="3600" cap="none" dirty="0">
                <a:solidFill>
                  <a:schemeClr val="tx2"/>
                </a:solidFill>
                <a:ea typeface="+mj-ea"/>
                <a:cs typeface="+mj-cs"/>
              </a:rPr>
              <a:t> ара </a:t>
            </a:r>
            <a:r>
              <a:rPr lang="ru-RU" altLang="ru-RU" sz="3600" cap="none" dirty="0" err="1">
                <a:solidFill>
                  <a:schemeClr val="tx2"/>
                </a:solidFill>
                <a:ea typeface="+mj-ea"/>
                <a:cs typeface="+mj-cs"/>
              </a:rPr>
              <a:t>соодасы</a:t>
            </a:r>
            <a:endParaRPr lang="ru-RU" altLang="ru-RU" sz="3600" cap="none" dirty="0">
              <a:solidFill>
                <a:schemeClr val="tx2"/>
              </a:solidFill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(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алдын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-ала </a:t>
            </a:r>
            <a:r>
              <a:rPr lang="ru-RU" altLang="ru-RU" sz="3600" cap="none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жыйынтыгы</a:t>
            </a:r>
            <a:r>
              <a:rPr lang="ru-RU" altLang="ru-RU" sz="3600" cap="none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)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C53737-AC75-7D04-3A9E-741FE0E16A95}"/>
              </a:ext>
            </a:extLst>
          </p:cNvPr>
          <p:cNvSpPr/>
          <p:nvPr/>
        </p:nvSpPr>
        <p:spPr>
          <a:xfrm>
            <a:off x="5629631" y="5919297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Тышкы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1400" cap="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соода</a:t>
            </a: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статистика </a:t>
            </a:r>
            <a:r>
              <a:rPr lang="ky-KG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бөлүмү</a:t>
            </a:r>
            <a:endParaRPr lang="ru-RU" altLang="ru-RU"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Сулайманова Г.Н.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837" y="90729"/>
            <a:ext cx="10119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2025-ж.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тышкы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жана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өз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ара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соодасынын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негизги</a:t>
            </a:r>
            <a:r>
              <a:rPr lang="ru-RU" sz="2400" b="1" dirty="0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 </a:t>
            </a:r>
            <a:r>
              <a:rPr lang="ru-RU" sz="2400" b="1" dirty="0" err="1">
                <a:solidFill>
                  <a:srgbClr val="0059A3"/>
                </a:solidFill>
                <a:ea typeface="+mn-ea"/>
                <a:cs typeface="DIN Pro Bold" panose="020B0804020101020102" pitchFamily="34" charset="0"/>
                <a:sym typeface="+mn-ea"/>
              </a:rPr>
              <a:t>көрсөткүчтөрү</a:t>
            </a:r>
            <a:endParaRPr lang="ru-RU" sz="2400" b="1" dirty="0">
              <a:solidFill>
                <a:srgbClr val="0059A3"/>
              </a:solidFill>
              <a:ea typeface="+mn-ea"/>
              <a:cs typeface="DIN Pro Bold" panose="020B0804020101020102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E21B5CF-CFA7-36CB-269D-68387A5F86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068079"/>
              </p:ext>
            </p:extLst>
          </p:nvPr>
        </p:nvGraphicFramePr>
        <p:xfrm>
          <a:off x="233829" y="1261068"/>
          <a:ext cx="10429260" cy="4065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Левая круглая скобка 4">
            <a:extLst>
              <a:ext uri="{FF2B5EF4-FFF2-40B4-BE49-F238E27FC236}">
                <a16:creationId xmlns:a16="http://schemas.microsoft.com/office/drawing/2014/main" id="{F06BAE96-AD9E-9BF7-6E79-7F8617AEE352}"/>
              </a:ext>
            </a:extLst>
          </p:cNvPr>
          <p:cNvSpPr/>
          <p:nvPr/>
        </p:nvSpPr>
        <p:spPr>
          <a:xfrm rot="16200000">
            <a:off x="7423335" y="4895386"/>
            <a:ext cx="73152" cy="9144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KG"/>
          </a:p>
        </p:txBody>
      </p:sp>
      <p:sp>
        <p:nvSpPr>
          <p:cNvPr id="6" name="Левая круглая скобка 5">
            <a:extLst>
              <a:ext uri="{FF2B5EF4-FFF2-40B4-BE49-F238E27FC236}">
                <a16:creationId xmlns:a16="http://schemas.microsoft.com/office/drawing/2014/main" id="{BE347C2C-B315-2E83-0CFF-3D111B6A6A00}"/>
              </a:ext>
            </a:extLst>
          </p:cNvPr>
          <p:cNvSpPr/>
          <p:nvPr/>
        </p:nvSpPr>
        <p:spPr>
          <a:xfrm rot="16200000">
            <a:off x="9350078" y="4282777"/>
            <a:ext cx="45719" cy="216704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K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6AAA4-C81F-A0D8-E7AC-1EA3610923F4}"/>
              </a:ext>
            </a:extLst>
          </p:cNvPr>
          <p:cNvSpPr txBox="1"/>
          <p:nvPr/>
        </p:nvSpPr>
        <p:spPr>
          <a:xfrm>
            <a:off x="7311823" y="5519856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18 %</a:t>
            </a:r>
            <a:endParaRPr lang="ru-K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8DA5D1-6713-ADEC-A002-FD1574A4A585}"/>
              </a:ext>
            </a:extLst>
          </p:cNvPr>
          <p:cNvSpPr txBox="1"/>
          <p:nvPr/>
        </p:nvSpPr>
        <p:spPr>
          <a:xfrm>
            <a:off x="8912683" y="5519856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82 %</a:t>
            </a:r>
            <a:endParaRPr lang="ru-K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A92BF0-6520-6432-37B8-197EABC7A0BF}"/>
              </a:ext>
            </a:extLst>
          </p:cNvPr>
          <p:cNvSpPr txBox="1"/>
          <p:nvPr/>
        </p:nvSpPr>
        <p:spPr>
          <a:xfrm>
            <a:off x="5114427" y="955311"/>
            <a:ext cx="1375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/>
              <a:t>(млн. доллар)</a:t>
            </a:r>
            <a:endParaRPr lang="ru-KG" sz="1600" i="1" dirty="0"/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B49965-CFDB-1520-F131-B0A83FAA06D6}"/>
              </a:ext>
            </a:extLst>
          </p:cNvPr>
          <p:cNvSpPr txBox="1"/>
          <p:nvPr/>
        </p:nvSpPr>
        <p:spPr>
          <a:xfrm>
            <a:off x="64655" y="0"/>
            <a:ext cx="1203498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24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экспорттук</a:t>
            </a:r>
            <a:r>
              <a:rPr lang="ru-RU" altLang="ru-RU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(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салыштырма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салмагы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пайыз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менен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)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4B54BE-A008-FE67-DD27-82DC65995485}"/>
              </a:ext>
            </a:extLst>
          </p:cNvPr>
          <p:cNvSpPr txBox="1"/>
          <p:nvPr/>
        </p:nvSpPr>
        <p:spPr>
          <a:xfrm>
            <a:off x="2434244" y="5621376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D715D7-8979-447E-1E9C-4EDD95F0FB4E}"/>
              </a:ext>
            </a:extLst>
          </p:cNvPr>
          <p:cNvSpPr txBox="1"/>
          <p:nvPr/>
        </p:nvSpPr>
        <p:spPr>
          <a:xfrm>
            <a:off x="8845019" y="5621376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426537"/>
              </p:ext>
            </p:extLst>
          </p:nvPr>
        </p:nvGraphicFramePr>
        <p:xfrm>
          <a:off x="840971" y="1374249"/>
          <a:ext cx="5126181" cy="4011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EBC90EA-59DB-A385-129B-4FE7B01BB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155034"/>
              </p:ext>
            </p:extLst>
          </p:nvPr>
        </p:nvGraphicFramePr>
        <p:xfrm>
          <a:off x="6733309" y="1606666"/>
          <a:ext cx="4918364" cy="3779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8E2BC-FFC4-FADC-9F64-61EF6B01A2BA}"/>
              </a:ext>
            </a:extLst>
          </p:cNvPr>
          <p:cNvSpPr txBox="1"/>
          <p:nvPr/>
        </p:nvSpPr>
        <p:spPr>
          <a:xfrm>
            <a:off x="-3" y="0"/>
            <a:ext cx="1218276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өнөктөш-өлкөлөрү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жүгүртүүсү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(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салыштырма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салмагы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,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пайыз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менен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79AFDF">
                    <a:lumMod val="75000"/>
                  </a:srgbClr>
                </a:solidFill>
                <a:effectLst/>
                <a:uLnTx/>
                <a:uFillTx/>
                <a:latin typeface="DIN Pro Bold"/>
                <a:ea typeface="+mn-ea"/>
                <a:cs typeface="+mn-cs"/>
              </a:rPr>
              <a:t>)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79AFDF">
                  <a:lumMod val="75000"/>
                </a:srgbClr>
              </a:solidFill>
              <a:effectLst/>
              <a:uLnTx/>
              <a:uFillTx/>
              <a:latin typeface="DIN Pro Bold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F192A-0CF1-932C-8B38-8BC98AE87596}"/>
              </a:ext>
            </a:extLst>
          </p:cNvPr>
          <p:cNvSpPr txBox="1"/>
          <p:nvPr/>
        </p:nvSpPr>
        <p:spPr>
          <a:xfrm>
            <a:off x="2794000" y="5534378"/>
            <a:ext cx="1939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Дүйнө</a:t>
            </a:r>
            <a:r>
              <a:rPr lang="ru-RU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ru-RU" dirty="0" err="1">
                <a:solidFill>
                  <a:schemeClr val="tx2"/>
                </a:solidFill>
                <a:effectLst/>
                <a:latin typeface="+mj-lt"/>
              </a:rPr>
              <a:t>өлкөлөрү</a:t>
            </a:r>
            <a:endParaRPr lang="ru-KG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4980C-B734-FC49-16C1-F731DF701CAB}"/>
              </a:ext>
            </a:extLst>
          </p:cNvPr>
          <p:cNvSpPr txBox="1"/>
          <p:nvPr/>
        </p:nvSpPr>
        <p:spPr>
          <a:xfrm>
            <a:off x="9047942" y="5534378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ЕАЭБ</a:t>
            </a:r>
            <a:endParaRPr lang="ru-KG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047912"/>
              </p:ext>
            </p:extLst>
          </p:nvPr>
        </p:nvGraphicFramePr>
        <p:xfrm>
          <a:off x="1048330" y="1221819"/>
          <a:ext cx="5227783" cy="4139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005824"/>
              </p:ext>
            </p:extLst>
          </p:nvPr>
        </p:nvGraphicFramePr>
        <p:xfrm>
          <a:off x="6954982" y="1484600"/>
          <a:ext cx="4507346" cy="3738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36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7E7CD4-7263-7A72-C32B-074F29FBD18C}"/>
              </a:ext>
            </a:extLst>
          </p:cNvPr>
          <p:cNvSpPr txBox="1"/>
          <p:nvPr/>
        </p:nvSpPr>
        <p:spPr>
          <a:xfrm>
            <a:off x="106218" y="0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sng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экспорттук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sz="2000" i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6D181-7F15-046E-C6AD-56B187F44BC5}"/>
              </a:ext>
            </a:extLst>
          </p:cNvPr>
          <p:cNvSpPr txBox="1"/>
          <p:nvPr/>
        </p:nvSpPr>
        <p:spPr>
          <a:xfrm>
            <a:off x="1268466" y="1084699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3C90A-5374-23DD-7C4C-82854D05FD83}"/>
              </a:ext>
            </a:extLst>
          </p:cNvPr>
          <p:cNvSpPr txBox="1"/>
          <p:nvPr/>
        </p:nvSpPr>
        <p:spPr>
          <a:xfrm>
            <a:off x="10150443" y="1040503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655910"/>
              </p:ext>
            </p:extLst>
          </p:nvPr>
        </p:nvGraphicFramePr>
        <p:xfrm>
          <a:off x="190500" y="1409835"/>
          <a:ext cx="5905500" cy="4852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D0752E9-65D8-A0A1-4116-C779CE1B03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528653"/>
              </p:ext>
            </p:extLst>
          </p:nvPr>
        </p:nvGraphicFramePr>
        <p:xfrm>
          <a:off x="6248400" y="1409835"/>
          <a:ext cx="4876800" cy="4852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309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D68C8-71AA-4C88-9EDB-57DEEFAE5938}"/>
              </a:ext>
            </a:extLst>
          </p:cNvPr>
          <p:cNvSpPr txBox="1"/>
          <p:nvPr/>
        </p:nvSpPr>
        <p:spPr>
          <a:xfrm>
            <a:off x="212436" y="44326"/>
            <a:ext cx="119795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негизги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sng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импорттук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товарлары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жалпы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көлөмүндөгү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товарлардын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үлүшү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, % </a:t>
            </a:r>
            <a:r>
              <a:rPr kumimoji="0" lang="ru-RU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менен</a:t>
            </a: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KG" sz="2000" i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BD3D5B-DADD-86D6-AC3F-37566F619670}"/>
              </a:ext>
            </a:extLst>
          </p:cNvPr>
          <p:cNvSpPr txBox="1"/>
          <p:nvPr/>
        </p:nvSpPr>
        <p:spPr>
          <a:xfrm>
            <a:off x="1239090" y="1068612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БАРДЫГЫ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8EE3F-F6EA-7845-9326-91A9AA0C1AEC}"/>
              </a:ext>
            </a:extLst>
          </p:cNvPr>
          <p:cNvSpPr txBox="1"/>
          <p:nvPr/>
        </p:nvSpPr>
        <p:spPr>
          <a:xfrm>
            <a:off x="9513734" y="106770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ЕАЭБ</a:t>
            </a:r>
            <a:endParaRPr lang="ru-KG" b="1" dirty="0">
              <a:solidFill>
                <a:schemeClr val="tx2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85122"/>
              </p:ext>
            </p:extLst>
          </p:nvPr>
        </p:nvGraphicFramePr>
        <p:xfrm>
          <a:off x="212436" y="1437038"/>
          <a:ext cx="5581650" cy="4925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0909424"/>
              </p:ext>
            </p:extLst>
          </p:nvPr>
        </p:nvGraphicFramePr>
        <p:xfrm>
          <a:off x="6359238" y="1252805"/>
          <a:ext cx="5010151" cy="5110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12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AC16C0-57C1-2BFF-942D-C939AF7FD8DF}"/>
              </a:ext>
            </a:extLst>
          </p:cNvPr>
          <p:cNvSpPr txBox="1"/>
          <p:nvPr/>
        </p:nvSpPr>
        <p:spPr>
          <a:xfrm>
            <a:off x="193963" y="40500"/>
            <a:ext cx="118040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2025-ж. Кыргыз </a:t>
            </a:r>
            <a:r>
              <a:rPr kumimoji="0" lang="ru-RU" alt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Республикасынын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аймактар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боюнча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соода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жүгүртүүсү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9124A70-A56A-E366-C841-6F62D5014C0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611" y="1406924"/>
            <a:ext cx="7392944" cy="444862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3FECBEB-4026-4E1B-4C30-94EB781377DE}"/>
              </a:ext>
            </a:extLst>
          </p:cNvPr>
          <p:cNvSpPr txBox="1"/>
          <p:nvPr/>
        </p:nvSpPr>
        <p:spPr>
          <a:xfrm>
            <a:off x="6386009" y="1490756"/>
            <a:ext cx="31543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 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-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10 261,3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(64,8%)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  ЕАЭС               -   4 222,7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(71,3%)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BE0071-01B2-A1DA-36F3-F265DF7AD6C4}"/>
              </a:ext>
            </a:extLst>
          </p:cNvPr>
          <p:cNvSpPr txBox="1"/>
          <p:nvPr/>
        </p:nvSpPr>
        <p:spPr>
          <a:xfrm>
            <a:off x="3144645" y="1326901"/>
            <a:ext cx="29513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 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– 1 800,0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</a:t>
            </a:r>
            <a:r>
              <a:rPr lang="ky-KG" sz="1100" dirty="0">
                <a:solidFill>
                  <a:srgbClr val="3366FF"/>
                </a:solidFill>
                <a:cs typeface="Arial" pitchFamily="34" charset="0"/>
              </a:rPr>
              <a:t>11,4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  ЕАЭС              –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 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</a:t>
            </a:r>
            <a:r>
              <a:rPr lang="ky-KG" sz="1100" dirty="0">
                <a:solidFill>
                  <a:srgbClr val="3366FF"/>
                </a:solidFill>
                <a:cs typeface="Arial" pitchFamily="34" charset="0"/>
              </a:rPr>
              <a:t>887,4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ky-KG" sz="1100" dirty="0">
                <a:solidFill>
                  <a:srgbClr val="3366FF"/>
                </a:solidFill>
                <a:cs typeface="Arial" pitchFamily="34" charset="0"/>
              </a:rPr>
              <a:t>.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(15,0%)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6E09766-77D3-DE81-28A6-C2FA5B3BB71D}"/>
              </a:ext>
            </a:extLst>
          </p:cNvPr>
          <p:cNvCxnSpPr>
            <a:cxnSpLocks/>
          </p:cNvCxnSpPr>
          <p:nvPr/>
        </p:nvCxnSpPr>
        <p:spPr>
          <a:xfrm>
            <a:off x="6128953" y="2181500"/>
            <a:ext cx="431708" cy="16206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40F8E5C-6ECF-77E7-2727-F3458A427297}"/>
              </a:ext>
            </a:extLst>
          </p:cNvPr>
          <p:cNvCxnSpPr>
            <a:cxnSpLocks/>
          </p:cNvCxnSpPr>
          <p:nvPr/>
        </p:nvCxnSpPr>
        <p:spPr>
          <a:xfrm>
            <a:off x="6529710" y="1901382"/>
            <a:ext cx="165440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8E26297-81D8-6F31-26DB-EE6969D45B4C}"/>
              </a:ext>
            </a:extLst>
          </p:cNvPr>
          <p:cNvCxnSpPr>
            <a:cxnSpLocks/>
          </p:cNvCxnSpPr>
          <p:nvPr/>
        </p:nvCxnSpPr>
        <p:spPr>
          <a:xfrm>
            <a:off x="4040661" y="1838206"/>
            <a:ext cx="1292650" cy="2673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CE06CC5-76BB-D5D0-505D-701D9A9823CA}"/>
              </a:ext>
            </a:extLst>
          </p:cNvPr>
          <p:cNvCxnSpPr>
            <a:cxnSpLocks/>
          </p:cNvCxnSpPr>
          <p:nvPr/>
        </p:nvCxnSpPr>
        <p:spPr>
          <a:xfrm>
            <a:off x="5342058" y="1841709"/>
            <a:ext cx="280575" cy="508733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EE69FB6-D535-93FB-7582-37C281CCE437}"/>
              </a:ext>
            </a:extLst>
          </p:cNvPr>
          <p:cNvSpPr txBox="1"/>
          <p:nvPr/>
        </p:nvSpPr>
        <p:spPr>
          <a:xfrm>
            <a:off x="1356913" y="2032149"/>
            <a:ext cx="26837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84,3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(0,5%)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ЕАЭС               – 28,6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0,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5%)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6E6F511-E69F-9233-7ECB-FCBC88ED8213}"/>
              </a:ext>
            </a:extLst>
          </p:cNvPr>
          <p:cNvCxnSpPr>
            <a:cxnSpLocks/>
          </p:cNvCxnSpPr>
          <p:nvPr/>
        </p:nvCxnSpPr>
        <p:spPr>
          <a:xfrm>
            <a:off x="2126136" y="2463036"/>
            <a:ext cx="2014129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E624FBD-EDE5-3BEB-F60C-472035227D56}"/>
              </a:ext>
            </a:extLst>
          </p:cNvPr>
          <p:cNvSpPr txBox="1"/>
          <p:nvPr/>
        </p:nvSpPr>
        <p:spPr>
          <a:xfrm>
            <a:off x="771658" y="3123212"/>
            <a:ext cx="2708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695,9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(4,4%)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 ЕАЭС               – 185,3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(3,1%)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42F18EC-FD25-5A98-DF02-9D64B35A21EC}"/>
              </a:ext>
            </a:extLst>
          </p:cNvPr>
          <p:cNvCxnSpPr>
            <a:cxnSpLocks/>
          </p:cNvCxnSpPr>
          <p:nvPr/>
        </p:nvCxnSpPr>
        <p:spPr>
          <a:xfrm>
            <a:off x="1542148" y="3554234"/>
            <a:ext cx="2122764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CDD6E1D-B0FD-8F25-753F-37886CC2BC6C}"/>
              </a:ext>
            </a:extLst>
          </p:cNvPr>
          <p:cNvSpPr txBox="1"/>
          <p:nvPr/>
        </p:nvSpPr>
        <p:spPr>
          <a:xfrm>
            <a:off x="2126136" y="3980546"/>
            <a:ext cx="2708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562,9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(3,6%)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 ЕАЭС              – 167,7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(2,8%)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220E9CC1-6260-D6AF-5404-94E273C67DF9}"/>
              </a:ext>
            </a:extLst>
          </p:cNvPr>
          <p:cNvCxnSpPr>
            <a:cxnSpLocks/>
          </p:cNvCxnSpPr>
          <p:nvPr/>
        </p:nvCxnSpPr>
        <p:spPr>
          <a:xfrm>
            <a:off x="2766270" y="4372530"/>
            <a:ext cx="1797285" cy="135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DEC9F27-461D-8C86-5AB2-3389D050E731}"/>
              </a:ext>
            </a:extLst>
          </p:cNvPr>
          <p:cNvCxnSpPr>
            <a:cxnSpLocks/>
          </p:cNvCxnSpPr>
          <p:nvPr/>
        </p:nvCxnSpPr>
        <p:spPr>
          <a:xfrm>
            <a:off x="4563555" y="4372260"/>
            <a:ext cx="381308" cy="28022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486DBF8-1EC6-C8FD-D273-4064FA7CE5E6}"/>
              </a:ext>
            </a:extLst>
          </p:cNvPr>
          <p:cNvSpPr txBox="1"/>
          <p:nvPr/>
        </p:nvSpPr>
        <p:spPr>
          <a:xfrm>
            <a:off x="1888234" y="5490501"/>
            <a:ext cx="2708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116,4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(0,7%)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 ЕАЭС               – 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 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11,7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(0,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2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%)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C87E46-371B-3A51-E976-3220CBA55F25}"/>
              </a:ext>
            </a:extLst>
          </p:cNvPr>
          <p:cNvSpPr txBox="1"/>
          <p:nvPr/>
        </p:nvSpPr>
        <p:spPr>
          <a:xfrm>
            <a:off x="7356910" y="3939514"/>
            <a:ext cx="2802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53,2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(0,3%)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ЕАЭС                –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 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1,0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(0,0%)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80C479-3357-FD1A-29BA-999E389D06B0}"/>
              </a:ext>
            </a:extLst>
          </p:cNvPr>
          <p:cNvSpPr txBox="1"/>
          <p:nvPr/>
        </p:nvSpPr>
        <p:spPr>
          <a:xfrm>
            <a:off x="8970028" y="2457776"/>
            <a:ext cx="26837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448,6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(2,8%)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ЕАЭС                 – 188,9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(3,2%)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B9E9E3-38B4-853C-7809-052A6584F86C}"/>
              </a:ext>
            </a:extLst>
          </p:cNvPr>
          <p:cNvSpPr txBox="1"/>
          <p:nvPr/>
        </p:nvSpPr>
        <p:spPr>
          <a:xfrm>
            <a:off x="5325104" y="4897533"/>
            <a:ext cx="31543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БАРДЫГЫ т/ж – 329,7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(2,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1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%)</a:t>
            </a:r>
          </a:p>
          <a:p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  ЕАЭС               –   43,5 </a:t>
            </a:r>
            <a:r>
              <a:rPr lang="ru-RU" sz="1100" dirty="0" err="1">
                <a:solidFill>
                  <a:srgbClr val="3366FF"/>
                </a:solidFill>
                <a:cs typeface="Arial" pitchFamily="34" charset="0"/>
              </a:rPr>
              <a:t>млн.долл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. (</a:t>
            </a:r>
            <a:r>
              <a:rPr lang="en-US" sz="1100" dirty="0">
                <a:solidFill>
                  <a:srgbClr val="3366FF"/>
                </a:solidFill>
                <a:cs typeface="Arial" pitchFamily="34" charset="0"/>
              </a:rPr>
              <a:t>0,</a:t>
            </a:r>
            <a:r>
              <a:rPr lang="ru-RU" sz="1100" dirty="0">
                <a:solidFill>
                  <a:srgbClr val="3366FF"/>
                </a:solidFill>
                <a:cs typeface="Arial" pitchFamily="34" charset="0"/>
              </a:rPr>
              <a:t>7%)</a:t>
            </a:r>
          </a:p>
        </p:txBody>
      </p:sp>
    </p:spTree>
    <p:extLst>
      <p:ext uri="{BB962C8B-B14F-4D97-AF65-F5344CB8AC3E}">
        <p14:creationId xmlns:p14="http://schemas.microsoft.com/office/powerpoint/2010/main" val="30453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412A40-291B-5B0E-B392-BD174AF43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82" y="625732"/>
            <a:ext cx="86616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dirty="0">
                <a:ea typeface="Verdana" panose="020B0604030504040204" pitchFamily="34" charset="0"/>
              </a:rPr>
              <a:t>БАСЫЛМАЛАР</a:t>
            </a:r>
          </a:p>
          <a:p>
            <a:endParaRPr lang="ru-RU" altLang="ru-RU" sz="20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55CA5-CC5B-73F1-0C83-28B2E4E6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186" y="1659316"/>
            <a:ext cx="10581813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Доклад (айлык)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социалдык-экономикалык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абалы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», «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сектор»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бөлүмү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Экспресс-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маалымат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экспорттук-импорттук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операциялары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товарлардын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Бюллетень (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айлык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) «Евразия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экономикалык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бирлигине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мүчө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мамлекеттер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менен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товарларынын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latin typeface="+mn-lt"/>
                <a:cs typeface="Arial" panose="020B0604020202020204" pitchFamily="34" charset="0"/>
              </a:rPr>
              <a:t>Басылма (жылдык) «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тышкы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жана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өз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ара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соодасы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»</a:t>
            </a:r>
            <a:endParaRPr lang="ky-KG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latin typeface="+mn-lt"/>
                <a:cs typeface="Arial" panose="020B0604020202020204" pitchFamily="34" charset="0"/>
              </a:rPr>
              <a:t>  </a:t>
            </a:r>
            <a:endParaRPr lang="ru-RU" alt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1800" b="1" dirty="0">
                <a:latin typeface="+mn-lt"/>
                <a:cs typeface="Arial" panose="020B0604020202020204" pitchFamily="34" charset="0"/>
              </a:rPr>
              <a:t>    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Расмий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сайт: Кыргыз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Республикасынын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Улуттук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 статистика </a:t>
            </a:r>
            <a:r>
              <a:rPr lang="ru-RU" sz="1800" b="1" dirty="0" err="1">
                <a:latin typeface="+mn-lt"/>
                <a:cs typeface="Arial" panose="020B0604020202020204" pitchFamily="34" charset="0"/>
              </a:rPr>
              <a:t>комитети</a:t>
            </a:r>
            <a:r>
              <a:rPr lang="ru-RU" sz="1800" b="1" dirty="0">
                <a:latin typeface="+mn-lt"/>
                <a:cs typeface="Arial" panose="020B0604020202020204" pitchFamily="34" charset="0"/>
              </a:rPr>
              <a:t>: 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 «СТАТИСТИКА»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рубрикасы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– «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Тышкы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ru-RU" altLang="ru-RU" sz="1800" b="1" dirty="0" err="1">
                <a:solidFill>
                  <a:srgbClr val="0059A3"/>
                </a:solidFill>
                <a:latin typeface="+mn-lt"/>
              </a:rPr>
              <a:t>соода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»</a:t>
            </a:r>
            <a:endParaRPr lang="ru-RU" sz="1800" b="1" dirty="0">
              <a:latin typeface="+mn-lt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800" b="1" dirty="0">
                <a:latin typeface="+mn-lt"/>
                <a:cs typeface="Arial" panose="020B0604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2234</TotalTime>
  <Words>516</Words>
  <Application>Microsoft Office PowerPoint</Application>
  <PresentationFormat>Широкоэкранный</PresentationFormat>
  <Paragraphs>92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DIN Pro Black</vt:lpstr>
      <vt:lpstr>DIN Pro Bold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91</cp:revision>
  <cp:lastPrinted>2024-11-08T09:48:26Z</cp:lastPrinted>
  <dcterms:created xsi:type="dcterms:W3CDTF">2024-10-02T10:12:32Z</dcterms:created>
  <dcterms:modified xsi:type="dcterms:W3CDTF">2026-02-13T10:11:52Z</dcterms:modified>
</cp:coreProperties>
</file>