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4.xml" ContentType="application/vnd.openxmlformats-officedocument.themeOverr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notesSlides/notesSlide4.xml" ContentType="application/vnd.openxmlformats-officedocument.presentationml.notesSlide+xml"/>
  <Override PartName="/ppt/charts/chart9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9"/>
  </p:notesMasterIdLst>
  <p:sldIdLst>
    <p:sldId id="256" r:id="rId3"/>
    <p:sldId id="346" r:id="rId4"/>
    <p:sldId id="337" r:id="rId5"/>
    <p:sldId id="332" r:id="rId6"/>
    <p:sldId id="339" r:id="rId7"/>
    <p:sldId id="308" r:id="rId8"/>
    <p:sldId id="349" r:id="rId9"/>
    <p:sldId id="350" r:id="rId10"/>
    <p:sldId id="307" r:id="rId11"/>
    <p:sldId id="351" r:id="rId12"/>
    <p:sldId id="353" r:id="rId13"/>
    <p:sldId id="368" r:id="rId14"/>
    <p:sldId id="364" r:id="rId15"/>
    <p:sldId id="365" r:id="rId16"/>
    <p:sldId id="366" r:id="rId17"/>
    <p:sldId id="306" r:id="rId18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  <p14:sldId id="346"/>
            <p14:sldId id="337"/>
            <p14:sldId id="332"/>
            <p14:sldId id="339"/>
          </p14:sldIdLst>
        </p14:section>
        <p14:section name="Основная часть" id="{1F1C8C30-0E0A-473A-85B6-DBD365E752C7}">
          <p14:sldIdLst>
            <p14:sldId id="308"/>
            <p14:sldId id="349"/>
            <p14:sldId id="350"/>
            <p14:sldId id="307"/>
            <p14:sldId id="351"/>
            <p14:sldId id="353"/>
            <p14:sldId id="368"/>
            <p14:sldId id="364"/>
            <p14:sldId id="365"/>
            <p14:sldId id="366"/>
          </p14:sldIdLst>
        </p14:section>
        <p14:section name="Последняя страница" id="{4FE91FCE-F239-445C-9A5B-61A7535B0391}">
          <p14:sldIdLst>
            <p14:sldId id="30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336699"/>
    <a:srgbClr val="3366FF"/>
    <a:srgbClr val="0000FF"/>
    <a:srgbClr val="6699FF"/>
    <a:srgbClr val="66CCFF"/>
    <a:srgbClr val="0099CC"/>
    <a:srgbClr val="009900"/>
    <a:srgbClr val="33CC33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189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2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3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7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8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0.xlsx"/><Relationship Id="rId1" Type="http://schemas.openxmlformats.org/officeDocument/2006/relationships/themeOverride" Target="../theme/themeOverrid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4549422497071518E-2"/>
          <c:y val="2.8236509806352946E-2"/>
          <c:w val="0.92257232576384418"/>
          <c:h val="0.87138528943724558"/>
        </c:manualLayout>
      </c:layout>
      <c:lineChart>
        <c:grouping val="standard"/>
        <c:varyColors val="0"/>
        <c:ser>
          <c:idx val="0"/>
          <c:order val="0"/>
          <c:tx>
            <c:strRef>
              <c:f>'1_кырг'!$G$3</c:f>
              <c:strCache>
                <c:ptCount val="1"/>
                <c:pt idx="0">
                  <c:v>Төрөлгөндөрдүн саны</c:v>
                </c:pt>
              </c:strCache>
            </c:strRef>
          </c:tx>
          <c:spPr>
            <a:ln w="34925">
              <a:solidFill>
                <a:srgbClr val="FF00FF"/>
              </a:solidFill>
              <a:prstDash val="solid"/>
            </a:ln>
          </c:spPr>
          <c:marker>
            <c:symbol val="diamond"/>
            <c:size val="9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5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'1_кырг'!$F$4:$F$18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'1_кырг'!$G$4:$G$18</c:f>
              <c:numCache>
                <c:formatCode>#\ ##0.0</c:formatCode>
                <c:ptCount val="15"/>
                <c:pt idx="0">
                  <c:v>146.1</c:v>
                </c:pt>
                <c:pt idx="1">
                  <c:v>149.6</c:v>
                </c:pt>
                <c:pt idx="2">
                  <c:v>154.9</c:v>
                </c:pt>
                <c:pt idx="3">
                  <c:v>155.5</c:v>
                </c:pt>
                <c:pt idx="4">
                  <c:v>161.80000000000001</c:v>
                </c:pt>
                <c:pt idx="5">
                  <c:v>163.4</c:v>
                </c:pt>
                <c:pt idx="6">
                  <c:v>158.1</c:v>
                </c:pt>
                <c:pt idx="7">
                  <c:v>153.6</c:v>
                </c:pt>
                <c:pt idx="8">
                  <c:v>171.1</c:v>
                </c:pt>
                <c:pt idx="9">
                  <c:v>173.5</c:v>
                </c:pt>
                <c:pt idx="10">
                  <c:v>158.1</c:v>
                </c:pt>
                <c:pt idx="11">
                  <c:v>150.19999999999999</c:v>
                </c:pt>
                <c:pt idx="12" formatCode="General">
                  <c:v>150.19999999999999</c:v>
                </c:pt>
                <c:pt idx="13" formatCode="0.0">
                  <c:v>145.977</c:v>
                </c:pt>
                <c:pt idx="14" formatCode="0.0">
                  <c:v>140.4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0291-44D0-B043-7031EA0071AA}"/>
            </c:ext>
          </c:extLst>
        </c:ser>
        <c:ser>
          <c:idx val="1"/>
          <c:order val="1"/>
          <c:tx>
            <c:strRef>
              <c:f>'1_кырг'!$H$3</c:f>
              <c:strCache>
                <c:ptCount val="1"/>
                <c:pt idx="0">
                  <c:v>Өлгөндөрдүн саны</c:v>
                </c:pt>
              </c:strCache>
            </c:strRef>
          </c:tx>
          <c:spPr>
            <a:ln w="34925">
              <a:solidFill>
                <a:srgbClr val="000000"/>
              </a:solidFill>
              <a:prstDash val="solid"/>
            </a:ln>
          </c:spPr>
          <c:marker>
            <c:symbol val="circle"/>
            <c:size val="7"/>
            <c:spPr>
              <a:ln>
                <a:solidFill>
                  <a:srgbClr val="FFC000"/>
                </a:solidFill>
              </a:ln>
            </c:spPr>
          </c:marker>
          <c:dLbls>
            <c:dLbl>
              <c:idx val="0"/>
              <c:layout>
                <c:manualLayout>
                  <c:x val="-3.1249995728073639E-2"/>
                  <c:y val="-3.460185587037847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0291-44D0-B043-7031EA0071A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5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'1_кырг'!$F$4:$F$18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'1_кырг'!$H$4:$H$18</c:f>
              <c:numCache>
                <c:formatCode>#\ ##0.0</c:formatCode>
                <c:ptCount val="15"/>
                <c:pt idx="0">
                  <c:v>36.200000000000003</c:v>
                </c:pt>
                <c:pt idx="1">
                  <c:v>35.9</c:v>
                </c:pt>
                <c:pt idx="2">
                  <c:v>36.200000000000003</c:v>
                </c:pt>
                <c:pt idx="3">
                  <c:v>34.799999999999997</c:v>
                </c:pt>
                <c:pt idx="4">
                  <c:v>35.6</c:v>
                </c:pt>
                <c:pt idx="5">
                  <c:v>34.799999999999997</c:v>
                </c:pt>
                <c:pt idx="6">
                  <c:v>33.5</c:v>
                </c:pt>
                <c:pt idx="7">
                  <c:v>33.200000000000003</c:v>
                </c:pt>
                <c:pt idx="8">
                  <c:v>32.9</c:v>
                </c:pt>
                <c:pt idx="9">
                  <c:v>33.299999999999997</c:v>
                </c:pt>
                <c:pt idx="10">
                  <c:v>40</c:v>
                </c:pt>
                <c:pt idx="11">
                  <c:v>38.9</c:v>
                </c:pt>
                <c:pt idx="12" formatCode="General">
                  <c:v>31.4</c:v>
                </c:pt>
                <c:pt idx="13" formatCode="0.0">
                  <c:v>31.5</c:v>
                </c:pt>
                <c:pt idx="14" formatCode="0.0">
                  <c:v>31.7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0291-44D0-B043-7031EA0071AA}"/>
            </c:ext>
          </c:extLst>
        </c:ser>
        <c:ser>
          <c:idx val="2"/>
          <c:order val="2"/>
          <c:tx>
            <c:strRef>
              <c:f>'1_кырг'!$I$3</c:f>
              <c:strCache>
                <c:ptCount val="1"/>
                <c:pt idx="0">
                  <c:v>Миграциялык өсүү, кетүү агымы </c:v>
                </c:pt>
              </c:strCache>
            </c:strRef>
          </c:tx>
          <c:spPr>
            <a:ln w="34925">
              <a:solidFill>
                <a:srgbClr val="0000FF"/>
              </a:solidFill>
              <a:prstDash val="solid"/>
            </a:ln>
          </c:spPr>
          <c:marker>
            <c:symbol val="triangle"/>
            <c:size val="9"/>
            <c:spPr>
              <a:solidFill>
                <a:srgbClr val="FFFF00"/>
              </a:solidFill>
              <a:ln>
                <a:solidFill>
                  <a:srgbClr val="FFFF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3.4431453079689811E-2"/>
                  <c:y val="4.689413823272090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0291-44D0-B043-7031EA0071A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0959231332126077E-2"/>
                  <c:y val="5.389326334208210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0291-44D0-B043-7031EA0071A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2.7452287367086829E-2"/>
                  <c:y val="-4.17104572454759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0291-44D0-B043-7031EA0071A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2.74522873670867E-2"/>
                  <c:y val="-2.41665975963531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0291-44D0-B043-7031EA0071A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2.5510030414748686E-2"/>
                  <c:y val="-2.76753695261776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0291-44D0-B043-7031EA0071A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5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'1_кырг'!$F$4:$F$18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'1_кырг'!$I$4:$I$18</c:f>
              <c:numCache>
                <c:formatCode>#\ ##0.0</c:formatCode>
                <c:ptCount val="15"/>
                <c:pt idx="0">
                  <c:v>-50.6</c:v>
                </c:pt>
                <c:pt idx="1">
                  <c:v>-39.4</c:v>
                </c:pt>
                <c:pt idx="2">
                  <c:v>-7.5</c:v>
                </c:pt>
                <c:pt idx="3">
                  <c:v>-7.2</c:v>
                </c:pt>
                <c:pt idx="4">
                  <c:v>-7.7</c:v>
                </c:pt>
                <c:pt idx="5">
                  <c:v>-4.2</c:v>
                </c:pt>
                <c:pt idx="6">
                  <c:v>-3.9</c:v>
                </c:pt>
                <c:pt idx="7">
                  <c:v>-3.9</c:v>
                </c:pt>
                <c:pt idx="8">
                  <c:v>-5.4</c:v>
                </c:pt>
                <c:pt idx="9">
                  <c:v>-6.2</c:v>
                </c:pt>
                <c:pt idx="10">
                  <c:v>-4.8</c:v>
                </c:pt>
                <c:pt idx="11">
                  <c:v>-0.8</c:v>
                </c:pt>
                <c:pt idx="12" formatCode="General">
                  <c:v>5.9</c:v>
                </c:pt>
                <c:pt idx="13" formatCode="0.0">
                  <c:v>9.843</c:v>
                </c:pt>
                <c:pt idx="14" formatCode="0.0">
                  <c:v>11.2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7-0291-44D0-B043-7031EA0071AA}"/>
            </c:ext>
          </c:extLst>
        </c:ser>
        <c:ser>
          <c:idx val="3"/>
          <c:order val="3"/>
          <c:tx>
            <c:strRef>
              <c:f>'1_кырг'!$J$3</c:f>
              <c:strCache>
                <c:ptCount val="1"/>
                <c:pt idx="0">
                  <c:v>Жалпы өсүү</c:v>
                </c:pt>
              </c:strCache>
            </c:strRef>
          </c:tx>
          <c:spPr>
            <a:ln w="34925">
              <a:solidFill>
                <a:srgbClr val="993366"/>
              </a:solidFill>
              <a:prstDash val="solid"/>
            </a:ln>
          </c:spPr>
          <c:marker>
            <c:symbol val="x"/>
            <c:size val="7"/>
            <c:spPr>
              <a:noFill/>
              <a:ln w="25400">
                <a:solidFill>
                  <a:srgbClr val="00FFFF"/>
                </a:solidFill>
                <a:prstDash val="solid"/>
              </a:ln>
            </c:spPr>
          </c:marker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3.3094647706877901E-2"/>
                  <c:y val="-3.46929133858267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E-0291-44D0-B043-7031EA0071A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3.6566869454441514E-2"/>
                  <c:y val="4.25000690703136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F-0291-44D0-B043-7031EA0071A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2.5293084906347754E-2"/>
                  <c:y val="3.89912971404890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0-0291-44D0-B043-7031EA0071A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5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'1_кырг'!$F$4:$F$18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'1_кырг'!$J$4:$J$18</c:f>
              <c:numCache>
                <c:formatCode>#\ ##0.0</c:formatCode>
                <c:ptCount val="15"/>
                <c:pt idx="0">
                  <c:v>59.29999999999999</c:v>
                </c:pt>
                <c:pt idx="1">
                  <c:v>74.299999999999983</c:v>
                </c:pt>
                <c:pt idx="2">
                  <c:v>111.2</c:v>
                </c:pt>
                <c:pt idx="3">
                  <c:v>113.5</c:v>
                </c:pt>
                <c:pt idx="4">
                  <c:v>118.50000000000001</c:v>
                </c:pt>
                <c:pt idx="5">
                  <c:v>124.4</c:v>
                </c:pt>
                <c:pt idx="6">
                  <c:v>120.7</c:v>
                </c:pt>
                <c:pt idx="7">
                  <c:v>116.5</c:v>
                </c:pt>
                <c:pt idx="8">
                  <c:v>132.80000000000001</c:v>
                </c:pt>
                <c:pt idx="9">
                  <c:v>134</c:v>
                </c:pt>
                <c:pt idx="10">
                  <c:v>113.3</c:v>
                </c:pt>
                <c:pt idx="11">
                  <c:v>110.5</c:v>
                </c:pt>
                <c:pt idx="12" formatCode="General">
                  <c:v>124.7</c:v>
                </c:pt>
                <c:pt idx="13" formatCode="0.0">
                  <c:v>124.32</c:v>
                </c:pt>
                <c:pt idx="14" formatCode="0.0">
                  <c:v>119.9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21-0291-44D0-B043-7031EA0071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096809024"/>
        <c:axId val="-1096796512"/>
      </c:lineChart>
      <c:catAx>
        <c:axId val="-1096809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-1096796512"/>
        <c:crosses val="autoZero"/>
        <c:auto val="1"/>
        <c:lblAlgn val="ctr"/>
        <c:lblOffset val="200"/>
        <c:tickLblSkip val="1"/>
        <c:tickMarkSkip val="1"/>
        <c:noMultiLvlLbl val="0"/>
      </c:catAx>
      <c:valAx>
        <c:axId val="-1096796512"/>
        <c:scaling>
          <c:orientation val="minMax"/>
          <c:min val="-100"/>
        </c:scaling>
        <c:delete val="0"/>
        <c:axPos val="l"/>
        <c:majorGridlines>
          <c:spPr>
            <a:ln w="3175">
              <a:solidFill>
                <a:schemeClr val="accent1">
                  <a:lumMod val="20000"/>
                  <a:lumOff val="80000"/>
                </a:schemeClr>
              </a:solidFill>
              <a:prstDash val="solid"/>
            </a:ln>
          </c:spPr>
        </c:majorGridlines>
        <c:numFmt formatCode="#\ ##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-1096809024"/>
        <c:crosses val="autoZero"/>
        <c:crossBetween val="between"/>
        <c:majorUnit val="25"/>
        <c:minorUnit val="25"/>
      </c:valAx>
      <c:spPr>
        <a:solidFill>
          <a:srgbClr val="FFFFFF"/>
        </a:solidFill>
        <a:ln w="38100">
          <a:noFill/>
          <a:prstDash val="solid"/>
        </a:ln>
      </c:spPr>
    </c:plotArea>
    <c:legend>
      <c:legendPos val="b"/>
      <c:layout>
        <c:manualLayout>
          <c:xMode val="edge"/>
          <c:yMode val="edge"/>
          <c:x val="8.5253843332534537E-2"/>
          <c:y val="0.94292213473315833"/>
          <c:w val="0.87830839104592262"/>
          <c:h val="5.7057224384221283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4699981400230991E-2"/>
          <c:y val="5.4865467947458585E-2"/>
          <c:w val="0.8775046758642342"/>
          <c:h val="0.86081236874842082"/>
        </c:manualLayout>
      </c:layout>
      <c:barChart>
        <c:barDir val="bar"/>
        <c:grouping val="stacked"/>
        <c:varyColors val="0"/>
        <c:ser>
          <c:idx val="0"/>
          <c:order val="0"/>
          <c:tx>
            <c:v>Эркектер</c:v>
          </c:tx>
          <c:spPr>
            <a:solidFill>
              <a:srgbClr val="333399"/>
            </a:solidFill>
            <a:ln w="6350">
              <a:solidFill>
                <a:schemeClr val="bg2">
                  <a:lumMod val="50000"/>
                </a:schemeClr>
              </a:solidFill>
            </a:ln>
            <a:effectLst/>
          </c:spPr>
          <c:invertIfNegative val="0"/>
          <c:cat>
            <c:strRef>
              <c:f>'численность  (2)'!$J$6:$J$106</c:f>
              <c:strCache>
                <c:ptCount val="1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100+</c:v>
                </c:pt>
              </c:strCache>
            </c:strRef>
          </c:cat>
          <c:val>
            <c:numRef>
              <c:f>'численность  (2)'!$K$6:$K$106</c:f>
              <c:numCache>
                <c:formatCode>#,##0</c:formatCode>
                <c:ptCount val="101"/>
                <c:pt idx="0">
                  <c:v>-71905</c:v>
                </c:pt>
                <c:pt idx="1">
                  <c:v>-74051</c:v>
                </c:pt>
                <c:pt idx="2">
                  <c:v>-76503</c:v>
                </c:pt>
                <c:pt idx="3">
                  <c:v>-76252</c:v>
                </c:pt>
                <c:pt idx="4">
                  <c:v>-81417</c:v>
                </c:pt>
                <c:pt idx="5">
                  <c:v>-85451</c:v>
                </c:pt>
                <c:pt idx="6">
                  <c:v>-86750</c:v>
                </c:pt>
                <c:pt idx="7">
                  <c:v>-82975</c:v>
                </c:pt>
                <c:pt idx="8">
                  <c:v>-81047</c:v>
                </c:pt>
                <c:pt idx="9">
                  <c:v>-83597</c:v>
                </c:pt>
                <c:pt idx="10">
                  <c:v>-81652</c:v>
                </c:pt>
                <c:pt idx="11">
                  <c:v>-77676</c:v>
                </c:pt>
                <c:pt idx="12">
                  <c:v>-77049</c:v>
                </c:pt>
                <c:pt idx="13">
                  <c:v>-74370</c:v>
                </c:pt>
                <c:pt idx="14">
                  <c:v>-77806</c:v>
                </c:pt>
                <c:pt idx="15">
                  <c:v>-73233</c:v>
                </c:pt>
                <c:pt idx="16">
                  <c:v>-68755</c:v>
                </c:pt>
                <c:pt idx="17">
                  <c:v>-64842</c:v>
                </c:pt>
                <c:pt idx="18">
                  <c:v>-60661</c:v>
                </c:pt>
                <c:pt idx="19">
                  <c:v>-58966</c:v>
                </c:pt>
                <c:pt idx="20">
                  <c:v>-57966</c:v>
                </c:pt>
                <c:pt idx="21">
                  <c:v>-53794</c:v>
                </c:pt>
                <c:pt idx="22">
                  <c:v>-51304</c:v>
                </c:pt>
                <c:pt idx="23">
                  <c:v>-49600</c:v>
                </c:pt>
                <c:pt idx="24">
                  <c:v>-52527</c:v>
                </c:pt>
                <c:pt idx="25">
                  <c:v>-49996</c:v>
                </c:pt>
                <c:pt idx="26">
                  <c:v>-51030</c:v>
                </c:pt>
                <c:pt idx="27">
                  <c:v>-50747</c:v>
                </c:pt>
                <c:pt idx="28">
                  <c:v>-55289</c:v>
                </c:pt>
                <c:pt idx="29">
                  <c:v>-55612</c:v>
                </c:pt>
                <c:pt idx="30">
                  <c:v>-55633</c:v>
                </c:pt>
                <c:pt idx="31">
                  <c:v>-54269</c:v>
                </c:pt>
                <c:pt idx="32">
                  <c:v>-55371</c:v>
                </c:pt>
                <c:pt idx="33">
                  <c:v>-53783</c:v>
                </c:pt>
                <c:pt idx="34">
                  <c:v>-58719</c:v>
                </c:pt>
                <c:pt idx="35">
                  <c:v>-55295</c:v>
                </c:pt>
                <c:pt idx="36">
                  <c:v>-55685</c:v>
                </c:pt>
                <c:pt idx="37">
                  <c:v>-53216</c:v>
                </c:pt>
                <c:pt idx="38">
                  <c:v>-51840</c:v>
                </c:pt>
                <c:pt idx="39">
                  <c:v>-50231</c:v>
                </c:pt>
                <c:pt idx="40">
                  <c:v>-47476</c:v>
                </c:pt>
                <c:pt idx="41">
                  <c:v>-44390</c:v>
                </c:pt>
                <c:pt idx="42">
                  <c:v>-42976</c:v>
                </c:pt>
                <c:pt idx="43">
                  <c:v>-40780</c:v>
                </c:pt>
                <c:pt idx="44">
                  <c:v>-42920</c:v>
                </c:pt>
                <c:pt idx="45">
                  <c:v>-39361</c:v>
                </c:pt>
                <c:pt idx="46">
                  <c:v>-37346</c:v>
                </c:pt>
                <c:pt idx="47">
                  <c:v>-39415</c:v>
                </c:pt>
                <c:pt idx="48">
                  <c:v>-35410</c:v>
                </c:pt>
                <c:pt idx="49">
                  <c:v>-34994</c:v>
                </c:pt>
                <c:pt idx="50">
                  <c:v>-33437</c:v>
                </c:pt>
                <c:pt idx="51">
                  <c:v>-32148</c:v>
                </c:pt>
                <c:pt idx="52">
                  <c:v>-31696</c:v>
                </c:pt>
                <c:pt idx="53">
                  <c:v>-31309</c:v>
                </c:pt>
                <c:pt idx="54">
                  <c:v>-32894</c:v>
                </c:pt>
                <c:pt idx="55">
                  <c:v>-29953</c:v>
                </c:pt>
                <c:pt idx="56">
                  <c:v>-29437</c:v>
                </c:pt>
                <c:pt idx="57">
                  <c:v>-27780</c:v>
                </c:pt>
                <c:pt idx="58">
                  <c:v>-27090</c:v>
                </c:pt>
                <c:pt idx="59">
                  <c:v>-27371</c:v>
                </c:pt>
                <c:pt idx="60">
                  <c:v>-28305</c:v>
                </c:pt>
                <c:pt idx="61">
                  <c:v>-25422</c:v>
                </c:pt>
                <c:pt idx="62">
                  <c:v>-24716</c:v>
                </c:pt>
                <c:pt idx="63">
                  <c:v>-23919</c:v>
                </c:pt>
                <c:pt idx="64">
                  <c:v>-24385</c:v>
                </c:pt>
                <c:pt idx="65">
                  <c:v>-21437</c:v>
                </c:pt>
                <c:pt idx="66">
                  <c:v>-19447</c:v>
                </c:pt>
                <c:pt idx="67">
                  <c:v>-17630</c:v>
                </c:pt>
                <c:pt idx="68">
                  <c:v>-15593</c:v>
                </c:pt>
                <c:pt idx="69">
                  <c:v>-14668</c:v>
                </c:pt>
                <c:pt idx="70">
                  <c:v>-13001</c:v>
                </c:pt>
                <c:pt idx="71">
                  <c:v>-11206</c:v>
                </c:pt>
                <c:pt idx="72">
                  <c:v>-10365</c:v>
                </c:pt>
                <c:pt idx="73">
                  <c:v>-8881</c:v>
                </c:pt>
                <c:pt idx="74">
                  <c:v>-8776</c:v>
                </c:pt>
                <c:pt idx="75">
                  <c:v>-7173</c:v>
                </c:pt>
                <c:pt idx="76">
                  <c:v>-5502</c:v>
                </c:pt>
                <c:pt idx="77">
                  <c:v>-4802</c:v>
                </c:pt>
                <c:pt idx="78">
                  <c:v>-3772</c:v>
                </c:pt>
                <c:pt idx="79">
                  <c:v>-2319</c:v>
                </c:pt>
                <c:pt idx="80">
                  <c:v>-1663</c:v>
                </c:pt>
                <c:pt idx="81">
                  <c:v>-1432</c:v>
                </c:pt>
                <c:pt idx="82">
                  <c:v>-1909</c:v>
                </c:pt>
                <c:pt idx="83">
                  <c:v>-2179</c:v>
                </c:pt>
                <c:pt idx="84">
                  <c:v>-1761</c:v>
                </c:pt>
                <c:pt idx="85">
                  <c:v>-1666</c:v>
                </c:pt>
                <c:pt idx="86">
                  <c:v>-1323</c:v>
                </c:pt>
                <c:pt idx="87">
                  <c:v>-1022</c:v>
                </c:pt>
                <c:pt idx="88">
                  <c:v>-901</c:v>
                </c:pt>
                <c:pt idx="89">
                  <c:v>-685</c:v>
                </c:pt>
                <c:pt idx="90">
                  <c:v>-458</c:v>
                </c:pt>
                <c:pt idx="91">
                  <c:v>-328</c:v>
                </c:pt>
                <c:pt idx="92">
                  <c:v>-340</c:v>
                </c:pt>
                <c:pt idx="93">
                  <c:v>-252</c:v>
                </c:pt>
                <c:pt idx="94">
                  <c:v>-165</c:v>
                </c:pt>
                <c:pt idx="95">
                  <c:v>-196</c:v>
                </c:pt>
                <c:pt idx="96">
                  <c:v>-136</c:v>
                </c:pt>
                <c:pt idx="97">
                  <c:v>-105</c:v>
                </c:pt>
                <c:pt idx="98">
                  <c:v>-72</c:v>
                </c:pt>
                <c:pt idx="99">
                  <c:v>-32</c:v>
                </c:pt>
                <c:pt idx="100">
                  <c:v>-117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C86-4BD3-B5CE-356067F6D0FB}"/>
            </c:ext>
          </c:extLst>
        </c:ser>
        <c:ser>
          <c:idx val="1"/>
          <c:order val="1"/>
          <c:tx>
            <c:v>Аялдар</c:v>
          </c:tx>
          <c:spPr>
            <a:solidFill>
              <a:schemeClr val="bg2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'численность  (2)'!$J$6:$J$106</c:f>
              <c:strCache>
                <c:ptCount val="1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100+</c:v>
                </c:pt>
              </c:strCache>
            </c:strRef>
          </c:cat>
          <c:val>
            <c:numRef>
              <c:f>'численность  (2)'!$L$6:$L$106</c:f>
              <c:numCache>
                <c:formatCode>#,##0</c:formatCode>
                <c:ptCount val="101"/>
                <c:pt idx="0">
                  <c:v>67109</c:v>
                </c:pt>
                <c:pt idx="1">
                  <c:v>70415</c:v>
                </c:pt>
                <c:pt idx="2">
                  <c:v>72243</c:v>
                </c:pt>
                <c:pt idx="3">
                  <c:v>71692</c:v>
                </c:pt>
                <c:pt idx="4">
                  <c:v>77118</c:v>
                </c:pt>
                <c:pt idx="5">
                  <c:v>80537</c:v>
                </c:pt>
                <c:pt idx="6">
                  <c:v>83279</c:v>
                </c:pt>
                <c:pt idx="7">
                  <c:v>78767</c:v>
                </c:pt>
                <c:pt idx="8">
                  <c:v>76895</c:v>
                </c:pt>
                <c:pt idx="9">
                  <c:v>79398</c:v>
                </c:pt>
                <c:pt idx="10">
                  <c:v>77143</c:v>
                </c:pt>
                <c:pt idx="11">
                  <c:v>74113</c:v>
                </c:pt>
                <c:pt idx="12">
                  <c:v>72933</c:v>
                </c:pt>
                <c:pt idx="13">
                  <c:v>70088</c:v>
                </c:pt>
                <c:pt idx="14">
                  <c:v>73208</c:v>
                </c:pt>
                <c:pt idx="15">
                  <c:v>68622</c:v>
                </c:pt>
                <c:pt idx="16">
                  <c:v>64781</c:v>
                </c:pt>
                <c:pt idx="17">
                  <c:v>61415</c:v>
                </c:pt>
                <c:pt idx="18">
                  <c:v>55976</c:v>
                </c:pt>
                <c:pt idx="19">
                  <c:v>55147</c:v>
                </c:pt>
                <c:pt idx="20">
                  <c:v>54175</c:v>
                </c:pt>
                <c:pt idx="21">
                  <c:v>53768</c:v>
                </c:pt>
                <c:pt idx="22">
                  <c:v>52955</c:v>
                </c:pt>
                <c:pt idx="23">
                  <c:v>51237</c:v>
                </c:pt>
                <c:pt idx="24">
                  <c:v>54456</c:v>
                </c:pt>
                <c:pt idx="25">
                  <c:v>52229</c:v>
                </c:pt>
                <c:pt idx="26">
                  <c:v>53183</c:v>
                </c:pt>
                <c:pt idx="27">
                  <c:v>52202</c:v>
                </c:pt>
                <c:pt idx="28">
                  <c:v>55225</c:v>
                </c:pt>
                <c:pt idx="29">
                  <c:v>57006</c:v>
                </c:pt>
                <c:pt idx="30">
                  <c:v>57260</c:v>
                </c:pt>
                <c:pt idx="31">
                  <c:v>55531</c:v>
                </c:pt>
                <c:pt idx="32">
                  <c:v>56977</c:v>
                </c:pt>
                <c:pt idx="33">
                  <c:v>55055</c:v>
                </c:pt>
                <c:pt idx="34">
                  <c:v>57869</c:v>
                </c:pt>
                <c:pt idx="35">
                  <c:v>55580</c:v>
                </c:pt>
                <c:pt idx="36">
                  <c:v>55053</c:v>
                </c:pt>
                <c:pt idx="37">
                  <c:v>54280</c:v>
                </c:pt>
                <c:pt idx="38">
                  <c:v>52420</c:v>
                </c:pt>
                <c:pt idx="39">
                  <c:v>51808</c:v>
                </c:pt>
                <c:pt idx="40">
                  <c:v>48903</c:v>
                </c:pt>
                <c:pt idx="41">
                  <c:v>46367</c:v>
                </c:pt>
                <c:pt idx="42">
                  <c:v>44670</c:v>
                </c:pt>
                <c:pt idx="43">
                  <c:v>42498</c:v>
                </c:pt>
                <c:pt idx="44">
                  <c:v>43439</c:v>
                </c:pt>
                <c:pt idx="45">
                  <c:v>40332</c:v>
                </c:pt>
                <c:pt idx="46">
                  <c:v>38953</c:v>
                </c:pt>
                <c:pt idx="47">
                  <c:v>38637</c:v>
                </c:pt>
                <c:pt idx="48">
                  <c:v>37289</c:v>
                </c:pt>
                <c:pt idx="49">
                  <c:v>37244</c:v>
                </c:pt>
                <c:pt idx="50">
                  <c:v>35184</c:v>
                </c:pt>
                <c:pt idx="51">
                  <c:v>34481</c:v>
                </c:pt>
                <c:pt idx="52">
                  <c:v>34054</c:v>
                </c:pt>
                <c:pt idx="53">
                  <c:v>33764</c:v>
                </c:pt>
                <c:pt idx="54">
                  <c:v>34576</c:v>
                </c:pt>
                <c:pt idx="55">
                  <c:v>32629</c:v>
                </c:pt>
                <c:pt idx="56">
                  <c:v>33054</c:v>
                </c:pt>
                <c:pt idx="57">
                  <c:v>31345</c:v>
                </c:pt>
                <c:pt idx="58">
                  <c:v>30617</c:v>
                </c:pt>
                <c:pt idx="59">
                  <c:v>31443</c:v>
                </c:pt>
                <c:pt idx="60">
                  <c:v>32092</c:v>
                </c:pt>
                <c:pt idx="61">
                  <c:v>30276</c:v>
                </c:pt>
                <c:pt idx="62">
                  <c:v>30246</c:v>
                </c:pt>
                <c:pt idx="63">
                  <c:v>29233</c:v>
                </c:pt>
                <c:pt idx="64">
                  <c:v>29538</c:v>
                </c:pt>
                <c:pt idx="65">
                  <c:v>26631</c:v>
                </c:pt>
                <c:pt idx="66">
                  <c:v>25357</c:v>
                </c:pt>
                <c:pt idx="67">
                  <c:v>23022</c:v>
                </c:pt>
                <c:pt idx="68">
                  <c:v>21313</c:v>
                </c:pt>
                <c:pt idx="69">
                  <c:v>19832</c:v>
                </c:pt>
                <c:pt idx="70">
                  <c:v>17486</c:v>
                </c:pt>
                <c:pt idx="71">
                  <c:v>15798</c:v>
                </c:pt>
                <c:pt idx="72">
                  <c:v>14934</c:v>
                </c:pt>
                <c:pt idx="73">
                  <c:v>13136</c:v>
                </c:pt>
                <c:pt idx="74">
                  <c:v>12488</c:v>
                </c:pt>
                <c:pt idx="75">
                  <c:v>10656</c:v>
                </c:pt>
                <c:pt idx="76">
                  <c:v>8702</c:v>
                </c:pt>
                <c:pt idx="77">
                  <c:v>7613</c:v>
                </c:pt>
                <c:pt idx="78">
                  <c:v>6237</c:v>
                </c:pt>
                <c:pt idx="79">
                  <c:v>3942</c:v>
                </c:pt>
                <c:pt idx="80">
                  <c:v>2814</c:v>
                </c:pt>
                <c:pt idx="81">
                  <c:v>2345</c:v>
                </c:pt>
                <c:pt idx="82">
                  <c:v>3067</c:v>
                </c:pt>
                <c:pt idx="83">
                  <c:v>3757</c:v>
                </c:pt>
                <c:pt idx="84">
                  <c:v>3612</c:v>
                </c:pt>
                <c:pt idx="85">
                  <c:v>3229</c:v>
                </c:pt>
                <c:pt idx="86">
                  <c:v>2632</c:v>
                </c:pt>
                <c:pt idx="87">
                  <c:v>2190</c:v>
                </c:pt>
                <c:pt idx="88">
                  <c:v>1975</c:v>
                </c:pt>
                <c:pt idx="89">
                  <c:v>1487</c:v>
                </c:pt>
                <c:pt idx="90">
                  <c:v>997</c:v>
                </c:pt>
                <c:pt idx="91">
                  <c:v>678</c:v>
                </c:pt>
                <c:pt idx="92">
                  <c:v>612</c:v>
                </c:pt>
                <c:pt idx="93">
                  <c:v>550</c:v>
                </c:pt>
                <c:pt idx="94">
                  <c:v>309</c:v>
                </c:pt>
                <c:pt idx="95">
                  <c:v>388</c:v>
                </c:pt>
                <c:pt idx="96">
                  <c:v>243</c:v>
                </c:pt>
                <c:pt idx="97">
                  <c:v>210</c:v>
                </c:pt>
                <c:pt idx="98">
                  <c:v>105</c:v>
                </c:pt>
                <c:pt idx="99">
                  <c:v>80</c:v>
                </c:pt>
                <c:pt idx="100">
                  <c:v>279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C86-4BD3-B5CE-356067F6D0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100"/>
        <c:axId val="-1096795424"/>
        <c:axId val="-1096798144"/>
      </c:barChart>
      <c:catAx>
        <c:axId val="-1096795424"/>
        <c:scaling>
          <c:orientation val="minMax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100" b="1" i="1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r>
                  <a:rPr lang="ru-RU" sz="1100" b="1" i="1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</a:rPr>
                  <a:t>Курагы, жашы</a:t>
                </a:r>
              </a:p>
            </c:rich>
          </c:tx>
          <c:layout>
            <c:manualLayout>
              <c:xMode val="edge"/>
              <c:yMode val="edge"/>
              <c:x val="4.718045039616052E-2"/>
              <c:y val="5.9501312335958007E-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-1096798144"/>
        <c:crosses val="autoZero"/>
        <c:auto val="1"/>
        <c:lblAlgn val="ctr"/>
        <c:lblOffset val="100"/>
        <c:tickMarkSkip val="1"/>
        <c:noMultiLvlLbl val="0"/>
      </c:catAx>
      <c:valAx>
        <c:axId val="-1096798144"/>
        <c:scaling>
          <c:orientation val="minMax"/>
        </c:scaling>
        <c:delete val="0"/>
        <c:axPos val="b"/>
        <c:numFmt formatCode="#,##0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-109679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7.0885688414451045E-3"/>
          <c:y val="0.21150866032427884"/>
          <c:w val="0.99077236892349785"/>
          <c:h val="8.13911432426445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5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1509178671835322"/>
          <c:y val="5.9856668248880779E-2"/>
          <c:w val="0.56459022905688483"/>
          <c:h val="0.82970191360405698"/>
        </c:manualLayout>
      </c:layout>
      <c:pieChart>
        <c:varyColors val="1"/>
        <c:ser>
          <c:idx val="0"/>
          <c:order val="0"/>
          <c:tx>
            <c:strRef>
              <c:f>кырг!$B$4</c:f>
              <c:strCache>
                <c:ptCount val="1"/>
                <c:pt idx="0">
                  <c:v>2025</c:v>
                </c:pt>
              </c:strCache>
            </c:strRef>
          </c:tx>
          <c:dPt>
            <c:idx val="0"/>
            <c:bubble3D val="0"/>
            <c:spPr>
              <a:solidFill>
                <a:srgbClr val="0059A3">
                  <a:lumMod val="60000"/>
                  <a:lumOff val="40000"/>
                </a:srgbClr>
              </a:solidFill>
              <a:ln w="19050">
                <a:solidFill>
                  <a:srgbClr val="0059A3">
                    <a:lumMod val="60000"/>
                    <a:lumOff val="40000"/>
                  </a:srgb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13E-45F1-9BE1-B55EBF98485D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accent1">
                    <a:lumMod val="40000"/>
                    <a:lumOff val="60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13E-45F1-9BE1-B55EBF98485D}"/>
              </c:ext>
            </c:extLst>
          </c:dPt>
          <c:dPt>
            <c:idx val="2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13E-45F1-9BE1-B55EBF98485D}"/>
              </c:ext>
            </c:extLst>
          </c:dPt>
          <c:dLbls>
            <c:dLbl>
              <c:idx val="0"/>
              <c:layout>
                <c:manualLayout>
                  <c:x val="4.8899947506561681E-2"/>
                  <c:y val="2.935055344619756E-2"/>
                </c:manualLayout>
              </c:layout>
              <c:tx>
                <c:rich>
                  <a:bodyPr/>
                  <a:lstStyle/>
                  <a:p>
                    <a:fld id="{87C81D8F-E414-4FC9-8967-A12770B6586A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13E-45F1-9BE1-B55EBF98485D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9.7147716535433068E-2"/>
                  <c:y val="-3.707876148284122E-2"/>
                </c:manualLayout>
              </c:layout>
              <c:tx>
                <c:rich>
                  <a:bodyPr/>
                  <a:lstStyle/>
                  <a:p>
                    <a:fld id="{3F4B654F-BF3F-4161-B690-9B67807773C9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13E-45F1-9BE1-B55EBF98485D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3506811186368833"/>
                  <c:y val="0"/>
                </c:manualLayout>
              </c:layout>
              <c:tx>
                <c:rich>
                  <a:bodyPr/>
                  <a:lstStyle/>
                  <a:p>
                    <a:fld id="{AB961ECF-E95B-4C46-89CB-7EFB08B05C36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F13E-45F1-9BE1-B55EBF98485D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997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кырг!$A$5:$A$7</c:f>
              <c:strCache>
                <c:ptCount val="3"/>
                <c:pt idx="0">
                  <c:v>Эмгекке жарамдуу жашка чейинкилер</c:v>
                </c:pt>
                <c:pt idx="1">
                  <c:v>Эмгекке жарамдуулар</c:v>
                </c:pt>
                <c:pt idx="2">
                  <c:v>Эмгекке жарамдуу жаштан улуулар</c:v>
                </c:pt>
              </c:strCache>
            </c:strRef>
          </c:cat>
          <c:val>
            <c:numRef>
              <c:f>кырг!$B$5:$B$7</c:f>
              <c:numCache>
                <c:formatCode>0.0</c:formatCode>
                <c:ptCount val="3"/>
                <c:pt idx="0">
                  <c:v>33.700000000000003</c:v>
                </c:pt>
                <c:pt idx="1">
                  <c:v>56.7</c:v>
                </c:pt>
                <c:pt idx="2">
                  <c:v>9.6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13E-45F1-9BE1-B55EBF9848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608522561021857E-3"/>
          <c:y val="0.91553286604788564"/>
          <c:w val="0.98476916801144432"/>
          <c:h val="8.44671339521143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3.517858447565575E-2"/>
          <c:y val="7.909604519774012E-2"/>
          <c:w val="0.95642179095921365"/>
          <c:h val="0.76271312684243719"/>
        </c:manualLayout>
      </c:layout>
      <c:lineChart>
        <c:grouping val="standard"/>
        <c:varyColors val="0"/>
        <c:ser>
          <c:idx val="0"/>
          <c:order val="0"/>
          <c:tx>
            <c:strRef>
              <c:f>Лист1!$A$5</c:f>
              <c:strCache>
                <c:ptCount val="1"/>
              </c:strCache>
            </c:strRef>
          </c:tx>
          <c:spPr>
            <a:ln w="34347">
              <a:solidFill>
                <a:schemeClr val="tx2">
                  <a:lumMod val="75000"/>
                </a:schemeClr>
              </a:solidFill>
              <a:prstDash val="solid"/>
            </a:ln>
          </c:spPr>
          <c:marker>
            <c:symbol val="circle"/>
            <c:size val="6"/>
            <c:spPr>
              <a:solidFill>
                <a:schemeClr val="tx2">
                  <a:lumMod val="75000"/>
                </a:schemeClr>
              </a:solidFill>
              <a:ln w="34347">
                <a:solidFill>
                  <a:schemeClr val="tx2">
                    <a:lumMod val="75000"/>
                  </a:schemeClr>
                </a:solidFill>
              </a:ln>
            </c:spPr>
          </c:marker>
          <c:dLbls>
            <c:dLbl>
              <c:idx val="6"/>
              <c:spPr>
                <a:noFill/>
                <a:ln w="30531">
                  <a:noFill/>
                </a:ln>
              </c:spPr>
              <c:txPr>
                <a:bodyPr/>
                <a:lstStyle/>
                <a:p>
                  <a:pPr>
                    <a:defRPr sz="1082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spPr>
                <a:noFill/>
                <a:ln w="30531">
                  <a:noFill/>
                </a:ln>
              </c:spPr>
              <c:txPr>
                <a:bodyPr/>
                <a:lstStyle/>
                <a:p>
                  <a:pPr>
                    <a:defRPr sz="1082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spPr>
                <a:noFill/>
                <a:ln w="30531">
                  <a:noFill/>
                </a:ln>
              </c:spPr>
              <c:txPr>
                <a:bodyPr/>
                <a:lstStyle/>
                <a:p>
                  <a:pPr>
                    <a:defRPr sz="1082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spPr>
                <a:noFill/>
                <a:ln w="30531">
                  <a:noFill/>
                </a:ln>
              </c:spPr>
              <c:txPr>
                <a:bodyPr/>
                <a:lstStyle/>
                <a:p>
                  <a:pPr>
                    <a:defRPr sz="1082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spPr>
                <a:noFill/>
                <a:ln w="30531">
                  <a:noFill/>
                </a:ln>
              </c:spPr>
              <c:txPr>
                <a:bodyPr/>
                <a:lstStyle/>
                <a:p>
                  <a:pPr>
                    <a:defRPr sz="1082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spPr>
                <a:noFill/>
                <a:ln w="30531">
                  <a:noFill/>
                </a:ln>
              </c:spPr>
              <c:txPr>
                <a:bodyPr/>
                <a:lstStyle/>
                <a:p>
                  <a:pPr>
                    <a:defRPr sz="1082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3053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82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Лист1!$B$4:$AJ$4</c:f>
              <c:numCache>
                <c:formatCode>General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Лист1!$B$5:$AJ$5</c:f>
              <c:numCache>
                <c:formatCode>0.0</c:formatCode>
                <c:ptCount val="35"/>
                <c:pt idx="0">
                  <c:v>3.6</c:v>
                </c:pt>
                <c:pt idx="1">
                  <c:v>3.6</c:v>
                </c:pt>
                <c:pt idx="2">
                  <c:v>3.5</c:v>
                </c:pt>
                <c:pt idx="3">
                  <c:v>3.2</c:v>
                </c:pt>
                <c:pt idx="4">
                  <c:v>3</c:v>
                </c:pt>
                <c:pt idx="5">
                  <c:v>3.1</c:v>
                </c:pt>
                <c:pt idx="6">
                  <c:v>2.8</c:v>
                </c:pt>
                <c:pt idx="7">
                  <c:v>2.6</c:v>
                </c:pt>
                <c:pt idx="8">
                  <c:v>2.7</c:v>
                </c:pt>
                <c:pt idx="9">
                  <c:v>2.6</c:v>
                </c:pt>
                <c:pt idx="10">
                  <c:v>2.4</c:v>
                </c:pt>
                <c:pt idx="11">
                  <c:v>2.39</c:v>
                </c:pt>
                <c:pt idx="12">
                  <c:v>2.4300000000000002</c:v>
                </c:pt>
                <c:pt idx="13">
                  <c:v>2.4900000000000002</c:v>
                </c:pt>
                <c:pt idx="14">
                  <c:v>2.5499999999999998</c:v>
                </c:pt>
                <c:pt idx="15">
                  <c:v>2.5</c:v>
                </c:pt>
                <c:pt idx="16">
                  <c:v>2.7</c:v>
                </c:pt>
                <c:pt idx="17">
                  <c:v>2.71</c:v>
                </c:pt>
                <c:pt idx="18">
                  <c:v>2.75664</c:v>
                </c:pt>
                <c:pt idx="19">
                  <c:v>2.88</c:v>
                </c:pt>
                <c:pt idx="20">
                  <c:v>3.06</c:v>
                </c:pt>
                <c:pt idx="21">
                  <c:v>3.09</c:v>
                </c:pt>
                <c:pt idx="22">
                  <c:v>3.15</c:v>
                </c:pt>
                <c:pt idx="23">
                  <c:v>3.11</c:v>
                </c:pt>
                <c:pt idx="24">
                  <c:v>3.19</c:v>
                </c:pt>
                <c:pt idx="25">
                  <c:v>3.19</c:v>
                </c:pt>
                <c:pt idx="26">
                  <c:v>3.1</c:v>
                </c:pt>
                <c:pt idx="27">
                  <c:v>3</c:v>
                </c:pt>
                <c:pt idx="28">
                  <c:v>3.3</c:v>
                </c:pt>
                <c:pt idx="29" formatCode="General">
                  <c:v>3.3</c:v>
                </c:pt>
                <c:pt idx="30">
                  <c:v>3.04</c:v>
                </c:pt>
                <c:pt idx="31">
                  <c:v>2.89</c:v>
                </c:pt>
                <c:pt idx="32">
                  <c:v>2.81</c:v>
                </c:pt>
                <c:pt idx="33" formatCode="General">
                  <c:v>2.7</c:v>
                </c:pt>
                <c:pt idx="34" formatCode="General">
                  <c:v>2.6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7814-4AFD-842E-D9130CC3CC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096805216"/>
        <c:axId val="-1096804128"/>
      </c:lineChart>
      <c:catAx>
        <c:axId val="-10968052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3816">
            <a:solidFill>
              <a:srgbClr val="000000"/>
            </a:solidFill>
            <a:prstDash val="solid"/>
          </a:ln>
        </c:spPr>
        <c:txPr>
          <a:bodyPr rot="-2400000" vert="horz"/>
          <a:lstStyle/>
          <a:p>
            <a:pPr>
              <a:defRPr sz="1022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-10968041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1096804128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spPr>
          <a:ln w="381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82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-1096805216"/>
        <c:crosses val="autoZero"/>
        <c:crossBetween val="between"/>
      </c:valAx>
      <c:spPr>
        <a:noFill/>
        <a:ln w="30531">
          <a:noFill/>
        </a:ln>
      </c:spPr>
    </c:plotArea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1202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0165934786997777E-2"/>
          <c:y val="0.22568726528231589"/>
          <c:w val="0.91262280134822726"/>
          <c:h val="0.578847882109974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59A3">
                <a:lumMod val="60000"/>
                <a:lumOff val="40000"/>
              </a:srgbClr>
            </a:solidFill>
            <a:ln w="38100">
              <a:solidFill>
                <a:srgbClr val="0059A3">
                  <a:lumMod val="60000"/>
                  <a:lumOff val="40000"/>
                </a:srgbClr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3732254553909676E-3"/>
                  <c:y val="4.3799884645223941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37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055D-4F23-8DD2-0D41EB17EDA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5889967637540848E-3"/>
                  <c:y val="-2.575605884316007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37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55D-4F23-8DD2-0D41EB17EDA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0785787698867344E-3"/>
                  <c:y val="-1.9431591669598002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37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055D-4F23-8DD2-0D41EB17EDA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7261677241801085E-3"/>
                  <c:y val="4.8744937810608728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37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55D-4F23-8DD2-0D41EB17EDA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2944983818770227E-3"/>
                  <c:y val="4.4440836647996109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37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055D-4F23-8DD2-0D41EB17EDA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9417475728155339E-3"/>
                  <c:y val="2.0521146196931569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37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55D-4F23-8DD2-0D41EB17EDA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128371089536217E-3"/>
                  <c:y val="-1.8789403901831858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37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055D-4F23-8DD2-0D41EB17EDA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5.3937432578209273E-4"/>
                  <c:y val="6.8724914540321631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37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055D-4F23-8DD2-0D41EB17EDA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0787486515641856E-4"/>
                  <c:y val="-7.2444552678337885E-4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37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055D-4F23-8DD2-0D41EB17EDA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1.8338727076591154E-3"/>
                  <c:y val="7.2372396749374355E-4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37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055D-4F23-8DD2-0D41EB17EDA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Mode val="edge"/>
                  <c:yMode val="edge"/>
                  <c:x val="0.79126338627532466"/>
                  <c:y val="0.16494900715812646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37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055D-4F23-8DD2-0D41EB17EDAF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37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'коээф ферт (3)'!$A$5:$A$14</c:f>
              <c:strCache>
                <c:ptCount val="10"/>
                <c:pt idx="0">
                  <c:v>Кыргыз Республикасы</c:v>
                </c:pt>
                <c:pt idx="1">
                  <c:v>Баткен облусу</c:v>
                </c:pt>
                <c:pt idx="2">
                  <c:v>Жалал-Абад облусу</c:v>
                </c:pt>
                <c:pt idx="3">
                  <c:v>Ысык-Көл облусу</c:v>
                </c:pt>
                <c:pt idx="4">
                  <c:v>Нарын облусу</c:v>
                </c:pt>
                <c:pt idx="5">
                  <c:v>Ош облусу</c:v>
                </c:pt>
                <c:pt idx="6">
                  <c:v>Талас облусу</c:v>
                </c:pt>
                <c:pt idx="7">
                  <c:v>Чүй облусу</c:v>
                </c:pt>
                <c:pt idx="8">
                  <c:v>Бишкек ш.</c:v>
                </c:pt>
                <c:pt idx="9">
                  <c:v>Ош ш.</c:v>
                </c:pt>
              </c:strCache>
            </c:strRef>
          </c:cat>
          <c:val>
            <c:numRef>
              <c:f>'коээф ферт (3)'!$B$5:$B$14</c:f>
              <c:numCache>
                <c:formatCode>0.0</c:formatCode>
                <c:ptCount val="10"/>
                <c:pt idx="0">
                  <c:v>2.6</c:v>
                </c:pt>
                <c:pt idx="1">
                  <c:v>3.4</c:v>
                </c:pt>
                <c:pt idx="2">
                  <c:v>3.1</c:v>
                </c:pt>
                <c:pt idx="3">
                  <c:v>2.6</c:v>
                </c:pt>
                <c:pt idx="4">
                  <c:v>3.2</c:v>
                </c:pt>
                <c:pt idx="5">
                  <c:v>3.1</c:v>
                </c:pt>
                <c:pt idx="6">
                  <c:v>3</c:v>
                </c:pt>
                <c:pt idx="7">
                  <c:v>2.9</c:v>
                </c:pt>
                <c:pt idx="8">
                  <c:v>1.3</c:v>
                </c:pt>
                <c:pt idx="9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055D-4F23-8DD2-0D41EB17ED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-1096803040"/>
        <c:axId val="-1096806304"/>
      </c:barChart>
      <c:catAx>
        <c:axId val="-1096803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2700">
            <a:solidFill>
              <a:srgbClr val="000000"/>
            </a:solidFill>
          </a:ln>
        </c:spPr>
        <c:txPr>
          <a:bodyPr rot="0" vert="horz"/>
          <a:lstStyle/>
          <a:p>
            <a:pPr>
              <a:defRPr sz="95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-1096806304"/>
        <c:crosses val="autoZero"/>
        <c:auto val="1"/>
        <c:lblAlgn val="ctr"/>
        <c:lblOffset val="40"/>
        <c:tickLblSkip val="1"/>
        <c:tickMarkSkip val="1"/>
        <c:noMultiLvlLbl val="0"/>
      </c:catAx>
      <c:valAx>
        <c:axId val="-1096806304"/>
        <c:scaling>
          <c:orientation val="minMax"/>
          <c:max val="5"/>
        </c:scaling>
        <c:delete val="0"/>
        <c:axPos val="l"/>
        <c:majorGridlines>
          <c:spPr>
            <a:ln w="3175">
              <a:noFill/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37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-1096803040"/>
        <c:crosses val="autoZero"/>
        <c:crossBetween val="between"/>
        <c:majorUnit val="1"/>
      </c:valAx>
      <c:spPr>
        <a:noFill/>
        <a:ln w="3175">
          <a:noFill/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8244922078539067E-2"/>
          <c:y val="2.3067220764071156E-2"/>
          <c:w val="0.93000266298125611"/>
          <c:h val="0.84591986426887522"/>
        </c:manualLayout>
      </c:layout>
      <c:lineChart>
        <c:grouping val="standard"/>
        <c:varyColors val="0"/>
        <c:ser>
          <c:idx val="0"/>
          <c:order val="0"/>
          <c:tx>
            <c:strRef>
              <c:f>кырг!$A$6</c:f>
              <c:strCache>
                <c:ptCount val="1"/>
                <c:pt idx="0">
                  <c:v>Ымыркайлардын өлүмү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F0"/>
              </a:solidFill>
              <a:ln w="9525">
                <a:solidFill>
                  <a:srgbClr val="00B0F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9.5786375055986646E-3"/>
                  <c:y val="-5.60761154855643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6DC4-4FB9-9507-80546F527DE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5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кырг!$B$5:$AJ$5</c:f>
              <c:numCache>
                <c:formatCode>General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кырг!$B$6:$AJ$6</c:f>
              <c:numCache>
                <c:formatCode>0.0</c:formatCode>
                <c:ptCount val="35"/>
                <c:pt idx="0">
                  <c:v>30</c:v>
                </c:pt>
                <c:pt idx="1">
                  <c:v>29.7</c:v>
                </c:pt>
                <c:pt idx="2">
                  <c:v>31.5</c:v>
                </c:pt>
                <c:pt idx="3">
                  <c:v>32</c:v>
                </c:pt>
                <c:pt idx="4">
                  <c:v>29.1</c:v>
                </c:pt>
                <c:pt idx="5">
                  <c:v>28.1</c:v>
                </c:pt>
                <c:pt idx="6">
                  <c:v>25.94</c:v>
                </c:pt>
                <c:pt idx="7">
                  <c:v>28.19</c:v>
                </c:pt>
                <c:pt idx="8">
                  <c:v>26.16</c:v>
                </c:pt>
                <c:pt idx="9">
                  <c:v>22.66</c:v>
                </c:pt>
                <c:pt idx="10">
                  <c:v>22.57</c:v>
                </c:pt>
                <c:pt idx="11">
                  <c:v>21.7</c:v>
                </c:pt>
                <c:pt idx="12">
                  <c:v>21.18</c:v>
                </c:pt>
                <c:pt idx="13">
                  <c:v>20.88</c:v>
                </c:pt>
                <c:pt idx="14">
                  <c:v>25.73</c:v>
                </c:pt>
                <c:pt idx="15">
                  <c:v>29.66</c:v>
                </c:pt>
                <c:pt idx="16">
                  <c:v>29.2</c:v>
                </c:pt>
                <c:pt idx="17">
                  <c:v>30.6</c:v>
                </c:pt>
                <c:pt idx="18">
                  <c:v>27.12</c:v>
                </c:pt>
                <c:pt idx="19">
                  <c:v>25.04</c:v>
                </c:pt>
                <c:pt idx="20">
                  <c:v>22.84</c:v>
                </c:pt>
                <c:pt idx="21">
                  <c:v>21.1</c:v>
                </c:pt>
                <c:pt idx="22">
                  <c:v>20</c:v>
                </c:pt>
                <c:pt idx="23">
                  <c:v>19.899999999999999</c:v>
                </c:pt>
                <c:pt idx="24">
                  <c:v>20.2</c:v>
                </c:pt>
                <c:pt idx="25">
                  <c:v>18</c:v>
                </c:pt>
                <c:pt idx="26">
                  <c:v>16.600000000000001</c:v>
                </c:pt>
                <c:pt idx="27">
                  <c:v>15.6</c:v>
                </c:pt>
                <c:pt idx="28">
                  <c:v>14.8</c:v>
                </c:pt>
                <c:pt idx="29">
                  <c:v>15.1</c:v>
                </c:pt>
                <c:pt idx="30">
                  <c:v>14.4</c:v>
                </c:pt>
                <c:pt idx="31">
                  <c:v>15.2</c:v>
                </c:pt>
                <c:pt idx="32">
                  <c:v>14.3</c:v>
                </c:pt>
                <c:pt idx="33">
                  <c:v>14</c:v>
                </c:pt>
                <c:pt idx="34">
                  <c:v>13.1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DC4-4FB9-9507-80546F527DE2}"/>
            </c:ext>
          </c:extLst>
        </c:ser>
        <c:ser>
          <c:idx val="1"/>
          <c:order val="1"/>
          <c:tx>
            <c:strRef>
              <c:f>кырг!$A$7</c:f>
              <c:strCache>
                <c:ptCount val="1"/>
                <c:pt idx="0">
                  <c:v>Балдардын өлүмү</c:v>
                </c:pt>
              </c:strCache>
            </c:strRef>
          </c:tx>
          <c:spPr>
            <a:ln w="28575" cap="rnd">
              <a:solidFill>
                <a:srgbClr val="0059A3">
                  <a:lumMod val="75000"/>
                </a:srgbClr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0059A3">
                  <a:lumMod val="75000"/>
                </a:srgbClr>
              </a:solidFill>
              <a:ln w="9525">
                <a:solidFill>
                  <a:srgbClr val="0059A3">
                    <a:lumMod val="75000"/>
                  </a:srgb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8.7720234225486613E-3"/>
                  <c:y val="-9.43864829396325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6DC4-4FB9-9507-80546F527DE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5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кырг!$B$5:$AJ$5</c:f>
              <c:numCache>
                <c:formatCode>General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кырг!$B$7:$AJ$7</c:f>
              <c:numCache>
                <c:formatCode>0.0</c:formatCode>
                <c:ptCount val="35"/>
                <c:pt idx="0">
                  <c:v>41.3</c:v>
                </c:pt>
                <c:pt idx="1">
                  <c:v>38.6</c:v>
                </c:pt>
                <c:pt idx="2">
                  <c:v>42.2</c:v>
                </c:pt>
                <c:pt idx="3">
                  <c:v>44.6</c:v>
                </c:pt>
                <c:pt idx="4">
                  <c:v>41.9</c:v>
                </c:pt>
                <c:pt idx="5">
                  <c:v>41.3</c:v>
                </c:pt>
                <c:pt idx="6">
                  <c:v>36.369999999999997</c:v>
                </c:pt>
                <c:pt idx="7">
                  <c:v>42.13</c:v>
                </c:pt>
                <c:pt idx="8">
                  <c:v>40.74</c:v>
                </c:pt>
                <c:pt idx="9">
                  <c:v>35.47</c:v>
                </c:pt>
                <c:pt idx="10">
                  <c:v>33.19</c:v>
                </c:pt>
                <c:pt idx="11">
                  <c:v>29.47</c:v>
                </c:pt>
                <c:pt idx="12">
                  <c:v>29.03</c:v>
                </c:pt>
                <c:pt idx="13">
                  <c:v>27.65</c:v>
                </c:pt>
                <c:pt idx="14">
                  <c:v>31.82</c:v>
                </c:pt>
                <c:pt idx="15">
                  <c:v>35.090000000000003</c:v>
                </c:pt>
                <c:pt idx="16">
                  <c:v>35.31</c:v>
                </c:pt>
                <c:pt idx="17">
                  <c:v>35.340000000000003</c:v>
                </c:pt>
                <c:pt idx="18">
                  <c:v>31.53</c:v>
                </c:pt>
                <c:pt idx="19">
                  <c:v>29.34</c:v>
                </c:pt>
                <c:pt idx="20">
                  <c:v>26.48</c:v>
                </c:pt>
                <c:pt idx="21">
                  <c:v>24.5</c:v>
                </c:pt>
                <c:pt idx="22">
                  <c:v>23.4</c:v>
                </c:pt>
                <c:pt idx="23">
                  <c:v>23.3</c:v>
                </c:pt>
                <c:pt idx="24">
                  <c:v>23.1</c:v>
                </c:pt>
                <c:pt idx="25">
                  <c:v>21.5</c:v>
                </c:pt>
                <c:pt idx="26">
                  <c:v>19.8</c:v>
                </c:pt>
                <c:pt idx="27">
                  <c:v>18.5</c:v>
                </c:pt>
                <c:pt idx="28">
                  <c:v>17.600000000000001</c:v>
                </c:pt>
                <c:pt idx="29">
                  <c:v>17.5</c:v>
                </c:pt>
                <c:pt idx="30">
                  <c:v>16.71</c:v>
                </c:pt>
                <c:pt idx="31">
                  <c:v>17.899999999999999</c:v>
                </c:pt>
                <c:pt idx="32">
                  <c:v>16.696653653506477</c:v>
                </c:pt>
                <c:pt idx="33">
                  <c:v>16.5</c:v>
                </c:pt>
                <c:pt idx="34">
                  <c:v>15.9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6DC4-4FB9-9507-80546F527D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096800320"/>
        <c:axId val="-1096799232"/>
      </c:lineChart>
      <c:catAx>
        <c:axId val="-1096800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" spcFirstLastPara="1" vertOverflow="ellipsis" wrap="square" anchor="ctr" anchorCtr="1"/>
          <a:lstStyle/>
          <a:p>
            <a:pPr>
              <a:defRPr sz="105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-1096799232"/>
        <c:crosses val="autoZero"/>
        <c:auto val="1"/>
        <c:lblAlgn val="ctr"/>
        <c:lblOffset val="150"/>
        <c:tickLblSkip val="2"/>
        <c:noMultiLvlLbl val="0"/>
      </c:catAx>
      <c:valAx>
        <c:axId val="-109679923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" sourceLinked="1"/>
        <c:majorTickMark val="out"/>
        <c:minorTickMark val="none"/>
        <c:tickLblPos val="nextTo"/>
        <c:spPr>
          <a:noFill/>
          <a:ln>
            <a:solidFill>
              <a:srgbClr val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87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-1096800320"/>
        <c:crosses val="autoZero"/>
        <c:crossBetween val="midCat"/>
        <c:majorUnit val="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563511014537599"/>
          <c:y val="0.92654928550597826"/>
          <c:w val="0.52937104171604799"/>
          <c:h val="7.34507144940215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5387458818227776E-2"/>
          <c:y val="1.9804878048780488E-2"/>
          <c:w val="0.94050086889713902"/>
          <c:h val="0.80583433203705679"/>
        </c:manualLayout>
      </c:layout>
      <c:lineChart>
        <c:grouping val="standard"/>
        <c:varyColors val="0"/>
        <c:ser>
          <c:idx val="0"/>
          <c:order val="0"/>
          <c:tx>
            <c:strRef>
              <c:f>кырг!$A$5</c:f>
              <c:strCache>
                <c:ptCount val="1"/>
                <c:pt idx="0">
                  <c:v>Өлгөн аялдардын саны</c:v>
                </c:pt>
              </c:strCache>
            </c:strRef>
          </c:tx>
          <c:spPr>
            <a:ln w="38100">
              <a:solidFill>
                <a:srgbClr val="C0000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dLbls>
            <c:dLbl>
              <c:idx val="0"/>
              <c:layout>
                <c:manualLayout>
                  <c:x val="-1.34138162307177E-3"/>
                  <c:y val="-3.247183565275016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60F-402E-A3DC-E503477843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1867364746945899E-2"/>
                  <c:y val="-3.90987408880053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60F-402E-A3DC-E503477843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8848167539267068E-2"/>
                  <c:y val="-7.620941020543416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B60F-402E-A3DC-E503477843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1867364746945899E-2"/>
                  <c:y val="-5.765407554671968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B60F-402E-A3DC-E503477843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1804844816933094E-2"/>
                  <c:y val="-3.644797879390334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B60F-402E-A3DC-E503477843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2.7225130890052459E-2"/>
                  <c:y val="-3.379721669980121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B60F-402E-A3DC-E503477843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1.3413816230717737E-2"/>
                  <c:y val="-3.512259774685224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B60F-402E-A3DC-E503477843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-1.884816753926712E-2"/>
                  <c:y val="-7.88601722995361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7-B60F-402E-A3DC-E503477843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5"/>
              <c:layout>
                <c:manualLayout>
                  <c:x val="-1.0471204188481778E-2"/>
                  <c:y val="-3.37972166998011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9-B60F-402E-A3DC-E503477843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6"/>
              <c:layout>
                <c:manualLayout>
                  <c:x val="-1.4659685863874346E-2"/>
                  <c:y val="-6.03048376408217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A-B60F-402E-A3DC-E503477843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9"/>
              <c:layout>
                <c:manualLayout>
                  <c:x val="-2.1462105969148222E-2"/>
                  <c:y val="-3.51225977468522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B-B60F-402E-A3DC-E503477843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1"/>
              <c:layout>
                <c:manualLayout>
                  <c:x val="-1.062263498870942E-2"/>
                  <c:y val="-4.62889852486133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C-B60F-402E-A3DC-E503477843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4"/>
              <c:layout>
                <c:manualLayout>
                  <c:x val="-3.2384634475499607E-3"/>
                  <c:y val="-3.45687493808900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B-B60F-402E-A3DC-E503477843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кырг!$B$4:$AJ$4</c:f>
              <c:numCache>
                <c:formatCode>General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кырг!$B$5:$AJ$5</c:f>
              <c:numCache>
                <c:formatCode>General</c:formatCode>
                <c:ptCount val="35"/>
                <c:pt idx="0">
                  <c:v>81</c:v>
                </c:pt>
                <c:pt idx="1">
                  <c:v>72</c:v>
                </c:pt>
                <c:pt idx="2">
                  <c:v>64</c:v>
                </c:pt>
                <c:pt idx="3">
                  <c:v>52</c:v>
                </c:pt>
                <c:pt idx="4">
                  <c:v>47</c:v>
                </c:pt>
                <c:pt idx="5">
                  <c:v>52</c:v>
                </c:pt>
                <c:pt idx="6">
                  <c:v>34</c:v>
                </c:pt>
                <c:pt idx="7">
                  <c:v>64</c:v>
                </c:pt>
                <c:pt idx="8">
                  <c:v>35</c:v>
                </c:pt>
                <c:pt idx="9">
                  <c:v>44</c:v>
                </c:pt>
                <c:pt idx="10">
                  <c:v>44</c:v>
                </c:pt>
                <c:pt idx="11">
                  <c:v>43</c:v>
                </c:pt>
                <c:pt idx="12">
                  <c:v>54</c:v>
                </c:pt>
                <c:pt idx="13">
                  <c:v>52</c:v>
                </c:pt>
                <c:pt idx="14">
                  <c:v>56</c:v>
                </c:pt>
                <c:pt idx="15">
                  <c:v>66</c:v>
                </c:pt>
                <c:pt idx="16">
                  <c:v>67</c:v>
                </c:pt>
                <c:pt idx="17">
                  <c:v>64</c:v>
                </c:pt>
                <c:pt idx="18">
                  <c:v>70</c:v>
                </c:pt>
                <c:pt idx="19">
                  <c:v>86</c:v>
                </c:pt>
                <c:pt idx="20">
                  <c:v>75</c:v>
                </c:pt>
                <c:pt idx="21">
                  <c:v>82</c:v>
                </c:pt>
                <c:pt idx="22">
                  <c:v>76</c:v>
                </c:pt>
                <c:pt idx="23">
                  <c:v>56</c:v>
                </c:pt>
                <c:pt idx="24">
                  <c:v>81</c:v>
                </c:pt>
                <c:pt idx="25">
                  <c:v>63</c:v>
                </c:pt>
                <c:pt idx="26">
                  <c:v>48</c:v>
                </c:pt>
                <c:pt idx="27">
                  <c:v>49</c:v>
                </c:pt>
                <c:pt idx="28">
                  <c:v>49</c:v>
                </c:pt>
                <c:pt idx="29">
                  <c:v>43</c:v>
                </c:pt>
                <c:pt idx="30">
                  <c:v>61</c:v>
                </c:pt>
                <c:pt idx="31">
                  <c:v>36</c:v>
                </c:pt>
                <c:pt idx="32">
                  <c:v>41</c:v>
                </c:pt>
                <c:pt idx="33">
                  <c:v>33</c:v>
                </c:pt>
                <c:pt idx="34">
                  <c:v>22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D-B60F-402E-A3DC-E503477843B9}"/>
            </c:ext>
          </c:extLst>
        </c:ser>
        <c:ser>
          <c:idx val="1"/>
          <c:order val="1"/>
          <c:tx>
            <c:strRef>
              <c:f>кырг!$A$6</c:f>
              <c:strCache>
                <c:ptCount val="1"/>
                <c:pt idx="0">
                  <c:v>Энелик өлүмдүн коэффициенти</c:v>
                </c:pt>
              </c:strCache>
            </c:strRef>
          </c:tx>
          <c:spPr>
            <a:ln w="38100">
              <a:solidFill>
                <a:srgbClr val="4A2206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4A2206"/>
              </a:solidFill>
              <a:ln>
                <a:solidFill>
                  <a:srgbClr val="4A2206"/>
                </a:solidFill>
              </a:ln>
            </c:spPr>
          </c:marker>
          <c:dLbls>
            <c:dLbl>
              <c:idx val="0"/>
              <c:layout>
                <c:manualLayout>
                  <c:x val="-8.8324170746262344E-3"/>
                  <c:y val="-2.472503561309309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E-B60F-402E-A3DC-E503477843B9}"/>
                </c:ext>
                <c:ext xmlns:c15="http://schemas.microsoft.com/office/drawing/2012/chart" uri="{CE6537A1-D6FC-4f65-9D91-7224C49458BB}">
                  <c15:layout>
                    <c:manualLayout>
                      <c:w val="3.5881958417169686E-2"/>
                      <c:h val="4.3326810788810441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3.3953748739154084E-2"/>
                  <c:y val="2.375750744874579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F-B60F-402E-A3DC-E503477843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9929603869938794E-2"/>
                  <c:y val="3.170979373105201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0-B60F-402E-A3DC-E503477843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5305834981152188E-2"/>
                  <c:y val="3.185747491964380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1-B60F-402E-A3DC-E503477843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1567465905550506E-2"/>
                  <c:y val="3.365225321851771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2-B60F-402E-A3DC-E503477843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9232084209369142E-2"/>
                  <c:y val="3.946337721701288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3-B60F-402E-A3DC-E503477843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2251303094155486E-2"/>
                  <c:y val="0.10573242956956425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5-B60F-402E-A3DC-E503477843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5928959584277317E-2"/>
                  <c:y val="3.094107272376231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7-B60F-402E-A3DC-E503477843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1.8673702436410158E-2"/>
                  <c:y val="3.491721586491539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A-B60F-402E-A3DC-E503477843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1.9953104453492708E-2"/>
                  <c:y val="3.889335900606857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D-B60F-402E-A3DC-E503477843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2.3647441975512325E-2"/>
                  <c:y val="5.00664255934211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1-B60F-402E-A3DC-E503477843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-2.5318630945779762E-2"/>
                  <c:y val="3.359183481786451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3-B60F-402E-A3DC-E503477843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2"/>
              <c:layout>
                <c:manualLayout>
                  <c:x val="-2.9232084209369218E-2"/>
                  <c:y val="3.416185302880877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4-B60F-402E-A3DC-E503477843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layout>
                <c:manualLayout>
                  <c:x val="-1.9458960300119656E-2"/>
                  <c:y val="5.536794978162520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6-B60F-402E-A3DC-E503477843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5"/>
              <c:layout>
                <c:manualLayout>
                  <c:x val="-2.8001394191923192E-2"/>
                  <c:y val="2.82903106296603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7-B60F-402E-A3DC-E503477843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6"/>
              <c:layout>
                <c:manualLayout>
                  <c:x val="-3.1556542770764341E-2"/>
                  <c:y val="3.18574749196438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C-B60F-402E-A3DC-E503477843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0"/>
              <c:layout>
                <c:manualLayout>
                  <c:x val="-2.4899422783419677E-2"/>
                  <c:y val="4.8171026335425762E-2"/>
                </c:manualLayout>
              </c:layout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8-B60F-402E-A3DC-E503477843B9}"/>
                </c:ext>
                <c:ext xmlns:c15="http://schemas.microsoft.com/office/drawing/2012/chart" uri="{CE6537A1-D6FC-4f65-9D91-7224C49458BB}">
                  <c15:layout>
                    <c:manualLayout>
                      <c:w val="4.1415210422640833E-2"/>
                      <c:h val="4.8628334977014555E-2"/>
                    </c:manualLayout>
                  </c15:layout>
                </c:ext>
              </c:extLst>
            </c:dLbl>
            <c:dLbl>
              <c:idx val="31"/>
              <c:layout>
                <c:manualLayout>
                  <c:x val="-2.8913203305968738E-2"/>
                  <c:y val="3.30351747781030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9-B60F-402E-A3DC-E503477843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кырг!$B$4:$AJ$4</c:f>
              <c:numCache>
                <c:formatCode>General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кырг!$B$6:$AJ$6</c:f>
              <c:numCache>
                <c:formatCode>General</c:formatCode>
                <c:ptCount val="35"/>
                <c:pt idx="0">
                  <c:v>62.9</c:v>
                </c:pt>
                <c:pt idx="1">
                  <c:v>55.6</c:v>
                </c:pt>
                <c:pt idx="2">
                  <c:v>49.9</c:v>
                </c:pt>
                <c:pt idx="3">
                  <c:v>44.5</c:v>
                </c:pt>
                <c:pt idx="4">
                  <c:v>42.7</c:v>
                </c:pt>
                <c:pt idx="5">
                  <c:v>44.3</c:v>
                </c:pt>
                <c:pt idx="6">
                  <c:v>31.5</c:v>
                </c:pt>
                <c:pt idx="7">
                  <c:v>62.7</c:v>
                </c:pt>
                <c:pt idx="8">
                  <c:v>33.6</c:v>
                </c:pt>
                <c:pt idx="9">
                  <c:v>42.3</c:v>
                </c:pt>
                <c:pt idx="10">
                  <c:v>45.5</c:v>
                </c:pt>
                <c:pt idx="11">
                  <c:v>43.8</c:v>
                </c:pt>
                <c:pt idx="12">
                  <c:v>53.5</c:v>
                </c:pt>
                <c:pt idx="13">
                  <c:v>49.3</c:v>
                </c:pt>
                <c:pt idx="14">
                  <c:v>50.9</c:v>
                </c:pt>
                <c:pt idx="15">
                  <c:v>60.1</c:v>
                </c:pt>
                <c:pt idx="16">
                  <c:v>55.5</c:v>
                </c:pt>
                <c:pt idx="17">
                  <c:v>51.9</c:v>
                </c:pt>
                <c:pt idx="18" formatCode="0.0">
                  <c:v>55</c:v>
                </c:pt>
                <c:pt idx="19">
                  <c:v>63.5</c:v>
                </c:pt>
                <c:pt idx="20">
                  <c:v>51.3</c:v>
                </c:pt>
                <c:pt idx="21">
                  <c:v>54.8</c:v>
                </c:pt>
                <c:pt idx="22">
                  <c:v>49.1</c:v>
                </c:pt>
                <c:pt idx="23" formatCode="0.0">
                  <c:v>36</c:v>
                </c:pt>
                <c:pt idx="24" formatCode="0.0">
                  <c:v>50.1</c:v>
                </c:pt>
                <c:pt idx="25" formatCode="0.0">
                  <c:v>38.5</c:v>
                </c:pt>
                <c:pt idx="26" formatCode="0.0">
                  <c:v>30.3</c:v>
                </c:pt>
                <c:pt idx="27" formatCode="0.0">
                  <c:v>31.9</c:v>
                </c:pt>
                <c:pt idx="28" formatCode="0.0">
                  <c:v>28.6</c:v>
                </c:pt>
                <c:pt idx="29" formatCode="0.0">
                  <c:v>24.8</c:v>
                </c:pt>
                <c:pt idx="30" formatCode="0.0">
                  <c:v>38.6</c:v>
                </c:pt>
                <c:pt idx="31" formatCode="0.0">
                  <c:v>30.5</c:v>
                </c:pt>
                <c:pt idx="32" formatCode="0.0">
                  <c:v>28</c:v>
                </c:pt>
                <c:pt idx="33" formatCode="0.0">
                  <c:v>22.606300992622124</c:v>
                </c:pt>
                <c:pt idx="34" formatCode="0.0">
                  <c:v>15.7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3A-B60F-402E-A3DC-E503477843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389052080"/>
        <c:axId val="-1212995728"/>
      </c:lineChart>
      <c:catAx>
        <c:axId val="-1389052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180000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-1212995728"/>
        <c:crosses val="autoZero"/>
        <c:auto val="1"/>
        <c:lblAlgn val="ctr"/>
        <c:lblOffset val="120"/>
        <c:tickLblSkip val="1"/>
        <c:tickMarkSkip val="1"/>
        <c:noMultiLvlLbl val="0"/>
      </c:catAx>
      <c:valAx>
        <c:axId val="-12129957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-1389052080"/>
        <c:crosses val="autoZero"/>
        <c:crossBetween val="midCat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0739544880833558"/>
          <c:y val="0.91854166340539445"/>
          <c:w val="0.76338917612096635"/>
          <c:h val="7.1666602650278466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3.3693896371061724E-2"/>
          <c:y val="2.6661653248400124E-2"/>
          <c:w val="0.96467168586181207"/>
          <c:h val="0.80110330695587417"/>
        </c:manualLayout>
      </c:layout>
      <c:lineChart>
        <c:grouping val="standard"/>
        <c:varyColors val="0"/>
        <c:ser>
          <c:idx val="0"/>
          <c:order val="0"/>
          <c:tx>
            <c:strRef>
              <c:f>кырг!$A$4</c:f>
              <c:strCache>
                <c:ptCount val="1"/>
                <c:pt idx="0">
                  <c:v>Экөө тең</c:v>
                </c:pt>
              </c:strCache>
            </c:strRef>
          </c:tx>
          <c:spPr>
            <a:ln w="38100">
              <a:solidFill>
                <a:srgbClr val="00B05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кырг!$B$3:$Z$3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кырг!$B$4:$Z$4</c:f>
              <c:numCache>
                <c:formatCode>General</c:formatCode>
                <c:ptCount val="25"/>
                <c:pt idx="0">
                  <c:v>68.5</c:v>
                </c:pt>
                <c:pt idx="1">
                  <c:v>68.7</c:v>
                </c:pt>
                <c:pt idx="2">
                  <c:v>68.099999999999994</c:v>
                </c:pt>
                <c:pt idx="3">
                  <c:v>68.2</c:v>
                </c:pt>
                <c:pt idx="4">
                  <c:v>68.2</c:v>
                </c:pt>
                <c:pt idx="5">
                  <c:v>67.900000000000006</c:v>
                </c:pt>
                <c:pt idx="6">
                  <c:v>67.7</c:v>
                </c:pt>
                <c:pt idx="7">
                  <c:v>67.8</c:v>
                </c:pt>
                <c:pt idx="8">
                  <c:v>68.400000000000006</c:v>
                </c:pt>
                <c:pt idx="9">
                  <c:v>69.099999999999994</c:v>
                </c:pt>
                <c:pt idx="10">
                  <c:v>69.3</c:v>
                </c:pt>
                <c:pt idx="11">
                  <c:v>69.599999999999994</c:v>
                </c:pt>
                <c:pt idx="12" formatCode="0.0">
                  <c:v>70</c:v>
                </c:pt>
                <c:pt idx="13" formatCode="0.0">
                  <c:v>70.2</c:v>
                </c:pt>
                <c:pt idx="14" formatCode="0.0">
                  <c:v>70.400000000000006</c:v>
                </c:pt>
                <c:pt idx="15" formatCode="0.0">
                  <c:v>70.599999999999994</c:v>
                </c:pt>
                <c:pt idx="16" formatCode="0.0">
                  <c:v>70.900000000000006</c:v>
                </c:pt>
                <c:pt idx="17" formatCode="0.0">
                  <c:v>71.099999999999994</c:v>
                </c:pt>
                <c:pt idx="18" formatCode="0.0">
                  <c:v>71.3</c:v>
                </c:pt>
                <c:pt idx="19" formatCode="0.0">
                  <c:v>71.5</c:v>
                </c:pt>
                <c:pt idx="20" formatCode="0.0">
                  <c:v>71.7</c:v>
                </c:pt>
                <c:pt idx="21" formatCode="0.0">
                  <c:v>71.8</c:v>
                </c:pt>
                <c:pt idx="22" formatCode="0.0">
                  <c:v>71.900000000000006</c:v>
                </c:pt>
                <c:pt idx="23" formatCode="0.0">
                  <c:v>72</c:v>
                </c:pt>
                <c:pt idx="24" formatCode="0.0">
                  <c:v>72.099999999999994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DA1-4678-A07F-9A7B3DD6B8D0}"/>
            </c:ext>
          </c:extLst>
        </c:ser>
        <c:ser>
          <c:idx val="1"/>
          <c:order val="1"/>
          <c:tx>
            <c:strRef>
              <c:f>кырг!$A$5</c:f>
              <c:strCache>
                <c:ptCount val="1"/>
                <c:pt idx="0">
                  <c:v>Эркек балдар</c:v>
                </c:pt>
              </c:strCache>
            </c:strRef>
          </c:tx>
          <c:spPr>
            <a:ln w="38100">
              <a:solidFill>
                <a:schemeClr val="accent5">
                  <a:lumMod val="50000"/>
                </a:schemeClr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002060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кырг!$B$3:$Z$3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кырг!$B$5:$Z$5</c:f>
              <c:numCache>
                <c:formatCode>0.0</c:formatCode>
                <c:ptCount val="25"/>
                <c:pt idx="0" formatCode="General">
                  <c:v>64.900000000000006</c:v>
                </c:pt>
                <c:pt idx="1">
                  <c:v>65</c:v>
                </c:pt>
                <c:pt idx="2" formatCode="General">
                  <c:v>64.400000000000006</c:v>
                </c:pt>
                <c:pt idx="3" formatCode="General">
                  <c:v>64.5</c:v>
                </c:pt>
                <c:pt idx="4" formatCode="General">
                  <c:v>64.3</c:v>
                </c:pt>
                <c:pt idx="5" formatCode="General">
                  <c:v>64.2</c:v>
                </c:pt>
                <c:pt idx="6" formatCode="General">
                  <c:v>63.5</c:v>
                </c:pt>
                <c:pt idx="7" formatCode="General">
                  <c:v>63.7</c:v>
                </c:pt>
                <c:pt idx="8" formatCode="General">
                  <c:v>64.5</c:v>
                </c:pt>
                <c:pt idx="9" formatCode="General">
                  <c:v>65.2</c:v>
                </c:pt>
                <c:pt idx="10" formatCode="General">
                  <c:v>65.3</c:v>
                </c:pt>
                <c:pt idx="11" formatCode="General">
                  <c:v>65.7</c:v>
                </c:pt>
                <c:pt idx="12">
                  <c:v>66.099999999999994</c:v>
                </c:pt>
                <c:pt idx="13">
                  <c:v>66.3</c:v>
                </c:pt>
                <c:pt idx="14">
                  <c:v>66.5</c:v>
                </c:pt>
                <c:pt idx="15">
                  <c:v>66.7</c:v>
                </c:pt>
                <c:pt idx="16">
                  <c:v>67</c:v>
                </c:pt>
                <c:pt idx="17">
                  <c:v>67.2</c:v>
                </c:pt>
                <c:pt idx="18">
                  <c:v>67.400000000000006</c:v>
                </c:pt>
                <c:pt idx="19">
                  <c:v>67.599999999999994</c:v>
                </c:pt>
                <c:pt idx="20">
                  <c:v>67.8</c:v>
                </c:pt>
                <c:pt idx="21">
                  <c:v>67.900000000000006</c:v>
                </c:pt>
                <c:pt idx="22">
                  <c:v>68</c:v>
                </c:pt>
                <c:pt idx="23">
                  <c:v>68.2</c:v>
                </c:pt>
                <c:pt idx="24">
                  <c:v>68.400000000000006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EDA1-4678-A07F-9A7B3DD6B8D0}"/>
            </c:ext>
          </c:extLst>
        </c:ser>
        <c:ser>
          <c:idx val="2"/>
          <c:order val="2"/>
          <c:tx>
            <c:strRef>
              <c:f>кырг!$A$6</c:f>
              <c:strCache>
                <c:ptCount val="1"/>
                <c:pt idx="0">
                  <c:v>Кыздар</c:v>
                </c:pt>
              </c:strCache>
            </c:strRef>
          </c:tx>
          <c:spPr>
            <a:ln w="38100">
              <a:solidFill>
                <a:srgbClr val="C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кырг!$B$3:$Z$3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кырг!$B$6:$Z$6</c:f>
              <c:numCache>
                <c:formatCode>General</c:formatCode>
                <c:ptCount val="25"/>
                <c:pt idx="0">
                  <c:v>72.400000000000006</c:v>
                </c:pt>
                <c:pt idx="1">
                  <c:v>72.599999999999994</c:v>
                </c:pt>
                <c:pt idx="2">
                  <c:v>72.099999999999994</c:v>
                </c:pt>
                <c:pt idx="3">
                  <c:v>72.2</c:v>
                </c:pt>
                <c:pt idx="4">
                  <c:v>72.2</c:v>
                </c:pt>
                <c:pt idx="5">
                  <c:v>71.900000000000006</c:v>
                </c:pt>
                <c:pt idx="6">
                  <c:v>72.099999999999994</c:v>
                </c:pt>
                <c:pt idx="7">
                  <c:v>72.2</c:v>
                </c:pt>
                <c:pt idx="8">
                  <c:v>72.599999999999994</c:v>
                </c:pt>
                <c:pt idx="9">
                  <c:v>73.2</c:v>
                </c:pt>
                <c:pt idx="10">
                  <c:v>73.5</c:v>
                </c:pt>
                <c:pt idx="11">
                  <c:v>73.7</c:v>
                </c:pt>
                <c:pt idx="12" formatCode="0.0">
                  <c:v>74.099999999999994</c:v>
                </c:pt>
                <c:pt idx="13" formatCode="0.0">
                  <c:v>74.3</c:v>
                </c:pt>
                <c:pt idx="14" formatCode="0.0">
                  <c:v>74.5</c:v>
                </c:pt>
                <c:pt idx="15" formatCode="0.0">
                  <c:v>74.8</c:v>
                </c:pt>
                <c:pt idx="16" formatCode="0.0">
                  <c:v>75.099999999999994</c:v>
                </c:pt>
                <c:pt idx="17" formatCode="0.0">
                  <c:v>75.400000000000006</c:v>
                </c:pt>
                <c:pt idx="18" formatCode="0.0">
                  <c:v>75.599999999999994</c:v>
                </c:pt>
                <c:pt idx="19" formatCode="0.0">
                  <c:v>75.8</c:v>
                </c:pt>
                <c:pt idx="20" formatCode="0.0">
                  <c:v>76</c:v>
                </c:pt>
                <c:pt idx="21" formatCode="0.0">
                  <c:v>76.099999999999994</c:v>
                </c:pt>
                <c:pt idx="22" formatCode="0.0">
                  <c:v>76.3</c:v>
                </c:pt>
                <c:pt idx="23" formatCode="0.0">
                  <c:v>76.5</c:v>
                </c:pt>
                <c:pt idx="24" formatCode="0.0">
                  <c:v>76.599999999999994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EDA1-4678-A07F-9A7B3DD6B8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212994096"/>
        <c:axId val="-1212996816"/>
      </c:lineChart>
      <c:catAx>
        <c:axId val="-1212994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-1212996816"/>
        <c:crosses val="autoZero"/>
        <c:auto val="1"/>
        <c:lblAlgn val="ctr"/>
        <c:lblOffset val="200"/>
        <c:noMultiLvlLbl val="0"/>
      </c:catAx>
      <c:valAx>
        <c:axId val="-1212996816"/>
        <c:scaling>
          <c:orientation val="minMax"/>
          <c:max val="78"/>
          <c:min val="60"/>
        </c:scaling>
        <c:delete val="0"/>
        <c:axPos val="l"/>
        <c:majorGridlines>
          <c:spPr>
            <a:ln w="3175">
              <a:noFill/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-1212994096"/>
        <c:crosses val="autoZero"/>
        <c:crossBetween val="between"/>
        <c:majorUnit val="2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6611721298644419"/>
          <c:y val="0.92389041257483262"/>
          <c:w val="0.65375070168252092"/>
          <c:h val="6.7993771964945063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C56-407D-8382-2143C9FE989A}"/>
              </c:ext>
            </c:extLst>
          </c:dPt>
          <c:dPt>
            <c:idx val="1"/>
            <c:bubble3D val="0"/>
            <c:spPr>
              <a:solidFill>
                <a:srgbClr val="00A98F">
                  <a:lumMod val="60000"/>
                  <a:lumOff val="4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C56-407D-8382-2143C9FE989A}"/>
              </c:ext>
            </c:extLst>
          </c:dPt>
          <c:dPt>
            <c:idx val="2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C56-407D-8382-2143C9FE989A}"/>
              </c:ext>
            </c:extLst>
          </c:dPt>
          <c:dPt>
            <c:idx val="3"/>
            <c:bubble3D val="0"/>
            <c:spPr>
              <a:solidFill>
                <a:srgbClr val="00206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C56-407D-8382-2143C9FE989A}"/>
              </c:ext>
            </c:extLst>
          </c:dPt>
          <c:dPt>
            <c:idx val="4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C56-407D-8382-2143C9FE989A}"/>
              </c:ext>
            </c:extLst>
          </c:dPt>
          <c:dPt>
            <c:idx val="5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CC56-407D-8382-2143C9FE989A}"/>
              </c:ext>
            </c:extLst>
          </c:dPt>
          <c:dLbls>
            <c:dLbl>
              <c:idx val="0"/>
              <c:layout>
                <c:manualLayout>
                  <c:x val="1.6334318941182344E-2"/>
                  <c:y val="-0.11637898609130547"/>
                </c:manualLayout>
              </c:layout>
              <c:tx>
                <c:rich>
                  <a:bodyPr/>
                  <a:lstStyle/>
                  <a:p>
                    <a:fld id="{73C04ADB-5B5E-42C8-9604-9B54EF9CF2DB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C690D516-BD18-443C-ADF4-B16574838703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C56-407D-8382-2143C9FE989A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3.2992905591620212E-3"/>
                  <c:y val="-4.7988095976191954E-4"/>
                </c:manualLayout>
              </c:layout>
              <c:tx>
                <c:rich>
                  <a:bodyPr/>
                  <a:lstStyle/>
                  <a:p>
                    <a:fld id="{174335CA-621C-4418-8542-79028FC4E844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A8F45203-396C-4D9E-B161-498F2E53A62E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C56-407D-8382-2143C9FE989A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3.3968139245178282E-2"/>
                  <c:y val="2.2949552565771799E-2"/>
                </c:manualLayout>
              </c:layout>
              <c:tx>
                <c:rich>
                  <a:bodyPr/>
                  <a:lstStyle/>
                  <a:p>
                    <a:fld id="{4C8102A4-8AE4-4F16-AD24-3DE7C655C900}" type="CATEGORYNAME">
                      <a:rPr lang="ru-RU" smtClean="0"/>
                      <a:pPr/>
                      <a:t>[ИМЯ КАТЕГОРИИ]</a:t>
                    </a:fld>
                    <a:endParaRPr lang="ru-RU" dirty="0"/>
                  </a:p>
                  <a:p>
                    <a:r>
                      <a:rPr lang="ru-RU" baseline="0" dirty="0"/>
                      <a:t> </a:t>
                    </a:r>
                    <a:fld id="{C85D8A04-00D3-4055-B2A2-D596F1792146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CC56-407D-8382-2143C9FE989A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1.8556293763543511E-2"/>
                  <c:y val="2.7198007729348793E-2"/>
                </c:manualLayout>
              </c:layout>
              <c:tx>
                <c:rich>
                  <a:bodyPr/>
                  <a:lstStyle/>
                  <a:p>
                    <a:fld id="{8BEB93D7-4006-498D-9186-B2024708BE17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 </a:t>
                    </a:r>
                  </a:p>
                  <a:p>
                    <a:fld id="{D365433F-73F4-4338-81C7-68DF26FE91DF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CC56-407D-8382-2143C9FE989A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-4.516391169532257E-3"/>
                  <c:y val="-9.9984706636079917E-2"/>
                </c:manualLayout>
              </c:layout>
              <c:tx>
                <c:rich>
                  <a:bodyPr/>
                  <a:lstStyle/>
                  <a:p>
                    <a:fld id="{B1482EF5-C916-42A5-8FBD-3708A247F677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 </a:t>
                    </a:r>
                  </a:p>
                  <a:p>
                    <a:fld id="{31B74A75-45FE-4837-BC68-C6DDD8C65AC9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CC56-407D-8382-2143C9FE989A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5.5689451838182941E-2"/>
                  <c:y val="-7.233678467356934E-2"/>
                </c:manualLayout>
              </c:layout>
              <c:tx>
                <c:rich>
                  <a:bodyPr/>
                  <a:lstStyle/>
                  <a:p>
                    <a:fld id="{BD4BDFDB-FD8C-4135-9D44-D443FBE8C494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6DB0241E-9492-4459-A132-3475F1330C05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CC56-407D-8382-2143C9FE989A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кырг!$A$30:$A$35</c:f>
              <c:strCache>
                <c:ptCount val="6"/>
                <c:pt idx="0">
                  <c:v>Кан айлануу системасынын ооруларынан </c:v>
                </c:pt>
                <c:pt idx="1">
                  <c:v>Шишик ооруларынан</c:v>
                </c:pt>
                <c:pt idx="2">
                  <c:v>Дем алуу органдарынын ооруларынан</c:v>
                </c:pt>
                <c:pt idx="3">
                  <c:v>Өлүмүн  тышкы себептеринен</c:v>
                </c:pt>
                <c:pt idx="4">
                  <c:v>Тамак сиңирүү органдарынын ооруларынан</c:v>
                </c:pt>
                <c:pt idx="5">
                  <c:v>Башка оорулардан </c:v>
                </c:pt>
              </c:strCache>
            </c:strRef>
          </c:cat>
          <c:val>
            <c:numRef>
              <c:f>кырг!$B$30:$B$35</c:f>
              <c:numCache>
                <c:formatCode>#\ ##0.0</c:formatCode>
                <c:ptCount val="6"/>
                <c:pt idx="0">
                  <c:v>52.5</c:v>
                </c:pt>
                <c:pt idx="1">
                  <c:v>13.7</c:v>
                </c:pt>
                <c:pt idx="2">
                  <c:v>6.2</c:v>
                </c:pt>
                <c:pt idx="3">
                  <c:v>6.5</c:v>
                </c:pt>
                <c:pt idx="4">
                  <c:v>5.0999999999999996</c:v>
                </c:pt>
                <c:pt idx="5">
                  <c:v>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CC56-407D-8382-2143C9FE98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8448227664703589E-2"/>
          <c:y val="2.0927835051546391E-2"/>
          <c:w val="0.93695025533053033"/>
          <c:h val="0.84217036014828039"/>
        </c:manualLayout>
      </c:layout>
      <c:lineChart>
        <c:grouping val="standard"/>
        <c:varyColors val="0"/>
        <c:ser>
          <c:idx val="0"/>
          <c:order val="0"/>
          <c:tx>
            <c:strRef>
              <c:f>кырг!$B$3:$B$5</c:f>
              <c:strCache>
                <c:ptCount val="3"/>
                <c:pt idx="0">
                  <c:v>Келгендердин саны</c:v>
                </c:pt>
              </c:strCache>
            </c:strRef>
          </c:tx>
          <c:spPr>
            <a:ln w="31750">
              <a:solidFill>
                <a:srgbClr val="FF0000"/>
              </a:solidFill>
              <a:prstDash val="solid"/>
            </a:ln>
          </c:spPr>
          <c:marker>
            <c:symbol val="none"/>
          </c:marker>
          <c:dLbls>
            <c:delete val="1"/>
          </c:dLbls>
          <c:cat>
            <c:numRef>
              <c:f>кырг!$A$6:$A$40</c:f>
              <c:numCache>
                <c:formatCode>0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кырг!$B$6:$B$40</c:f>
              <c:numCache>
                <c:formatCode>0.0</c:formatCode>
                <c:ptCount val="35"/>
                <c:pt idx="0">
                  <c:v>40.939</c:v>
                </c:pt>
                <c:pt idx="1">
                  <c:v>37.558</c:v>
                </c:pt>
                <c:pt idx="2">
                  <c:v>26.274999999999999</c:v>
                </c:pt>
                <c:pt idx="3">
                  <c:v>23.015000000000001</c:v>
                </c:pt>
                <c:pt idx="4">
                  <c:v>20.103999999999999</c:v>
                </c:pt>
                <c:pt idx="5">
                  <c:v>18.367999999999999</c:v>
                </c:pt>
                <c:pt idx="6">
                  <c:v>15.91</c:v>
                </c:pt>
                <c:pt idx="7">
                  <c:v>12.798999999999999</c:v>
                </c:pt>
                <c:pt idx="8">
                  <c:v>10.218999999999999</c:v>
                </c:pt>
                <c:pt idx="9">
                  <c:v>7.8789999999999996</c:v>
                </c:pt>
                <c:pt idx="10">
                  <c:v>5.3490000000000002</c:v>
                </c:pt>
                <c:pt idx="11">
                  <c:v>5.048</c:v>
                </c:pt>
                <c:pt idx="12">
                  <c:v>4.8929999999999998</c:v>
                </c:pt>
                <c:pt idx="13">
                  <c:v>4.4829999999999997</c:v>
                </c:pt>
                <c:pt idx="14">
                  <c:v>3.2839999999999998</c:v>
                </c:pt>
                <c:pt idx="15">
                  <c:v>3.7610000000000001</c:v>
                </c:pt>
                <c:pt idx="16">
                  <c:v>3.42</c:v>
                </c:pt>
                <c:pt idx="17">
                  <c:v>3.96</c:v>
                </c:pt>
                <c:pt idx="18">
                  <c:v>3.4969999999999999</c:v>
                </c:pt>
                <c:pt idx="19">
                  <c:v>3.8290000000000002</c:v>
                </c:pt>
                <c:pt idx="20">
                  <c:v>3.903</c:v>
                </c:pt>
                <c:pt idx="21">
                  <c:v>6.3369999999999997</c:v>
                </c:pt>
                <c:pt idx="22">
                  <c:v>5.532</c:v>
                </c:pt>
                <c:pt idx="23">
                  <c:v>4.3490000000000002</c:v>
                </c:pt>
                <c:pt idx="24">
                  <c:v>3.9279999999999999</c:v>
                </c:pt>
                <c:pt idx="25">
                  <c:v>3.5590000000000002</c:v>
                </c:pt>
                <c:pt idx="26">
                  <c:v>3.16</c:v>
                </c:pt>
                <c:pt idx="27" formatCode="#\ ##0.0">
                  <c:v>1.974</c:v>
                </c:pt>
                <c:pt idx="28" formatCode="#\ ##0.0">
                  <c:v>1.7000000000000002</c:v>
                </c:pt>
                <c:pt idx="29" formatCode="#\ ##0.0">
                  <c:v>1.4</c:v>
                </c:pt>
                <c:pt idx="30" formatCode="#\ ##0.0">
                  <c:v>1</c:v>
                </c:pt>
                <c:pt idx="31" formatCode="#\ ##0.0">
                  <c:v>8.1999999999999993</c:v>
                </c:pt>
                <c:pt idx="32" formatCode="#\ ##0.0">
                  <c:v>12.4</c:v>
                </c:pt>
                <c:pt idx="33" formatCode="#\ ##0.0">
                  <c:v>14.452999999999999</c:v>
                </c:pt>
                <c:pt idx="34" formatCode="#\ ##0.0">
                  <c:v>14.7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18F-434C-A78B-EEAC5EE882E5}"/>
            </c:ext>
          </c:extLst>
        </c:ser>
        <c:ser>
          <c:idx val="1"/>
          <c:order val="1"/>
          <c:tx>
            <c:strRef>
              <c:f>кырг!$C$3:$C$5</c:f>
              <c:strCache>
                <c:ptCount val="3"/>
                <c:pt idx="0">
                  <c:v>Кеткендердин саны</c:v>
                </c:pt>
              </c:strCache>
            </c:strRef>
          </c:tx>
          <c:spPr>
            <a:ln w="31750">
              <a:solidFill>
                <a:srgbClr val="00B050"/>
              </a:solidFill>
              <a:prstDash val="solid"/>
            </a:ln>
          </c:spPr>
          <c:marker>
            <c:symbol val="none"/>
          </c:marker>
          <c:dLbls>
            <c:delete val="1"/>
          </c:dLbls>
          <c:cat>
            <c:numRef>
              <c:f>кырг!$A$6:$A$40</c:f>
              <c:numCache>
                <c:formatCode>0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кырг!$C$6:$C$40</c:f>
              <c:numCache>
                <c:formatCode>0.0</c:formatCode>
                <c:ptCount val="35"/>
                <c:pt idx="0">
                  <c:v>82.852000000000004</c:v>
                </c:pt>
                <c:pt idx="1">
                  <c:v>71.314999999999998</c:v>
                </c:pt>
                <c:pt idx="2">
                  <c:v>103.72799999999999</c:v>
                </c:pt>
                <c:pt idx="3">
                  <c:v>143.619</c:v>
                </c:pt>
                <c:pt idx="4">
                  <c:v>71.197000000000003</c:v>
                </c:pt>
                <c:pt idx="5">
                  <c:v>37.302</c:v>
                </c:pt>
                <c:pt idx="6">
                  <c:v>27.584</c:v>
                </c:pt>
                <c:pt idx="7">
                  <c:v>19.538</c:v>
                </c:pt>
                <c:pt idx="8">
                  <c:v>15.670999999999999</c:v>
                </c:pt>
                <c:pt idx="9">
                  <c:v>17.818000000000001</c:v>
                </c:pt>
                <c:pt idx="10">
                  <c:v>27.887</c:v>
                </c:pt>
                <c:pt idx="11">
                  <c:v>31.632999999999999</c:v>
                </c:pt>
                <c:pt idx="12">
                  <c:v>32.716999999999999</c:v>
                </c:pt>
                <c:pt idx="13">
                  <c:v>21.209</c:v>
                </c:pt>
                <c:pt idx="14">
                  <c:v>22.606999999999999</c:v>
                </c:pt>
                <c:pt idx="15">
                  <c:v>30.741</c:v>
                </c:pt>
                <c:pt idx="16">
                  <c:v>34.423000000000002</c:v>
                </c:pt>
                <c:pt idx="17">
                  <c:v>54.607999999999997</c:v>
                </c:pt>
                <c:pt idx="18">
                  <c:v>41.286999999999999</c:v>
                </c:pt>
                <c:pt idx="19">
                  <c:v>33.380000000000003</c:v>
                </c:pt>
                <c:pt idx="20">
                  <c:v>54.530999999999999</c:v>
                </c:pt>
                <c:pt idx="21">
                  <c:v>45.74</c:v>
                </c:pt>
                <c:pt idx="22">
                  <c:v>13.019</c:v>
                </c:pt>
                <c:pt idx="23">
                  <c:v>11.552</c:v>
                </c:pt>
                <c:pt idx="24">
                  <c:v>11.685</c:v>
                </c:pt>
                <c:pt idx="25">
                  <c:v>7.7880000000000003</c:v>
                </c:pt>
                <c:pt idx="26">
                  <c:v>7.125</c:v>
                </c:pt>
                <c:pt idx="27" formatCode="#\ ##0.0">
                  <c:v>5.899</c:v>
                </c:pt>
                <c:pt idx="28" formatCode="#\ ##0.0">
                  <c:v>7.1</c:v>
                </c:pt>
                <c:pt idx="29" formatCode="#\ ##0.0">
                  <c:v>7.6</c:v>
                </c:pt>
                <c:pt idx="30" formatCode="#\ ##0.0">
                  <c:v>5.8</c:v>
                </c:pt>
                <c:pt idx="31" formatCode="#\ ##0.0">
                  <c:v>9</c:v>
                </c:pt>
                <c:pt idx="32" formatCode="#\ ##0.0">
                  <c:v>6.5</c:v>
                </c:pt>
                <c:pt idx="33" formatCode="#\ ##0.0">
                  <c:v>4.6100000000000003</c:v>
                </c:pt>
                <c:pt idx="34" formatCode="#\ ##0.0">
                  <c:v>3.5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18F-434C-A78B-EEAC5EE882E5}"/>
            </c:ext>
          </c:extLst>
        </c:ser>
        <c:ser>
          <c:idx val="2"/>
          <c:order val="2"/>
          <c:tx>
            <c:strRef>
              <c:f>кырг!$D$3:$D$5</c:f>
              <c:strCache>
                <c:ptCount val="3"/>
                <c:pt idx="0">
                  <c:v>Миграциялык өсүү, кетүү агымы </c:v>
                </c:pt>
              </c:strCache>
            </c:strRef>
          </c:tx>
          <c:spPr>
            <a:ln w="31750">
              <a:solidFill>
                <a:srgbClr val="0070C0"/>
              </a:solidFill>
              <a:prstDash val="solid"/>
            </a:ln>
          </c:spPr>
          <c:marker>
            <c:symbol val="none"/>
          </c:marker>
          <c:dLbls>
            <c:delete val="1"/>
          </c:dLbls>
          <c:cat>
            <c:numRef>
              <c:f>кырг!$A$6:$A$40</c:f>
              <c:numCache>
                <c:formatCode>0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кырг!$D$6:$D$40</c:f>
              <c:numCache>
                <c:formatCode>0.0</c:formatCode>
                <c:ptCount val="35"/>
                <c:pt idx="0">
                  <c:v>-41.913000000000004</c:v>
                </c:pt>
                <c:pt idx="1">
                  <c:v>-33.756999999999998</c:v>
                </c:pt>
                <c:pt idx="2">
                  <c:v>-77.453000000000003</c:v>
                </c:pt>
                <c:pt idx="3">
                  <c:v>-120.604</c:v>
                </c:pt>
                <c:pt idx="4">
                  <c:v>-51.093000000000004</c:v>
                </c:pt>
                <c:pt idx="5">
                  <c:v>-18.934000000000001</c:v>
                </c:pt>
                <c:pt idx="6">
                  <c:v>-11.673999999999999</c:v>
                </c:pt>
                <c:pt idx="7">
                  <c:v>-6.7390000000000008</c:v>
                </c:pt>
                <c:pt idx="8">
                  <c:v>-5.452</c:v>
                </c:pt>
                <c:pt idx="9">
                  <c:v>-9.9390000000000018</c:v>
                </c:pt>
                <c:pt idx="10">
                  <c:v>-22.538</c:v>
                </c:pt>
                <c:pt idx="11">
                  <c:v>-26.585000000000001</c:v>
                </c:pt>
                <c:pt idx="12">
                  <c:v>-27.823999999999998</c:v>
                </c:pt>
                <c:pt idx="13">
                  <c:v>-16.725999999999999</c:v>
                </c:pt>
                <c:pt idx="14">
                  <c:v>-19.323</c:v>
                </c:pt>
                <c:pt idx="15">
                  <c:v>-26.98</c:v>
                </c:pt>
                <c:pt idx="16">
                  <c:v>-31.003</c:v>
                </c:pt>
                <c:pt idx="17">
                  <c:v>-50.647999999999996</c:v>
                </c:pt>
                <c:pt idx="18">
                  <c:v>-37.79</c:v>
                </c:pt>
                <c:pt idx="19">
                  <c:v>-29.551000000000002</c:v>
                </c:pt>
                <c:pt idx="20">
                  <c:v>-50.628</c:v>
                </c:pt>
                <c:pt idx="21">
                  <c:v>-39.403000000000006</c:v>
                </c:pt>
                <c:pt idx="22">
                  <c:v>-7.4870000000000001</c:v>
                </c:pt>
                <c:pt idx="23">
                  <c:v>-7.2029999999999994</c:v>
                </c:pt>
                <c:pt idx="24">
                  <c:v>-7.7570000000000006</c:v>
                </c:pt>
                <c:pt idx="25">
                  <c:v>-4.2290000000000001</c:v>
                </c:pt>
                <c:pt idx="26">
                  <c:v>-3.9</c:v>
                </c:pt>
                <c:pt idx="27" formatCode="#\ ##0.0">
                  <c:v>-3.9249999999999998</c:v>
                </c:pt>
                <c:pt idx="28" formatCode="#\ ##0.0">
                  <c:v>-5.3999999999999995</c:v>
                </c:pt>
                <c:pt idx="29" formatCode="#\ ##0.0">
                  <c:v>-6.2</c:v>
                </c:pt>
                <c:pt idx="30" formatCode="#\ ##0.0">
                  <c:v>-4.8</c:v>
                </c:pt>
                <c:pt idx="31" formatCode="#\ ##0.0">
                  <c:v>-0.8</c:v>
                </c:pt>
                <c:pt idx="32" formatCode="#\ ##0.0">
                  <c:v>5.9</c:v>
                </c:pt>
                <c:pt idx="33" formatCode="#\ ##0.0">
                  <c:v>9.843</c:v>
                </c:pt>
                <c:pt idx="34" formatCode="#\ ##0.0">
                  <c:v>11.2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D18F-434C-A78B-EEAC5EE882E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1212989200"/>
        <c:axId val="-1212988656"/>
      </c:lineChart>
      <c:catAx>
        <c:axId val="-1212989200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180000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Arial" panose="020B0604020202020204" pitchFamily="34" charset="0"/>
              </a:defRPr>
            </a:pPr>
            <a:endParaRPr lang="ru-RU"/>
          </a:p>
        </c:txPr>
        <c:crossAx val="-1212988656"/>
        <c:crosses val="autoZero"/>
        <c:auto val="1"/>
        <c:lblAlgn val="ctr"/>
        <c:lblOffset val="200"/>
        <c:tickLblSkip val="1"/>
        <c:tickMarkSkip val="1"/>
        <c:noMultiLvlLbl val="0"/>
      </c:catAx>
      <c:valAx>
        <c:axId val="-1212988656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Arial" panose="020B0604020202020204" pitchFamily="34" charset="0"/>
              </a:defRPr>
            </a:pPr>
            <a:endParaRPr lang="ru-RU"/>
          </a:p>
        </c:txPr>
        <c:crossAx val="-1212989200"/>
        <c:crosses val="autoZero"/>
        <c:crossBetween val="between"/>
      </c:valAx>
      <c:spPr>
        <a:solidFill>
          <a:srgbClr val="FFFFFF"/>
        </a:solidFill>
        <a:ln w="38100">
          <a:noFill/>
          <a:prstDash val="solid"/>
        </a:ln>
      </c:spPr>
    </c:plotArea>
    <c:legend>
      <c:legendPos val="b"/>
      <c:layout>
        <c:manualLayout>
          <c:xMode val="edge"/>
          <c:yMode val="edge"/>
          <c:x val="0.12668890067689512"/>
          <c:y val="0.90100580957309695"/>
          <c:w val="0.815127595794229"/>
          <c:h val="9.6860365151912861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3"/>
          </a:xfrm>
          <a:prstGeom prst="rect">
            <a:avLst/>
          </a:prstGeom>
        </p:spPr>
        <p:txBody>
          <a:bodyPr vert="horz" lIns="92025" tIns="46013" rIns="92025" bIns="4601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8853"/>
          </a:xfrm>
          <a:prstGeom prst="rect">
            <a:avLst/>
          </a:prstGeom>
        </p:spPr>
        <p:txBody>
          <a:bodyPr vert="horz" lIns="92025" tIns="46013" rIns="92025" bIns="46013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12.06.2025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25" tIns="46013" rIns="92025" bIns="4601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5"/>
          </a:xfrm>
          <a:prstGeom prst="rect">
            <a:avLst/>
          </a:prstGeom>
        </p:spPr>
        <p:txBody>
          <a:bodyPr vert="horz" lIns="92025" tIns="46013" rIns="92025" bIns="4601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4"/>
            <a:ext cx="2929837" cy="498852"/>
          </a:xfrm>
          <a:prstGeom prst="rect">
            <a:avLst/>
          </a:prstGeom>
        </p:spPr>
        <p:txBody>
          <a:bodyPr vert="horz" lIns="92025" tIns="46013" rIns="92025" bIns="4601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443664"/>
            <a:ext cx="2929837" cy="498852"/>
          </a:xfrm>
          <a:prstGeom prst="rect">
            <a:avLst/>
          </a:prstGeom>
        </p:spPr>
        <p:txBody>
          <a:bodyPr vert="horz" lIns="92025" tIns="46013" rIns="92025" bIns="46013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xmlns="" id="{3BF279AC-E032-42E4-9C4D-CA5BB5967F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3294" indent="-285882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528" indent="-22870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940" indent="-22870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8351" indent="-22870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5762" indent="-22870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3173" indent="-22870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30585" indent="-22870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7996" indent="-22870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9276B42-1182-4E90-A2A3-2DAD17CFBD14}" type="slidenum">
              <a:rPr lang="en-GB" altLang="en-US" smtClean="0"/>
              <a:pPr>
                <a:spcBef>
                  <a:spcPct val="0"/>
                </a:spcBef>
              </a:pPr>
              <a:t>3</a:t>
            </a:fld>
            <a:endParaRPr lang="en-GB" altLang="en-US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xmlns="" id="{647C18AF-5DFF-4FEA-9444-65B0628AB0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xmlns="" id="{85635848-6766-4798-9F48-D00F67816B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775385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724AC-555F-4D2C-8D75-A4EB559135EA}" type="slidenum">
              <a:rPr lang="ru-RU" altLang="ru-RU" smtClean="0"/>
              <a:pPr/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94673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724AC-555F-4D2C-8D75-A4EB559135EA}" type="slidenum">
              <a:rPr lang="ru-RU" altLang="ru-RU" smtClean="0"/>
              <a:pPr/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13185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6451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7705" indent="-287579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0315" indent="-230063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0441" indent="-230063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70567" indent="-230063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30693" indent="-2300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90820" indent="-2300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50946" indent="-2300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11072" indent="-2300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5546E4B-65CD-4C2A-8EFB-8B9E1E73B389}" type="slidenum">
              <a:rPr lang="ru-RU" altLang="ru-RU" sz="1200">
                <a:solidFill>
                  <a:srgbClr val="000000"/>
                </a:solidFill>
                <a:latin typeface="Tahoma" panose="020B0604030504040204" pitchFamily="34" charset="0"/>
              </a:rPr>
              <a:pPr/>
              <a:t>10</a:t>
            </a:fld>
            <a:endParaRPr lang="ru-RU" altLang="ru-RU" sz="120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16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5F91-24FE-4CA4-8D15-B2993E9780E3}" type="datetimeFigureOut">
              <a:rPr lang="ru-RU" smtClean="0"/>
              <a:t>12.06.2025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AF91A-CDA8-4E26-9976-D9E16779F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360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9B6A14-7D12-4FA2-B067-BBE6867443C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2269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15D36-F210-4A64-8CF8-044502837D9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6449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2.xml"/><Relationship Id="rId9" Type="http://schemas.openxmlformats.org/officeDocument/2006/relationships/image" Target="../media/image5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4761782" y="2725947"/>
            <a:ext cx="7146054" cy="2315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2024-ЖЫЛДАГЫ </a:t>
            </a:r>
          </a:p>
          <a:p>
            <a:pPr algn="ctr"/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КЫРГЫЗ РЕСПУБЛИКАСЫНЫН ДЕМОГРАФИЯЛЫК КЫРДААЛЫ 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xmlns="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2DEB89D9-3808-0EF9-D3AF-44062BBB57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95431" y="338585"/>
            <a:ext cx="1804573" cy="180457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65858CC-FE9F-B17A-392A-9086447079FA}"/>
              </a:ext>
            </a:extLst>
          </p:cNvPr>
          <p:cNvSpPr/>
          <p:nvPr/>
        </p:nvSpPr>
        <p:spPr>
          <a:xfrm>
            <a:off x="5617102" y="6058859"/>
            <a:ext cx="63309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b="1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</a:t>
            </a:r>
            <a:r>
              <a:rPr lang="ru-RU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МААТКУЛОВА  </a:t>
            </a:r>
            <a:r>
              <a:rPr lang="ru-RU" sz="1400" cap="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ЖАНАРа</a:t>
            </a:r>
            <a:endParaRPr lang="ru-RU" sz="1400" cap="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r"/>
            <a:r>
              <a:rPr lang="ru-RU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КЫРГЫЗ РЕСПУБЛИКАСЫНЫН УЛСТАТКОМУНУН </a:t>
            </a:r>
          </a:p>
          <a:p>
            <a:pPr algn="r"/>
            <a:r>
              <a:rPr lang="ru-RU" sz="1400" cap="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демографиЯ</a:t>
            </a:r>
            <a:r>
              <a:rPr lang="ru-RU" altLang="ru-RU" sz="1400" b="1" dirty="0">
                <a:solidFill>
                  <a:schemeClr val="tx2"/>
                </a:solidFill>
                <a:latin typeface="+mj-lt"/>
                <a:cs typeface="Times New Roman UniToktom" pitchFamily="18" charset="0"/>
              </a:rPr>
              <a:t> Б</a:t>
            </a:r>
            <a:r>
              <a:rPr lang="ky-KG" sz="1400" dirty="0">
                <a:solidFill>
                  <a:schemeClr val="tx2"/>
                </a:solidFill>
                <a:latin typeface="+mj-lt"/>
              </a:rPr>
              <a:t>ӨЛҮМҮНҮН</a:t>
            </a:r>
            <a:r>
              <a:rPr lang="ru-RU" altLang="ru-RU" sz="1400" b="1" dirty="0">
                <a:solidFill>
                  <a:schemeClr val="tx2"/>
                </a:solidFill>
                <a:latin typeface="+mj-lt"/>
                <a:cs typeface="Times New Roman UniToktom" pitchFamily="18" charset="0"/>
              </a:rPr>
              <a:t> БАШЧЫСЫ </a:t>
            </a:r>
            <a:endParaRPr lang="ru-RU" sz="1400" cap="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xmlns="" id="{109A796F-F81A-ABB0-5471-8B8640DC882B}"/>
              </a:ext>
            </a:extLst>
          </p:cNvPr>
          <p:cNvSpPr/>
          <p:nvPr/>
        </p:nvSpPr>
        <p:spPr>
          <a:xfrm>
            <a:off x="0" y="0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8181"/>
            <a:ext cx="12191999" cy="974895"/>
          </a:xfrm>
        </p:spPr>
        <p:txBody>
          <a:bodyPr>
            <a:normAutofit/>
          </a:bodyPr>
          <a:lstStyle/>
          <a:p>
            <a:pPr algn="ctr">
              <a:spcBef>
                <a:spcPct val="20000"/>
              </a:spcBef>
            </a:pPr>
            <a:r>
              <a:rPr lang="ru-RU" sz="3000" b="1" dirty="0"/>
              <a:t>2024-ЖЫЛЫ АЙМАК БОЮНЧА КЫРГЫЗ РЕСПУБЛИКАСЫНЫН КАЛКЫНЫН САНЫНЫН </a:t>
            </a:r>
            <a:r>
              <a:rPr lang="ky-KG" sz="3000" b="1" dirty="0"/>
              <a:t>ӨСҮШҮ</a:t>
            </a:r>
            <a:endParaRPr lang="ru-RU" sz="3000" dirty="0">
              <a:cs typeface="Times New Roman" pitchFamily="18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CEB583B5-6692-04E5-895B-04821D8EE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7A073898-F85F-48C5-2B27-A854D4EE69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8120253"/>
              </p:ext>
            </p:extLst>
          </p:nvPr>
        </p:nvGraphicFramePr>
        <p:xfrm>
          <a:off x="521994" y="1300345"/>
          <a:ext cx="10042433" cy="4665558"/>
        </p:xfrm>
        <a:graphic>
          <a:graphicData uri="http://schemas.openxmlformats.org/drawingml/2006/table">
            <a:tbl>
              <a:tblPr/>
              <a:tblGrid>
                <a:gridCol w="31614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596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666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0174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95294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875484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1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Туруктуу</a:t>
                      </a:r>
                      <a:endParaRPr lang="ru-RU" sz="1600" b="1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</a:rPr>
                        <a:t>калкынын</a:t>
                      </a:r>
                      <a:r>
                        <a:rPr lang="ru-RU" sz="1600" b="1" dirty="0">
                          <a:effectLst/>
                        </a:rPr>
                        <a:t> саны,</a:t>
                      </a:r>
                    </a:p>
                    <a:p>
                      <a:pPr algn="ctr" rtl="0" fontAlgn="ctr"/>
                      <a:r>
                        <a:rPr lang="ru-RU" sz="1600" b="1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миң</a:t>
                      </a:r>
                      <a:r>
                        <a:rPr lang="ru-RU" sz="16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адам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2024-жылы</a:t>
                      </a:r>
                    </a:p>
                    <a:p>
                      <a:pPr algn="ctr" rtl="0" fontAlgn="ctr"/>
                      <a:r>
                        <a:rPr lang="ru-RU" sz="1600" b="1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калктын</a:t>
                      </a:r>
                      <a:r>
                        <a:rPr lang="ru-RU" sz="16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санынын</a:t>
                      </a:r>
                      <a:r>
                        <a:rPr lang="ru-RU" sz="1600" b="1" dirty="0">
                          <a:effectLst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өсүүсү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75484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1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баалоо</a:t>
                      </a:r>
                      <a:r>
                        <a:rPr lang="ru-RU" sz="16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2024-ж.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1-январына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карата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1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баалоо</a:t>
                      </a:r>
                      <a:r>
                        <a:rPr lang="ru-RU" sz="16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2025-ж.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1-январына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карата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1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миң</a:t>
                      </a:r>
                      <a:r>
                        <a:rPr lang="ru-RU" sz="16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 rtl="0" fontAlgn="ctr"/>
                      <a:r>
                        <a:rPr lang="ru-RU" sz="16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адам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1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өткөн</a:t>
                      </a:r>
                      <a:r>
                        <a:rPr lang="ru-RU" sz="16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жылга</a:t>
                      </a:r>
                      <a:r>
                        <a:rPr lang="ru-RU" sz="16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салыштырмалуу</a:t>
                      </a:r>
                      <a:r>
                        <a:rPr lang="ru-RU" sz="16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пайыз</a:t>
                      </a:r>
                      <a:r>
                        <a:rPr lang="ru-RU" sz="16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менен</a:t>
                      </a:r>
                      <a:endParaRPr lang="ru-RU" sz="1600" b="1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91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Кыргыз </a:t>
                      </a:r>
                      <a:r>
                        <a:rPr lang="ru-RU" sz="1600" b="1" dirty="0" err="1">
                          <a:effectLst/>
                        </a:rPr>
                        <a:t>Республикасы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7 161,9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7 281,8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119,9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101,7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46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Баткен </a:t>
                      </a:r>
                      <a:r>
                        <a:rPr lang="ru-RU" sz="1600" dirty="0" err="1">
                          <a:effectLst/>
                        </a:rPr>
                        <a:t>облусу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583,4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594,7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101,9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21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Жалал</a:t>
                      </a:r>
                      <a:r>
                        <a:rPr lang="ru-RU" sz="1600" dirty="0">
                          <a:effectLst/>
                        </a:rPr>
                        <a:t>-Абад </a:t>
                      </a:r>
                      <a:r>
                        <a:rPr lang="ru-RU" sz="1600" dirty="0" err="1">
                          <a:effectLst/>
                        </a:rPr>
                        <a:t>облусу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1 335,8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1 358,5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101,7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46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 rtl="0" fontAlgn="ctr"/>
                      <a:r>
                        <a:rPr lang="ru-RU" sz="1600" b="0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Ысык-Көл</a:t>
                      </a:r>
                      <a:r>
                        <a:rPr lang="ru-RU" sz="16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облусу</a:t>
                      </a:r>
                      <a:endParaRPr lang="ru-RU" sz="1600" b="0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544,4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549,8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101,0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46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Нарын </a:t>
                      </a:r>
                      <a:r>
                        <a:rPr lang="ru-RU" sz="1600" dirty="0" err="1">
                          <a:effectLst/>
                        </a:rPr>
                        <a:t>облусу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312,1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314,9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2,8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100,9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46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Ош </a:t>
                      </a:r>
                      <a:r>
                        <a:rPr lang="ru-RU" sz="1600" dirty="0" err="1">
                          <a:effectLst/>
                        </a:rPr>
                        <a:t>облусу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1 393,6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1 416,7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23,1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101,7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46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Талас </a:t>
                      </a:r>
                      <a:r>
                        <a:rPr lang="ru-RU" sz="1600" dirty="0" err="1">
                          <a:effectLst/>
                        </a:rPr>
                        <a:t>облусу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277,1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280,5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101,2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46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 rtl="0" fontAlgn="ctr"/>
                      <a:r>
                        <a:rPr lang="ru-RU" sz="1600" b="0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Чүй</a:t>
                      </a:r>
                      <a:r>
                        <a:rPr lang="ru-RU" sz="16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облусу</a:t>
                      </a:r>
                      <a:endParaRPr lang="ru-RU" sz="1600" b="0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957,6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971,3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101,4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46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Бишкек ш.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1 294,8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1 321,9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102,1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03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Ош ш.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463,1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473,5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102,2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58641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51" y="32218"/>
            <a:ext cx="103602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Times New Roman" panose="02020603050405020304" pitchFamily="18" charset="0"/>
              </a:rPr>
              <a:t>КАЛКТЫН САНЫНЫН </a:t>
            </a:r>
            <a:r>
              <a:rPr lang="ky-KG" sz="3000" b="1" dirty="0">
                <a:solidFill>
                  <a:schemeClr val="tx2"/>
                </a:solidFill>
                <a:latin typeface="+mj-lt"/>
              </a:rPr>
              <a:t>ӨСҮШҮНҮН</a:t>
            </a:r>
            <a:r>
              <a:rPr lang="ru-RU" altLang="ru-RU" sz="3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Times New Roman" panose="02020603050405020304" pitchFamily="18" charset="0"/>
              </a:rPr>
              <a:t> К</a:t>
            </a:r>
            <a:r>
              <a:rPr lang="ky-KG" sz="3000" b="1" dirty="0">
                <a:solidFill>
                  <a:schemeClr val="tx2"/>
                </a:solidFill>
                <a:latin typeface="+mj-lt"/>
              </a:rPr>
              <a:t>ӨРСӨТКҮ</a:t>
            </a:r>
            <a:r>
              <a:rPr lang="ru-RU" altLang="ru-RU" sz="3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Times New Roman" panose="02020603050405020304" pitchFamily="18" charset="0"/>
              </a:rPr>
              <a:t>ЧТ</a:t>
            </a:r>
            <a:r>
              <a:rPr lang="ky-KG" sz="3000" b="1" dirty="0">
                <a:solidFill>
                  <a:schemeClr val="tx2"/>
                </a:solidFill>
                <a:latin typeface="+mj-lt"/>
              </a:rPr>
              <a:t>ӨРҮ</a:t>
            </a:r>
            <a:endParaRPr lang="ru-RU" altLang="ru-RU" sz="3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2600" i="1" dirty="0">
                <a:solidFill>
                  <a:schemeClr val="tx2"/>
                </a:solidFill>
                <a:latin typeface="+mj-lt"/>
                <a:ea typeface="+mj-ea"/>
                <a:cs typeface="Arial" panose="020B0604020202020204" pitchFamily="34" charset="0"/>
              </a:rPr>
              <a:t>(</a:t>
            </a:r>
            <a:r>
              <a:rPr lang="ru-RU" altLang="ru-RU" sz="2600" i="1" dirty="0" err="1">
                <a:solidFill>
                  <a:schemeClr val="tx2"/>
                </a:solidFill>
                <a:latin typeface="+mj-lt"/>
                <a:ea typeface="Times New Roman UniToktom" panose="02020803070505020304" pitchFamily="18" charset="0"/>
                <a:cs typeface="Times New Roman" panose="02020603050405020304" pitchFamily="18" charset="0"/>
              </a:rPr>
              <a:t>миң</a:t>
            </a:r>
            <a:r>
              <a:rPr lang="ru-RU" altLang="ru-RU" sz="2600" i="1" dirty="0">
                <a:solidFill>
                  <a:schemeClr val="tx2"/>
                </a:solidFill>
                <a:latin typeface="+mj-lt"/>
                <a:ea typeface="Times New Roman UniToktom" panose="02020803070505020304" pitchFamily="18" charset="0"/>
                <a:cs typeface="Times New Roman" panose="02020603050405020304" pitchFamily="18" charset="0"/>
              </a:rPr>
              <a:t> адам</a:t>
            </a:r>
            <a:r>
              <a:rPr lang="ru-RU" sz="2600" i="1" dirty="0">
                <a:solidFill>
                  <a:schemeClr val="tx2"/>
                </a:solidFill>
                <a:latin typeface="+mj-lt"/>
                <a:ea typeface="+mj-ea"/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xmlns="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0585627"/>
              </p:ext>
            </p:extLst>
          </p:nvPr>
        </p:nvGraphicFramePr>
        <p:xfrm>
          <a:off x="443882" y="1154097"/>
          <a:ext cx="11248009" cy="4474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6867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3076" y="79898"/>
            <a:ext cx="10395750" cy="1269508"/>
          </a:xfrm>
        </p:spPr>
        <p:txBody>
          <a:bodyPr>
            <a:normAutofit fontScale="90000"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ru-RU" altLang="ru-RU" sz="3300" b="1" dirty="0">
                <a:cs typeface="Times New Roman" panose="02020603050405020304" pitchFamily="18" charset="0"/>
              </a:rPr>
              <a:t>КАЛКТЫН ЖЫНЫСЫ ЖАНА </a:t>
            </a:r>
            <a:br>
              <a:rPr lang="ru-RU" altLang="ru-RU" sz="3300" b="1" dirty="0">
                <a:cs typeface="Times New Roman" panose="02020603050405020304" pitchFamily="18" charset="0"/>
              </a:rPr>
            </a:br>
            <a:r>
              <a:rPr lang="ru-RU" altLang="ru-RU" sz="3300" b="1" dirty="0">
                <a:cs typeface="Times New Roman" panose="02020603050405020304" pitchFamily="18" charset="0"/>
              </a:rPr>
              <a:t>ЖАШ КУРАГЫ БОЮНЧА Т</a:t>
            </a:r>
            <a:r>
              <a:rPr lang="ky-KG" sz="3300" b="1" dirty="0"/>
              <a:t>ҮЗҮМҮНҮН</a:t>
            </a:r>
            <a:r>
              <a:rPr lang="ru-RU" altLang="ru-RU" sz="3300" b="1" dirty="0">
                <a:cs typeface="Times New Roman" panose="02020603050405020304" pitchFamily="18" charset="0"/>
              </a:rPr>
              <a:t> </a:t>
            </a:r>
            <a:r>
              <a:rPr lang="ky-KG" sz="3300" b="1" dirty="0"/>
              <a:t>ӨЗГӨРҮШҮ</a:t>
            </a:r>
            <a:r>
              <a:rPr lang="ru-RU" sz="3600" b="1" dirty="0">
                <a:cs typeface="Arial" panose="020B0604020202020204" pitchFamily="34" charset="0"/>
              </a:rPr>
              <a:t/>
            </a:r>
            <a:br>
              <a:rPr lang="ru-RU" sz="3600" b="1" dirty="0">
                <a:cs typeface="Arial" panose="020B0604020202020204" pitchFamily="34" charset="0"/>
              </a:rPr>
            </a:br>
            <a:r>
              <a:rPr lang="ru-RU" sz="2900" b="1" i="1" dirty="0">
                <a:cs typeface="Arial" panose="020B0604020202020204" pitchFamily="34" charset="0"/>
              </a:rPr>
              <a:t>(</a:t>
            </a:r>
            <a:r>
              <a:rPr lang="ru-RU" altLang="ru-RU" sz="2900" i="1" dirty="0">
                <a:cs typeface="Times New Roman UniToktom" pitchFamily="18" charset="0"/>
              </a:rPr>
              <a:t>2024-жылдын </a:t>
            </a:r>
            <a:r>
              <a:rPr lang="ru-RU" altLang="ru-RU" sz="2900" i="1" dirty="0" err="1">
                <a:cs typeface="Times New Roman UniToktom" pitchFamily="18" charset="0"/>
              </a:rPr>
              <a:t>башына</a:t>
            </a:r>
            <a:r>
              <a:rPr lang="ru-RU" altLang="ru-RU" sz="2900" i="1" dirty="0">
                <a:cs typeface="Times New Roman UniToktom" pitchFamily="18" charset="0"/>
              </a:rPr>
              <a:t> карата </a:t>
            </a:r>
            <a:r>
              <a:rPr lang="ru-RU" altLang="ru-RU" sz="2900" i="1" dirty="0" err="1">
                <a:cs typeface="Times New Roman UniToktom" pitchFamily="18" charset="0"/>
              </a:rPr>
              <a:t>баалоо</a:t>
            </a:r>
            <a:r>
              <a:rPr lang="ru-RU" altLang="ru-RU" sz="2900" i="1" dirty="0">
                <a:cs typeface="Times New Roman UniToktom" pitchFamily="18" charset="0"/>
              </a:rPr>
              <a:t>, адам</a:t>
            </a:r>
            <a:r>
              <a:rPr lang="ru-RU" sz="2900" b="1" i="1" dirty="0">
                <a:cs typeface="Arial" panose="020B0604020202020204" pitchFamily="34" charset="0"/>
              </a:rPr>
              <a:t>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altLang="ru-RU" dirty="0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xmlns="" id="{01892CEC-E387-C1A6-AF9E-D6580FB10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xmlns="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5570193"/>
              </p:ext>
            </p:extLst>
          </p:nvPr>
        </p:nvGraphicFramePr>
        <p:xfrm>
          <a:off x="2228295" y="1447060"/>
          <a:ext cx="8167456" cy="4873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1047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5421" y="71021"/>
            <a:ext cx="10804125" cy="1145219"/>
          </a:xfrm>
        </p:spPr>
        <p:txBody>
          <a:bodyPr>
            <a:normAutofit fontScale="90000"/>
          </a:bodyPr>
          <a:lstStyle/>
          <a:p>
            <a:pPr lvl="0" algn="ctr" eaLnBrk="1" hangingPunct="1"/>
            <a:r>
              <a:rPr lang="ru-RU" sz="3300" b="1" dirty="0">
                <a:cs typeface="Arial" panose="020B0604020202020204" pitchFamily="34" charset="0"/>
              </a:rPr>
              <a:t>АЙРЫМ КУРАКТЫК ТОПТОР БОЮНЧА КАЛКТЫН САНЫ</a:t>
            </a:r>
            <a:r>
              <a:rPr lang="ru-RU" sz="2800" b="1" dirty="0">
                <a:cs typeface="Arial" panose="020B0604020202020204" pitchFamily="34" charset="0"/>
              </a:rPr>
              <a:t/>
            </a:r>
            <a:br>
              <a:rPr lang="ru-RU" sz="2800" b="1" dirty="0">
                <a:cs typeface="Arial" panose="020B0604020202020204" pitchFamily="34" charset="0"/>
              </a:rPr>
            </a:br>
            <a:r>
              <a:rPr lang="ru-RU" sz="2900" i="1" dirty="0">
                <a:cs typeface="Arial" panose="020B0604020202020204" pitchFamily="34" charset="0"/>
              </a:rPr>
              <a:t>(2025-жылдын </a:t>
            </a:r>
            <a:r>
              <a:rPr lang="ru-RU" sz="2900" i="1" dirty="0" err="1">
                <a:cs typeface="Arial" panose="020B0604020202020204" pitchFamily="34" charset="0"/>
              </a:rPr>
              <a:t>башына</a:t>
            </a:r>
            <a:r>
              <a:rPr lang="ru-RU" sz="2900" i="1" dirty="0">
                <a:cs typeface="Arial" panose="020B0604020202020204" pitchFamily="34" charset="0"/>
              </a:rPr>
              <a:t> карата </a:t>
            </a:r>
            <a:r>
              <a:rPr lang="ru-RU" sz="2900" i="1" dirty="0" err="1">
                <a:cs typeface="Arial" panose="020B0604020202020204" pitchFamily="34" charset="0"/>
              </a:rPr>
              <a:t>баалоо</a:t>
            </a:r>
            <a:r>
              <a:rPr lang="ru-RU" sz="2900" i="1" dirty="0">
                <a:cs typeface="Arial" panose="020B0604020202020204" pitchFamily="34" charset="0"/>
              </a:rPr>
              <a:t>, </a:t>
            </a:r>
            <a:r>
              <a:rPr lang="ru-RU" sz="2900" i="1" dirty="0" err="1">
                <a:cs typeface="Arial" panose="020B0604020202020204" pitchFamily="34" charset="0"/>
              </a:rPr>
              <a:t>жалпы</a:t>
            </a:r>
            <a:r>
              <a:rPr lang="ru-RU" sz="2900" i="1" dirty="0">
                <a:cs typeface="Arial" panose="020B0604020202020204" pitchFamily="34" charset="0"/>
              </a:rPr>
              <a:t> </a:t>
            </a:r>
            <a:r>
              <a:rPr lang="ru-RU" sz="2900" i="1" dirty="0" err="1">
                <a:cs typeface="Arial" panose="020B0604020202020204" pitchFamily="34" charset="0"/>
              </a:rPr>
              <a:t>калктын</a:t>
            </a:r>
            <a:r>
              <a:rPr lang="ru-RU" sz="2900" i="1" dirty="0">
                <a:cs typeface="Arial" panose="020B0604020202020204" pitchFamily="34" charset="0"/>
              </a:rPr>
              <a:t> </a:t>
            </a:r>
            <a:r>
              <a:rPr lang="ru-RU" sz="2900" i="1" dirty="0" err="1">
                <a:cs typeface="Arial" panose="020B0604020202020204" pitchFamily="34" charset="0"/>
              </a:rPr>
              <a:t>санына</a:t>
            </a:r>
            <a:r>
              <a:rPr lang="ru-RU" sz="2900" i="1" dirty="0">
                <a:cs typeface="Arial" panose="020B0604020202020204" pitchFamily="34" charset="0"/>
              </a:rPr>
              <a:t> </a:t>
            </a:r>
            <a:r>
              <a:rPr lang="ru-RU" sz="2900" i="1" dirty="0" err="1">
                <a:cs typeface="Arial" panose="020B0604020202020204" pitchFamily="34" charset="0"/>
              </a:rPr>
              <a:t>пайыз</a:t>
            </a:r>
            <a:r>
              <a:rPr lang="ru-RU" sz="2900" i="1" dirty="0">
                <a:cs typeface="Arial" panose="020B0604020202020204" pitchFamily="34" charset="0"/>
              </a:rPr>
              <a:t> </a:t>
            </a:r>
            <a:r>
              <a:rPr lang="ru-RU" sz="2900" i="1" dirty="0" err="1">
                <a:cs typeface="Arial" panose="020B0604020202020204" pitchFamily="34" charset="0"/>
              </a:rPr>
              <a:t>менен</a:t>
            </a:r>
            <a:r>
              <a:rPr lang="ru-RU" sz="2900" i="1" dirty="0">
                <a:cs typeface="Arial" panose="020B0604020202020204" pitchFamily="34" charset="0"/>
              </a:rPr>
              <a:t>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alt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35D3AD4F-44F5-0DE5-802A-578E81BBCE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xmlns="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1374244"/>
              </p:ext>
            </p:extLst>
          </p:nvPr>
        </p:nvGraphicFramePr>
        <p:xfrm>
          <a:off x="2725446" y="1216240"/>
          <a:ext cx="7501630" cy="51046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8545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470517" y="62621"/>
            <a:ext cx="11567603" cy="700857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900" b="1" dirty="0">
                <a:ea typeface="Times New Roman" panose="02020603050405020304" pitchFamily="18" charset="0"/>
                <a:cs typeface="Arial" panose="020B0604020202020204" pitchFamily="34" charset="0"/>
              </a:rPr>
              <a:t>15-49 ЖАШТАГЫ БИР АЯЛГА Т</a:t>
            </a:r>
            <a:r>
              <a:rPr lang="ky-KG" sz="2900" b="1" dirty="0"/>
              <a:t>Ө</a:t>
            </a:r>
            <a:r>
              <a:rPr lang="ru-RU" sz="2900" b="1" dirty="0">
                <a:ea typeface="Times New Roman" panose="02020603050405020304" pitchFamily="18" charset="0"/>
                <a:cs typeface="Arial" panose="020B0604020202020204" pitchFamily="34" charset="0"/>
              </a:rPr>
              <a:t>Р</a:t>
            </a:r>
            <a:r>
              <a:rPr lang="ky-KG" sz="2900" b="1" dirty="0"/>
              <a:t>Ө</a:t>
            </a:r>
            <a:r>
              <a:rPr lang="ru-RU" sz="2900" b="1" dirty="0">
                <a:ea typeface="Times New Roman" panose="02020603050405020304" pitchFamily="18" charset="0"/>
                <a:cs typeface="Arial" panose="020B0604020202020204" pitchFamily="34" charset="0"/>
              </a:rPr>
              <a:t>ЛГ</a:t>
            </a:r>
            <a:r>
              <a:rPr lang="ky-KG" sz="2900" b="1" dirty="0"/>
              <a:t>Ө</a:t>
            </a:r>
            <a:r>
              <a:rPr lang="ru-RU" sz="2900" b="1" dirty="0">
                <a:ea typeface="Times New Roman" panose="02020603050405020304" pitchFamily="18" charset="0"/>
                <a:cs typeface="Arial" panose="020B0604020202020204" pitchFamily="34" charset="0"/>
              </a:rPr>
              <a:t>Н БАЛДАРДЫН САНЫ </a:t>
            </a:r>
            <a:r>
              <a:rPr lang="ru-RU" sz="2500" b="1" dirty="0"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500" b="1" dirty="0"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800" b="1" i="1" dirty="0"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ru-RU" sz="2800" b="1" i="1" dirty="0" err="1">
                <a:ea typeface="Times New Roman" panose="02020603050405020304" pitchFamily="18" charset="0"/>
                <a:cs typeface="Arial" panose="020B0604020202020204" pitchFamily="34" charset="0"/>
              </a:rPr>
              <a:t>т</a:t>
            </a:r>
            <a:r>
              <a:rPr lang="ru-RU" sz="2800" i="1" dirty="0" err="1"/>
              <a:t>ө</a:t>
            </a:r>
            <a:r>
              <a:rPr lang="ru-RU" sz="2800" b="1" i="1" dirty="0" err="1">
                <a:ea typeface="Times New Roman" panose="02020603050405020304" pitchFamily="18" charset="0"/>
                <a:cs typeface="Arial" panose="020B0604020202020204" pitchFamily="34" charset="0"/>
              </a:rPr>
              <a:t>р</a:t>
            </a:r>
            <a:r>
              <a:rPr lang="ru-RU" sz="2800" i="1" dirty="0" err="1"/>
              <a:t>ө</a:t>
            </a:r>
            <a:r>
              <a:rPr lang="ru-RU" sz="2800" b="1" i="1" dirty="0" err="1">
                <a:ea typeface="Times New Roman" panose="02020603050405020304" pitchFamily="18" charset="0"/>
                <a:cs typeface="Arial" panose="020B0604020202020204" pitchFamily="34" charset="0"/>
              </a:rPr>
              <a:t>тт</a:t>
            </a:r>
            <a:r>
              <a:rPr lang="ru-RU" sz="2800" i="1" dirty="0" err="1"/>
              <a:t>ү</a:t>
            </a:r>
            <a:r>
              <a:rPr lang="ru-RU" sz="2800" b="1" i="1" dirty="0" err="1">
                <a:ea typeface="Times New Roman" panose="02020603050405020304" pitchFamily="18" charset="0"/>
                <a:cs typeface="Arial" panose="020B0604020202020204" pitchFamily="34" charset="0"/>
              </a:rPr>
              <a:t>н</a:t>
            </a:r>
            <a:r>
              <a:rPr lang="ru-RU" sz="2800" b="1" i="1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ea typeface="Times New Roman" panose="02020603050405020304" pitchFamily="18" charset="0"/>
                <a:cs typeface="Arial" panose="020B0604020202020204" pitchFamily="34" charset="0"/>
              </a:rPr>
              <a:t>суммардык</a:t>
            </a:r>
            <a:r>
              <a:rPr lang="ru-RU" sz="2800" b="1" i="1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ea typeface="Times New Roman" panose="02020603050405020304" pitchFamily="18" charset="0"/>
                <a:cs typeface="Arial" panose="020B0604020202020204" pitchFamily="34" charset="0"/>
              </a:rPr>
              <a:t>коэффициенти</a:t>
            </a:r>
            <a:r>
              <a:rPr lang="ru-RU" sz="2800" b="1" i="1" dirty="0"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altLang="" sz="2800" b="1" i="1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6749420-7F25-8322-2B08-987B0214D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8" name="Диаграмма 3">
            <a:extLst>
              <a:ext uri="{FF2B5EF4-FFF2-40B4-BE49-F238E27FC236}">
                <a16:creationId xmlns:a16="http://schemas.microsoft.com/office/drawing/2014/main" xmlns="" id="{C2CB9161-732A-CD9C-1C70-ECA35BA4EE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943058"/>
              </p:ext>
            </p:extLst>
          </p:nvPr>
        </p:nvGraphicFramePr>
        <p:xfrm>
          <a:off x="450296" y="922182"/>
          <a:ext cx="11146408" cy="2456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xmlns="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8428362"/>
              </p:ext>
            </p:extLst>
          </p:nvPr>
        </p:nvGraphicFramePr>
        <p:xfrm>
          <a:off x="754602" y="3536904"/>
          <a:ext cx="9818703" cy="2775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9482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861391" y="116828"/>
            <a:ext cx="10933044" cy="1170433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3300" b="1" dirty="0">
                <a:cs typeface="Arial" panose="020B0604020202020204" pitchFamily="34" charset="0"/>
              </a:rPr>
              <a:t>БАЛДАРДЫН ЖАНА ЫМЫРКАЙЛАРДЫН </a:t>
            </a:r>
            <a:r>
              <a:rPr lang="ky-KG" sz="3300" b="1" dirty="0"/>
              <a:t>Ө</a:t>
            </a:r>
            <a:r>
              <a:rPr lang="ru-RU" sz="3300" b="1" dirty="0">
                <a:ea typeface="Times New Roman" panose="02020603050405020304" pitchFamily="18" charset="0"/>
                <a:cs typeface="Arial" panose="020B0604020202020204" pitchFamily="34" charset="0"/>
              </a:rPr>
              <a:t>Л</a:t>
            </a:r>
            <a:r>
              <a:rPr lang="ky-KG" sz="3300" b="1" dirty="0"/>
              <a:t>Ү</a:t>
            </a:r>
            <a:r>
              <a:rPr lang="ru-RU" sz="3300" b="1" dirty="0">
                <a:ea typeface="Times New Roman" panose="02020603050405020304" pitchFamily="18" charset="0"/>
                <a:cs typeface="Arial" panose="020B0604020202020204" pitchFamily="34" charset="0"/>
              </a:rPr>
              <a:t>М</a:t>
            </a:r>
            <a:r>
              <a:rPr lang="ky-KG" sz="3300" b="1" dirty="0"/>
              <a:t>Ү</a:t>
            </a:r>
            <a:r>
              <a:rPr lang="ru-RU" altLang="ru-RU" sz="3300" b="1" dirty="0">
                <a:cs typeface="Arial" panose="020B0604020202020204" pitchFamily="34" charset="0"/>
              </a:rPr>
              <a:t/>
            </a:r>
            <a:br>
              <a:rPr lang="ru-RU" altLang="ru-RU" sz="3300" b="1" dirty="0">
                <a:cs typeface="Arial" panose="020B0604020202020204" pitchFamily="34" charset="0"/>
              </a:rPr>
            </a:br>
            <a:r>
              <a:rPr lang="ru-RU" altLang="ru-RU" sz="2900" b="1" i="1" dirty="0">
                <a:cs typeface="Arial" panose="020B0604020202020204" pitchFamily="34" charset="0"/>
              </a:rPr>
              <a:t>(</a:t>
            </a:r>
            <a:r>
              <a:rPr lang="ru-RU" altLang="ru-RU" sz="2900" i="1" dirty="0" err="1">
                <a:cs typeface="Times New Roman" panose="02020603050405020304" pitchFamily="18" charset="0"/>
              </a:rPr>
              <a:t>өлгөн</a:t>
            </a:r>
            <a:r>
              <a:rPr lang="ru-RU" altLang="ru-RU" sz="2900" i="1" dirty="0">
                <a:cs typeface="Times New Roman" panose="02020603050405020304" pitchFamily="18" charset="0"/>
              </a:rPr>
              <a:t> </a:t>
            </a:r>
            <a:r>
              <a:rPr lang="ru-RU" altLang="ru-RU" sz="2900" i="1" dirty="0" err="1">
                <a:cs typeface="Times New Roman" panose="02020603050405020304" pitchFamily="18" charset="0"/>
              </a:rPr>
              <a:t>балдардын</a:t>
            </a:r>
            <a:r>
              <a:rPr lang="ru-RU" altLang="ru-RU" sz="2900" i="1" dirty="0">
                <a:cs typeface="Times New Roman" panose="02020603050405020304" pitchFamily="18" charset="0"/>
              </a:rPr>
              <a:t> саны, </a:t>
            </a:r>
            <a:r>
              <a:rPr lang="ru-RU" altLang="ru-RU" sz="2900" i="1" dirty="0" err="1">
                <a:cs typeface="Times New Roman" panose="02020603050405020304" pitchFamily="18" charset="0"/>
              </a:rPr>
              <a:t>тийиштүүлүгүнө</a:t>
            </a:r>
            <a:r>
              <a:rPr lang="ru-RU" altLang="ru-RU" sz="2900" i="1" dirty="0">
                <a:cs typeface="Times New Roman" panose="02020603050405020304" pitchFamily="18" charset="0"/>
              </a:rPr>
              <a:t> </a:t>
            </a:r>
            <a:r>
              <a:rPr lang="ru-RU" altLang="ru-RU" sz="2900" i="1" dirty="0" err="1">
                <a:cs typeface="Times New Roman" panose="02020603050405020304" pitchFamily="18" charset="0"/>
              </a:rPr>
              <a:t>жараша</a:t>
            </a:r>
            <a:r>
              <a:rPr lang="ru-RU" altLang="ru-RU" sz="2900" i="1" dirty="0">
                <a:cs typeface="Times New Roman" panose="02020603050405020304" pitchFamily="18" charset="0"/>
              </a:rPr>
              <a:t>, 5 </a:t>
            </a:r>
            <a:r>
              <a:rPr lang="ru-RU" altLang="ru-RU" sz="2900" i="1" dirty="0" err="1">
                <a:cs typeface="Times New Roman" panose="02020603050405020304" pitchFamily="18" charset="0"/>
              </a:rPr>
              <a:t>жашка</a:t>
            </a:r>
            <a:r>
              <a:rPr lang="ru-RU" altLang="ru-RU" sz="2900" i="1" dirty="0">
                <a:cs typeface="Times New Roman" panose="02020603050405020304" pitchFamily="18" charset="0"/>
              </a:rPr>
              <a:t> </a:t>
            </a:r>
            <a:r>
              <a:rPr lang="ru-RU" altLang="ru-RU" sz="2900" i="1" dirty="0" err="1">
                <a:cs typeface="Times New Roman" panose="02020603050405020304" pitchFamily="18" charset="0"/>
              </a:rPr>
              <a:t>чейин</a:t>
            </a:r>
            <a:r>
              <a:rPr lang="ru-RU" altLang="ru-RU" sz="2900" i="1" dirty="0">
                <a:cs typeface="Times New Roman" panose="02020603050405020304" pitchFamily="18" charset="0"/>
              </a:rPr>
              <a:t> </a:t>
            </a:r>
            <a:r>
              <a:rPr lang="ru-RU" altLang="ru-RU" sz="2900" i="1" dirty="0" err="1">
                <a:cs typeface="Times New Roman" panose="02020603050405020304" pitchFamily="18" charset="0"/>
              </a:rPr>
              <a:t>жана</a:t>
            </a:r>
            <a:r>
              <a:rPr lang="ru-RU" altLang="ru-RU" sz="2900" i="1" dirty="0">
                <a:cs typeface="Times New Roman" panose="02020603050405020304" pitchFamily="18" charset="0"/>
              </a:rPr>
              <a:t> </a:t>
            </a:r>
            <a:r>
              <a:rPr lang="ru-RU" altLang="ru-RU" sz="2900" i="1" dirty="0" err="1">
                <a:cs typeface="Times New Roman" panose="02020603050405020304" pitchFamily="18" charset="0"/>
              </a:rPr>
              <a:t>бир</a:t>
            </a:r>
            <a:r>
              <a:rPr lang="ru-RU" altLang="ru-RU" sz="2900" i="1" dirty="0">
                <a:cs typeface="Times New Roman" panose="02020603050405020304" pitchFamily="18" charset="0"/>
              </a:rPr>
              <a:t> </a:t>
            </a:r>
            <a:r>
              <a:rPr lang="ru-RU" altLang="ru-RU" sz="2900" i="1" dirty="0" err="1">
                <a:cs typeface="Times New Roman" panose="02020603050405020304" pitchFamily="18" charset="0"/>
              </a:rPr>
              <a:t>жашка</a:t>
            </a:r>
            <a:r>
              <a:rPr lang="ru-RU" altLang="ru-RU" sz="2900" i="1" dirty="0">
                <a:cs typeface="Times New Roman" panose="02020603050405020304" pitchFamily="18" charset="0"/>
              </a:rPr>
              <a:t> </a:t>
            </a:r>
            <a:r>
              <a:rPr lang="ru-RU" altLang="ru-RU" sz="2900" i="1" dirty="0" err="1">
                <a:cs typeface="Times New Roman" panose="02020603050405020304" pitchFamily="18" charset="0"/>
              </a:rPr>
              <a:t>чейин</a:t>
            </a:r>
            <a:r>
              <a:rPr lang="ru-RU" altLang="ru-RU" sz="2900" i="1" dirty="0">
                <a:cs typeface="Times New Roman" panose="02020603050405020304" pitchFamily="18" charset="0"/>
              </a:rPr>
              <a:t>, </a:t>
            </a:r>
            <a:r>
              <a:rPr lang="ru-RU" altLang="ru-RU" sz="2900" i="1" dirty="0" err="1">
                <a:cs typeface="Times New Roman" panose="02020603050405020304" pitchFamily="18" charset="0"/>
              </a:rPr>
              <a:t>тирүү</a:t>
            </a:r>
            <a:r>
              <a:rPr lang="ru-RU" altLang="ru-RU" sz="2900" i="1" dirty="0">
                <a:cs typeface="Times New Roman" panose="02020603050405020304" pitchFamily="18" charset="0"/>
              </a:rPr>
              <a:t> </a:t>
            </a:r>
            <a:r>
              <a:rPr lang="ru-RU" altLang="ru-RU" sz="2900" i="1" dirty="0" err="1">
                <a:cs typeface="Times New Roman" panose="02020603050405020304" pitchFamily="18" charset="0"/>
              </a:rPr>
              <a:t>төрөлгөндөрдүн</a:t>
            </a:r>
            <a:r>
              <a:rPr lang="ru-RU" altLang="ru-RU" sz="2900" i="1" dirty="0">
                <a:cs typeface="Times New Roman" panose="02020603050405020304" pitchFamily="18" charset="0"/>
              </a:rPr>
              <a:t> 1000ине</a:t>
            </a:r>
            <a:r>
              <a:rPr lang="ru-RU" altLang="ru-RU" sz="2900" b="1" i="1" dirty="0">
                <a:cs typeface="Arial" panose="020B0604020202020204" pitchFamily="34" charset="0"/>
              </a:rPr>
              <a:t>)</a:t>
            </a:r>
            <a:endParaRPr lang="ru-RU" altLang="" sz="2900" b="1" i="1" dirty="0">
              <a:cs typeface="Arial" panose="020B0604020202020204" pitchFamily="34" charset="0"/>
            </a:endParaRPr>
          </a:p>
        </p:txBody>
      </p:sp>
      <p:sp>
        <p:nvSpPr>
          <p:cNvPr id="13317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134350" y="6327776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xmlns="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0316862"/>
              </p:ext>
            </p:extLst>
          </p:nvPr>
        </p:nvGraphicFramePr>
        <p:xfrm>
          <a:off x="319596" y="1420426"/>
          <a:ext cx="10289220" cy="4907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6980086"/>
      </p:ext>
    </p:extLst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3914" y="141290"/>
            <a:ext cx="10640068" cy="842122"/>
          </a:xfrm>
        </p:spPr>
        <p:txBody>
          <a:bodyPr rtlCol="0">
            <a:noAutofit/>
          </a:bodyPr>
          <a:lstStyle/>
          <a:p>
            <a:pPr algn="ctr">
              <a:defRPr/>
            </a:pPr>
            <a:r>
              <a:rPr lang="ru-RU" sz="3000" b="1" dirty="0">
                <a:cs typeface="Arial" panose="020B0604020202020204" pitchFamily="34" charset="0"/>
              </a:rPr>
              <a:t>ЭНЕЛЕРДИН </a:t>
            </a:r>
            <a:r>
              <a:rPr lang="ky-KG" sz="3000" b="1" dirty="0"/>
              <a:t>Ө</a:t>
            </a:r>
            <a:r>
              <a:rPr lang="ru-RU" sz="3000" b="1" dirty="0">
                <a:ea typeface="Times New Roman" panose="02020603050405020304" pitchFamily="18" charset="0"/>
                <a:cs typeface="Arial" panose="020B0604020202020204" pitchFamily="34" charset="0"/>
              </a:rPr>
              <a:t>Л</a:t>
            </a:r>
            <a:r>
              <a:rPr lang="ky-KG" sz="3000" b="1" dirty="0"/>
              <a:t>Ү</a:t>
            </a:r>
            <a:r>
              <a:rPr lang="ru-RU" sz="3000" b="1" dirty="0">
                <a:ea typeface="Times New Roman" panose="02020603050405020304" pitchFamily="18" charset="0"/>
                <a:cs typeface="Arial" panose="020B0604020202020204" pitchFamily="34" charset="0"/>
              </a:rPr>
              <a:t>М</a:t>
            </a:r>
            <a:r>
              <a:rPr lang="ky-KG" sz="3000" b="1" dirty="0"/>
              <a:t>Ү</a:t>
            </a:r>
            <a:r>
              <a:rPr lang="ru-RU" sz="3000" b="1" dirty="0">
                <a:cs typeface="Arial" panose="020B0604020202020204" pitchFamily="34" charset="0"/>
              </a:rPr>
              <a:t/>
            </a:r>
            <a:br>
              <a:rPr lang="ru-RU" sz="3000" b="1" dirty="0">
                <a:cs typeface="Arial" panose="020B0604020202020204" pitchFamily="34" charset="0"/>
              </a:rPr>
            </a:br>
            <a:r>
              <a:rPr lang="ru-RU" sz="2600" b="1" i="1" dirty="0">
                <a:cs typeface="Arial" panose="020B0604020202020204" pitchFamily="34" charset="0"/>
              </a:rPr>
              <a:t>(</a:t>
            </a:r>
            <a:r>
              <a:rPr lang="ru-RU" altLang="ru-RU" sz="2600" i="1" dirty="0">
                <a:ea typeface="Times New Roman UniToktom" pitchFamily="18" charset="0"/>
                <a:cs typeface="Times New Roman" panose="02020603050405020304" pitchFamily="18" charset="0"/>
              </a:rPr>
              <a:t>ЖААК </a:t>
            </a:r>
            <a:r>
              <a:rPr lang="ru-RU" altLang="ru-RU" sz="2600" i="1" dirty="0" err="1">
                <a:ea typeface="Times New Roman UniToktom" pitchFamily="18" charset="0"/>
                <a:cs typeface="Times New Roman" panose="02020603050405020304" pitchFamily="18" charset="0"/>
              </a:rPr>
              <a:t>органдарында</a:t>
            </a:r>
            <a:r>
              <a:rPr lang="ru-RU" altLang="ru-RU" sz="2600" i="1" dirty="0">
                <a:ea typeface="Times New Roman UniToktom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600" i="1" dirty="0" err="1">
                <a:ea typeface="Times New Roman UniToktom" pitchFamily="18" charset="0"/>
                <a:cs typeface="Times New Roman" panose="02020603050405020304" pitchFamily="18" charset="0"/>
              </a:rPr>
              <a:t>катталган</a:t>
            </a:r>
            <a:r>
              <a:rPr lang="ru-RU" altLang="ru-RU" sz="2600" i="1" dirty="0">
                <a:ea typeface="Times New Roman UniToktom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600" i="1" dirty="0" err="1">
                <a:ea typeface="Times New Roman UniToktom" pitchFamily="18" charset="0"/>
                <a:cs typeface="Times New Roman" panose="02020603050405020304" pitchFamily="18" charset="0"/>
              </a:rPr>
              <a:t>энелердин</a:t>
            </a:r>
            <a:r>
              <a:rPr lang="ru-RU" altLang="ru-RU" sz="2600" i="1" dirty="0">
                <a:ea typeface="Times New Roman UniToktom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600" i="1" dirty="0" err="1">
                <a:ea typeface="Times New Roman UniToktom" pitchFamily="18" charset="0"/>
                <a:cs typeface="Times New Roman" panose="02020603050405020304" pitchFamily="18" charset="0"/>
              </a:rPr>
              <a:t>өлүмүнүн</a:t>
            </a:r>
            <a:r>
              <a:rPr lang="ru-RU" altLang="ru-RU" sz="2600" i="1" dirty="0">
                <a:ea typeface="Times New Roman UniToktom" pitchFamily="18" charset="0"/>
                <a:cs typeface="Times New Roman" panose="02020603050405020304" pitchFamily="18" charset="0"/>
              </a:rPr>
              <a:t> саны</a:t>
            </a:r>
            <a:r>
              <a:rPr lang="ru-RU" sz="2600" b="1" i="1" dirty="0"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xmlns="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734274"/>
              </p:ext>
            </p:extLst>
          </p:nvPr>
        </p:nvGraphicFramePr>
        <p:xfrm>
          <a:off x="422694" y="1500996"/>
          <a:ext cx="10161918" cy="4684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3008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1269507" y="121133"/>
            <a:ext cx="10220878" cy="1034807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altLang="ru-RU" sz="3000" b="1" dirty="0"/>
              <a:t>Т</a:t>
            </a:r>
            <a:r>
              <a:rPr lang="ky-KG" sz="3000" b="1" dirty="0"/>
              <a:t>ӨРӨЛГӨ</a:t>
            </a:r>
            <a:r>
              <a:rPr lang="ru-RU" altLang="ru-RU" sz="3000" b="1" dirty="0"/>
              <a:t>НД</a:t>
            </a:r>
            <a:r>
              <a:rPr lang="ky-KG" sz="3000" b="1" dirty="0"/>
              <a:t>ӨГҮ</a:t>
            </a:r>
            <a:r>
              <a:rPr lang="ru-RU" altLang="ru-RU" sz="3000" b="1" dirty="0"/>
              <a:t> ЖАШООНУН К</a:t>
            </a:r>
            <a:r>
              <a:rPr lang="ky-KG" sz="3000" b="1" dirty="0"/>
              <a:t>ҮТҮЛГӨН</a:t>
            </a:r>
            <a:r>
              <a:rPr lang="ru-RU" altLang="ru-RU" sz="3000" b="1" dirty="0"/>
              <a:t> УЗАКТЫГЫ</a:t>
            </a:r>
            <a:r>
              <a:rPr lang="ru-RU" sz="3200" b="1" dirty="0">
                <a:cs typeface="Arial" panose="020B0604020202020204" pitchFamily="34" charset="0"/>
              </a:rPr>
              <a:t/>
            </a:r>
            <a:br>
              <a:rPr lang="ru-RU" sz="3200" b="1" dirty="0">
                <a:cs typeface="Arial" panose="020B0604020202020204" pitchFamily="34" charset="0"/>
              </a:rPr>
            </a:br>
            <a:r>
              <a:rPr lang="ru-RU" sz="2600" i="1" dirty="0">
                <a:cs typeface="Arial" panose="020B0604020202020204" pitchFamily="34" charset="0"/>
              </a:rPr>
              <a:t>(</a:t>
            </a:r>
            <a:r>
              <a:rPr lang="ru-RU" sz="2600" i="1" dirty="0" err="1">
                <a:cs typeface="Arial" panose="020B0604020202020204" pitchFamily="34" charset="0"/>
              </a:rPr>
              <a:t>жаш</a:t>
            </a:r>
            <a:r>
              <a:rPr lang="ru-RU" sz="2600" i="1" dirty="0"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xmlns="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4085623"/>
              </p:ext>
            </p:extLst>
          </p:nvPr>
        </p:nvGraphicFramePr>
        <p:xfrm>
          <a:off x="276051" y="1371600"/>
          <a:ext cx="10317192" cy="4856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9247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Заголовок 1"/>
          <p:cNvSpPr>
            <a:spLocks noGrp="1"/>
          </p:cNvSpPr>
          <p:nvPr>
            <p:ph type="title"/>
          </p:nvPr>
        </p:nvSpPr>
        <p:spPr>
          <a:xfrm>
            <a:off x="114154" y="-43171"/>
            <a:ext cx="11967099" cy="1135118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3000" b="1" dirty="0">
                <a:cs typeface="Arial" panose="020B0604020202020204" pitchFamily="34" charset="0"/>
              </a:rPr>
              <a:t>2024</a:t>
            </a:r>
            <a:r>
              <a:rPr lang="ru-RU" altLang="ru-RU" sz="3000" b="1" dirty="0">
                <a:cs typeface="Times New Roman UniToktom" pitchFamily="18" charset="0"/>
              </a:rPr>
              <a:t>-ЖЫЛЫ </a:t>
            </a:r>
            <a:r>
              <a:rPr lang="ky-KG" sz="3000" b="1" dirty="0"/>
              <a:t>Ө</a:t>
            </a:r>
            <a:r>
              <a:rPr lang="ru-RU" sz="3000" b="1" dirty="0">
                <a:ea typeface="Times New Roman" panose="02020603050405020304" pitchFamily="18" charset="0"/>
                <a:cs typeface="Arial" panose="020B0604020202020204" pitchFamily="34" charset="0"/>
              </a:rPr>
              <a:t>ЛГ</a:t>
            </a:r>
            <a:r>
              <a:rPr lang="ky-KG" sz="3000" b="1" dirty="0"/>
              <a:t>Ө</a:t>
            </a:r>
            <a:r>
              <a:rPr lang="ru-RU" sz="3000" b="1" dirty="0">
                <a:ea typeface="Times New Roman" panose="02020603050405020304" pitchFamily="18" charset="0"/>
                <a:cs typeface="Arial" panose="020B0604020202020204" pitchFamily="34" charset="0"/>
              </a:rPr>
              <a:t>Н</a:t>
            </a:r>
            <a:r>
              <a:rPr lang="ru-RU" altLang="ru-RU" sz="3000" b="1" dirty="0">
                <a:cs typeface="Times New Roman UniToktom" pitchFamily="18" charset="0"/>
              </a:rPr>
              <a:t> АДАМДАРДЫН </a:t>
            </a:r>
            <a:r>
              <a:rPr lang="ky-KG" sz="3000" b="1" dirty="0"/>
              <a:t>Ө</a:t>
            </a:r>
            <a:r>
              <a:rPr lang="ru-RU" sz="3000" b="1" dirty="0">
                <a:ea typeface="Times New Roman" panose="02020603050405020304" pitchFamily="18" charset="0"/>
                <a:cs typeface="Arial" panose="020B0604020202020204" pitchFamily="34" charset="0"/>
              </a:rPr>
              <a:t>Л</a:t>
            </a:r>
            <a:r>
              <a:rPr lang="ky-KG" sz="3000" b="1" dirty="0"/>
              <a:t>Ү</a:t>
            </a:r>
            <a:r>
              <a:rPr lang="ru-RU" sz="3000" b="1" dirty="0">
                <a:ea typeface="Times New Roman" panose="02020603050405020304" pitchFamily="18" charset="0"/>
                <a:cs typeface="Arial" panose="020B0604020202020204" pitchFamily="34" charset="0"/>
              </a:rPr>
              <a:t>М</a:t>
            </a:r>
            <a:r>
              <a:rPr lang="ky-KG" sz="3000" b="1" dirty="0"/>
              <a:t>ҮНҮН СЕБЕПТЕРИ</a:t>
            </a:r>
            <a:r>
              <a:rPr lang="ru-RU" sz="3000" b="1" dirty="0">
                <a:cs typeface="Arial" panose="020B0604020202020204" pitchFamily="34" charset="0"/>
              </a:rPr>
              <a:t> </a:t>
            </a:r>
            <a:r>
              <a:rPr lang="ru-RU" sz="2800" b="1" dirty="0">
                <a:cs typeface="Arial" panose="020B0604020202020204" pitchFamily="34" charset="0"/>
              </a:rPr>
              <a:t/>
            </a:r>
            <a:br>
              <a:rPr lang="ru-RU" sz="2800" b="1" dirty="0">
                <a:cs typeface="Arial" panose="020B0604020202020204" pitchFamily="34" charset="0"/>
              </a:rPr>
            </a:br>
            <a:r>
              <a:rPr lang="ru-RU" sz="2600" b="1" i="1" dirty="0">
                <a:cs typeface="Arial" panose="020B0604020202020204" pitchFamily="34" charset="0"/>
              </a:rPr>
              <a:t>(</a:t>
            </a:r>
            <a:r>
              <a:rPr lang="ru-RU" altLang="ru-RU" sz="2600" i="1" dirty="0" err="1">
                <a:cs typeface="Times New Roman UniToktom" pitchFamily="18" charset="0"/>
              </a:rPr>
              <a:t>өлгөндөрдүн</a:t>
            </a:r>
            <a:r>
              <a:rPr lang="ru-RU" altLang="ru-RU" sz="2600" i="1" dirty="0">
                <a:cs typeface="Times New Roman UniToktom" pitchFamily="18" charset="0"/>
              </a:rPr>
              <a:t> </a:t>
            </a:r>
            <a:r>
              <a:rPr lang="ru-RU" altLang="ru-RU" sz="2600" i="1" dirty="0" err="1">
                <a:cs typeface="Times New Roman UniToktom" pitchFamily="18" charset="0"/>
              </a:rPr>
              <a:t>жалпы</a:t>
            </a:r>
            <a:r>
              <a:rPr lang="ru-RU" altLang="ru-RU" sz="2600" i="1" dirty="0">
                <a:cs typeface="Times New Roman UniToktom" pitchFamily="18" charset="0"/>
              </a:rPr>
              <a:t> </a:t>
            </a:r>
            <a:r>
              <a:rPr lang="ru-RU" altLang="ru-RU" sz="2600" i="1" dirty="0" err="1">
                <a:cs typeface="Times New Roman UniToktom" pitchFamily="18" charset="0"/>
              </a:rPr>
              <a:t>санына</a:t>
            </a:r>
            <a:r>
              <a:rPr lang="ru-RU" altLang="ru-RU" sz="2600" i="1" dirty="0">
                <a:cs typeface="Times New Roman UniToktom" pitchFamily="18" charset="0"/>
              </a:rPr>
              <a:t> карата </a:t>
            </a:r>
            <a:r>
              <a:rPr lang="ru-RU" altLang="ru-RU" sz="2600" i="1" dirty="0" err="1">
                <a:cs typeface="Times New Roman UniToktom" pitchFamily="18" charset="0"/>
              </a:rPr>
              <a:t>пайыз</a:t>
            </a:r>
            <a:r>
              <a:rPr lang="ru-RU" altLang="ru-RU" sz="2600" i="1" dirty="0">
                <a:cs typeface="Times New Roman UniToktom" pitchFamily="18" charset="0"/>
              </a:rPr>
              <a:t> </a:t>
            </a:r>
            <a:r>
              <a:rPr lang="ru-RU" altLang="ru-RU" sz="2600" i="1" dirty="0" err="1">
                <a:cs typeface="Times New Roman UniToktom" pitchFamily="18" charset="0"/>
              </a:rPr>
              <a:t>менен</a:t>
            </a:r>
            <a:r>
              <a:rPr lang="ru-RU" sz="2600" b="1" i="1" dirty="0"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xmlns="" id="{62597CE5-14D4-470B-6EE9-9FDF4B9C4A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4588287"/>
              </p:ext>
            </p:extLst>
          </p:nvPr>
        </p:nvGraphicFramePr>
        <p:xfrm>
          <a:off x="1704513" y="1189607"/>
          <a:ext cx="8868792" cy="5113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3308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7165" y="188914"/>
            <a:ext cx="10323444" cy="706437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000" b="1" dirty="0">
                <a:cs typeface="Arial" panose="020B0604020202020204" pitchFamily="34" charset="0"/>
              </a:rPr>
              <a:t>КАЛКТЫН ТЫШКЫ МИГРАЦИЯСЫ </a:t>
            </a:r>
            <a:br>
              <a:rPr lang="ru-RU" sz="3000" b="1" dirty="0">
                <a:cs typeface="Arial" panose="020B0604020202020204" pitchFamily="34" charset="0"/>
              </a:rPr>
            </a:br>
            <a:r>
              <a:rPr lang="ru-RU" sz="2600" i="1" dirty="0">
                <a:cs typeface="Arial" panose="020B0604020202020204" pitchFamily="34" charset="0"/>
              </a:rPr>
              <a:t>(</a:t>
            </a:r>
            <a:r>
              <a:rPr lang="ru-RU" altLang="ru-RU" sz="2600" i="1" dirty="0" err="1">
                <a:ea typeface="Times New Roman UniToktom" panose="02020803070505020304" pitchFamily="18" charset="0"/>
                <a:cs typeface="Times New Roman" panose="02020603050405020304" pitchFamily="18" charset="0"/>
              </a:rPr>
              <a:t>миң</a:t>
            </a:r>
            <a:r>
              <a:rPr lang="ru-RU" altLang="ru-RU" sz="2600" i="1" dirty="0">
                <a:ea typeface="Times New Roman UniToktom" panose="02020803070505020304" pitchFamily="18" charset="0"/>
                <a:cs typeface="Times New Roman" panose="02020603050405020304" pitchFamily="18" charset="0"/>
              </a:rPr>
              <a:t> адам</a:t>
            </a:r>
            <a:r>
              <a:rPr lang="ru-RU" sz="2600" i="1" dirty="0">
                <a:cs typeface="Arial" panose="020B0604020202020204" pitchFamily="34" charset="0"/>
              </a:rPr>
              <a:t>)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8A465A7-45FA-5D35-93F7-30CE020DE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xmlns="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1403750"/>
              </p:ext>
            </p:extLst>
          </p:nvPr>
        </p:nvGraphicFramePr>
        <p:xfrm>
          <a:off x="462926" y="1056443"/>
          <a:ext cx="10323444" cy="4705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201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B37E8C2-417C-0B03-A03E-B17853BCD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270E96-B03D-5AAD-D48D-B7484F0E1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458" y="19402"/>
            <a:ext cx="10475651" cy="921626"/>
          </a:xfrm>
        </p:spPr>
        <p:txBody>
          <a:bodyPr>
            <a:normAutofit fontScale="90000"/>
          </a:bodyPr>
          <a:lstStyle/>
          <a:p>
            <a:pPr algn="ctr">
              <a:spcBef>
                <a:spcPct val="20000"/>
              </a:spcBef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300" b="1" dirty="0"/>
              <a:t>2025-ЖЫЛДЫН ЯНВАРЬ-МАРТЫНДАГЫ НЕГИЗГИ ДЕМОГРАФИЯЛЫК К</a:t>
            </a:r>
            <a:r>
              <a:rPr lang="ky-KG" sz="3300" b="1" dirty="0"/>
              <a:t>Ө</a:t>
            </a:r>
            <a:r>
              <a:rPr lang="ru-RU" altLang="ru-RU" sz="3300" b="1" dirty="0"/>
              <a:t>РС</a:t>
            </a:r>
            <a:r>
              <a:rPr lang="ky-KG" sz="3300" b="1" dirty="0"/>
              <a:t>Ө</a:t>
            </a:r>
            <a:r>
              <a:rPr lang="ru-RU" altLang="ru-RU" sz="3300" b="1" dirty="0"/>
              <a:t>ТК</a:t>
            </a:r>
            <a:r>
              <a:rPr lang="ky-KG" sz="3300" b="1" dirty="0"/>
              <a:t>Ү</a:t>
            </a:r>
            <a:r>
              <a:rPr lang="ru-RU" altLang="ru-RU" sz="3300" b="1" dirty="0"/>
              <a:t>ЧТ</a:t>
            </a:r>
            <a:r>
              <a:rPr lang="ky-KG" sz="3300" b="1" dirty="0"/>
              <a:t>Ө</a:t>
            </a:r>
            <a:r>
              <a:rPr lang="ru-RU" altLang="ru-RU" sz="3300" b="1" dirty="0"/>
              <a:t>Р </a:t>
            </a:r>
            <a:r>
              <a:rPr lang="ru-RU" sz="3300" b="1" dirty="0">
                <a:solidFill>
                  <a:schemeClr val="tx1"/>
                </a:solidFill>
                <a:cs typeface="Times New Roman" pitchFamily="18" charset="0"/>
              </a:rPr>
              <a:t/>
            </a:r>
            <a:br>
              <a:rPr lang="ru-RU" sz="3300" b="1" dirty="0">
                <a:solidFill>
                  <a:schemeClr val="tx1"/>
                </a:solidFill>
                <a:cs typeface="Times New Roman" pitchFamily="18" charset="0"/>
              </a:rPr>
            </a:br>
            <a:endParaRPr lang="ru-RU" sz="330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30C9C790-F21C-3541-255E-7DD1A5821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EEC4FDCD-6D93-0CBB-D99E-D86D1E73A8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7527667"/>
              </p:ext>
            </p:extLst>
          </p:nvPr>
        </p:nvGraphicFramePr>
        <p:xfrm>
          <a:off x="896641" y="1118582"/>
          <a:ext cx="9942993" cy="4622084"/>
        </p:xfrm>
        <a:graphic>
          <a:graphicData uri="http://schemas.openxmlformats.org/drawingml/2006/table">
            <a:tbl>
              <a:tblPr/>
              <a:tblGrid>
                <a:gridCol w="421689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86304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863049">
                  <a:extLst>
                    <a:ext uri="{9D8B030D-6E8A-4147-A177-3AD203B41FA5}">
                      <a16:colId xmlns:a16="http://schemas.microsoft.com/office/drawing/2014/main" xmlns="" val="702084775"/>
                    </a:ext>
                  </a:extLst>
                </a:gridCol>
              </a:tblGrid>
              <a:tr h="6170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Адам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Калктын</a:t>
                      </a: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1000ине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735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Калктын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саны 2025-ж. 1-апрелге карата (</a:t>
                      </a:r>
                      <a:r>
                        <a:rPr lang="ky-KG" sz="1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ми</a:t>
                      </a: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ң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адам)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7 308,2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22733644"/>
                  </a:ext>
                </a:extLst>
              </a:tr>
              <a:tr h="3873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b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</a:t>
                      </a:r>
                      <a:r>
                        <a:rPr lang="ky-KG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</a:t>
                      </a:r>
                      <a:r>
                        <a:rPr lang="ky-KG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лг</a:t>
                      </a:r>
                      <a:r>
                        <a:rPr lang="ky-KG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нд</a:t>
                      </a:r>
                      <a:r>
                        <a:rPr lang="ky-KG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 (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тирүү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31 755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70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b"/>
                      <a:r>
                        <a:rPr lang="ky-KG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Өлгөндөр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8 371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54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ru-RU" sz="16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анын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ичин</a:t>
                      </a:r>
                      <a:r>
                        <a:rPr lang="ky-KG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ен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70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b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жашка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чейинки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балдар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13,0*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70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b"/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Калктын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табигый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ky-KG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сүүсү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23 384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70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b"/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Никелешүүл</a:t>
                      </a:r>
                      <a:r>
                        <a:rPr lang="ky-KG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р,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бирдик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10 192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70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b"/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Ажырашуулар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бирдик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3 393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70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b"/>
                      <a:r>
                        <a:rPr lang="ru-RU" sz="18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Калктын</a:t>
                      </a:r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тышкы</a:t>
                      </a:r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миграциясы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70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келгендердин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саны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3 576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4,9**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023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кеткендердин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саны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538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0,7**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0232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миграциялык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ky-KG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</a:t>
                      </a:r>
                      <a:r>
                        <a:rPr lang="ky-KG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үү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кет</a:t>
                      </a:r>
                      <a:r>
                        <a:rPr lang="ky-KG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үү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агымы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(+, -)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3 038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4,2**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434094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xmlns="" id="{51E308EE-F1FB-806C-4474-00367AF5E1A0}"/>
              </a:ext>
            </a:extLst>
          </p:cNvPr>
          <p:cNvSpPr txBox="1">
            <a:spLocks/>
          </p:cNvSpPr>
          <p:nvPr/>
        </p:nvSpPr>
        <p:spPr>
          <a:xfrm>
            <a:off x="1101200" y="5796962"/>
            <a:ext cx="7580243" cy="5328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altLang="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ky-KG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Тирүү төрөлгөндөрдүн 1000ине алганда</a:t>
            </a:r>
            <a:r>
              <a:rPr lang="ru-RU" altLang="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l">
              <a:defRPr/>
            </a:pPr>
            <a:r>
              <a:rPr lang="ru-RU" altLang="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 </a:t>
            </a:r>
            <a:r>
              <a:rPr lang="ru-RU" altLang="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Калктын</a:t>
            </a:r>
            <a:r>
              <a:rPr lang="ru-RU" altLang="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10 000</a:t>
            </a:r>
            <a:r>
              <a:rPr lang="ru-RU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ине</a:t>
            </a:r>
            <a:r>
              <a:rPr lang="ru-RU" altLang="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58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AEA2A60-28A1-D8DF-6406-80E9754AD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139" y="86264"/>
            <a:ext cx="10351699" cy="582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215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ADA3369-95DB-1C17-8058-B605FA175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406" y="77638"/>
            <a:ext cx="10455214" cy="588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148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171A7B2-F28A-A2C0-7B4A-E83FBEFCD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xmlns="" id="{199616CF-4EC4-6CBE-3B2C-8B34761E2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499" y="239535"/>
            <a:ext cx="7580243" cy="67945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altLang="ru-RU" sz="3000" b="1" dirty="0"/>
              <a:t>МААЛЫМАТТАРДЫ ЖАЙЫЛТУУ</a:t>
            </a:r>
            <a:endParaRPr lang="en-US" altLang="" sz="3000" b="1" dirty="0"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46739FE-E6B7-9F66-D2AE-6D0F963149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11">
            <a:extLst>
              <a:ext uri="{FF2B5EF4-FFF2-40B4-BE49-F238E27FC236}">
                <a16:creationId xmlns:a16="http://schemas.microsoft.com/office/drawing/2014/main" xmlns="" id="{3D52D624-8E8A-DB9E-924D-887B57F6AD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263" y="1111250"/>
            <a:ext cx="1728788" cy="26114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2">
            <a:extLst>
              <a:ext uri="{FF2B5EF4-FFF2-40B4-BE49-F238E27FC236}">
                <a16:creationId xmlns:a16="http://schemas.microsoft.com/office/drawing/2014/main" xmlns="" id="{09656201-D34F-C797-2689-5A0FADAB38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275" y="1579563"/>
            <a:ext cx="1963737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1">
            <a:extLst>
              <a:ext uri="{FF2B5EF4-FFF2-40B4-BE49-F238E27FC236}">
                <a16:creationId xmlns:a16="http://schemas.microsoft.com/office/drawing/2014/main" xmlns="" id="{6F576D2E-CF1C-97FC-6907-56DE42AD2B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6700" y="3090863"/>
            <a:ext cx="2054225" cy="289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3">
            <a:extLst>
              <a:ext uri="{FF2B5EF4-FFF2-40B4-BE49-F238E27FC236}">
                <a16:creationId xmlns:a16="http://schemas.microsoft.com/office/drawing/2014/main" xmlns="" id="{176B9050-3B6B-D388-09F3-E61F30DC41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705" y="1411288"/>
            <a:ext cx="2005012" cy="303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12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219325" y="382857"/>
            <a:ext cx="799147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3200" b="1" dirty="0"/>
              <a:t>К</a:t>
            </a:r>
            <a:r>
              <a:rPr lang="ky-KG" sz="3200" b="1" dirty="0"/>
              <a:t>Ө</a:t>
            </a:r>
            <a:r>
              <a:rPr lang="ky-KG" sz="3200" dirty="0"/>
              <a:t>Ң</a:t>
            </a:r>
            <a:r>
              <a:rPr lang="ky-KG" sz="3200" b="1" dirty="0"/>
              <a:t>ҮЛ</a:t>
            </a:r>
            <a:r>
              <a:rPr lang="ru-RU" altLang="ru-RU" sz="3200" b="1" dirty="0"/>
              <a:t> БУРГАНЫ</a:t>
            </a:r>
            <a:r>
              <a:rPr lang="ky-KG" sz="3200" dirty="0"/>
              <a:t>ҢЫЗДАРГА ЫРАКМАТ</a:t>
            </a:r>
            <a:r>
              <a:rPr lang="ru-RU" sz="3200" dirty="0"/>
              <a:t>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FDC75D3-0891-DA50-B661-575D7C725A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158" y="4545442"/>
            <a:ext cx="992878" cy="9928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4505DAF-50B7-66FD-3468-D5249F8075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900" y="4545442"/>
            <a:ext cx="992878" cy="9928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ED2AEE7-0ECA-C6B3-D1F8-CA258B0C14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642" y="4545442"/>
            <a:ext cx="992878" cy="992878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D5D896CA-896C-EF68-D4D6-B3F5F9168C67}"/>
              </a:ext>
            </a:extLst>
          </p:cNvPr>
          <p:cNvSpPr txBox="1">
            <a:spLocks/>
          </p:cNvSpPr>
          <p:nvPr/>
        </p:nvSpPr>
        <p:spPr>
          <a:xfrm>
            <a:off x="2759131" y="5734048"/>
            <a:ext cx="6673735" cy="404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@</a:t>
            </a:r>
            <a:r>
              <a:rPr lang="en-US" sz="2800" dirty="0" err="1"/>
              <a:t>statistics.kg</a:t>
            </a:r>
            <a:endParaRPr lang="ru-RU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04B6D0B-D51B-AB24-9FA2-EBDC7EA9A47D}"/>
              </a:ext>
            </a:extLst>
          </p:cNvPr>
          <p:cNvSpPr txBox="1"/>
          <p:nvPr/>
        </p:nvSpPr>
        <p:spPr>
          <a:xfrm>
            <a:off x="715992" y="2424913"/>
            <a:ext cx="108088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3000" b="1" i="1" u="none" strike="noStrike" kern="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https://www.stat.gov.kg/ru/statistics/naselenie/</a:t>
            </a:r>
            <a:r>
              <a:rPr kumimoji="0" lang="ru-RU" altLang="ru-RU" sz="3000" b="1" i="1" u="none" strike="noStrike" kern="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ru-RU" altLang="ru-RU" sz="3000" b="1" i="1" u="none" strike="noStrike" kern="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altLang="ru-RU" sz="3000" b="1" i="1" u="none" strike="noStrike" kern="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ru-RU" altLang="ru-RU" sz="3000" b="1" i="1" u="none" strike="noStrike" kern="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altLang="ru-RU" sz="3000" b="1" i="1" u="none" strike="noStrike" kern="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https://www.stat.gov.kg/ru/publications/demograficheskij-ezhegodnik-kyrgyzskoj-respubliki/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srgbClr val="0059A3"/>
              </a:solidFill>
              <a:effectLst/>
              <a:uLnTx/>
              <a:uFillTx/>
              <a:latin typeface="DIN Pro Regular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226457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НСК">
    <a:dk1>
      <a:sysClr val="windowText" lastClr="000000"/>
    </a:dk1>
    <a:lt1>
      <a:sysClr val="window" lastClr="FFFFFF"/>
    </a:lt1>
    <a:dk2>
      <a:srgbClr val="0059A3"/>
    </a:dk2>
    <a:lt2>
      <a:srgbClr val="E9C869"/>
    </a:lt2>
    <a:accent1>
      <a:srgbClr val="8A2472"/>
    </a:accent1>
    <a:accent2>
      <a:srgbClr val="79AFDF"/>
    </a:accent2>
    <a:accent3>
      <a:srgbClr val="5AC1DE"/>
    </a:accent3>
    <a:accent4>
      <a:srgbClr val="00A98F"/>
    </a:accent4>
    <a:accent5>
      <a:srgbClr val="98C03D"/>
    </a:accent5>
    <a:accent6>
      <a:srgbClr val="ED7625"/>
    </a:accent6>
    <a:hlink>
      <a:srgbClr val="F5B335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НСК">
    <a:dk1>
      <a:sysClr val="windowText" lastClr="000000"/>
    </a:dk1>
    <a:lt1>
      <a:sysClr val="window" lastClr="FFFFFF"/>
    </a:lt1>
    <a:dk2>
      <a:srgbClr val="0059A3"/>
    </a:dk2>
    <a:lt2>
      <a:srgbClr val="E9C869"/>
    </a:lt2>
    <a:accent1>
      <a:srgbClr val="8A2472"/>
    </a:accent1>
    <a:accent2>
      <a:srgbClr val="79AFDF"/>
    </a:accent2>
    <a:accent3>
      <a:srgbClr val="5AC1DE"/>
    </a:accent3>
    <a:accent4>
      <a:srgbClr val="00A98F"/>
    </a:accent4>
    <a:accent5>
      <a:srgbClr val="98C03D"/>
    </a:accent5>
    <a:accent6>
      <a:srgbClr val="ED7625"/>
    </a:accent6>
    <a:hlink>
      <a:srgbClr val="F5B335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3239</TotalTime>
  <Words>464</Words>
  <Application>Microsoft Office PowerPoint</Application>
  <PresentationFormat>Широкоэкранный</PresentationFormat>
  <Paragraphs>252</Paragraphs>
  <Slides>16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7" baseType="lpstr">
      <vt:lpstr>Arial</vt:lpstr>
      <vt:lpstr>Arial Cyr</vt:lpstr>
      <vt:lpstr>Calibri</vt:lpstr>
      <vt:lpstr>DIN Pro Bold</vt:lpstr>
      <vt:lpstr>DIN Pro Regular</vt:lpstr>
      <vt:lpstr>Tahoma</vt:lpstr>
      <vt:lpstr>Times New Roman</vt:lpstr>
      <vt:lpstr>Times New Roman UniToktom</vt:lpstr>
      <vt:lpstr>Verdana</vt:lpstr>
      <vt:lpstr>Обложка</vt:lpstr>
      <vt:lpstr>1_Обложка</vt:lpstr>
      <vt:lpstr>Презентация PowerPoint</vt:lpstr>
      <vt:lpstr>2024-ЖЫЛЫ АЙМАК БОЮНЧА КЫРГЫЗ РЕСПУБЛИКАСЫНЫН КАЛКЫНЫН САНЫНЫН ӨСҮШҮ</vt:lpstr>
      <vt:lpstr>Презентация PowerPoint</vt:lpstr>
      <vt:lpstr>КАЛКТЫН ЖЫНЫСЫ ЖАНА  ЖАШ КУРАГЫ БОЮНЧА ТҮЗҮМҮНҮН ӨЗГӨРҮШҮ (2024-жылдын башына карата баалоо, адам)</vt:lpstr>
      <vt:lpstr>АЙРЫМ КУРАКТЫК ТОПТОР БОЮНЧА КАЛКТЫН САНЫ (2025-жылдын башына карата баалоо, жалпы калктын санына пайыз менен)</vt:lpstr>
      <vt:lpstr>15-49 ЖАШТАГЫ БИР АЯЛГА ТӨРӨЛГӨН БАЛДАРДЫН САНЫ  (төрөттүн суммардык коэффициенти)</vt:lpstr>
      <vt:lpstr>БАЛДАРДЫН ЖАНА ЫМЫРКАЙЛАРДЫН ӨЛҮМҮ (өлгөн балдардын саны, тийиштүүлүгүнө жараша, 5 жашка чейин жана бир жашка чейин, тирүү төрөлгөндөрдүн 1000ине)</vt:lpstr>
      <vt:lpstr>ЭНЕЛЕРДИН ӨЛҮМҮ (ЖААК органдарында катталган энелердин өлүмүнүн саны)</vt:lpstr>
      <vt:lpstr>ТӨРӨЛГӨНДӨГҮ ЖАШООНУН КҮТҮЛГӨН УЗАКТЫГЫ (жаш)</vt:lpstr>
      <vt:lpstr>2024-ЖЫЛЫ ӨЛГӨН АДАМДАРДЫН ӨЛҮМҮНҮН СЕБЕПТЕРИ  (өлгөндөрдүн жалпы санына карата пайыз менен)</vt:lpstr>
      <vt:lpstr>КАЛКТЫН ТЫШКЫ МИГРАЦИЯСЫ  (миң адам)</vt:lpstr>
      <vt:lpstr> 2025-ЖЫЛДЫН ЯНВАРЬ-МАРТЫНДАГЫ НЕГИЗГИ ДЕМОГРАФИЯЛЫК КӨРСӨТКҮЧТӨР  </vt:lpstr>
      <vt:lpstr>Презентация PowerPoint</vt:lpstr>
      <vt:lpstr>Презентация PowerPoint</vt:lpstr>
      <vt:lpstr>МААЛЫМАТТАРДЫ ЖАЙЫЛТУУ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RePack by Diakov</cp:lastModifiedBy>
  <cp:revision>185</cp:revision>
  <cp:lastPrinted>2025-06-11T04:26:39Z</cp:lastPrinted>
  <dcterms:created xsi:type="dcterms:W3CDTF">2024-10-02T10:12:32Z</dcterms:created>
  <dcterms:modified xsi:type="dcterms:W3CDTF">2025-06-12T11:22:14Z</dcterms:modified>
</cp:coreProperties>
</file>