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2" r:id="rId3"/>
  </p:sldMasterIdLst>
  <p:notesMasterIdLst>
    <p:notesMasterId r:id="rId16"/>
  </p:notesMasterIdLst>
  <p:sldIdLst>
    <p:sldId id="256" r:id="rId4"/>
    <p:sldId id="305" r:id="rId5"/>
    <p:sldId id="263" r:id="rId6"/>
    <p:sldId id="296" r:id="rId7"/>
    <p:sldId id="297" r:id="rId8"/>
    <p:sldId id="301" r:id="rId9"/>
    <p:sldId id="306" r:id="rId10"/>
    <p:sldId id="299" r:id="rId11"/>
    <p:sldId id="300" r:id="rId12"/>
    <p:sldId id="303" r:id="rId13"/>
    <p:sldId id="304" r:id="rId14"/>
    <p:sldId id="25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Обложка" id="{09BD8EDA-5430-4B4C-9E05-F32D4CA76277}">
          <p14:sldIdLst>
            <p14:sldId id="256"/>
          </p14:sldIdLst>
        </p14:section>
        <p14:section name="Основная часть" id="{1F1C8C30-0E0A-473A-85B6-DBD365E752C7}">
          <p14:sldIdLst>
            <p14:sldId id="305"/>
            <p14:sldId id="263"/>
            <p14:sldId id="296"/>
            <p14:sldId id="297"/>
            <p14:sldId id="301"/>
            <p14:sldId id="306"/>
            <p14:sldId id="299"/>
            <p14:sldId id="300"/>
            <p14:sldId id="303"/>
            <p14:sldId id="304"/>
          </p14:sldIdLst>
        </p14:section>
        <p14:section name="Последняя страница" id="{4FE91FCE-F239-445C-9A5B-61A7535B0391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46A"/>
    <a:srgbClr val="307FC6"/>
    <a:srgbClr val="4991D3"/>
    <a:srgbClr val="2A6EAC"/>
    <a:srgbClr val="43B6BF"/>
    <a:srgbClr val="42C0B4"/>
    <a:srgbClr val="660033"/>
    <a:srgbClr val="B1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737150744760695"/>
          <c:y val="0.12227292907808741"/>
          <c:w val="0.45103249564075243"/>
          <c:h val="0.869531661383746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пол. 2026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 prst="coolSlant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FBD-4BAB-B6BA-84EE166521AA}"/>
              </c:ext>
            </c:extLst>
          </c:dPt>
          <c:dPt>
            <c:idx val="1"/>
            <c:bubble3D val="0"/>
            <c:spPr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FBD-4BAB-B6BA-84EE166521AA}"/>
              </c:ext>
            </c:extLst>
          </c:dPt>
          <c:dPt>
            <c:idx val="2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FBD-4BAB-B6BA-84EE166521AA}"/>
              </c:ext>
            </c:extLst>
          </c:dPt>
          <c:dPt>
            <c:idx val="3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FBD-4BAB-B6BA-84EE166521AA}"/>
              </c:ext>
            </c:extLst>
          </c:dPt>
          <c:dPt>
            <c:idx val="4"/>
            <c:bubble3D val="0"/>
            <c:spPr>
              <a:solidFill>
                <a:schemeClr val="tx2">
                  <a:lumMod val="75000"/>
                </a:schemeClr>
              </a:solidFill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FBD-4BAB-B6BA-84EE166521AA}"/>
              </c:ext>
            </c:extLst>
          </c:dPt>
          <c:dPt>
            <c:idx val="5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FBD-4BAB-B6BA-84EE166521AA}"/>
              </c:ext>
            </c:extLst>
          </c:dPt>
          <c:dPt>
            <c:idx val="6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 prst="coolSlant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E90-49C7-9212-5089F02BFBA7}"/>
              </c:ext>
            </c:extLst>
          </c:dPt>
          <c:dLbls>
            <c:dLbl>
              <c:idx val="0"/>
              <c:layout>
                <c:manualLayout>
                  <c:x val="6.1748409478764747E-2"/>
                  <c:y val="-9.711259159069242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i="0" u="none" strike="noStrike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Иштетүү</a:t>
                    </a:r>
                    <a:r>
                      <a:rPr lang="ru-RU" sz="16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i="0" u="none" strike="noStrike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өндүрүшү</a:t>
                    </a:r>
                    <a:r>
                      <a:rPr lang="ru-RU" sz="1600" b="1" i="0" u="none" strike="noStrike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rPr>
                      <a:t> 4,3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5551460913760161E-2"/>
                  <c:y val="0.1021681482934619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Транс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порт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ишмердиги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жана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жүктөрдү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сактоо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15,1%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68434722798345E-2"/>
                  <c:y val="6.146126948399459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Электр энергия, газ, буу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жана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кондицияланган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аба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менен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камсыздоо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4,7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%</a:t>
                    </a:r>
                    <a:endParaRPr lang="ru-RU" sz="15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6568996883960319E-2"/>
                  <c:y val="9.798547799242150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Пайдалуу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кендерди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казуу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6,7%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3.701619483703536E-2"/>
                  <c:y val="0.1128845604507172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Билим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</a:t>
                    </a:r>
                    <a:r>
                      <a:rPr lang="ru-RU" sz="1600" b="1" baseline="0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берүу</a:t>
                    </a:r>
                    <a:r>
                      <a:rPr lang="ru-RU" sz="1600" b="1" baseline="0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 4,3</a:t>
                    </a: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rPr>
                      <a:t>%</a:t>
                    </a: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BD-4BAB-B6BA-84EE166521AA}"/>
                </c:ext>
                <c:ext xmlns:c15="http://schemas.microsoft.com/office/drawing/2012/chart" uri="{CE6537A1-D6FC-4f65-9D91-7224C49458BB}">
                  <c15:layout>
                    <c:manualLayout>
                      <c:w val="0.19448061141184844"/>
                      <c:h val="0.1148996417250885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0.11733047765877659"/>
                  <c:y val="-0.23365521288275359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600" b="1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baseline="0" dirty="0" err="1"/>
                      <a:t>Турак</a:t>
                    </a:r>
                    <a:r>
                      <a:rPr lang="ru-RU" sz="1600" b="1" baseline="0" dirty="0"/>
                      <a:t> </a:t>
                    </a:r>
                    <a:r>
                      <a:rPr lang="ru-RU" sz="1600" b="1" baseline="0" dirty="0" err="1"/>
                      <a:t>жай</a:t>
                    </a:r>
                    <a:r>
                      <a:rPr lang="ru-RU" sz="1600" b="1" baseline="0" dirty="0"/>
                      <a:t> </a:t>
                    </a:r>
                    <a:r>
                      <a:rPr lang="ru-RU" sz="1600" b="1" baseline="0" dirty="0" err="1"/>
                      <a:t>курулушу</a:t>
                    </a:r>
                    <a:r>
                      <a:rPr lang="ru-RU" sz="1600" b="1" baseline="0" dirty="0"/>
                      <a:t> 55,8%</a:t>
                    </a:r>
                    <a:endParaRPr lang="ru-RU" sz="1600" b="1" dirty="0"/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BD-4BAB-B6BA-84EE166521A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7801174828102143E-2"/>
                  <c:y val="4.824428945584201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0" i="0" u="none" strike="noStrike" kern="1200" baseline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600" b="1" dirty="0" err="1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Башкалар</a:t>
                    </a:r>
                    <a:endParaRPr lang="ru-RU" sz="1600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endParaRPr>
                  </a:p>
                  <a:p>
                    <a:pPr>
                      <a:defRPr>
                        <a:solidFill>
                          <a:schemeClr val="tx2">
                            <a:lumMod val="75000"/>
                          </a:schemeClr>
                        </a:solidFill>
                        <a:cs typeface="Arial" panose="020B0604020202020204" pitchFamily="34" charset="0"/>
                      </a:defRPr>
                    </a:pPr>
                    <a:r>
                      <a: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rPr>
                      <a:t>9,1%</a:t>
                    </a:r>
                    <a:endParaRPr lang="ru-RU" b="1" dirty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 w="9525" cap="flat" cmpd="sng" algn="ctr">
                  <a:noFill/>
                  <a:prstDash val="solid"/>
                </a:ln>
                <a:effectLst>
                  <a:outerShdw dist="20000" sx="1000" sy="1000" rotWithShape="0">
                    <a:srgbClr val="000000"/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tx2">
                          <a:lumMod val="75000"/>
                        </a:schemeClr>
                      </a:solidFill>
                      <a:latin typeface="+mn-lt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EE90-49C7-9212-5089F02BFB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noFill/>
                <a:prstDash val="solid"/>
              </a:ln>
              <a:effectLst>
                <a:outerShdw dist="20000" sx="1000" sy="1000" rotWithShape="0">
                  <a:srgbClr val="000000"/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Обрабатывающие производства</c:v>
                </c:pt>
                <c:pt idx="1">
                  <c:v>Транспортная деятельность и хранение грузов</c:v>
                </c:pt>
                <c:pt idx="2">
                  <c:v>Обеспечение электроэнергией, газом, паром  и кондиционированным воздухом</c:v>
                </c:pt>
                <c:pt idx="3">
                  <c:v>Добыча полезных ископаемых</c:v>
                </c:pt>
                <c:pt idx="4">
                  <c:v>Образование</c:v>
                </c:pt>
                <c:pt idx="5">
                  <c:v>Жилищное строительство </c:v>
                </c:pt>
                <c:pt idx="6">
                  <c:v>Прочие 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 formatCode="General">
                  <c:v>4.3</c:v>
                </c:pt>
                <c:pt idx="1">
                  <c:v>15.1</c:v>
                </c:pt>
                <c:pt idx="2">
                  <c:v>4.7</c:v>
                </c:pt>
                <c:pt idx="3" formatCode="General">
                  <c:v>6.7</c:v>
                </c:pt>
                <c:pt idx="4">
                  <c:v>4.3</c:v>
                </c:pt>
                <c:pt idx="5">
                  <c:v>55.8</c:v>
                </c:pt>
                <c:pt idx="6">
                  <c:v>9.1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FBD-4BAB-B6BA-84EE166521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2372008212764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 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2.7</c:v>
                </c:pt>
                <c:pt idx="1">
                  <c:v>17.8</c:v>
                </c:pt>
                <c:pt idx="2">
                  <c:v>26.7</c:v>
                </c:pt>
                <c:pt idx="3" formatCode="0.0">
                  <c:v>1.8</c:v>
                </c:pt>
                <c:pt idx="4" formatCode="0.0">
                  <c:v>8.1999999999999993</c:v>
                </c:pt>
                <c:pt idx="5" formatCode="0.0">
                  <c:v>4.8</c:v>
                </c:pt>
                <c:pt idx="6" formatCode="0.0">
                  <c:v>8.5</c:v>
                </c:pt>
                <c:pt idx="7" formatCode="0.0">
                  <c:v>25.9</c:v>
                </c:pt>
                <c:pt idx="8" formatCode="0.0">
                  <c:v>3.6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 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2.1</c:v>
                </c:pt>
                <c:pt idx="1">
                  <c:v>18.100000000000001</c:v>
                </c:pt>
                <c:pt idx="2">
                  <c:v>23.7</c:v>
                </c:pt>
                <c:pt idx="3" formatCode="0.0">
                  <c:v>1.4</c:v>
                </c:pt>
                <c:pt idx="4" formatCode="0.0">
                  <c:v>7.9</c:v>
                </c:pt>
                <c:pt idx="5" formatCode="0.0">
                  <c:v>2.5</c:v>
                </c:pt>
                <c:pt idx="6" formatCode="0.0">
                  <c:v>14.9</c:v>
                </c:pt>
                <c:pt idx="7" formatCode="0.0">
                  <c:v>25.1</c:v>
                </c:pt>
                <c:pt idx="8" formatCode="0.0">
                  <c:v>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4.719236108027402E-3"/>
                  <c:y val="4.9124956870608728E-3"/>
                </c:manualLayout>
              </c:layout>
              <c:tx>
                <c:rich>
                  <a:bodyPr/>
                  <a:lstStyle/>
                  <a:p>
                    <a:fld id="{C5D3E225-D6FD-4C69-AB8A-DD934D463529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ECC-4948-B1FA-05A3BC44B07A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EB421EC-90D2-4839-8555-7604484199B5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ECC-4948-B1FA-05A3BC44B07A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 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 formatCode="#\ ##0.0">
                  <c:v>4.9000000000000004</c:v>
                </c:pt>
                <c:pt idx="1">
                  <c:v>17.600000000000001</c:v>
                </c:pt>
                <c:pt idx="2" formatCode="General">
                  <c:v>16.399999999999999</c:v>
                </c:pt>
                <c:pt idx="3">
                  <c:v>4.9000000000000004</c:v>
                </c:pt>
                <c:pt idx="4">
                  <c:v>5.6</c:v>
                </c:pt>
                <c:pt idx="5">
                  <c:v>2</c:v>
                </c:pt>
                <c:pt idx="6">
                  <c:v>12.8</c:v>
                </c:pt>
                <c:pt idx="7">
                  <c:v>25.6</c:v>
                </c:pt>
                <c:pt idx="8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F-46B8-A5DF-18B651DF51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61635520"/>
        <c:axId val="1561639872"/>
      </c:barChart>
      <c:catAx>
        <c:axId val="156163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1639872"/>
        <c:crosses val="autoZero"/>
        <c:auto val="1"/>
        <c:lblAlgn val="ctr"/>
        <c:lblOffset val="100"/>
        <c:noMultiLvlLbl val="0"/>
      </c:catAx>
      <c:valAx>
        <c:axId val="1561639872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1635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4419174442106"/>
          <c:y val="0.12934871911510087"/>
          <c:w val="0.25368792509123084"/>
          <c:h val="5.0264501145733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0.19287820388155691"/>
          <c:w val="0.85469309532664584"/>
          <c:h val="0.69377321583127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Ички булактар</c:v>
                </c:pt>
              </c:strCache>
            </c:strRef>
          </c:tx>
          <c:spPr>
            <a:solidFill>
              <a:schemeClr val="tx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1"/>
              <c:layout>
                <c:manualLayout>
                  <c:x val="-9.026647733898961E-17"/>
                  <c:y val="-2.961852884310373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#\ ##0.0</c:formatCode>
                <c:ptCount val="3"/>
                <c:pt idx="0">
                  <c:v>64205.3</c:v>
                </c:pt>
                <c:pt idx="1">
                  <c:v>106165</c:v>
                </c:pt>
                <c:pt idx="2">
                  <c:v>166730.6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Тышкы булактар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2E9C-4FA5-AFD2-0CEF816DA643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2E9C-4FA5-AFD2-0CEF816DA643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2E9C-4FA5-AFD2-0CEF816DA6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#\ ##0.0</c:formatCode>
                <c:ptCount val="3"/>
                <c:pt idx="0">
                  <c:v>12540</c:v>
                </c:pt>
                <c:pt idx="1">
                  <c:v>11201.5</c:v>
                </c:pt>
                <c:pt idx="2">
                  <c:v>37697.4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E9C-4FA5-AFD2-0CEF816DA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1646944"/>
        <c:axId val="1561647488"/>
      </c:barChart>
      <c:catAx>
        <c:axId val="1561646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sz="1600"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561647488"/>
        <c:crosses val="autoZero"/>
        <c:auto val="1"/>
        <c:lblAlgn val="ctr"/>
        <c:lblOffset val="100"/>
        <c:noMultiLvlLbl val="0"/>
      </c:catAx>
      <c:valAx>
        <c:axId val="1561647488"/>
        <c:scaling>
          <c:orientation val="minMax"/>
          <c:max val="200000"/>
          <c:min val="0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600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561646944"/>
        <c:crosses val="autoZero"/>
        <c:crossBetween val="between"/>
        <c:majorUnit val="20000"/>
        <c:minorUnit val="20"/>
      </c:valAx>
      <c:spPr>
        <a:noFill/>
        <a:ln w="25394">
          <a:noFill/>
        </a:ln>
      </c:spPr>
    </c:plotArea>
    <c:legend>
      <c:legendPos val="r"/>
      <c:layout>
        <c:manualLayout>
          <c:xMode val="edge"/>
          <c:yMode val="edge"/>
          <c:x val="7.0878257093786465E-2"/>
          <c:y val="1.9481124069323022E-2"/>
          <c:w val="0.82941716388110276"/>
          <c:h val="0.14633206473631433"/>
        </c:manualLayout>
      </c:layout>
      <c:overlay val="0"/>
      <c:txPr>
        <a:bodyPr/>
        <a:lstStyle/>
        <a:p>
          <a:pPr>
            <a:defRPr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47812773403324E-2"/>
          <c:y val="2.2434840117224242E-2"/>
          <c:w val="0.91054656362399145"/>
          <c:h val="0.70847575080103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2.9</c:v>
                </c:pt>
                <c:pt idx="1">
                  <c:v>16.100000000000001</c:v>
                </c:pt>
                <c:pt idx="2">
                  <c:v>22.2</c:v>
                </c:pt>
                <c:pt idx="3" formatCode="0.0">
                  <c:v>2</c:v>
                </c:pt>
                <c:pt idx="4" formatCode="0.0">
                  <c:v>9.1</c:v>
                </c:pt>
                <c:pt idx="5" formatCode="0.0">
                  <c:v>4.9000000000000004</c:v>
                </c:pt>
                <c:pt idx="6" formatCode="0.0">
                  <c:v>10.4</c:v>
                </c:pt>
                <c:pt idx="7" formatCode="0.0">
                  <c:v>27.7</c:v>
                </c:pt>
                <c:pt idx="8" formatCode="0.0">
                  <c:v>4.7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DE5-420D-B152-712E0E903F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2.1</c:v>
                </c:pt>
                <c:pt idx="1">
                  <c:v>17.600000000000001</c:v>
                </c:pt>
                <c:pt idx="2">
                  <c:v>21.6</c:v>
                </c:pt>
                <c:pt idx="3" formatCode="0.0">
                  <c:v>1.6</c:v>
                </c:pt>
                <c:pt idx="4" formatCode="0.0">
                  <c:v>8.6999999999999993</c:v>
                </c:pt>
                <c:pt idx="5" formatCode="0.0">
                  <c:v>2.7</c:v>
                </c:pt>
                <c:pt idx="6" formatCode="0.0">
                  <c:v>13.6</c:v>
                </c:pt>
                <c:pt idx="7" formatCode="0.0">
                  <c:v>26.2</c:v>
                </c:pt>
                <c:pt idx="8" formatCode="0.0">
                  <c:v>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DDE5-420D-B152-712E0E903F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4.719236108027402E-3"/>
                  <c:y val="4.9124956870608728E-3"/>
                </c:manualLayout>
              </c:layout>
              <c:tx>
                <c:rich>
                  <a:bodyPr/>
                  <a:lstStyle/>
                  <a:p>
                    <a:fld id="{C5D3E225-D6FD-4C69-AB8A-DD934D463529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82E-48AD-BAAD-8A73614CCCC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EB421EC-90D2-4839-8555-7604484199B5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endParaRPr lang="ru-RU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82E-48AD-BAAD-8A73614CCCC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Баткен облусу</c:v>
                </c:pt>
                <c:pt idx="1">
                  <c:v>Жалал-Абад облусу</c:v>
                </c:pt>
                <c:pt idx="2">
                  <c:v>Ысык-Көл облусу</c:v>
                </c:pt>
                <c:pt idx="3">
                  <c:v>Нарын облусу</c:v>
                </c:pt>
                <c:pt idx="4">
                  <c:v>Ош облусу</c:v>
                </c:pt>
                <c:pt idx="5">
                  <c:v>Талас облусу</c:v>
                </c:pt>
                <c:pt idx="6">
                  <c:v>Чүй облусу</c:v>
                </c:pt>
                <c:pt idx="7">
                  <c:v>Бишкек ш.</c:v>
                </c:pt>
                <c:pt idx="8">
                  <c:v>Ош ш.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 formatCode="#\ ##0.0">
                  <c:v>4.7</c:v>
                </c:pt>
                <c:pt idx="1">
                  <c:v>17.100000000000001</c:v>
                </c:pt>
                <c:pt idx="2" formatCode="General">
                  <c:v>14.5</c:v>
                </c:pt>
                <c:pt idx="3">
                  <c:v>4.9000000000000004</c:v>
                </c:pt>
                <c:pt idx="4">
                  <c:v>5.3</c:v>
                </c:pt>
                <c:pt idx="5">
                  <c:v>2</c:v>
                </c:pt>
                <c:pt idx="6">
                  <c:v>13.5</c:v>
                </c:pt>
                <c:pt idx="7">
                  <c:v>26.3</c:v>
                </c:pt>
                <c:pt idx="8">
                  <c:v>11.7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9F-46B8-A5DF-18B651DF51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61637152"/>
        <c:axId val="1561638240"/>
      </c:barChart>
      <c:catAx>
        <c:axId val="156163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1638240"/>
        <c:crosses val="autoZero"/>
        <c:auto val="1"/>
        <c:lblAlgn val="ctr"/>
        <c:lblOffset val="100"/>
        <c:noMultiLvlLbl val="0"/>
      </c:catAx>
      <c:valAx>
        <c:axId val="1561638240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1637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5004419174442106"/>
          <c:y val="0.12934871911510087"/>
          <c:w val="0.25368792509123084"/>
          <c:h val="5.0264501145733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2">
              <a:lumMod val="50000"/>
            </a:schemeClr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12133032488132"/>
          <c:y val="0.19287820388155691"/>
          <c:w val="0.85469309532664584"/>
          <c:h val="0.693773215831272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миң чарчы метр</c:v>
                </c:pt>
              </c:strCache>
            </c:strRef>
          </c:tx>
          <c:spPr>
            <a:solidFill>
              <a:schemeClr val="accent2"/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6.6923046350648259E-3"/>
                  <c:y val="2.8464601466441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540812979914652E-3"/>
                  <c:y val="-8.4945542958911007E-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337606480342823E-3"/>
                  <c:y val="-2.84646014664424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Лист1!$B$2:$B$4</c:f>
              <c:numCache>
                <c:formatCode>#\ ##0.0</c:formatCode>
                <c:ptCount val="3"/>
                <c:pt idx="0">
                  <c:v>629.29999999999995</c:v>
                </c:pt>
                <c:pt idx="1">
                  <c:v>779.5</c:v>
                </c:pt>
                <c:pt idx="2">
                  <c:v>837.8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млн. сом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2E9C-4FA5-AFD2-0CEF816DA643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2E9C-4FA5-AFD2-0CEF816DA643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2E9C-4FA5-AFD2-0CEF816DA643}"/>
              </c:ext>
            </c:extLst>
          </c:dPt>
          <c:dLbls>
            <c:dLbl>
              <c:idx val="0"/>
              <c:layout>
                <c:manualLayout>
                  <c:x val="-0.1735938343212620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328373606885585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40848739113975174"/>
                  <c:y val="-3.2689465542367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2E9C-4FA5-AFD2-0CEF816DA64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2">
                        <a:lumMod val="75000"/>
                      </a:schemeClr>
                    </a:solidFill>
                    <a:latin typeface="+mn-lt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Лист1!$C$2:$C$4</c:f>
              <c:numCache>
                <c:formatCode>#\ ##0.0</c:formatCode>
                <c:ptCount val="3"/>
                <c:pt idx="0">
                  <c:v>25425.9</c:v>
                </c:pt>
                <c:pt idx="1">
                  <c:v>55259.5</c:v>
                </c:pt>
                <c:pt idx="2">
                  <c:v>76475.8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2E9C-4FA5-AFD2-0CEF816DA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1637696"/>
        <c:axId val="1561643680"/>
      </c:barChart>
      <c:catAx>
        <c:axId val="15616376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561643680"/>
        <c:crosses val="autoZero"/>
        <c:auto val="1"/>
        <c:lblAlgn val="ctr"/>
        <c:lblOffset val="100"/>
        <c:noMultiLvlLbl val="0"/>
      </c:catAx>
      <c:valAx>
        <c:axId val="1561643680"/>
        <c:scaling>
          <c:orientation val="minMax"/>
          <c:max val="77000"/>
          <c:min val="0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  <a:latin typeface="+mn-lt"/>
              </a:defRPr>
            </a:pPr>
            <a:endParaRPr lang="ru-RU"/>
          </a:p>
        </c:txPr>
        <c:crossAx val="1561637696"/>
        <c:crosses val="autoZero"/>
        <c:crossBetween val="between"/>
        <c:majorUnit val="7700"/>
        <c:minorUnit val="500"/>
      </c:valAx>
      <c:spPr>
        <a:noFill/>
        <a:ln w="25394">
          <a:noFill/>
        </a:ln>
      </c:spPr>
    </c:plotArea>
    <c:legend>
      <c:legendPos val="r"/>
      <c:layout>
        <c:manualLayout>
          <c:xMode val="edge"/>
          <c:yMode val="edge"/>
          <c:x val="1.2805841568825225E-2"/>
          <c:y val="0"/>
          <c:w val="0.91757335880614033"/>
          <c:h val="0.26032962456759579"/>
        </c:manualLayout>
      </c:layout>
      <c:overlay val="0"/>
      <c:txPr>
        <a:bodyPr/>
        <a:lstStyle/>
        <a:p>
          <a:pPr>
            <a:defRPr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69507670477675"/>
          <c:y val="0.19287815479578344"/>
          <c:w val="0.85469309532664584"/>
          <c:h val="0.6937732158312724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ВПС в ВВП</c:v>
                </c:pt>
              </c:strCache>
            </c:strRef>
          </c:tx>
          <c:spPr>
            <a:ln>
              <a:solidFill>
                <a:schemeClr val="accent4">
                  <a:lumMod val="50000"/>
                </a:schemeClr>
              </a:solidFill>
            </a:ln>
          </c:spPr>
          <c:marker>
            <c:spPr>
              <a:ln>
                <a:solidFill>
                  <a:schemeClr val="accent4">
                    <a:lumMod val="50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8.6164451009354999E-3"/>
                  <c:y val="-3.9527996299930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542097488921712E-2"/>
                  <c:y val="-5.563529167407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9EE-4B1F-A3BD-88A58815EC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4465780403742E-2"/>
                  <c:y val="-3.6892796546601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A18-4682-9CAA-91436E7198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723289020187109E-2"/>
                  <c:y val="-3.952799629993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775-487C-BA4F-38CDE9B3119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927621861152143E-2"/>
                  <c:y val="-2.635199753328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775-487C-BA4F-38CDE9B3119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Лист1!$B$2:$B$6</c:f>
              <c:numCache>
                <c:formatCode>#\ ##0.0</c:formatCode>
                <c:ptCount val="5"/>
                <c:pt idx="0">
                  <c:v>3.4</c:v>
                </c:pt>
                <c:pt idx="1">
                  <c:v>3.1</c:v>
                </c:pt>
                <c:pt idx="2">
                  <c:v>4.8</c:v>
                </c:pt>
                <c:pt idx="3" formatCode="0.0">
                  <c:v>6</c:v>
                </c:pt>
                <c:pt idx="4" formatCode="General">
                  <c:v>8.5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F9EE-4B1F-A3BD-88A58815E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1645856"/>
        <c:axId val="1561649120"/>
      </c:lineChart>
      <c:catAx>
        <c:axId val="156164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/>
        </c:spPr>
        <c:txPr>
          <a:bodyPr/>
          <a:lstStyle/>
          <a:p>
            <a:pPr>
              <a:defRPr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561649120"/>
        <c:crosses val="autoZero"/>
        <c:auto val="1"/>
        <c:lblAlgn val="ctr"/>
        <c:lblOffset val="100"/>
        <c:noMultiLvlLbl val="0"/>
      </c:catAx>
      <c:valAx>
        <c:axId val="1561649120"/>
        <c:scaling>
          <c:orientation val="minMax"/>
          <c:max val="10"/>
          <c:min val="0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1561645856"/>
        <c:crosses val="autoZero"/>
        <c:crossBetween val="between"/>
        <c:majorUnit val="5"/>
        <c:minorUnit val="2"/>
      </c:valAx>
      <c:spPr>
        <a:noFill/>
        <a:ln w="25394">
          <a:noFill/>
        </a:ln>
      </c:spPr>
    </c:plotArea>
    <c:plotVisOnly val="1"/>
    <c:dispBlanksAs val="gap"/>
    <c:showDLblsOverMax val="0"/>
  </c:chart>
  <c:txPr>
    <a:bodyPr/>
    <a:lstStyle/>
    <a:p>
      <a:pPr>
        <a:defRPr sz="1796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0.35792</cdr:x>
      <cdr:y>0.04092</cdr:y>
    </cdr:from>
    <cdr:to>
      <cdr:x>0.71466</cdr:x>
      <cdr:y>0.11429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xmlns="" id="{4728EAA9-6B85-C66E-95ED-8B41972DCA5E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92822" y="205976"/>
          <a:ext cx="3680657" cy="3693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indent="0" algn="l" rtl="0" fontAlgn="base">
            <a:spcBef>
              <a:spcPct val="0"/>
            </a:spcBef>
            <a:spcAft>
              <a:spcPct val="0"/>
            </a:spcAft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indent="0" algn="l" defTabSz="914400" rtl="0" eaLnBrk="1" latinLnBrk="0" hangingPunct="1">
            <a:defRPr sz="1100" b="1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eaLnBrk="1" hangingPunct="1">
            <a:spcBef>
              <a:spcPct val="0"/>
            </a:spcBef>
            <a:buFontTx/>
            <a:buNone/>
          </a:pPr>
          <a:endParaRPr lang="ru-RU" altLang="ru-RU" sz="1800" dirty="0">
            <a:solidFill>
              <a:schemeClr val="accent2">
                <a:lumMod val="75000"/>
              </a:schemeClr>
            </a:solidFill>
            <a:latin typeface="Arial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4FB91-E4E2-4F4A-9549-32C4CD7BFB74}" type="datetimeFigureOut">
              <a:rPr lang="ru-RU" smtClean="0"/>
              <a:t>15.07.2026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16FCC-19CE-4B9E-95B6-5266DFEBED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7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025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8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36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sv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073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8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AE23C6-22F8-0E68-8087-F4505786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66FB8FF0-8C69-4F30-7AA7-E4A0D04CE5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66500" y="6350923"/>
            <a:ext cx="12300065" cy="52370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F7982F31-5075-74ED-6E8B-B0BFDEE86DB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82942" y="6509809"/>
            <a:ext cx="1328394" cy="23102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CB0BD4-F0ED-727C-F815-226617EBEB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614" y="5599920"/>
            <a:ext cx="1154084" cy="115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04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832CCFF-6D83-21AF-DA1C-F7CD8E53A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16934" y="-31827"/>
            <a:ext cx="6290733" cy="5401134"/>
          </a:xfrm>
          <a:prstGeom prst="rect">
            <a:avLst/>
          </a:prstGeom>
        </p:spPr>
      </p:pic>
      <p:sp>
        <p:nvSpPr>
          <p:cNvPr id="6" name="Прямоугольник 15">
            <a:extLst>
              <a:ext uri="{FF2B5EF4-FFF2-40B4-BE49-F238E27FC236}">
                <a16:creationId xmlns:a16="http://schemas.microsoft.com/office/drawing/2014/main" xmlns="" id="{109A796F-F81A-ABB0-5471-8B8640DC882B}"/>
              </a:ext>
            </a:extLst>
          </p:cNvPr>
          <p:cNvSpPr/>
          <p:nvPr/>
        </p:nvSpPr>
        <p:spPr>
          <a:xfrm>
            <a:off x="-16934" y="-31826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 фигура предназначена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вставки изображения.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этого, выделите белую часть фигуры.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 вкладке «Формат фигуры» перейдите в: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Заливка -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 </a:t>
            </a: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Рисунок или текстура.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Нажмите кнопку «Вставить»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 укажите сохраненное у вас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диске изображение.</a:t>
            </a:r>
          </a:p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132D5C3-95C1-D5DC-3525-456EA284740D}"/>
              </a:ext>
            </a:extLst>
          </p:cNvPr>
          <p:cNvSpPr txBox="1">
            <a:spLocks/>
          </p:cNvSpPr>
          <p:nvPr/>
        </p:nvSpPr>
        <p:spPr>
          <a:xfrm>
            <a:off x="6096000" y="4636008"/>
            <a:ext cx="5710843" cy="996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/>
              <a:t>2026-жылдын январь-июнь </a:t>
            </a:r>
            <a:r>
              <a:rPr lang="ru-RU" sz="4000" dirty="0" err="1"/>
              <a:t>айларындагы</a:t>
            </a:r>
            <a:r>
              <a:rPr lang="ru-RU" sz="4000" dirty="0"/>
              <a:t> </a:t>
            </a:r>
            <a:r>
              <a:rPr lang="ru-RU" sz="4000" dirty="0" err="1"/>
              <a:t>негизги</a:t>
            </a:r>
            <a:r>
              <a:rPr lang="ru-RU" sz="4000" dirty="0"/>
              <a:t> </a:t>
            </a:r>
            <a:r>
              <a:rPr lang="ru-RU" sz="4000" dirty="0" err="1"/>
              <a:t>капиталга</a:t>
            </a:r>
            <a:r>
              <a:rPr lang="ru-RU" sz="4000" dirty="0"/>
              <a:t> </a:t>
            </a:r>
            <a:r>
              <a:rPr lang="ru-RU" sz="4000" dirty="0" err="1"/>
              <a:t>жумшалган</a:t>
            </a:r>
            <a:r>
              <a:rPr lang="ru-RU" sz="4000" dirty="0"/>
              <a:t> </a:t>
            </a:r>
            <a:r>
              <a:rPr lang="ru-RU" sz="4000" dirty="0" err="1"/>
              <a:t>инвестициялар</a:t>
            </a:r>
            <a:endParaRPr lang="ru-RU" sz="4000" dirty="0"/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xmlns="" id="{6E6B8F1C-3146-A55C-E893-C16537806AF6}"/>
              </a:ext>
            </a:extLst>
          </p:cNvPr>
          <p:cNvSpPr txBox="1">
            <a:spLocks/>
          </p:cNvSpPr>
          <p:nvPr/>
        </p:nvSpPr>
        <p:spPr>
          <a:xfrm>
            <a:off x="4941915" y="5829235"/>
            <a:ext cx="6781800" cy="632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dirty="0"/>
              <a:t>Мырзакматова Эстера </a:t>
            </a:r>
            <a:r>
              <a:rPr lang="ru-RU" dirty="0" err="1"/>
              <a:t>Талантбековна</a:t>
            </a:r>
            <a:r>
              <a:rPr lang="ru-RU" dirty="0"/>
              <a:t>       </a:t>
            </a:r>
          </a:p>
          <a:p>
            <a:pPr algn="r"/>
            <a:r>
              <a:rPr lang="ru-RU" dirty="0"/>
              <a:t>Заведующая отделом статистики инвестиций</a:t>
            </a:r>
          </a:p>
        </p:txBody>
      </p:sp>
      <p:sp>
        <p:nvSpPr>
          <p:cNvPr id="2" name="Прямоугольник 15">
            <a:extLst>
              <a:ext uri="{FF2B5EF4-FFF2-40B4-BE49-F238E27FC236}">
                <a16:creationId xmlns:a16="http://schemas.microsoft.com/office/drawing/2014/main" xmlns="" id="{75FD79B0-4BED-D973-1148-A7245DEEF06E}"/>
              </a:ext>
            </a:extLst>
          </p:cNvPr>
          <p:cNvSpPr/>
          <p:nvPr/>
        </p:nvSpPr>
        <p:spPr>
          <a:xfrm>
            <a:off x="-5359" y="-13447"/>
            <a:ext cx="5763216" cy="4882249"/>
          </a:xfrm>
          <a:custGeom>
            <a:avLst/>
            <a:gdLst>
              <a:gd name="connsiteX0" fmla="*/ 0 w 5801718"/>
              <a:gd name="connsiteY0" fmla="*/ 0 h 4959962"/>
              <a:gd name="connsiteX1" fmla="*/ 5801718 w 5801718"/>
              <a:gd name="connsiteY1" fmla="*/ 0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368581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801718 w 5801718"/>
              <a:gd name="connsiteY2" fmla="*/ 4959962 h 4959962"/>
              <a:gd name="connsiteX3" fmla="*/ 0 w 5801718"/>
              <a:gd name="connsiteY3" fmla="*/ 4959962 h 4959962"/>
              <a:gd name="connsiteX4" fmla="*/ 0 w 5801718"/>
              <a:gd name="connsiteY4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657338 w 5801718"/>
              <a:gd name="connsiteY2" fmla="*/ 2043507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801718"/>
              <a:gd name="connsiteY0" fmla="*/ 0 h 4959962"/>
              <a:gd name="connsiteX1" fmla="*/ 5570712 w 5801718"/>
              <a:gd name="connsiteY1" fmla="*/ 9625 h 4959962"/>
              <a:gd name="connsiteX2" fmla="*/ 5763216 w 5801718"/>
              <a:gd name="connsiteY2" fmla="*/ 984728 h 4959962"/>
              <a:gd name="connsiteX3" fmla="*/ 5801718 w 5801718"/>
              <a:gd name="connsiteY3" fmla="*/ 4959962 h 4959962"/>
              <a:gd name="connsiteX4" fmla="*/ 0 w 5801718"/>
              <a:gd name="connsiteY4" fmla="*/ 4959962 h 4959962"/>
              <a:gd name="connsiteX5" fmla="*/ 0 w 5801718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1941987 w 5763216"/>
              <a:gd name="connsiteY3" fmla="*/ 4430573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5249"/>
              <a:gd name="connsiteY0" fmla="*/ 0 h 4959962"/>
              <a:gd name="connsiteX1" fmla="*/ 5570712 w 5765249"/>
              <a:gd name="connsiteY1" fmla="*/ 9625 h 4959962"/>
              <a:gd name="connsiteX2" fmla="*/ 5763216 w 5765249"/>
              <a:gd name="connsiteY2" fmla="*/ 984728 h 4959962"/>
              <a:gd name="connsiteX3" fmla="*/ 4175048 w 5765249"/>
              <a:gd name="connsiteY3" fmla="*/ 4122565 h 4959962"/>
              <a:gd name="connsiteX4" fmla="*/ 0 w 5765249"/>
              <a:gd name="connsiteY4" fmla="*/ 4959962 h 4959962"/>
              <a:gd name="connsiteX5" fmla="*/ 0 w 5765249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959962"/>
              <a:gd name="connsiteX1" fmla="*/ 5570712 w 5763216"/>
              <a:gd name="connsiteY1" fmla="*/ 9625 h 4959962"/>
              <a:gd name="connsiteX2" fmla="*/ 5763216 w 5763216"/>
              <a:gd name="connsiteY2" fmla="*/ 984728 h 4959962"/>
              <a:gd name="connsiteX3" fmla="*/ 4175048 w 5763216"/>
              <a:gd name="connsiteY3" fmla="*/ 4122565 h 4959962"/>
              <a:gd name="connsiteX4" fmla="*/ 0 w 5763216"/>
              <a:gd name="connsiteY4" fmla="*/ 4959962 h 4959962"/>
              <a:gd name="connsiteX5" fmla="*/ 0 w 5763216"/>
              <a:gd name="connsiteY5" fmla="*/ 0 h 4959962"/>
              <a:gd name="connsiteX0" fmla="*/ 0 w 5763216"/>
              <a:gd name="connsiteY0" fmla="*/ 0 h 4209192"/>
              <a:gd name="connsiteX1" fmla="*/ 5570712 w 5763216"/>
              <a:gd name="connsiteY1" fmla="*/ 9625 h 4209192"/>
              <a:gd name="connsiteX2" fmla="*/ 5763216 w 5763216"/>
              <a:gd name="connsiteY2" fmla="*/ 984728 h 4209192"/>
              <a:gd name="connsiteX3" fmla="*/ 4175048 w 5763216"/>
              <a:gd name="connsiteY3" fmla="*/ 4122565 h 4209192"/>
              <a:gd name="connsiteX4" fmla="*/ 28876 w 5763216"/>
              <a:gd name="connsiteY4" fmla="*/ 4209192 h 4209192"/>
              <a:gd name="connsiteX5" fmla="*/ 0 w 5763216"/>
              <a:gd name="connsiteY5" fmla="*/ 0 h 4209192"/>
              <a:gd name="connsiteX0" fmla="*/ 0 w 5763216"/>
              <a:gd name="connsiteY0" fmla="*/ 0 h 4536451"/>
              <a:gd name="connsiteX1" fmla="*/ 5570712 w 5763216"/>
              <a:gd name="connsiteY1" fmla="*/ 9625 h 4536451"/>
              <a:gd name="connsiteX2" fmla="*/ 5763216 w 5763216"/>
              <a:gd name="connsiteY2" fmla="*/ 984728 h 4536451"/>
              <a:gd name="connsiteX3" fmla="*/ 4175048 w 5763216"/>
              <a:gd name="connsiteY3" fmla="*/ 4122565 h 4536451"/>
              <a:gd name="connsiteX4" fmla="*/ 0 w 5763216"/>
              <a:gd name="connsiteY4" fmla="*/ 4536451 h 4536451"/>
              <a:gd name="connsiteX5" fmla="*/ 0 w 5763216"/>
              <a:gd name="connsiteY5" fmla="*/ 0 h 4536451"/>
              <a:gd name="connsiteX0" fmla="*/ 0 w 5763216"/>
              <a:gd name="connsiteY0" fmla="*/ 0 h 4848486"/>
              <a:gd name="connsiteX1" fmla="*/ 5570712 w 5763216"/>
              <a:gd name="connsiteY1" fmla="*/ 9625 h 4848486"/>
              <a:gd name="connsiteX2" fmla="*/ 5763216 w 5763216"/>
              <a:gd name="connsiteY2" fmla="*/ 984728 h 4848486"/>
              <a:gd name="connsiteX3" fmla="*/ 4175048 w 5763216"/>
              <a:gd name="connsiteY3" fmla="*/ 4122565 h 4848486"/>
              <a:gd name="connsiteX4" fmla="*/ 0 w 5763216"/>
              <a:gd name="connsiteY4" fmla="*/ 4536451 h 4848486"/>
              <a:gd name="connsiteX5" fmla="*/ 0 w 5763216"/>
              <a:gd name="connsiteY5" fmla="*/ 0 h 4848486"/>
              <a:gd name="connsiteX0" fmla="*/ 0 w 5763216"/>
              <a:gd name="connsiteY0" fmla="*/ 0 h 4965470"/>
              <a:gd name="connsiteX1" fmla="*/ 5570712 w 5763216"/>
              <a:gd name="connsiteY1" fmla="*/ 9625 h 4965470"/>
              <a:gd name="connsiteX2" fmla="*/ 5763216 w 5763216"/>
              <a:gd name="connsiteY2" fmla="*/ 984728 h 4965470"/>
              <a:gd name="connsiteX3" fmla="*/ 4175048 w 5763216"/>
              <a:gd name="connsiteY3" fmla="*/ 4122565 h 4965470"/>
              <a:gd name="connsiteX4" fmla="*/ 0 w 5763216"/>
              <a:gd name="connsiteY4" fmla="*/ 4536451 h 4965470"/>
              <a:gd name="connsiteX5" fmla="*/ 0 w 5763216"/>
              <a:gd name="connsiteY5" fmla="*/ 0 h 4965470"/>
              <a:gd name="connsiteX0" fmla="*/ 0 w 5763216"/>
              <a:gd name="connsiteY0" fmla="*/ 0 h 4816920"/>
              <a:gd name="connsiteX1" fmla="*/ 5570712 w 5763216"/>
              <a:gd name="connsiteY1" fmla="*/ 9625 h 4816920"/>
              <a:gd name="connsiteX2" fmla="*/ 5763216 w 5763216"/>
              <a:gd name="connsiteY2" fmla="*/ 984728 h 4816920"/>
              <a:gd name="connsiteX3" fmla="*/ 4175048 w 5763216"/>
              <a:gd name="connsiteY3" fmla="*/ 4122565 h 4816920"/>
              <a:gd name="connsiteX4" fmla="*/ 0 w 5763216"/>
              <a:gd name="connsiteY4" fmla="*/ 4536451 h 4816920"/>
              <a:gd name="connsiteX5" fmla="*/ 0 w 5763216"/>
              <a:gd name="connsiteY5" fmla="*/ 0 h 4816920"/>
              <a:gd name="connsiteX0" fmla="*/ 0 w 5763216"/>
              <a:gd name="connsiteY0" fmla="*/ 0 h 4884711"/>
              <a:gd name="connsiteX1" fmla="*/ 5570712 w 5763216"/>
              <a:gd name="connsiteY1" fmla="*/ 9625 h 4884711"/>
              <a:gd name="connsiteX2" fmla="*/ 5763216 w 5763216"/>
              <a:gd name="connsiteY2" fmla="*/ 984728 h 4884711"/>
              <a:gd name="connsiteX3" fmla="*/ 4175048 w 5763216"/>
              <a:gd name="connsiteY3" fmla="*/ 4122565 h 4884711"/>
              <a:gd name="connsiteX4" fmla="*/ 0 w 5763216"/>
              <a:gd name="connsiteY4" fmla="*/ 4536451 h 4884711"/>
              <a:gd name="connsiteX5" fmla="*/ 0 w 5763216"/>
              <a:gd name="connsiteY5" fmla="*/ 0 h 4884711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1 h 4882250"/>
              <a:gd name="connsiteX1" fmla="*/ 5416708 w 5763216"/>
              <a:gd name="connsiteY1" fmla="*/ 0 h 4882250"/>
              <a:gd name="connsiteX2" fmla="*/ 5763216 w 5763216"/>
              <a:gd name="connsiteY2" fmla="*/ 984729 h 4882250"/>
              <a:gd name="connsiteX3" fmla="*/ 4175048 w 5763216"/>
              <a:gd name="connsiteY3" fmla="*/ 4122566 h 4882250"/>
              <a:gd name="connsiteX4" fmla="*/ 0 w 5763216"/>
              <a:gd name="connsiteY4" fmla="*/ 4536452 h 4882250"/>
              <a:gd name="connsiteX5" fmla="*/ 0 w 5763216"/>
              <a:gd name="connsiteY5" fmla="*/ 1 h 4882250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  <a:gd name="connsiteX0" fmla="*/ 0 w 5763216"/>
              <a:gd name="connsiteY0" fmla="*/ 0 h 4882249"/>
              <a:gd name="connsiteX1" fmla="*/ 5570712 w 5763216"/>
              <a:gd name="connsiteY1" fmla="*/ 9625 h 4882249"/>
              <a:gd name="connsiteX2" fmla="*/ 5763216 w 5763216"/>
              <a:gd name="connsiteY2" fmla="*/ 984728 h 4882249"/>
              <a:gd name="connsiteX3" fmla="*/ 4175048 w 5763216"/>
              <a:gd name="connsiteY3" fmla="*/ 4122565 h 4882249"/>
              <a:gd name="connsiteX4" fmla="*/ 0 w 5763216"/>
              <a:gd name="connsiteY4" fmla="*/ 4536451 h 4882249"/>
              <a:gd name="connsiteX5" fmla="*/ 0 w 5763216"/>
              <a:gd name="connsiteY5" fmla="*/ 0 h 488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63216" h="4882249">
                <a:moveTo>
                  <a:pt x="0" y="0"/>
                </a:moveTo>
                <a:lnTo>
                  <a:pt x="5570712" y="9625"/>
                </a:lnTo>
                <a:cubicBezTo>
                  <a:pt x="5663755" y="334659"/>
                  <a:pt x="5708673" y="178431"/>
                  <a:pt x="5763216" y="984728"/>
                </a:cubicBezTo>
                <a:cubicBezTo>
                  <a:pt x="5753591" y="1751541"/>
                  <a:pt x="5599586" y="3009241"/>
                  <a:pt x="4175048" y="4122565"/>
                </a:cubicBezTo>
                <a:cubicBezTo>
                  <a:pt x="3139500" y="4828418"/>
                  <a:pt x="1545687" y="5197386"/>
                  <a:pt x="0" y="4536451"/>
                </a:cubicBezTo>
                <a:lnTo>
                  <a:pt x="0" y="0"/>
                </a:ln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556B76B-C6C4-C14A-062E-3CD0F4297A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110" y="501912"/>
            <a:ext cx="1804573" cy="180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582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DBCBD4-01EF-0FA8-6092-DD18AA4B8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91E650B-7F80-A495-3684-6FB111094DA0}"/>
              </a:ext>
            </a:extLst>
          </p:cNvPr>
          <p:cNvSpPr txBox="1"/>
          <p:nvPr/>
        </p:nvSpPr>
        <p:spPr>
          <a:xfrm>
            <a:off x="838200" y="312338"/>
            <a:ext cx="10735056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9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Январь-июнь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турак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үйлөрдүн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курулушу</a:t>
            </a:r>
            <a:r>
              <a:rPr lang="ru-RU" altLang="ru-RU" sz="3200" b="1" dirty="0"/>
              <a:t/>
            </a:r>
            <a:br>
              <a:rPr lang="ru-RU" altLang="ru-RU" sz="3200" b="1" dirty="0"/>
            </a:br>
            <a:endParaRPr lang="aa-ET" sz="16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2A59945-1DE1-F93B-38E9-4A4525BBAA3C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41420EC-D67E-4AD6-0BCF-0CA1EDD9D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291296"/>
              </p:ext>
            </p:extLst>
          </p:nvPr>
        </p:nvGraphicFramePr>
        <p:xfrm>
          <a:off x="838200" y="1445343"/>
          <a:ext cx="10240478" cy="4461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4428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3DD724-61A8-6374-2DDF-9E0C9CA1D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C8E3E25-C233-CE3A-CB45-86B136BEB71E}"/>
              </a:ext>
            </a:extLst>
          </p:cNvPr>
          <p:cNvSpPr txBox="1"/>
          <p:nvPr/>
        </p:nvSpPr>
        <p:spPr>
          <a:xfrm>
            <a:off x="722376" y="124087"/>
            <a:ext cx="10735056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y-KG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Январь-июнь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ички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дүң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продук</a:t>
            </a:r>
            <a:r>
              <a:rPr lang="ky-KG" sz="2800" b="1" dirty="0">
                <a:solidFill>
                  <a:schemeClr val="tx2">
                    <a:lumMod val="75000"/>
                  </a:schemeClr>
                </a:solidFill>
              </a:rPr>
              <a:t>циясынын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ky-KG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курулуштун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үлүшү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alt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algn="ctr"/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887576F-3653-A797-D219-1A7014BD1832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BC63B0A1-2FAB-27E7-32F7-0CE757846B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702565"/>
              </p:ext>
            </p:extLst>
          </p:nvPr>
        </p:nvGraphicFramePr>
        <p:xfrm>
          <a:off x="838200" y="2011680"/>
          <a:ext cx="10317480" cy="3895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0349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2AEB1B-0650-FF45-41AB-A93ED30733F5}"/>
              </a:ext>
            </a:extLst>
          </p:cNvPr>
          <p:cNvSpPr txBox="1">
            <a:spLocks/>
          </p:cNvSpPr>
          <p:nvPr/>
        </p:nvSpPr>
        <p:spPr>
          <a:xfrm>
            <a:off x="2830569" y="2958440"/>
            <a:ext cx="6673735" cy="74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err="1"/>
              <a:t>Көңүл</a:t>
            </a:r>
            <a:r>
              <a:rPr lang="ru-RU" dirty="0"/>
              <a:t> </a:t>
            </a:r>
            <a:r>
              <a:rPr lang="ru-RU" dirty="0" err="1"/>
              <a:t>бурганыгыздарга</a:t>
            </a:r>
            <a:r>
              <a:rPr lang="ru-RU" dirty="0"/>
              <a:t> </a:t>
            </a:r>
            <a:r>
              <a:rPr lang="ru-RU" dirty="0" err="1"/>
              <a:t>рахмат</a:t>
            </a:r>
            <a:r>
              <a:rPr lang="ru-RU" dirty="0"/>
              <a:t>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6592E0F-84D7-B6BB-7ED1-53D122C420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129213" y="1123952"/>
            <a:ext cx="1933574" cy="193357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21C69A9-6681-D5A0-3B6C-078325AF86C2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29</a:t>
            </a:r>
            <a:endParaRPr lang="aa-ET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79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19E6093-5420-7698-BC9A-BCCCE5FC9E47}"/>
              </a:ext>
            </a:extLst>
          </p:cNvPr>
          <p:cNvSpPr txBox="1"/>
          <p:nvPr/>
        </p:nvSpPr>
        <p:spPr>
          <a:xfrm>
            <a:off x="521208" y="289679"/>
            <a:ext cx="1107338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56D3DE7-1D6B-8A22-5F5F-B106B3E902F7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2</a:t>
            </a:r>
            <a:endParaRPr kumimoji="0" lang="aa-ET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9C87C16-A933-CDDD-7C11-4543C9105CEB}"/>
              </a:ext>
            </a:extLst>
          </p:cNvPr>
          <p:cNvSpPr/>
          <p:nvPr/>
        </p:nvSpPr>
        <p:spPr>
          <a:xfrm>
            <a:off x="3819906" y="472411"/>
            <a:ext cx="4000500" cy="1371600"/>
          </a:xfrm>
          <a:prstGeom prst="roundRect">
            <a:avLst/>
          </a:prstGeom>
          <a:solidFill>
            <a:srgbClr val="4991D3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800" b="0" i="0" u="none" strike="noStrike" kern="1200" cap="none" spc="0" normalizeH="0" baseline="0" noProof="0" dirty="0">
                <a:ln>
                  <a:solidFill>
                    <a:srgbClr val="0059A3">
                      <a:lumMod val="50000"/>
                    </a:srgbClr>
                  </a:solidFill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Негизги капиталга жумшалган инвестициялар</a:t>
            </a:r>
            <a:endParaRPr kumimoji="0" lang="aa-ET" sz="2800" b="0" i="0" u="none" strike="noStrike" kern="1200" cap="none" spc="0" normalizeH="0" baseline="0" noProof="0" dirty="0">
              <a:ln>
                <a:solidFill>
                  <a:srgbClr val="0059A3">
                    <a:lumMod val="50000"/>
                  </a:srgbClr>
                </a:solidFill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151F4BC5-2080-7774-87AE-0338B8EA23BC}"/>
              </a:ext>
            </a:extLst>
          </p:cNvPr>
          <p:cNvSpPr/>
          <p:nvPr/>
        </p:nvSpPr>
        <p:spPr>
          <a:xfrm>
            <a:off x="521208" y="2529810"/>
            <a:ext cx="2819400" cy="130355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1600" b="0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Имараттарды/курулмалар ды реконструкциялоонун жана курулуш иштеринин бардык түрлөрүнүн наркы</a:t>
            </a:r>
            <a:endParaRPr kumimoji="0" lang="aa-ET" sz="1600" b="0" i="0" u="none" strike="noStrike" kern="1200" cap="none" spc="0" normalizeH="0" baseline="0" noProof="0" dirty="0">
              <a:ln>
                <a:noFill/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xmlns="" id="{13A16C68-4B0D-A2C8-F012-EEC3A2D85133}"/>
              </a:ext>
            </a:extLst>
          </p:cNvPr>
          <p:cNvSpPr/>
          <p:nvPr/>
        </p:nvSpPr>
        <p:spPr>
          <a:xfrm>
            <a:off x="8657843" y="2574916"/>
            <a:ext cx="2819399" cy="126869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Жабдууларды</a:t>
            </a:r>
            <a:r>
              <a:rPr lang="aa-ET" sz="17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машиналарды</a:t>
            </a:r>
            <a:r>
              <a:rPr lang="aa-ET" sz="17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жана</a:t>
            </a:r>
            <a:r>
              <a:rPr lang="aa-ET" sz="1700" dirty="0">
                <a:solidFill>
                  <a:schemeClr val="tx2">
                    <a:lumMod val="75000"/>
                  </a:schemeClr>
                </a:solidFill>
              </a:rPr>
              <a:t> транспорт </a:t>
            </a: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каражаттарын</a:t>
            </a:r>
            <a:r>
              <a:rPr lang="aa-ET" sz="17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сатып</a:t>
            </a:r>
            <a:r>
              <a:rPr lang="aa-ET" sz="17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1700" dirty="0" err="1">
                <a:solidFill>
                  <a:schemeClr val="tx2">
                    <a:lumMod val="75000"/>
                  </a:schemeClr>
                </a:solidFill>
              </a:rPr>
              <a:t>алуу</a:t>
            </a:r>
            <a:endParaRPr kumimoji="0" lang="aa-ET" sz="17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1D6B61DB-B78C-FA0C-2B08-634AD276FB9C}"/>
              </a:ext>
            </a:extLst>
          </p:cNvPr>
          <p:cNvSpPr/>
          <p:nvPr/>
        </p:nvSpPr>
        <p:spPr>
          <a:xfrm>
            <a:off x="6913625" y="4445499"/>
            <a:ext cx="2819399" cy="12738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a-ET" dirty="0" err="1">
                <a:solidFill>
                  <a:schemeClr val="accent4">
                    <a:lumMod val="75000"/>
                  </a:schemeClr>
                </a:solidFill>
              </a:rPr>
              <a:t>Аспаптардын</a:t>
            </a:r>
            <a:r>
              <a:rPr lang="aa-ET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accent4">
                    <a:lumMod val="75000"/>
                  </a:schemeClr>
                </a:solidFill>
              </a:rPr>
              <a:t>жана</a:t>
            </a:r>
            <a:r>
              <a:rPr lang="aa-ET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accent4">
                    <a:lumMod val="75000"/>
                  </a:schemeClr>
                </a:solidFill>
              </a:rPr>
              <a:t>шаймандардын</a:t>
            </a:r>
            <a:r>
              <a:rPr lang="aa-ET" dirty="0">
                <a:solidFill>
                  <a:schemeClr val="accent4">
                    <a:lumMod val="75000"/>
                  </a:schemeClr>
                </a:solidFill>
              </a:rPr>
              <a:t> (</a:t>
            </a:r>
            <a:r>
              <a:rPr lang="aa-ET" dirty="0" err="1">
                <a:solidFill>
                  <a:schemeClr val="accent4">
                    <a:lumMod val="75000"/>
                  </a:schemeClr>
                </a:solidFill>
              </a:rPr>
              <a:t>инвентардын</a:t>
            </a:r>
            <a:r>
              <a:rPr lang="aa-ET" dirty="0">
                <a:solidFill>
                  <a:schemeClr val="accent4">
                    <a:lumMod val="75000"/>
                  </a:schemeClr>
                </a:solidFill>
              </a:rPr>
              <a:t>) </a:t>
            </a:r>
            <a:r>
              <a:rPr lang="aa-ET" dirty="0" err="1">
                <a:solidFill>
                  <a:schemeClr val="accent4">
                    <a:lumMod val="75000"/>
                  </a:schemeClr>
                </a:solidFill>
              </a:rPr>
              <a:t>наркы</a:t>
            </a:r>
            <a:endParaRPr lang="aa-ET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xmlns="" id="{579565D5-AEA8-E237-2C95-066E8AB11DE0}"/>
              </a:ext>
            </a:extLst>
          </p:cNvPr>
          <p:cNvSpPr/>
          <p:nvPr/>
        </p:nvSpPr>
        <p:spPr>
          <a:xfrm>
            <a:off x="2157984" y="4414145"/>
            <a:ext cx="3001518" cy="13035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Башка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капиталдык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иштерге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кеткен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чыгымдар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C0DFC4AB-9A38-643A-C003-465D8AED1EA6}"/>
              </a:ext>
            </a:extLst>
          </p:cNvPr>
          <p:cNvCxnSpPr/>
          <p:nvPr/>
        </p:nvCxnSpPr>
        <p:spPr>
          <a:xfrm flipH="1">
            <a:off x="2551176" y="1993392"/>
            <a:ext cx="2020824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4B0481F0-CBC5-1D8A-7606-FAC6F21F618E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3658743" y="1993392"/>
            <a:ext cx="1571625" cy="2420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94E8BACE-AA59-C481-91A4-EA0BC4B477C5}"/>
              </a:ext>
            </a:extLst>
          </p:cNvPr>
          <p:cNvCxnSpPr/>
          <p:nvPr/>
        </p:nvCxnSpPr>
        <p:spPr>
          <a:xfrm>
            <a:off x="5788152" y="1993392"/>
            <a:ext cx="0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05F2A3CD-C07C-95AC-4D31-4F81D31A5CBE}"/>
              </a:ext>
            </a:extLst>
          </p:cNvPr>
          <p:cNvCxnSpPr/>
          <p:nvPr/>
        </p:nvCxnSpPr>
        <p:spPr>
          <a:xfrm>
            <a:off x="6492240" y="1993392"/>
            <a:ext cx="2633472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xmlns="" id="{F88D9518-2B7E-1330-F6B1-A0E086E879D4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6096000" y="1993392"/>
            <a:ext cx="2227325" cy="2452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7225EA14-DF4E-0200-4BB4-51D4D6513CD0}"/>
              </a:ext>
            </a:extLst>
          </p:cNvPr>
          <p:cNvSpPr/>
          <p:nvPr/>
        </p:nvSpPr>
        <p:spPr>
          <a:xfrm>
            <a:off x="4474464" y="2529811"/>
            <a:ext cx="2819400" cy="13589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a-ET" dirty="0" err="1">
                <a:solidFill>
                  <a:srgbClr val="1A246A"/>
                </a:solidFill>
              </a:rPr>
              <a:t>Долбоорлоо-изилдөө</a:t>
            </a:r>
            <a:r>
              <a:rPr lang="aa-ET" dirty="0">
                <a:solidFill>
                  <a:srgbClr val="1A246A"/>
                </a:solidFill>
              </a:rPr>
              <a:t> </a:t>
            </a:r>
            <a:r>
              <a:rPr lang="aa-ET" dirty="0" err="1">
                <a:solidFill>
                  <a:srgbClr val="1A246A"/>
                </a:solidFill>
              </a:rPr>
              <a:t>иштерине</a:t>
            </a:r>
            <a:r>
              <a:rPr lang="aa-ET" dirty="0">
                <a:solidFill>
                  <a:srgbClr val="1A246A"/>
                </a:solidFill>
              </a:rPr>
              <a:t> </a:t>
            </a:r>
            <a:r>
              <a:rPr lang="aa-ET" dirty="0" err="1">
                <a:solidFill>
                  <a:srgbClr val="1A246A"/>
                </a:solidFill>
              </a:rPr>
              <a:t>кеткен</a:t>
            </a:r>
            <a:r>
              <a:rPr lang="aa-ET" dirty="0">
                <a:solidFill>
                  <a:srgbClr val="1A246A"/>
                </a:solidFill>
              </a:rPr>
              <a:t> </a:t>
            </a:r>
            <a:r>
              <a:rPr lang="aa-ET" dirty="0" err="1">
                <a:solidFill>
                  <a:srgbClr val="1A246A"/>
                </a:solidFill>
              </a:rPr>
              <a:t>чыгымдар</a:t>
            </a:r>
            <a:endParaRPr kumimoji="0" lang="aa-ET" sz="1800" b="0" i="0" u="none" strike="noStrike" kern="1200" cap="none" spc="0" normalizeH="0" baseline="0" noProof="0" dirty="0">
              <a:ln>
                <a:noFill/>
              </a:ln>
              <a:solidFill>
                <a:srgbClr val="1A246A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727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72FF4D2-4F3D-253D-2E1C-054034BFD003}"/>
              </a:ext>
            </a:extLst>
          </p:cNvPr>
          <p:cNvSpPr txBox="1"/>
          <p:nvPr/>
        </p:nvSpPr>
        <p:spPr>
          <a:xfrm>
            <a:off x="757107" y="192023"/>
            <a:ext cx="1067778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Январь-июнь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негизги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капиталга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жумшалган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инвестициялардын</a:t>
            </a:r>
            <a:r>
              <a:rPr lang="ru-RU" altLang="ru-RU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altLang="ru-RU" sz="2800" b="1" dirty="0" err="1">
                <a:solidFill>
                  <a:schemeClr val="tx2">
                    <a:lumMod val="75000"/>
                  </a:schemeClr>
                </a:solidFill>
              </a:rPr>
              <a:t>көлөмү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93031C-427D-04B5-5151-0C820C9C03FF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2A45AF0-1BE3-F086-6C2A-CF8E59944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1" y="1152144"/>
            <a:ext cx="10753344" cy="450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08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02E71E-71A6-3695-971A-7BD9A59FDD83}"/>
              </a:ext>
            </a:extLst>
          </p:cNvPr>
          <p:cNvSpPr txBox="1"/>
          <p:nvPr/>
        </p:nvSpPr>
        <p:spPr>
          <a:xfrm>
            <a:off x="167327" y="183981"/>
            <a:ext cx="11683297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aa-ET" sz="2700" b="1" dirty="0">
                <a:solidFill>
                  <a:schemeClr val="tx2">
                    <a:lumMod val="75000"/>
                  </a:schemeClr>
                </a:solidFill>
              </a:rPr>
              <a:t>2026-жылдын январь-июнь айларындагы экономикалык ишмердүүлүктүн түрлөрү боюнча негизги капиталга </a:t>
            </a:r>
            <a:endParaRPr lang="ru-RU" sz="2700" b="1" dirty="0">
              <a:solidFill>
                <a:schemeClr val="tx2">
                  <a:lumMod val="75000"/>
                </a:schemeClr>
              </a:solidFill>
            </a:endParaRPr>
          </a:p>
          <a:p>
            <a:pPr lvl="0" algn="ctr">
              <a:defRPr/>
            </a:pPr>
            <a:r>
              <a:rPr lang="aa-ET" sz="2700" b="1" dirty="0">
                <a:solidFill>
                  <a:schemeClr val="tx2">
                    <a:lumMod val="75000"/>
                  </a:schemeClr>
                </a:solidFill>
              </a:rPr>
              <a:t>жумшалган инвестициялар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1A246A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kumimoji="0" lang="ru-RU" sz="2400" b="0" i="1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DB1AC2-A772-EDA5-6F2F-99B0E7F3882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8746AD50-33C5-F325-40AF-4737060AD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7741149"/>
              </p:ext>
            </p:extLst>
          </p:nvPr>
        </p:nvGraphicFramePr>
        <p:xfrm>
          <a:off x="341376" y="2053883"/>
          <a:ext cx="10926846" cy="4102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200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B92D68A-105D-FE41-1A8D-D6053FBD5FFB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AE19923-49ED-BF57-EF7A-6694597CD606}"/>
              </a:ext>
            </a:extLst>
          </p:cNvPr>
          <p:cNvSpPr txBox="1"/>
          <p:nvPr/>
        </p:nvSpPr>
        <p:spPr>
          <a:xfrm>
            <a:off x="317634" y="289105"/>
            <a:ext cx="114324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Январь-июнь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айларындагы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аймактар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боюнча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негизги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капиталга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жумшалган</a:t>
            </a:r>
            <a:r>
              <a:rPr lang="ru-RU" sz="2800" b="1" dirty="0">
                <a:solidFill>
                  <a:srgbClr val="0059A3">
                    <a:lumMod val="75000"/>
                  </a:srgbClr>
                </a:solidFill>
              </a:rPr>
              <a:t> </a:t>
            </a:r>
            <a:r>
              <a:rPr lang="ru-RU" sz="2800" b="1" dirty="0" err="1">
                <a:solidFill>
                  <a:srgbClr val="0059A3">
                    <a:lumMod val="75000"/>
                  </a:srgbClr>
                </a:solidFill>
              </a:rPr>
              <a:t>инвестициялар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kumimoji="0" lang="x-none" sz="2400" b="0" i="1" u="none" strike="noStrike" kern="1200" cap="none" spc="0" normalizeH="0" baseline="0" noProof="0" dirty="0">
              <a:ln>
                <a:noFill/>
              </a:ln>
              <a:solidFill>
                <a:srgbClr val="79AFDF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FBF5BE10-88F9-41D4-154E-CC12EF7D76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925826"/>
              </p:ext>
            </p:extLst>
          </p:nvPr>
        </p:nvGraphicFramePr>
        <p:xfrm>
          <a:off x="317634" y="1735654"/>
          <a:ext cx="10764454" cy="4600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80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FA3007-E4F2-6381-8FA8-7D4DC1F40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6C55716-5E3C-44C7-8891-C51337F52E9D}"/>
              </a:ext>
            </a:extLst>
          </p:cNvPr>
          <p:cNvSpPr txBox="1"/>
          <p:nvPr/>
        </p:nvSpPr>
        <p:spPr>
          <a:xfrm>
            <a:off x="728472" y="334399"/>
            <a:ext cx="107350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Январь-июнь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каржылоо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булактары</a:t>
            </a:r>
            <a:r>
              <a:rPr lang="ru-RU" altLang="ru-RU" sz="3000" b="1" dirty="0"/>
              <a:t/>
            </a:r>
            <a:br>
              <a:rPr lang="ru-RU" altLang="ru-RU" sz="3000" b="1" dirty="0"/>
            </a:b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altLang="ru-RU" sz="2400" i="1" dirty="0" err="1">
                <a:solidFill>
                  <a:schemeClr val="accent2">
                    <a:lumMod val="50000"/>
                  </a:schemeClr>
                </a:solidFill>
              </a:rPr>
              <a:t>млн.сом</a:t>
            </a:r>
            <a:r>
              <a:rPr lang="ru-RU" alt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pPr algn="ctr"/>
            <a:endParaRPr lang="aa-ET" sz="1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6B1833D-EAE8-DABC-2FF8-6D2A79511392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5828E205-22DC-B469-A187-FA04D8A6B9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3190365"/>
              </p:ext>
            </p:extLst>
          </p:nvPr>
        </p:nvGraphicFramePr>
        <p:xfrm>
          <a:off x="838200" y="1347019"/>
          <a:ext cx="9633155" cy="4774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10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0D4CC9D-DC1C-C6F8-208D-3C3CF5A8A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E07D390-82A1-A4DC-F867-3A3679F1FA27}"/>
              </a:ext>
            </a:extLst>
          </p:cNvPr>
          <p:cNvSpPr txBox="1"/>
          <p:nvPr/>
        </p:nvSpPr>
        <p:spPr>
          <a:xfrm>
            <a:off x="521208" y="289679"/>
            <a:ext cx="11073384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ru-RU" sz="800" b="1" i="0" u="none" strike="noStrike" kern="1200" cap="none" spc="0" normalizeH="0" baseline="0" noProof="0" dirty="0">
              <a:ln>
                <a:noFill/>
              </a:ln>
              <a:solidFill>
                <a:srgbClr val="0059A3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AC0DEEC-9BA3-BC2C-26B9-6E1FA8973000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IN Pro Regular"/>
                <a:ea typeface="+mn-ea"/>
                <a:cs typeface="+mn-cs"/>
              </a:rPr>
              <a:t>2</a:t>
            </a:r>
            <a:endParaRPr kumimoji="0" lang="aa-ET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IN Pro Regular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C210829A-9FB6-04F1-1604-19E52B502BE8}"/>
              </a:ext>
            </a:extLst>
          </p:cNvPr>
          <p:cNvSpPr/>
          <p:nvPr/>
        </p:nvSpPr>
        <p:spPr>
          <a:xfrm>
            <a:off x="3819906" y="472411"/>
            <a:ext cx="4000500" cy="1371600"/>
          </a:xfrm>
          <a:prstGeom prst="roundRect">
            <a:avLst/>
          </a:prstGeom>
          <a:solidFill>
            <a:srgbClr val="4991D3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sz="2800" b="1" dirty="0">
                <a:solidFill>
                  <a:srgbClr val="1A246A"/>
                </a:solidFill>
              </a:rPr>
              <a:t>Курулуштун дүң продукциясы</a:t>
            </a:r>
            <a:endParaRPr lang="aa-ET" sz="2800" b="1" dirty="0">
              <a:solidFill>
                <a:srgbClr val="1A246A"/>
              </a:solidFill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71B6E782-6E59-0FC7-203E-0AF7A8BA582C}"/>
              </a:ext>
            </a:extLst>
          </p:cNvPr>
          <p:cNvSpPr/>
          <p:nvPr/>
        </p:nvSpPr>
        <p:spPr>
          <a:xfrm>
            <a:off x="521208" y="2529810"/>
            <a:ext cx="2819400" cy="130355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dirty="0">
                <a:solidFill>
                  <a:srgbClr val="1A246A"/>
                </a:solidFill>
              </a:rPr>
              <a:t>Турак жай курулушу</a:t>
            </a:r>
            <a:endParaRPr lang="aa-ET" dirty="0">
              <a:solidFill>
                <a:srgbClr val="1A246A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xmlns="" id="{5CD6064B-C940-6FFE-5A64-FC29D286F854}"/>
              </a:ext>
            </a:extLst>
          </p:cNvPr>
          <p:cNvSpPr/>
          <p:nvPr/>
        </p:nvSpPr>
        <p:spPr>
          <a:xfrm>
            <a:off x="8657843" y="2574916"/>
            <a:ext cx="2819399" cy="126869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Имараттарды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жана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курулмаларды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капиталдык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жана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учурдагы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оңдоо</a:t>
            </a:r>
            <a:endParaRPr lang="aa-ET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A522554F-BBD8-3E60-91F4-33DF58EFD4F2}"/>
              </a:ext>
            </a:extLst>
          </p:cNvPr>
          <p:cNvSpPr/>
          <p:nvPr/>
        </p:nvSpPr>
        <p:spPr>
          <a:xfrm>
            <a:off x="6913625" y="4445499"/>
            <a:ext cx="2819399" cy="12738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Башка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иштер</a:t>
            </a:r>
            <a:endParaRPr lang="aa-ET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xmlns="" id="{DD8FA118-649C-D003-BC94-5B0C07DACD65}"/>
              </a:ext>
            </a:extLst>
          </p:cNvPr>
          <p:cNvSpPr/>
          <p:nvPr/>
        </p:nvSpPr>
        <p:spPr>
          <a:xfrm>
            <a:off x="2157984" y="4414145"/>
            <a:ext cx="3001518" cy="12738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Курулуш-монтаждоо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иштери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(КМИ)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xmlns="" id="{D12C8FDF-265A-137B-F7FA-799A42C25491}"/>
              </a:ext>
            </a:extLst>
          </p:cNvPr>
          <p:cNvCxnSpPr/>
          <p:nvPr/>
        </p:nvCxnSpPr>
        <p:spPr>
          <a:xfrm flipH="1">
            <a:off x="2551176" y="1993392"/>
            <a:ext cx="2020824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xmlns="" id="{FF3C651A-37EE-0338-7CF8-41E5C652D1F5}"/>
              </a:ext>
            </a:extLst>
          </p:cNvPr>
          <p:cNvCxnSpPr>
            <a:endCxn id="37" idx="0"/>
          </p:cNvCxnSpPr>
          <p:nvPr/>
        </p:nvCxnSpPr>
        <p:spPr>
          <a:xfrm flipH="1">
            <a:off x="3658743" y="1993392"/>
            <a:ext cx="1571625" cy="2420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881A6A87-C23A-9872-BCEB-0C7CE13F5893}"/>
              </a:ext>
            </a:extLst>
          </p:cNvPr>
          <p:cNvCxnSpPr/>
          <p:nvPr/>
        </p:nvCxnSpPr>
        <p:spPr>
          <a:xfrm>
            <a:off x="5815584" y="1993392"/>
            <a:ext cx="0" cy="53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DF257FEC-0ECA-0750-E64B-737E24CCD14E}"/>
              </a:ext>
            </a:extLst>
          </p:cNvPr>
          <p:cNvCxnSpPr>
            <a:endCxn id="22" idx="0"/>
          </p:cNvCxnSpPr>
          <p:nvPr/>
        </p:nvCxnSpPr>
        <p:spPr>
          <a:xfrm>
            <a:off x="6345936" y="1993392"/>
            <a:ext cx="1977389" cy="2452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xmlns="" id="{19B499BC-307F-C19E-B5D9-5C9CA9E8E3F1}"/>
              </a:ext>
            </a:extLst>
          </p:cNvPr>
          <p:cNvCxnSpPr/>
          <p:nvPr/>
        </p:nvCxnSpPr>
        <p:spPr>
          <a:xfrm>
            <a:off x="6986016" y="1993392"/>
            <a:ext cx="2633472" cy="581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C17F7672-7029-5EF9-3FEC-861A95459E64}"/>
              </a:ext>
            </a:extLst>
          </p:cNvPr>
          <p:cNvSpPr/>
          <p:nvPr/>
        </p:nvSpPr>
        <p:spPr>
          <a:xfrm>
            <a:off x="4474464" y="2529811"/>
            <a:ext cx="2819400" cy="13589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Технологиялык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жабдууларды</a:t>
            </a:r>
            <a:r>
              <a:rPr lang="aa-ET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dirty="0" err="1">
                <a:solidFill>
                  <a:schemeClr val="tx2">
                    <a:lumMod val="75000"/>
                  </a:schemeClr>
                </a:solidFill>
              </a:rPr>
              <a:t>монтаждоо</a:t>
            </a:r>
            <a:endParaRPr lang="aa-ET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74783C4-4E57-197A-BD67-EB5BD4AD9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3FFD674-BD9D-4860-52B6-CFC4534F06F9}"/>
              </a:ext>
            </a:extLst>
          </p:cNvPr>
          <p:cNvSpPr txBox="1"/>
          <p:nvPr/>
        </p:nvSpPr>
        <p:spPr>
          <a:xfrm>
            <a:off x="722376" y="124087"/>
            <a:ext cx="10735056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ru-RU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altLang="ru-RU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y-KG" sz="2800" b="1" dirty="0">
                <a:solidFill>
                  <a:schemeClr val="tx2">
                    <a:lumMod val="75000"/>
                  </a:schemeClr>
                </a:solidFill>
              </a:rPr>
              <a:t>Я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нварь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-июнь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курулуштун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дүң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продукциясы</a:t>
            </a:r>
            <a:r>
              <a:rPr lang="ru-RU" altLang="ru-RU" sz="30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altLang="ru-RU" sz="3000" b="1" dirty="0">
                <a:solidFill>
                  <a:schemeClr val="tx2">
                    <a:lumMod val="75000"/>
                  </a:schemeClr>
                </a:solidFill>
              </a:rPr>
            </a:br>
            <a:endParaRPr lang="aa-ET" sz="3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72B6A0B-A75A-FEC0-D427-7FEB4EFCD638}"/>
              </a:ext>
            </a:extLst>
          </p:cNvPr>
          <p:cNvSpPr txBox="1"/>
          <p:nvPr/>
        </p:nvSpPr>
        <p:spPr>
          <a:xfrm flipH="1">
            <a:off x="11850624" y="6501384"/>
            <a:ext cx="274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3</a:t>
            </a:r>
            <a:endParaRPr lang="aa-ET" sz="1100" dirty="0">
              <a:solidFill>
                <a:schemeClr val="bg1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C7FC889-2206-DC01-792E-E31C0D3DE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376" y="1060704"/>
            <a:ext cx="10488167" cy="5001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67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1649DDB-AAB9-2B79-C912-E91D0A4A5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B2BA040-27D1-5117-9FD5-26F58204B0A3}"/>
              </a:ext>
            </a:extLst>
          </p:cNvPr>
          <p:cNvSpPr txBox="1"/>
          <p:nvPr/>
        </p:nvSpPr>
        <p:spPr>
          <a:xfrm flipH="1">
            <a:off x="11750040" y="6501384"/>
            <a:ext cx="3749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11</a:t>
            </a:r>
            <a:endParaRPr kumimoji="0" lang="x-none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D0D9F97-F24E-0D7A-5C8B-3D639B70583B}"/>
              </a:ext>
            </a:extLst>
          </p:cNvPr>
          <p:cNvSpPr txBox="1"/>
          <p:nvPr/>
        </p:nvSpPr>
        <p:spPr>
          <a:xfrm>
            <a:off x="317634" y="289105"/>
            <a:ext cx="1143240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Январь-июнь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айларындагы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аймактар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боюнча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курулуштун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y-KG" sz="2800" b="1" dirty="0">
                <a:solidFill>
                  <a:schemeClr val="tx2">
                    <a:lumMod val="75000"/>
                  </a:schemeClr>
                </a:solidFill>
              </a:rPr>
              <a:t>                             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дүң</a:t>
            </a:r>
            <a:r>
              <a:rPr lang="aa-ET" sz="28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aa-ET" sz="2800" b="1" dirty="0" err="1">
                <a:solidFill>
                  <a:schemeClr val="tx2">
                    <a:lumMod val="75000"/>
                  </a:schemeClr>
                </a:solidFill>
              </a:rPr>
              <a:t>продукциясы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79AFDF">
                    <a:lumMod val="50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жыйынтыкка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карата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пайыз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i="1" dirty="0" err="1">
                <a:solidFill>
                  <a:schemeClr val="accent2">
                    <a:lumMod val="50000"/>
                  </a:schemeClr>
                </a:solidFill>
              </a:rPr>
              <a:t>менен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kumimoji="0" lang="x-none" sz="2400" b="0" i="1" u="none" strike="noStrike" kern="1200" cap="none" spc="0" normalizeH="0" baseline="0" noProof="0" dirty="0">
              <a:ln>
                <a:noFill/>
              </a:ln>
              <a:solidFill>
                <a:srgbClr val="79AFDF">
                  <a:lumMod val="50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95BD06F0-F5F2-2299-FCC1-D447358CCC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7095704"/>
              </p:ext>
            </p:extLst>
          </p:nvPr>
        </p:nvGraphicFramePr>
        <p:xfrm>
          <a:off x="317634" y="1801368"/>
          <a:ext cx="10992050" cy="4534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7770321"/>
      </p:ext>
    </p:extLst>
  </p:cSld>
  <p:clrMapOvr>
    <a:masterClrMapping/>
  </p:clrMapOvr>
</p:sld>
</file>

<file path=ppt/theme/theme1.xml><?xml version="1.0" encoding="utf-8"?>
<a:theme xmlns:a="http://schemas.openxmlformats.org/drawingml/2006/main" name="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Обложка">
  <a:themeElements>
    <a:clrScheme name="НСК">
      <a:dk1>
        <a:sysClr val="windowText" lastClr="000000"/>
      </a:dk1>
      <a:lt1>
        <a:sysClr val="window" lastClr="FFFFFF"/>
      </a:lt1>
      <a:dk2>
        <a:srgbClr val="0059A3"/>
      </a:dk2>
      <a:lt2>
        <a:srgbClr val="E9C869"/>
      </a:lt2>
      <a:accent1>
        <a:srgbClr val="8A2472"/>
      </a:accent1>
      <a:accent2>
        <a:srgbClr val="79AFDF"/>
      </a:accent2>
      <a:accent3>
        <a:srgbClr val="5AC1DE"/>
      </a:accent3>
      <a:accent4>
        <a:srgbClr val="00A98F"/>
      </a:accent4>
      <a:accent5>
        <a:srgbClr val="98C03D"/>
      </a:accent5>
      <a:accent6>
        <a:srgbClr val="ED7625"/>
      </a:accent6>
      <a:hlink>
        <a:srgbClr val="F5B335"/>
      </a:hlink>
      <a:folHlink>
        <a:srgbClr val="954F72"/>
      </a:folHlink>
    </a:clrScheme>
    <a:fontScheme name="НСК">
      <a:majorFont>
        <a:latin typeface="DIN Pro Bold"/>
        <a:ea typeface=""/>
        <a:cs typeface=""/>
      </a:majorFont>
      <a:minorFont>
        <a:latin typeface="DIN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6071</TotalTime>
  <Words>248</Words>
  <Application>Microsoft Office PowerPoint</Application>
  <PresentationFormat>Широкоэкранный</PresentationFormat>
  <Paragraphs>83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DIN Pro Bold</vt:lpstr>
      <vt:lpstr>DIN Pro Regular</vt:lpstr>
      <vt:lpstr>Times New Roman</vt:lpstr>
      <vt:lpstr>Обложка</vt:lpstr>
      <vt:lpstr>1_Обложка</vt:lpstr>
      <vt:lpstr>2_Обложка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Proto</dc:creator>
  <cp:lastModifiedBy>RePack by Diakov</cp:lastModifiedBy>
  <cp:revision>707</cp:revision>
  <cp:lastPrinted>2026-07-14T07:33:54Z</cp:lastPrinted>
  <dcterms:created xsi:type="dcterms:W3CDTF">2024-10-02T10:12:32Z</dcterms:created>
  <dcterms:modified xsi:type="dcterms:W3CDTF">2026-07-15T03:01:40Z</dcterms:modified>
</cp:coreProperties>
</file>