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1"/>
  </p:notesMasterIdLst>
  <p:handoutMasterIdLst>
    <p:handoutMasterId r:id="rId12"/>
  </p:handoutMasterIdLst>
  <p:sldIdLst>
    <p:sldId id="379" r:id="rId2"/>
    <p:sldId id="388" r:id="rId3"/>
    <p:sldId id="387" r:id="rId4"/>
    <p:sldId id="406" r:id="rId5"/>
    <p:sldId id="391" r:id="rId6"/>
    <p:sldId id="392" r:id="rId7"/>
    <p:sldId id="394" r:id="rId8"/>
    <p:sldId id="409" r:id="rId9"/>
    <p:sldId id="378" r:id="rId10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3177D"/>
    <a:srgbClr val="B9CD76"/>
    <a:srgbClr val="006600"/>
    <a:srgbClr val="69BFFF"/>
    <a:srgbClr val="003300"/>
    <a:srgbClr val="4D9505"/>
    <a:srgbClr val="DD23A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10" autoAdjust="0"/>
    <p:restoredTop sz="99828" autoAdjust="0"/>
  </p:normalViewPr>
  <p:slideViewPr>
    <p:cSldViewPr>
      <p:cViewPr varScale="1">
        <p:scale>
          <a:sx n="116" d="100"/>
          <a:sy n="116" d="100"/>
        </p:scale>
        <p:origin x="108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valuyskaya\Desktop\&#1075;&#1088;&#1072;&#1092;&#1080;&#1082;&#1080;2016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75;&#1088;&#1072;&#1092;&#1080;&#1082;&#1080;2016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87;&#1088;&#1077;&#1089;&#1089;&#1082;&#1086;&#1085;&#1092;%20&#1084;&#1072;&#1081;%202023\&#1075;&#1088;&#1072;&#1092;&#1080;&#1082;&#1080;%202022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87;&#1088;&#1077;&#1089;&#1089;&#1082;&#1086;&#1085;&#1092;%20&#1084;&#1072;&#1081;%202023\&#1075;&#1088;&#1072;&#1092;&#1080;&#1082;&#1080;%20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04475756319932"/>
          <c:y val="0.11218993752541495"/>
          <c:w val="0.6409990330156099"/>
          <c:h val="0.857674762485675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25149129086138"/>
          <c:y val="4.5356367633512383E-2"/>
          <c:w val="0.76102123598186588"/>
          <c:h val="0.9287257080044805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33185144"/>
        <c:axId val="133206728"/>
      </c:barChart>
      <c:catAx>
        <c:axId val="133185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3206728"/>
        <c:crosses val="autoZero"/>
        <c:auto val="1"/>
        <c:lblAlgn val="ctr"/>
        <c:lblOffset val="100"/>
        <c:noMultiLvlLbl val="0"/>
      </c:catAx>
      <c:valAx>
        <c:axId val="133206728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33185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33165520"/>
        <c:axId val="106298112"/>
      </c:barChart>
      <c:catAx>
        <c:axId val="13316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6298112"/>
        <c:crosses val="autoZero"/>
        <c:auto val="1"/>
        <c:lblAlgn val="ctr"/>
        <c:lblOffset val="100"/>
        <c:noMultiLvlLbl val="0"/>
      </c:catAx>
      <c:valAx>
        <c:axId val="106298112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331655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'кр влож22-кырг '!$M$311:$M$318</c:f>
              <c:strCache>
                <c:ptCount val="8"/>
                <c:pt idx="0">
                  <c:v>Транспорт жана байланыш</c:v>
                </c:pt>
                <c:pt idx="1">
                  <c:v>Курулуш</c:v>
                </c:pt>
                <c:pt idx="2">
                  <c:v>Өнөр жай</c:v>
                </c:pt>
                <c:pt idx="3">
                  <c:v>Башкалар</c:v>
                </c:pt>
                <c:pt idx="4">
                  <c:v>Ипотека</c:v>
                </c:pt>
                <c:pt idx="5">
                  <c:v>Керектөөчү  кредиттер</c:v>
                </c:pt>
                <c:pt idx="6">
                  <c:v>Айыл чарба</c:v>
                </c:pt>
                <c:pt idx="7">
                  <c:v>Соода</c:v>
                </c:pt>
              </c:strCache>
            </c:strRef>
          </c:cat>
          <c:val>
            <c:numRef>
              <c:f>'кр влож22-кырг '!$N$311:$N$318</c:f>
              <c:numCache>
                <c:formatCode>#,##0.0</c:formatCode>
                <c:ptCount val="8"/>
                <c:pt idx="0">
                  <c:v>3</c:v>
                </c:pt>
                <c:pt idx="1">
                  <c:v>6.4</c:v>
                </c:pt>
                <c:pt idx="2">
                  <c:v>6.7</c:v>
                </c:pt>
                <c:pt idx="3">
                  <c:v>10.1</c:v>
                </c:pt>
                <c:pt idx="4">
                  <c:v>12</c:v>
                </c:pt>
                <c:pt idx="5">
                  <c:v>15.9</c:v>
                </c:pt>
                <c:pt idx="6">
                  <c:v>17.8</c:v>
                </c:pt>
                <c:pt idx="7" formatCode="General">
                  <c:v>28.1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33176784"/>
        <c:axId val="133329280"/>
      </c:barChart>
      <c:catAx>
        <c:axId val="133176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3329280"/>
        <c:crosses val="autoZero"/>
        <c:auto val="1"/>
        <c:lblAlgn val="ctr"/>
        <c:lblOffset val="100"/>
        <c:noMultiLvlLbl val="0"/>
      </c:catAx>
      <c:valAx>
        <c:axId val="133329280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331767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31918512"/>
        <c:axId val="131918904"/>
      </c:barChart>
      <c:catAx>
        <c:axId val="131918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1918904"/>
        <c:crosses val="autoZero"/>
        <c:auto val="1"/>
        <c:lblAlgn val="ctr"/>
        <c:lblOffset val="100"/>
        <c:noMultiLvlLbl val="0"/>
      </c:catAx>
      <c:valAx>
        <c:axId val="131918904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31918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'кр влож22-кырг '!$M$332:$M$339</c:f>
              <c:strCache>
                <c:ptCount val="8"/>
                <c:pt idx="0">
                  <c:v>Өнөр жай</c:v>
                </c:pt>
                <c:pt idx="1">
                  <c:v>Транспорт жана байланыш</c:v>
                </c:pt>
                <c:pt idx="2">
                  <c:v>Ипотека </c:v>
                </c:pt>
                <c:pt idx="3">
                  <c:v>Курулуш</c:v>
                </c:pt>
                <c:pt idx="4">
                  <c:v>Башкалар</c:v>
                </c:pt>
                <c:pt idx="5">
                  <c:v>Соода</c:v>
                </c:pt>
                <c:pt idx="6">
                  <c:v>Айыл чарба</c:v>
                </c:pt>
                <c:pt idx="7">
                  <c:v>Керектөөчү  кредиттер</c:v>
                </c:pt>
              </c:strCache>
            </c:strRef>
          </c:cat>
          <c:val>
            <c:numRef>
              <c:f>'кр влож22-кырг '!$N$332:$N$339</c:f>
              <c:numCache>
                <c:formatCode>0.0</c:formatCode>
                <c:ptCount val="8"/>
                <c:pt idx="0">
                  <c:v>1.6</c:v>
                </c:pt>
                <c:pt idx="1">
                  <c:v>3</c:v>
                </c:pt>
                <c:pt idx="2">
                  <c:v>3.5</c:v>
                </c:pt>
                <c:pt idx="3">
                  <c:v>7</c:v>
                </c:pt>
                <c:pt idx="4">
                  <c:v>7.8</c:v>
                </c:pt>
                <c:pt idx="5">
                  <c:v>12.7</c:v>
                </c:pt>
                <c:pt idx="6">
                  <c:v>19.8</c:v>
                </c:pt>
                <c:pt idx="7">
                  <c:v>44.6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31919688"/>
        <c:axId val="131920080"/>
      </c:barChart>
      <c:catAx>
        <c:axId val="131919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1920080"/>
        <c:crosses val="autoZero"/>
        <c:auto val="1"/>
        <c:lblAlgn val="ctr"/>
        <c:lblOffset val="100"/>
        <c:noMultiLvlLbl val="0"/>
      </c:catAx>
      <c:valAx>
        <c:axId val="131920080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319196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13.05.2023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907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9907"/>
            <a:ext cx="2946246" cy="495134"/>
          </a:xfrm>
          <a:prstGeom prst="rect">
            <a:avLst/>
          </a:prstGeom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0" y="4714953"/>
            <a:ext cx="5435896" cy="446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907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9907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44FF9-7106-4B0C-957D-9CF39ABA9901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63124-6979-4E5D-8F9B-7B33620166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1883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3E7E7-E71D-4FC9-B419-577C760DB4C7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DA04E-F3B3-4F61-896D-6585468D29A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09132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5A1798-480A-47BE-B489-1F51BE577D69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8ABD-CC13-4E35-9A36-515D96ED149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7704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0601B-F43C-43D2-BD19-DBEFE29B39CF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E41EF-14D7-41F5-AD8F-2EF52CEA099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1254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3C634E-D59B-4384-941F-3FF551528039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AF802-0749-4D32-999A-D84A45788B7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8854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47F4FB-553C-4245-8076-D3D4CAE4A598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686FA-6EF4-482A-BE88-91ABCD88804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2609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3F310-C185-46AD-8D92-0D51B9537B12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13DC8-8536-4C2C-BBDE-C9AA499ACD1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9819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4C7BC-F127-4F17-9E5E-B26BFA72BE34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A0AEA-516A-4B8A-8A5D-8C7F52CDA3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05002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6D43C-87BE-4BBB-AB1C-6F4AECB3A88D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BB1C4-766B-4E43-83BE-411E31FCB3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45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C7887A-8EF7-4099-9103-E2BFC85AFD80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CDEC4-E253-4DA2-83A8-D7AAA9F6EBD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829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08578-FBA1-497E-BD26-5BDFCE16571A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B1D4E-509E-4C3E-A541-B1C44F115D0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0178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0C6186-7611-480F-A0F4-24999665FAF4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12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10"/>
          <p:cNvSpPr>
            <a:spLocks/>
          </p:cNvSpPr>
          <p:nvPr/>
        </p:nvSpPr>
        <p:spPr bwMode="auto">
          <a:xfrm>
            <a:off x="1447800" y="213519"/>
            <a:ext cx="7543800" cy="100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600" b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62200" y="5562600"/>
            <a:ext cx="4267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2023-жылдын 13-майы</a:t>
            </a: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статистикасы бөлүмү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WordArt 11"/>
          <p:cNvSpPr>
            <a:spLocks noChangeArrowheads="1" noChangeShapeType="1" noTextEdit="1"/>
          </p:cNvSpPr>
          <p:nvPr/>
        </p:nvSpPr>
        <p:spPr bwMode="auto">
          <a:xfrm>
            <a:off x="1524000" y="228600"/>
            <a:ext cx="67437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</a:endParaRPr>
          </a:p>
        </p:txBody>
      </p:sp>
      <p:pic>
        <p:nvPicPr>
          <p:cNvPr id="10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841" y="312177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87450" y="333375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smtClean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35458" y="1524000"/>
            <a:ext cx="7920681" cy="320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2021-жылдагы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коммерциялык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банктардын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банктык эмес финансылык-кредиттик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уюмдардын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(БэФКУ)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ишмердигинин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рс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64241" y="327058"/>
            <a:ext cx="7896932" cy="838200"/>
          </a:xfrm>
        </p:spPr>
        <p:txBody>
          <a:bodyPr>
            <a:normAutofit/>
          </a:bodyPr>
          <a:lstStyle/>
          <a:p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Коммерциялык банктар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6944"/>
            <a:ext cx="8382000" cy="4441856"/>
          </a:xfrm>
        </p:spPr>
        <p:txBody>
          <a:bodyPr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-"/>
              <a:defRPr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2022-жылы республикада 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коммерциялык банк иш 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ү, а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нын ичинен 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банк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чет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лк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капиталдын катышуусу менен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банк 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жоюлуу стадиясында турат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бир банктан 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ишмердик ж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лицензиясы кайра чакыртылып алынган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мекемелеринин </a:t>
            </a:r>
            <a:r>
              <a:rPr lang="ky-KG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тарамын 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республиканын бардык региондорундагы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алардын 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320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филиалы 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системасында иштегендердин саны 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17,7 </a:t>
            </a:r>
            <a:r>
              <a:rPr lang="ky-K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ky-K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 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-"/>
              <a:defRPr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Кардарлардын эсептеринин саны 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8,4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миллионго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жетти, алардын жалпы санынын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дээрлик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96%ы (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8,1 миллион) жеке жактарга туура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келет. </a:t>
            </a: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2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smtClean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64240" y="286906"/>
            <a:ext cx="8046359" cy="1008495"/>
          </a:xfrm>
        </p:spPr>
        <p:txBody>
          <a:bodyPr>
            <a:normAutofit/>
          </a:bodyPr>
          <a:lstStyle/>
          <a:p>
            <a:r>
              <a:rPr lang="ky-K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Коммерциялык </a:t>
            </a:r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банктардын ишмердигинин </a:t>
            </a:r>
            <a:r>
              <a:rPr lang="ky-K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финансылык </a:t>
            </a:r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рс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5373" cy="38861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-"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2022-жылы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банктардын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кирешелери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2021-жылга салыштырмалуу 2 эсеге көбөйүп,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 миллиард сомдон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ашты.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-"/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2022-жылдын жыйынтыгы менен </a:t>
            </a:r>
            <a:r>
              <a:rPr lang="ru-RU" alt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4,5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млрд. 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суммасында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сальдолоштурулган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алынды, бул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2021-жылдын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деңгээлинен 6 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эсеге к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өп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-"/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банк пайда алды, 1 банк чыгым тартты.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-"/>
            </a:pP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2022-жылы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пайданын көлөмү боюнча алдыңкы позицияны «Бакай Банк», «Айыл Банк», «КЫРГЫЗСТАН коммерциялык банкы» жана «Демир Кыргыз Интернэшнл Банк» 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ээледи.</a:t>
            </a:r>
            <a:endParaRPr lang="ru-RU" alt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3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smtClean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572" y="304800"/>
            <a:ext cx="7998028" cy="914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депозиттери жана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коммерциялык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анктардын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4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12572" y="1333570"/>
            <a:ext cx="8226628" cy="437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y-KG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2022-жылы банктардын депозиттик эсептерине </a:t>
            </a:r>
            <a:r>
              <a:rPr lang="ky-KG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(чыгып кетүү </a:t>
            </a:r>
            <a:r>
              <a:rPr lang="ky-KG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агымын </a:t>
            </a:r>
            <a:r>
              <a:rPr lang="ky-KG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эсепке алуу менен) </a:t>
            </a:r>
            <a:r>
              <a:rPr lang="ky-KG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</a:t>
            </a:r>
            <a:r>
              <a:rPr lang="ky-KG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</a:t>
            </a:r>
            <a:r>
              <a:rPr lang="ky-KG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сомго </a:t>
            </a:r>
            <a:r>
              <a:rPr lang="ky-KG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жакын</a:t>
            </a:r>
            <a:r>
              <a:rPr lang="ky-KG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суммадагы калктын каражаттары тартылды,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 2021-жылга салыштырмалуу 2,8 эсеге 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көп.</a:t>
            </a:r>
            <a:endParaRPr lang="ru-RU" altLang="ru-RU" sz="20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2023-жылдын 1-январына карата калктын салымдарынын калдыктары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 млрд. сомго 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жакындады.</a:t>
            </a:r>
          </a:p>
          <a:p>
            <a:pPr marL="342900" indent="-342900" eaLnBrk="1" hangingPunct="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2022-жылы банктар тарабынан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 млрд. сомго </a:t>
            </a: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жакын кредиттер берилди.</a:t>
            </a:r>
          </a:p>
          <a:p>
            <a:pPr marL="342900" indent="-34290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Жылдын аягына карата ачык </a:t>
            </a:r>
            <a:r>
              <a:rPr lang="ky-KG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кредиттик </a:t>
            </a:r>
            <a:r>
              <a:rPr lang="ky-KG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портфель</a:t>
            </a:r>
            <a:r>
              <a:rPr lang="ky-KG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 жыл ичинде 13%га 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өсүп,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млрд. сомдон </a:t>
            </a:r>
            <a:r>
              <a:rPr lang="ky-KG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ашты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y-KG" sz="20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ky-KG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Банктардын </a:t>
            </a:r>
            <a:r>
              <a:rPr lang="ky-KG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кредиттик портфелинин к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мүнүн </a:t>
            </a:r>
            <a:r>
              <a:rPr lang="ky-KG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52%ы (106 млрд. сому) Бишкек </a:t>
            </a:r>
            <a:r>
              <a:rPr lang="ky-KG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шаарынын зайымчыларына туура келди</a:t>
            </a:r>
            <a:r>
              <a:rPr lang="ky-KG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жактардын </a:t>
            </a: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кредиттерине кредиттик портфелдин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57,4%ы </a:t>
            </a:r>
            <a:r>
              <a:rPr lang="ky-KG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туура келди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b="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smtClean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  <p:extLst>
      <p:ext uri="{BB962C8B-B14F-4D97-AF65-F5344CB8AC3E}">
        <p14:creationId xmlns:p14="http://schemas.microsoft.com/office/powerpoint/2010/main" val="335679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52424" y="228601"/>
            <a:ext cx="8439151" cy="838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alt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Алуунун максаттары </a:t>
            </a:r>
            <a:r>
              <a:rPr lang="ru-RU" alt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 банктардын кредиттери</a:t>
            </a:r>
            <a:br>
              <a:rPr lang="ru-RU" alt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кредиттердин жалпы көлөмүнө карата пайыз менен</a:t>
            </a:r>
            <a:r>
              <a:rPr lang="ru-RU" alt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685587"/>
              </p:ext>
            </p:extLst>
          </p:nvPr>
        </p:nvGraphicFramePr>
        <p:xfrm>
          <a:off x="609600" y="2438400"/>
          <a:ext cx="6477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405770"/>
              </p:ext>
            </p:extLst>
          </p:nvPr>
        </p:nvGraphicFramePr>
        <p:xfrm>
          <a:off x="381000" y="2362201"/>
          <a:ext cx="6934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5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006809"/>
              </p:ext>
            </p:extLst>
          </p:nvPr>
        </p:nvGraphicFramePr>
        <p:xfrm>
          <a:off x="1295400" y="2667000"/>
          <a:ext cx="6705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3396385"/>
              </p:ext>
            </p:extLst>
          </p:nvPr>
        </p:nvGraphicFramePr>
        <p:xfrm>
          <a:off x="564242" y="1066802"/>
          <a:ext cx="8227334" cy="4571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5" name="Picture 2" descr="logo NSC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smtClean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381000"/>
            <a:ext cx="8003973" cy="916461"/>
          </a:xfrm>
        </p:spPr>
        <p:txBody>
          <a:bodyPr>
            <a:normAutofit/>
          </a:bodyPr>
          <a:lstStyle/>
          <a:p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Банктык эмес финансылык-кредиттик уюмдар </a:t>
            </a:r>
            <a:r>
              <a:rPr lang="ky-K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(БэФКУ)</a:t>
            </a:r>
            <a:endParaRPr lang="ru-RU" alt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38316" y="1371600"/>
            <a:ext cx="8124684" cy="4540873"/>
          </a:xfrm>
          <a:ln>
            <a:noFill/>
          </a:ln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2022-жылы республикада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600гө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жакын банктык эмес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финансылык-кредиттик уюмдар иш жүргүздү,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анын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ичинде: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en-US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микрокредиттик уюм</a:t>
            </a: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347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өө</a:t>
            </a:r>
            <a:r>
              <a:rPr lang="ky-K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кредиттик союз </a:t>
            </a: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адистештирилген финансылык-кредиттик мекеме (ФККС)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Аларда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иштегендердин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саны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5,4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адамды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түздү.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Республиканын аймагында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391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 иштейт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Кардарлардын саны (юридикалык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жеке жактар)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731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ңге жетти.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2022-жылы кирешелер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10,5 млрд. сомду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бул 2021-жылга салыштырмалуу 8,6%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2022-жылдын жыйынтыгы менен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3,7 млрд. сом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алынды, бул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өткөн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жылдын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15,5%га 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Пайданын жалпы 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 86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%га жакыны микрокредиттик уюмдар тарабынан алынды.</a:t>
            </a:r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6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912473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211941" y="5905249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smtClean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80999"/>
            <a:ext cx="8435975" cy="76200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БэФКУ кредиттери</a:t>
            </a:r>
            <a:endParaRPr lang="ru-RU" alt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7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1" y="1219200"/>
            <a:ext cx="8239660" cy="4457071"/>
          </a:xfrm>
        </p:spPr>
        <p:txBody>
          <a:bodyPr>
            <a:normAutofit/>
          </a:bodyPr>
          <a:lstStyle/>
          <a:p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2022-жылы 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млрд. 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суммасында кредиттер берилди.</a:t>
            </a:r>
            <a:r>
              <a:rPr lang="ru-RU" alt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2022-жылдын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аягына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карата кредиттик портфелдин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y-K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млрд. 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сомдон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ашты.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Кредиттердин жалпы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мүнүн 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дээрлик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98%ы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валютада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берилди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жактарга кредит бер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үү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кредиттик портфелдин дээрлик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95%ы туура келди.</a:t>
            </a:r>
          </a:p>
          <a:p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Кредиттердин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алуучулар тарабынан алынды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40000" indent="0">
              <a:buFont typeface="Wingdings" panose="05000000000000000000" pitchFamily="2" charset="2"/>
              <a:buChar char="§"/>
            </a:pP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Бишкек шаары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540000" indent="0">
              <a:buFont typeface="Wingdings" panose="05000000000000000000" pitchFamily="2" charset="2"/>
              <a:buChar char="§"/>
            </a:pP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Ош облусу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19%) </a:t>
            </a:r>
          </a:p>
          <a:p>
            <a:pPr marL="540000" indent="0">
              <a:buFont typeface="Wingdings" panose="05000000000000000000" pitchFamily="2" charset="2"/>
              <a:buChar char="§"/>
            </a:pP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облусу (16%) </a:t>
            </a:r>
          </a:p>
          <a:p>
            <a:pPr marL="540000" indent="0">
              <a:buFont typeface="Wingdings" panose="05000000000000000000" pitchFamily="2" charset="2"/>
              <a:buChar char="§"/>
            </a:pP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Жалал-Абад облусу (12%га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жакын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smtClean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52401"/>
            <a:ext cx="8435975" cy="1066800"/>
          </a:xfrm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ru-RU" alt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Алуунун </a:t>
            </a:r>
            <a:r>
              <a:rPr lang="ru-RU" alt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максаттары </a:t>
            </a:r>
            <a:r>
              <a:rPr lang="ru-RU" alt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 </a:t>
            </a:r>
            <a:r>
              <a:rPr lang="ru-RU" alt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БэФКУ кредиттери</a:t>
            </a:r>
            <a:br>
              <a:rPr lang="ru-RU" alt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кредиттердин жалпы көлөмүнө карата пайыз менен</a:t>
            </a:r>
            <a:r>
              <a:rPr lang="ru-RU" alt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89220"/>
              </p:ext>
            </p:extLst>
          </p:nvPr>
        </p:nvGraphicFramePr>
        <p:xfrm>
          <a:off x="457200" y="2426073"/>
          <a:ext cx="6553200" cy="3669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8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956161"/>
              </p:ext>
            </p:extLst>
          </p:nvPr>
        </p:nvGraphicFramePr>
        <p:xfrm>
          <a:off x="838199" y="1219201"/>
          <a:ext cx="7622973" cy="449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Picture 2" descr="logo NS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smtClean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  <p:extLst>
      <p:ext uri="{BB962C8B-B14F-4D97-AF65-F5344CB8AC3E}">
        <p14:creationId xmlns:p14="http://schemas.microsoft.com/office/powerpoint/2010/main" val="50006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85800" y="1600200"/>
            <a:ext cx="8077200" cy="3002392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ru-RU" sz="6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Көңүл бурганыңыздар үчүн рахмат!</a:t>
            </a:r>
            <a:endParaRPr lang="ru-RU" sz="6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12372</TotalTime>
  <Words>533</Words>
  <Application>Microsoft Office PowerPoint</Application>
  <PresentationFormat>Экран (4:3)</PresentationFormat>
  <Paragraphs>60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Коммерциялык банктар</vt:lpstr>
      <vt:lpstr>Коммерциялык банктардын ишмердигинин финансылык көрсөткүчтөрү  </vt:lpstr>
      <vt:lpstr>Калктын депозиттери жана коммерциялык банктардын кредиттери</vt:lpstr>
      <vt:lpstr>Алуунун максаттары боюнча банктардын кредиттери (кредиттердин жалпы көлөмүнө карата пайыз менен)</vt:lpstr>
      <vt:lpstr>Банктык эмес финансылык-кредиттик уюмдар (БэФКУ)</vt:lpstr>
      <vt:lpstr>БэФКУ кредиттери</vt:lpstr>
      <vt:lpstr>Алуунун максаттары боюнча БэФКУ кредиттери (кредиттердин жалпы көлөмүнө карата пайыз менен)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Малика Абдукадирова</cp:lastModifiedBy>
  <cp:revision>554</cp:revision>
  <cp:lastPrinted>2018-11-30T05:25:51Z</cp:lastPrinted>
  <dcterms:created xsi:type="dcterms:W3CDTF">2009-04-16T08:20:23Z</dcterms:created>
  <dcterms:modified xsi:type="dcterms:W3CDTF">2023-05-13T03:04:57Z</dcterms:modified>
</cp:coreProperties>
</file>