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theme/theme2.xml" ContentType="application/vnd.openxmlformats-officedocument.theme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theme/theme3.xml" ContentType="application/vnd.openxmlformats-officedocument.theme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theme/theme4.xml" ContentType="application/vnd.openxmlformats-officedocument.theme+xml"/>
  <Override PartName="/ppt/theme/theme5.xml" ContentType="application/vnd.openxmlformats-officedocument.theme+xml"/>
  <Override PartName="/ppt/notesSlides/notesSlide1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2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theme/themeOverride1.xml" ContentType="application/vnd.openxmlformats-officedocument.themeOverrid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theme/themeOverride2.xml" ContentType="application/vnd.openxmlformats-officedocument.themeOverrid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theme/themeOverride3.xml" ContentType="application/vnd.openxmlformats-officedocument.themeOverride+xml"/>
  <Override PartName="/ppt/charts/chart4.xml" ContentType="application/vnd.openxmlformats-officedocument.drawingml.chart+xml"/>
  <Override PartName="/ppt/theme/themeOverride4.xml" ContentType="application/vnd.openxmlformats-officedocument.themeOverr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  <p:sldMasterId id="2147483668" r:id="rId2"/>
    <p:sldMasterId id="2147483685" r:id="rId3"/>
    <p:sldMasterId id="2147483702" r:id="rId4"/>
  </p:sldMasterIdLst>
  <p:notesMasterIdLst>
    <p:notesMasterId r:id="rId22"/>
  </p:notesMasterIdLst>
  <p:sldIdLst>
    <p:sldId id="256" r:id="rId5"/>
    <p:sldId id="261" r:id="rId6"/>
    <p:sldId id="265" r:id="rId7"/>
    <p:sldId id="276" r:id="rId8"/>
    <p:sldId id="277" r:id="rId9"/>
    <p:sldId id="278" r:id="rId10"/>
    <p:sldId id="279" r:id="rId11"/>
    <p:sldId id="270" r:id="rId12"/>
    <p:sldId id="266" r:id="rId13"/>
    <p:sldId id="263" r:id="rId14"/>
    <p:sldId id="268" r:id="rId15"/>
    <p:sldId id="267" r:id="rId16"/>
    <p:sldId id="271" r:id="rId17"/>
    <p:sldId id="272" r:id="rId18"/>
    <p:sldId id="273" r:id="rId19"/>
    <p:sldId id="280" r:id="rId20"/>
    <p:sldId id="269" r:id="rId21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987" autoAdjust="0"/>
    <p:restoredTop sz="96433" autoAdjust="0"/>
  </p:normalViewPr>
  <p:slideViewPr>
    <p:cSldViewPr snapToGrid="0">
      <p:cViewPr varScale="1">
        <p:scale>
          <a:sx n="74" d="100"/>
          <a:sy n="74" d="100"/>
        </p:scale>
        <p:origin x="720" y="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tableStyles" Target="tableStyles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7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viewProps" Target="viewProp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presProps" Target="presProps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notesMaster" Target="notesMasters/notesMaster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1.xml"/><Relationship Id="rId2" Type="http://schemas.microsoft.com/office/2011/relationships/chartColorStyle" Target="colors1.xml"/><Relationship Id="rId1" Type="http://schemas.microsoft.com/office/2011/relationships/chartStyle" Target="style1.xml"/><Relationship Id="rId4" Type="http://schemas.openxmlformats.org/officeDocument/2006/relationships/package" Target="../embeddings/_____Microsoft_Excel1.xlsx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2.xml"/><Relationship Id="rId2" Type="http://schemas.microsoft.com/office/2011/relationships/chartColorStyle" Target="colors2.xml"/><Relationship Id="rId1" Type="http://schemas.microsoft.com/office/2011/relationships/chartStyle" Target="style2.xml"/><Relationship Id="rId4" Type="http://schemas.openxmlformats.org/officeDocument/2006/relationships/package" Target="../embeddings/_____Microsoft_Excel2.xlsx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3.xml"/><Relationship Id="rId2" Type="http://schemas.microsoft.com/office/2011/relationships/chartColorStyle" Target="colors3.xml"/><Relationship Id="rId1" Type="http://schemas.microsoft.com/office/2011/relationships/chartStyle" Target="style3.xml"/><Relationship Id="rId4" Type="http://schemas.openxmlformats.org/officeDocument/2006/relationships/package" Target="../embeddings/_____Microsoft_Excel3.xlsx"/></Relationships>
</file>

<file path=ppt/charts/_rels/chart4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_____Microsoft_Excel4.xlsx"/><Relationship Id="rId1" Type="http://schemas.openxmlformats.org/officeDocument/2006/relationships/themeOverride" Target="../theme/themeOverride4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view3D>
      <c:rotX val="15"/>
      <c:rotY val="20"/>
      <c:depthPercent val="100"/>
      <c:rAngAx val="1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>
        <c:manualLayout>
          <c:layoutTarget val="inner"/>
          <c:xMode val="edge"/>
          <c:yMode val="edge"/>
          <c:x val="7.0914260717410318E-2"/>
          <c:y val="0.17634259259259263"/>
          <c:w val="0.89019685039370078"/>
          <c:h val="0.72088764946048411"/>
        </c:manualLayout>
      </c:layout>
      <c:bar3DChart>
        <c:barDir val="col"/>
        <c:grouping val="stacked"/>
        <c:varyColors val="0"/>
        <c:ser>
          <c:idx val="0"/>
          <c:order val="0"/>
          <c:spPr>
            <a:solidFill>
              <a:schemeClr val="accent1"/>
            </a:solidFill>
            <a:ln>
              <a:noFill/>
            </a:ln>
            <a:effectLst/>
            <a:sp3d/>
          </c:spPr>
          <c:invertIfNegative val="0"/>
          <c:dLbls>
            <c:dLbl>
              <c:idx val="0"/>
              <c:layout>
                <c:manualLayout>
                  <c:x val="-1.2499781277340359E-2"/>
                  <c:y val="-0.38194426217556138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noAutofit/>
                </a:bodyPr>
                <a:lstStyle/>
                <a:p>
                  <a:pPr>
                    <a:defRPr sz="1200" b="1" i="0" u="none" strike="noStrike" kern="1200" baseline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ru-RU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14456933508311462"/>
                      <c:h val="0.13418999708369786"/>
                    </c:manualLayout>
                  </c15:layout>
                </c:ext>
              </c:extLst>
            </c:dLbl>
            <c:dLbl>
              <c:idx val="1"/>
              <c:layout>
                <c:manualLayout>
                  <c:x val="-2.7777777777777776E-2"/>
                  <c:y val="-0.3379629629629630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2"/>
              <c:layout>
                <c:manualLayout>
                  <c:x val="-1.0185067526415994E-16"/>
                  <c:y val="-0.33333333333333337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3"/>
              <c:layout>
                <c:manualLayout>
                  <c:x val="4.583333333333333E-2"/>
                  <c:y val="-0.28703685476815405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noAutofit/>
                </a:bodyPr>
                <a:lstStyle/>
                <a:p>
                  <a:pPr>
                    <a:defRPr sz="1200" b="1" i="0" u="none" strike="noStrike" kern="1200" baseline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ru-RU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16759733158355206"/>
                      <c:h val="0.11874999999999998"/>
                    </c:manualLayout>
                  </c15:layout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2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Лист2!$F$5:$F$8</c:f>
              <c:numCache>
                <c:formatCode>General</c:formatCode>
                <c:ptCount val="4"/>
                <c:pt idx="0">
                  <c:v>2017</c:v>
                </c:pt>
                <c:pt idx="1">
                  <c:v>2018</c:v>
                </c:pt>
                <c:pt idx="2">
                  <c:v>2019</c:v>
                </c:pt>
                <c:pt idx="3">
                  <c:v>2020</c:v>
                </c:pt>
              </c:numCache>
            </c:numRef>
          </c:cat>
          <c:val>
            <c:numRef>
              <c:f>Лист2!$G$5:$G$8</c:f>
              <c:numCache>
                <c:formatCode>General</c:formatCode>
                <c:ptCount val="4"/>
                <c:pt idx="0">
                  <c:v>107.5</c:v>
                </c:pt>
                <c:pt idx="1">
                  <c:v>105.5</c:v>
                </c:pt>
                <c:pt idx="2">
                  <c:v>105.9</c:v>
                </c:pt>
                <c:pt idx="3" formatCode="0.00">
                  <c:v>86.2</c:v>
                </c:pt>
              </c:numCache>
            </c:numRef>
          </c:val>
        </c:ser>
        <c:ser>
          <c:idx val="1"/>
          <c:order val="1"/>
          <c:spPr>
            <a:noFill/>
            <a:ln>
              <a:noFill/>
            </a:ln>
            <a:effectLst/>
            <a:sp3d/>
          </c:spPr>
          <c:invertIfNegative val="0"/>
          <c:cat>
            <c:numRef>
              <c:f>Лист2!$F$5:$F$8</c:f>
              <c:numCache>
                <c:formatCode>General</c:formatCode>
                <c:ptCount val="4"/>
                <c:pt idx="0">
                  <c:v>2017</c:v>
                </c:pt>
                <c:pt idx="1">
                  <c:v>2018</c:v>
                </c:pt>
                <c:pt idx="2">
                  <c:v>2019</c:v>
                </c:pt>
                <c:pt idx="3">
                  <c:v>2020</c:v>
                </c:pt>
              </c:numCache>
            </c:numRef>
          </c:cat>
          <c:val>
            <c:numLit>
              <c:formatCode>General</c:formatCode>
              <c:ptCount val="1"/>
              <c:pt idx="0">
                <c:v>1</c:v>
              </c:pt>
            </c:numLit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box"/>
        <c:axId val="355460544"/>
        <c:axId val="355463288"/>
        <c:axId val="0"/>
      </c:bar3DChart>
      <c:catAx>
        <c:axId val="35546054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355463288"/>
        <c:crosses val="autoZero"/>
        <c:auto val="1"/>
        <c:lblAlgn val="ctr"/>
        <c:lblOffset val="100"/>
        <c:noMultiLvlLbl val="0"/>
      </c:catAx>
      <c:valAx>
        <c:axId val="35546328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355460544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4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>
        <c:manualLayout>
          <c:layoutTarget val="inner"/>
          <c:xMode val="edge"/>
          <c:yMode val="edge"/>
          <c:x val="0.2238397543901974"/>
          <c:y val="0"/>
          <c:w val="0.76166439034007416"/>
          <c:h val="0.94932684054107086"/>
        </c:manualLayout>
      </c:layout>
      <c:barChart>
        <c:barDir val="bar"/>
        <c:grouping val="clustered"/>
        <c:varyColors val="0"/>
        <c:ser>
          <c:idx val="0"/>
          <c:order val="0"/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4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Лист3!$A$3:$A$11</c:f>
              <c:strCache>
                <c:ptCount val="9"/>
                <c:pt idx="0">
                  <c:v>Нарынская область</c:v>
                </c:pt>
                <c:pt idx="1">
                  <c:v>Баткенская область</c:v>
                </c:pt>
                <c:pt idx="2">
                  <c:v>Таласская область</c:v>
                </c:pt>
                <c:pt idx="3">
                  <c:v>Иссык-Кульская область</c:v>
                </c:pt>
                <c:pt idx="4">
                  <c:v>Ошская область </c:v>
                </c:pt>
                <c:pt idx="5">
                  <c:v>г. Ош</c:v>
                </c:pt>
                <c:pt idx="6">
                  <c:v>Джалал-Абадская область</c:v>
                </c:pt>
                <c:pt idx="7">
                  <c:v>Чуйская область</c:v>
                </c:pt>
                <c:pt idx="8">
                  <c:v>г. Бишкек</c:v>
                </c:pt>
              </c:strCache>
            </c:strRef>
          </c:cat>
          <c:val>
            <c:numRef>
              <c:f>Лист3!$B$3:$B$11</c:f>
              <c:numCache>
                <c:formatCode>General</c:formatCode>
                <c:ptCount val="9"/>
                <c:pt idx="0">
                  <c:v>1.5</c:v>
                </c:pt>
                <c:pt idx="1">
                  <c:v>2.4</c:v>
                </c:pt>
                <c:pt idx="2">
                  <c:v>2.6</c:v>
                </c:pt>
                <c:pt idx="3">
                  <c:v>3.6</c:v>
                </c:pt>
                <c:pt idx="4">
                  <c:v>6.1</c:v>
                </c:pt>
                <c:pt idx="5">
                  <c:v>8.5</c:v>
                </c:pt>
                <c:pt idx="6">
                  <c:v>9.4</c:v>
                </c:pt>
                <c:pt idx="7">
                  <c:v>12.8</c:v>
                </c:pt>
                <c:pt idx="8">
                  <c:v>52.9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82"/>
        <c:axId val="355458976"/>
        <c:axId val="355459368"/>
      </c:barChart>
      <c:catAx>
        <c:axId val="355458976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355459368"/>
        <c:crosses val="autoZero"/>
        <c:auto val="1"/>
        <c:lblAlgn val="ctr"/>
        <c:lblOffset val="100"/>
        <c:noMultiLvlLbl val="0"/>
      </c:catAx>
      <c:valAx>
        <c:axId val="355459368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355458976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4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>
        <c:manualLayout>
          <c:layoutTarget val="inner"/>
          <c:xMode val="edge"/>
          <c:yMode val="edge"/>
          <c:x val="0.1915583112027974"/>
          <c:y val="2.4297885701301037E-4"/>
          <c:w val="0.80844168879720257"/>
          <c:h val="0.97005960528584245"/>
        </c:manualLayout>
      </c:layout>
      <c:barChart>
        <c:barDir val="bar"/>
        <c:grouping val="clustered"/>
        <c:varyColors val="0"/>
        <c:ser>
          <c:idx val="0"/>
          <c:order val="0"/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dLbl>
              <c:idx val="0"/>
              <c:layout>
                <c:manualLayout>
                  <c:x val="-3.94251910621352E-3"/>
                  <c:y val="-5.6336019138996121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2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Лист5!$N$2:$N$10</c:f>
              <c:strCache>
                <c:ptCount val="9"/>
                <c:pt idx="0">
                  <c:v>г. Бишкек </c:v>
                </c:pt>
                <c:pt idx="1">
                  <c:v>г. Ош </c:v>
                </c:pt>
                <c:pt idx="2">
                  <c:v>Чуйская область</c:v>
                </c:pt>
                <c:pt idx="3">
                  <c:v>Таласская область</c:v>
                </c:pt>
                <c:pt idx="4">
                  <c:v>Джалал-Абадская область</c:v>
                </c:pt>
                <c:pt idx="5">
                  <c:v>Иссык-Кульская область</c:v>
                </c:pt>
                <c:pt idx="6">
                  <c:v>Нарынская область</c:v>
                </c:pt>
                <c:pt idx="7">
                  <c:v>Баткенская область</c:v>
                </c:pt>
                <c:pt idx="8">
                  <c:v>Ошская область</c:v>
                </c:pt>
              </c:strCache>
            </c:strRef>
          </c:cat>
          <c:val>
            <c:numRef>
              <c:f>Лист5!$O$2:$O$10</c:f>
              <c:numCache>
                <c:formatCode>General</c:formatCode>
                <c:ptCount val="9"/>
                <c:pt idx="0" formatCode="0.0">
                  <c:v>329737.8331331106</c:v>
                </c:pt>
                <c:pt idx="1">
                  <c:v>189373.24600267151</c:v>
                </c:pt>
                <c:pt idx="2" formatCode="0.0">
                  <c:v>90981.823657454835</c:v>
                </c:pt>
                <c:pt idx="3" formatCode="0.0">
                  <c:v>68102.717422417976</c:v>
                </c:pt>
                <c:pt idx="4" formatCode="0.0">
                  <c:v>54313.123448670893</c:v>
                </c:pt>
                <c:pt idx="5" formatCode="0.0">
                  <c:v>50453.68958943255</c:v>
                </c:pt>
                <c:pt idx="6" formatCode="0.0">
                  <c:v>37656.059185498903</c:v>
                </c:pt>
                <c:pt idx="7" formatCode="0.0">
                  <c:v>35945.01684781949</c:v>
                </c:pt>
                <c:pt idx="8" formatCode="0.0">
                  <c:v>32777.908304422293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82"/>
        <c:axId val="357768848"/>
        <c:axId val="357764536"/>
      </c:barChart>
      <c:catAx>
        <c:axId val="357768848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ru-RU"/>
          </a:p>
        </c:txPr>
        <c:crossAx val="357764536"/>
        <c:crosses val="autoZero"/>
        <c:auto val="1"/>
        <c:lblAlgn val="ctr"/>
        <c:lblOffset val="100"/>
        <c:noMultiLvlLbl val="0"/>
      </c:catAx>
      <c:valAx>
        <c:axId val="357764536"/>
        <c:scaling>
          <c:orientation val="minMax"/>
        </c:scaling>
        <c:delete val="1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.0" sourceLinked="1"/>
        <c:majorTickMark val="none"/>
        <c:minorTickMark val="none"/>
        <c:tickLblPos val="nextTo"/>
        <c:crossAx val="357768848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4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dLbl>
              <c:idx val="0"/>
              <c:layout>
                <c:manualLayout>
                  <c:x val="0"/>
                  <c:y val="-3.7037037037037035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0-3FF6-4D4D-932A-C2C600FA2623}"/>
                </c:ext>
                <c:ext xmlns:c15="http://schemas.microsoft.com/office/drawing/2012/chart" uri="{CE6537A1-D6FC-4f65-9D91-7224C49458BB}"/>
              </c:extLst>
            </c:dLbl>
            <c:dLbl>
              <c:idx val="1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noAutofit/>
                </a:bodyPr>
                <a:lstStyle/>
                <a:p>
                  <a:pPr>
                    <a:defRPr sz="1400" b="1" i="0" u="none" strike="noStrike" kern="1200" baseline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latin typeface="Arial" panose="020B0604020202020204" pitchFamily="34" charset="0"/>
                      <a:ea typeface="+mn-ea"/>
                      <a:cs typeface="Arial" panose="020B0604020202020204" pitchFamily="34" charset="0"/>
                    </a:defRPr>
                  </a:pPr>
                  <a:endParaRPr lang="ru-RU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1-3FF6-4D4D-932A-C2C600FA2623}"/>
                </c:ext>
                <c:ext xmlns:c15="http://schemas.microsoft.com/office/drawing/2012/chart" uri="{CE6537A1-D6FC-4f65-9D91-7224C49458BB}">
                  <c15:spPr xmlns:c15="http://schemas.microsoft.com/office/drawing/2012/chart">
                    <a:prstGeom prst="rect">
                      <a:avLst/>
                    </a:prstGeom>
                  </c15:spPr>
                </c:ext>
              </c:extLst>
            </c:dLbl>
            <c:dLbl>
              <c:idx val="2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noAutofit/>
                </a:bodyPr>
                <a:lstStyle/>
                <a:p>
                  <a:pPr>
                    <a:defRPr sz="1400" b="1" i="0" u="none" strike="noStrike" kern="1200" baseline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latin typeface="Arial" panose="020B0604020202020204" pitchFamily="34" charset="0"/>
                      <a:ea typeface="+mn-ea"/>
                      <a:cs typeface="Arial" panose="020B0604020202020204" pitchFamily="34" charset="0"/>
                    </a:defRPr>
                  </a:pPr>
                  <a:endParaRPr lang="ru-RU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2-3FF6-4D4D-932A-C2C600FA2623}"/>
                </c:ext>
                <c:ext xmlns:c15="http://schemas.microsoft.com/office/drawing/2012/chart" uri="{CE6537A1-D6FC-4f65-9D91-7224C49458BB}">
                  <c15:spPr xmlns:c15="http://schemas.microsoft.com/office/drawing/2012/chart">
                    <a:prstGeom prst="rect">
                      <a:avLst/>
                    </a:prstGeom>
                  </c15:spPr>
                </c:ext>
              </c:extLst>
            </c:dLbl>
            <c:dLbl>
              <c:idx val="3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noAutofit/>
                </a:bodyPr>
                <a:lstStyle/>
                <a:p>
                  <a:pPr>
                    <a:defRPr sz="1400" b="1" i="0" u="none" strike="noStrike" kern="1200" baseline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latin typeface="Arial" panose="020B0604020202020204" pitchFamily="34" charset="0"/>
                      <a:ea typeface="+mn-ea"/>
                      <a:cs typeface="Arial" panose="020B0604020202020204" pitchFamily="34" charset="0"/>
                    </a:defRPr>
                  </a:pPr>
                  <a:endParaRPr lang="ru-RU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3-3FF6-4D4D-932A-C2C600FA2623}"/>
                </c:ext>
                <c:ext xmlns:c15="http://schemas.microsoft.com/office/drawing/2012/chart" uri="{CE6537A1-D6FC-4f65-9D91-7224C49458BB}">
                  <c15:spPr xmlns:c15="http://schemas.microsoft.com/office/drawing/2012/chart">
                    <a:prstGeom prst="rect">
                      <a:avLst/>
                    </a:prstGeom>
                  </c15:spPr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4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Лист1!$B$15:$E$15</c:f>
              <c:numCache>
                <c:formatCode>General</c:formatCode>
                <c:ptCount val="4"/>
                <c:pt idx="0">
                  <c:v>2017</c:v>
                </c:pt>
                <c:pt idx="1">
                  <c:v>2018</c:v>
                </c:pt>
                <c:pt idx="2">
                  <c:v>2019</c:v>
                </c:pt>
                <c:pt idx="3">
                  <c:v>2020</c:v>
                </c:pt>
              </c:numCache>
            </c:numRef>
          </c:cat>
          <c:val>
            <c:numRef>
              <c:f>Лист1!$B$16:$E$16</c:f>
              <c:numCache>
                <c:formatCode>0.0</c:formatCode>
                <c:ptCount val="4"/>
                <c:pt idx="0">
                  <c:v>47.1</c:v>
                </c:pt>
                <c:pt idx="1">
                  <c:v>46.7</c:v>
                </c:pt>
                <c:pt idx="2">
                  <c:v>46.5</c:v>
                </c:pt>
                <c:pt idx="3">
                  <c:v>46.3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4-3FF6-4D4D-932A-C2C600FA262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357769240"/>
        <c:axId val="357770024"/>
      </c:barChart>
      <c:catAx>
        <c:axId val="35776924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ru-RU"/>
          </a:p>
        </c:txPr>
        <c:crossAx val="357770024"/>
        <c:crosses val="autoZero"/>
        <c:auto val="1"/>
        <c:lblAlgn val="ctr"/>
        <c:lblOffset val="100"/>
        <c:noMultiLvlLbl val="0"/>
      </c:catAx>
      <c:valAx>
        <c:axId val="357770024"/>
        <c:scaling>
          <c:orientation val="minMax"/>
          <c:min val="0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.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357769240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solidFill>
      <a:schemeClr val="bg1"/>
    </a:solidFill>
    <a:ln w="9525" cap="flat" cmpd="sng" algn="ctr">
      <a:solidFill>
        <a:schemeClr val="tx1">
          <a:lumMod val="15000"/>
          <a:lumOff val="85000"/>
        </a:schemeClr>
      </a:solidFill>
      <a:round/>
    </a:ln>
    <a:effectLst/>
  </c:spPr>
  <c:txPr>
    <a:bodyPr/>
    <a:lstStyle/>
    <a:p>
      <a:pPr>
        <a:defRPr/>
      </a:pPr>
      <a:endParaRPr lang="ru-RU"/>
    </a:p>
  </c:txPr>
  <c:externalData r:id="rId2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8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7D5122C0-9868-4592-B4F6-4E7ABE4F480E}" type="doc">
      <dgm:prSet loTypeId="urn:microsoft.com/office/officeart/2005/8/layout/hierarchy3" loCatId="hierarchy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FD59BF0F-8592-4563-BC69-00AB5F63E430}">
      <dgm:prSet phldrT="[Текст]"/>
      <dgm:spPr/>
      <dgm:t>
        <a:bodyPr/>
        <a:lstStyle/>
        <a:p>
          <a:r>
            <a:rPr lang="ru-RU" b="1" dirty="0">
              <a:latin typeface="Times New Roman" panose="02020603050405020304" pitchFamily="18" charset="0"/>
              <a:cs typeface="Times New Roman" panose="02020603050405020304" pitchFamily="18" charset="0"/>
            </a:rPr>
            <a:t>Для юридических лиц </a:t>
          </a:r>
        </a:p>
      </dgm:t>
    </dgm:pt>
    <dgm:pt modelId="{99402839-4D15-4B6D-B223-E7D59F141FE9}" type="parTrans" cxnId="{262CE73D-C668-4EFE-BA8B-3576362559F3}">
      <dgm:prSet/>
      <dgm:spPr/>
      <dgm:t>
        <a:bodyPr/>
        <a:lstStyle/>
        <a:p>
          <a:endParaRPr lang="ru-RU"/>
        </a:p>
      </dgm:t>
    </dgm:pt>
    <dgm:pt modelId="{98A340B5-CBFC-4D4A-B480-5B3CC48B0D71}" type="sibTrans" cxnId="{262CE73D-C668-4EFE-BA8B-3576362559F3}">
      <dgm:prSet/>
      <dgm:spPr/>
      <dgm:t>
        <a:bodyPr/>
        <a:lstStyle/>
        <a:p>
          <a:endParaRPr lang="ru-RU"/>
        </a:p>
      </dgm:t>
    </dgm:pt>
    <dgm:pt modelId="{91F9B47A-C09B-4A9B-BD8D-18DFB7E72B28}">
      <dgm:prSet phldrT="[Текст]" custT="1"/>
      <dgm:spPr/>
      <dgm:t>
        <a:bodyPr/>
        <a:lstStyle/>
        <a:p>
          <a:r>
            <a:rPr lang="ru-RU" sz="14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Ежемесячные статистические формы отчетов для крупных и средних предприятий  </a:t>
          </a:r>
          <a:endParaRPr lang="ru-RU" sz="14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C550471F-91F4-47A7-A130-246BFDFFB92C}" type="parTrans" cxnId="{6EBD6B30-B334-4CE0-B1CF-D7A1C1F9591B}">
      <dgm:prSet/>
      <dgm:spPr/>
      <dgm:t>
        <a:bodyPr/>
        <a:lstStyle/>
        <a:p>
          <a:endParaRPr lang="ru-RU"/>
        </a:p>
      </dgm:t>
    </dgm:pt>
    <dgm:pt modelId="{2A4055F8-C249-4100-926C-27A17597692F}" type="sibTrans" cxnId="{6EBD6B30-B334-4CE0-B1CF-D7A1C1F9591B}">
      <dgm:prSet/>
      <dgm:spPr/>
      <dgm:t>
        <a:bodyPr/>
        <a:lstStyle/>
        <a:p>
          <a:endParaRPr lang="ru-RU"/>
        </a:p>
      </dgm:t>
    </dgm:pt>
    <dgm:pt modelId="{3902F5CC-01B5-42FA-BCE4-AEC3C63043B8}">
      <dgm:prSet phldrT="[Текст]" custT="1"/>
      <dgm:spPr/>
      <dgm:t>
        <a:bodyPr/>
        <a:lstStyle/>
        <a:p>
          <a:r>
            <a:rPr lang="ru-RU" sz="1400" dirty="0">
              <a:latin typeface="Times New Roman" panose="02020603050405020304" pitchFamily="18" charset="0"/>
              <a:cs typeface="Times New Roman" panose="02020603050405020304" pitchFamily="18" charset="0"/>
            </a:rPr>
            <a:t>Форма №1-ФХД-Микро (квартальная, годовая)</a:t>
          </a:r>
        </a:p>
        <a:p>
          <a:r>
            <a:rPr lang="ru-RU" sz="1400" b="0" i="0" dirty="0">
              <a:solidFill>
                <a:srgbClr val="000000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rPr>
            <a:t>«Отчет об основных показателях деятельности малого предприятия».</a:t>
          </a:r>
          <a:endParaRPr lang="ru-RU" sz="14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B4F9459C-0B7F-4A14-8E84-A7315711BC04}" type="parTrans" cxnId="{353FF8C4-D969-44A8-B4C7-A0898840BE3F}">
      <dgm:prSet/>
      <dgm:spPr/>
      <dgm:t>
        <a:bodyPr/>
        <a:lstStyle/>
        <a:p>
          <a:endParaRPr lang="ru-RU"/>
        </a:p>
      </dgm:t>
    </dgm:pt>
    <dgm:pt modelId="{444F5DF4-425C-4A8D-A021-3A544D955DCC}" type="sibTrans" cxnId="{353FF8C4-D969-44A8-B4C7-A0898840BE3F}">
      <dgm:prSet/>
      <dgm:spPr/>
      <dgm:t>
        <a:bodyPr/>
        <a:lstStyle/>
        <a:p>
          <a:endParaRPr lang="ru-RU"/>
        </a:p>
      </dgm:t>
    </dgm:pt>
    <dgm:pt modelId="{A280FC5F-942F-43F8-A9C2-0BEFFFFA64FF}">
      <dgm:prSet phldrT="[Текст]"/>
      <dgm:spPr/>
      <dgm:t>
        <a:bodyPr/>
        <a:lstStyle/>
        <a:p>
          <a:r>
            <a:rPr lang="ru-RU" b="1" dirty="0">
              <a:latin typeface="Times New Roman" panose="02020603050405020304" pitchFamily="18" charset="0"/>
              <a:cs typeface="Times New Roman" panose="02020603050405020304" pitchFamily="18" charset="0"/>
            </a:rPr>
            <a:t>Для индивидуальных предпринимателей (физических лиц</a:t>
          </a:r>
        </a:p>
      </dgm:t>
    </dgm:pt>
    <dgm:pt modelId="{657B2F30-32E9-4CCA-8544-579155C29CBF}" type="parTrans" cxnId="{336365DC-AA2F-4E25-8302-B7864335CEB0}">
      <dgm:prSet/>
      <dgm:spPr/>
      <dgm:t>
        <a:bodyPr/>
        <a:lstStyle/>
        <a:p>
          <a:endParaRPr lang="ru-RU"/>
        </a:p>
      </dgm:t>
    </dgm:pt>
    <dgm:pt modelId="{B996791E-1489-4551-9B4D-961A172A8919}" type="sibTrans" cxnId="{336365DC-AA2F-4E25-8302-B7864335CEB0}">
      <dgm:prSet/>
      <dgm:spPr/>
      <dgm:t>
        <a:bodyPr/>
        <a:lstStyle/>
        <a:p>
          <a:endParaRPr lang="ru-RU"/>
        </a:p>
      </dgm:t>
    </dgm:pt>
    <dgm:pt modelId="{19697272-F3F5-4111-8FC2-ADDB5B63EBB2}">
      <dgm:prSet custT="1"/>
      <dgm:spPr/>
      <dgm:t>
        <a:bodyPr/>
        <a:lstStyle/>
        <a:p>
          <a:r>
            <a:rPr lang="ru-RU" sz="1400" kern="1200" dirty="0" smtClean="0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rPr>
            <a:t>Выборочные обследования </a:t>
          </a:r>
          <a:r>
            <a:rPr lang="ru-RU" sz="1400" kern="1200" dirty="0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rPr>
            <a:t>индивидуальных предпринимателей (физических лиц), предоставляющих отдельные виды услуг</a:t>
          </a:r>
        </a:p>
      </dgm:t>
    </dgm:pt>
    <dgm:pt modelId="{CB4AD3E2-D6CD-47C9-A448-EBC08762747B}" type="parTrans" cxnId="{591717F6-94FF-48E7-AA1E-CADDC3D6FB7D}">
      <dgm:prSet/>
      <dgm:spPr/>
      <dgm:t>
        <a:bodyPr/>
        <a:lstStyle/>
        <a:p>
          <a:endParaRPr lang="ru-RU"/>
        </a:p>
      </dgm:t>
    </dgm:pt>
    <dgm:pt modelId="{88F13839-3AF9-4B09-8FCA-0E766FD10514}" type="sibTrans" cxnId="{591717F6-94FF-48E7-AA1E-CADDC3D6FB7D}">
      <dgm:prSet/>
      <dgm:spPr/>
      <dgm:t>
        <a:bodyPr/>
        <a:lstStyle/>
        <a:p>
          <a:endParaRPr lang="ru-RU"/>
        </a:p>
      </dgm:t>
    </dgm:pt>
    <dgm:pt modelId="{69CAA553-4E1C-4CA9-A25B-E23EB3E5C3EF}" type="pres">
      <dgm:prSet presAssocID="{7D5122C0-9868-4592-B4F6-4E7ABE4F480E}" presName="diagram" presStyleCnt="0">
        <dgm:presLayoutVars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ru-RU"/>
        </a:p>
      </dgm:t>
    </dgm:pt>
    <dgm:pt modelId="{BB289F15-B7F3-4B1E-83C7-5ABB977A7CB8}" type="pres">
      <dgm:prSet presAssocID="{FD59BF0F-8592-4563-BC69-00AB5F63E430}" presName="root" presStyleCnt="0"/>
      <dgm:spPr/>
    </dgm:pt>
    <dgm:pt modelId="{0065E1C8-8F21-42DA-973E-842E1B8C513B}" type="pres">
      <dgm:prSet presAssocID="{FD59BF0F-8592-4563-BC69-00AB5F63E430}" presName="rootComposite" presStyleCnt="0"/>
      <dgm:spPr/>
    </dgm:pt>
    <dgm:pt modelId="{771555BE-35D3-4294-BD7E-3710F01018D2}" type="pres">
      <dgm:prSet presAssocID="{FD59BF0F-8592-4563-BC69-00AB5F63E430}" presName="rootText" presStyleLbl="node1" presStyleIdx="0" presStyleCnt="2" custScaleX="164439" custScaleY="87814" custLinFactNeighborX="8436" custLinFactNeighborY="1687"/>
      <dgm:spPr/>
      <dgm:t>
        <a:bodyPr/>
        <a:lstStyle/>
        <a:p>
          <a:endParaRPr lang="ru-RU"/>
        </a:p>
      </dgm:t>
    </dgm:pt>
    <dgm:pt modelId="{E22BEE3E-DDCF-48B9-95DC-9A39C279ADB4}" type="pres">
      <dgm:prSet presAssocID="{FD59BF0F-8592-4563-BC69-00AB5F63E430}" presName="rootConnector" presStyleLbl="node1" presStyleIdx="0" presStyleCnt="2"/>
      <dgm:spPr/>
      <dgm:t>
        <a:bodyPr/>
        <a:lstStyle/>
        <a:p>
          <a:endParaRPr lang="ru-RU"/>
        </a:p>
      </dgm:t>
    </dgm:pt>
    <dgm:pt modelId="{B8D36504-6300-4249-A3B0-BF287EF04A1E}" type="pres">
      <dgm:prSet presAssocID="{FD59BF0F-8592-4563-BC69-00AB5F63E430}" presName="childShape" presStyleCnt="0"/>
      <dgm:spPr/>
    </dgm:pt>
    <dgm:pt modelId="{C35CB8B3-9CD0-40D6-85A0-6F6A209880BF}" type="pres">
      <dgm:prSet presAssocID="{C550471F-91F4-47A7-A130-246BFDFFB92C}" presName="Name13" presStyleLbl="parChTrans1D2" presStyleIdx="0" presStyleCnt="3"/>
      <dgm:spPr/>
      <dgm:t>
        <a:bodyPr/>
        <a:lstStyle/>
        <a:p>
          <a:endParaRPr lang="ru-RU"/>
        </a:p>
      </dgm:t>
    </dgm:pt>
    <dgm:pt modelId="{5DE7A456-CD7E-437C-AC8C-30C5B5771F68}" type="pres">
      <dgm:prSet presAssocID="{91F9B47A-C09B-4A9B-BD8D-18DFB7E72B28}" presName="childText" presStyleLbl="bgAcc1" presStyleIdx="0" presStyleCnt="3" custScaleX="163162" custScaleY="127158" custLinFactNeighborX="-2501" custLinFactNeighborY="8002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40F80C18-C298-4DB4-A7D3-F1BC227365D0}" type="pres">
      <dgm:prSet presAssocID="{B4F9459C-0B7F-4A14-8E84-A7315711BC04}" presName="Name13" presStyleLbl="parChTrans1D2" presStyleIdx="1" presStyleCnt="3"/>
      <dgm:spPr/>
      <dgm:t>
        <a:bodyPr/>
        <a:lstStyle/>
        <a:p>
          <a:endParaRPr lang="ru-RU"/>
        </a:p>
      </dgm:t>
    </dgm:pt>
    <dgm:pt modelId="{97A64592-2250-4244-810D-96EA9F480B2E}" type="pres">
      <dgm:prSet presAssocID="{3902F5CC-01B5-42FA-BCE4-AEC3C63043B8}" presName="childText" presStyleLbl="bgAcc1" presStyleIdx="1" presStyleCnt="3" custScaleX="151395" custScaleY="14512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A6F6822A-4887-4773-ACDA-62D704EABEDB}" type="pres">
      <dgm:prSet presAssocID="{A280FC5F-942F-43F8-A9C2-0BEFFFFA64FF}" presName="root" presStyleCnt="0"/>
      <dgm:spPr/>
    </dgm:pt>
    <dgm:pt modelId="{FFD58DB2-9A22-4A82-8F86-4EA10FD4C39C}" type="pres">
      <dgm:prSet presAssocID="{A280FC5F-942F-43F8-A9C2-0BEFFFFA64FF}" presName="rootComposite" presStyleCnt="0"/>
      <dgm:spPr/>
    </dgm:pt>
    <dgm:pt modelId="{9BC068B0-92EF-4CC6-8D5D-6A9B97ED0FD3}" type="pres">
      <dgm:prSet presAssocID="{A280FC5F-942F-43F8-A9C2-0BEFFFFA64FF}" presName="rootText" presStyleLbl="node1" presStyleIdx="1" presStyleCnt="2" custScaleX="198537" custScaleY="81602" custLinFactNeighborX="6197" custLinFactNeighborY="5266"/>
      <dgm:spPr/>
      <dgm:t>
        <a:bodyPr/>
        <a:lstStyle/>
        <a:p>
          <a:endParaRPr lang="ru-RU"/>
        </a:p>
      </dgm:t>
    </dgm:pt>
    <dgm:pt modelId="{AC9924A8-8220-47BD-AD5D-487051BC657E}" type="pres">
      <dgm:prSet presAssocID="{A280FC5F-942F-43F8-A9C2-0BEFFFFA64FF}" presName="rootConnector" presStyleLbl="node1" presStyleIdx="1" presStyleCnt="2"/>
      <dgm:spPr/>
      <dgm:t>
        <a:bodyPr/>
        <a:lstStyle/>
        <a:p>
          <a:endParaRPr lang="ru-RU"/>
        </a:p>
      </dgm:t>
    </dgm:pt>
    <dgm:pt modelId="{F22220B0-FB0D-4549-A94A-4BAC8C8359FC}" type="pres">
      <dgm:prSet presAssocID="{A280FC5F-942F-43F8-A9C2-0BEFFFFA64FF}" presName="childShape" presStyleCnt="0"/>
      <dgm:spPr/>
    </dgm:pt>
    <dgm:pt modelId="{509F39CF-00A7-4810-92BA-A1F8E1BE9B0E}" type="pres">
      <dgm:prSet presAssocID="{CB4AD3E2-D6CD-47C9-A448-EBC08762747B}" presName="Name13" presStyleLbl="parChTrans1D2" presStyleIdx="2" presStyleCnt="3"/>
      <dgm:spPr/>
      <dgm:t>
        <a:bodyPr/>
        <a:lstStyle/>
        <a:p>
          <a:endParaRPr lang="ru-RU"/>
        </a:p>
      </dgm:t>
    </dgm:pt>
    <dgm:pt modelId="{19390C42-33B1-4F2D-B83A-3A8E6F01A9E4}" type="pres">
      <dgm:prSet presAssocID="{19697272-F3F5-4111-8FC2-ADDB5B63EBB2}" presName="childText" presStyleLbl="bgAcc1" presStyleIdx="2" presStyleCnt="3" custScaleX="237275" custScaleY="116560" custLinFactNeighborX="1876" custLinFactNeighborY="2900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88383D4B-7BD2-4FEB-9EC0-E8DB65EF1358}" type="presOf" srcId="{7D5122C0-9868-4592-B4F6-4E7ABE4F480E}" destId="{69CAA553-4E1C-4CA9-A25B-E23EB3E5C3EF}" srcOrd="0" destOrd="0" presId="urn:microsoft.com/office/officeart/2005/8/layout/hierarchy3"/>
    <dgm:cxn modelId="{C6436E28-857C-47AB-8D12-8ED342057EB4}" type="presOf" srcId="{A280FC5F-942F-43F8-A9C2-0BEFFFFA64FF}" destId="{9BC068B0-92EF-4CC6-8D5D-6A9B97ED0FD3}" srcOrd="0" destOrd="0" presId="urn:microsoft.com/office/officeart/2005/8/layout/hierarchy3"/>
    <dgm:cxn modelId="{C51CCD5C-4E68-4C81-944E-CD5F494CA24C}" type="presOf" srcId="{91F9B47A-C09B-4A9B-BD8D-18DFB7E72B28}" destId="{5DE7A456-CD7E-437C-AC8C-30C5B5771F68}" srcOrd="0" destOrd="0" presId="urn:microsoft.com/office/officeart/2005/8/layout/hierarchy3"/>
    <dgm:cxn modelId="{B04DC0CB-9A0E-4B08-AA67-A100B9428AD4}" type="presOf" srcId="{19697272-F3F5-4111-8FC2-ADDB5B63EBB2}" destId="{19390C42-33B1-4F2D-B83A-3A8E6F01A9E4}" srcOrd="0" destOrd="0" presId="urn:microsoft.com/office/officeart/2005/8/layout/hierarchy3"/>
    <dgm:cxn modelId="{63D19455-25C4-4870-87D6-DAE18090138E}" type="presOf" srcId="{C550471F-91F4-47A7-A130-246BFDFFB92C}" destId="{C35CB8B3-9CD0-40D6-85A0-6F6A209880BF}" srcOrd="0" destOrd="0" presId="urn:microsoft.com/office/officeart/2005/8/layout/hierarchy3"/>
    <dgm:cxn modelId="{F4A08AAC-43F5-4106-A1AD-D0B27D084494}" type="presOf" srcId="{CB4AD3E2-D6CD-47C9-A448-EBC08762747B}" destId="{509F39CF-00A7-4810-92BA-A1F8E1BE9B0E}" srcOrd="0" destOrd="0" presId="urn:microsoft.com/office/officeart/2005/8/layout/hierarchy3"/>
    <dgm:cxn modelId="{262CE73D-C668-4EFE-BA8B-3576362559F3}" srcId="{7D5122C0-9868-4592-B4F6-4E7ABE4F480E}" destId="{FD59BF0F-8592-4563-BC69-00AB5F63E430}" srcOrd="0" destOrd="0" parTransId="{99402839-4D15-4B6D-B223-E7D59F141FE9}" sibTransId="{98A340B5-CBFC-4D4A-B480-5B3CC48B0D71}"/>
    <dgm:cxn modelId="{6EBD6B30-B334-4CE0-B1CF-D7A1C1F9591B}" srcId="{FD59BF0F-8592-4563-BC69-00AB5F63E430}" destId="{91F9B47A-C09B-4A9B-BD8D-18DFB7E72B28}" srcOrd="0" destOrd="0" parTransId="{C550471F-91F4-47A7-A130-246BFDFFB92C}" sibTransId="{2A4055F8-C249-4100-926C-27A17597692F}"/>
    <dgm:cxn modelId="{1CDFD783-BB0F-45FD-B8FD-141CFA26FEEC}" type="presOf" srcId="{FD59BF0F-8592-4563-BC69-00AB5F63E430}" destId="{E22BEE3E-DDCF-48B9-95DC-9A39C279ADB4}" srcOrd="1" destOrd="0" presId="urn:microsoft.com/office/officeart/2005/8/layout/hierarchy3"/>
    <dgm:cxn modelId="{591717F6-94FF-48E7-AA1E-CADDC3D6FB7D}" srcId="{A280FC5F-942F-43F8-A9C2-0BEFFFFA64FF}" destId="{19697272-F3F5-4111-8FC2-ADDB5B63EBB2}" srcOrd="0" destOrd="0" parTransId="{CB4AD3E2-D6CD-47C9-A448-EBC08762747B}" sibTransId="{88F13839-3AF9-4B09-8FCA-0E766FD10514}"/>
    <dgm:cxn modelId="{8DFCC86A-0669-4CB5-A3D3-03AFDBBC01CB}" type="presOf" srcId="{FD59BF0F-8592-4563-BC69-00AB5F63E430}" destId="{771555BE-35D3-4294-BD7E-3710F01018D2}" srcOrd="0" destOrd="0" presId="urn:microsoft.com/office/officeart/2005/8/layout/hierarchy3"/>
    <dgm:cxn modelId="{DB66C19C-33CA-4DBF-BB25-C1DE8A69801A}" type="presOf" srcId="{3902F5CC-01B5-42FA-BCE4-AEC3C63043B8}" destId="{97A64592-2250-4244-810D-96EA9F480B2E}" srcOrd="0" destOrd="0" presId="urn:microsoft.com/office/officeart/2005/8/layout/hierarchy3"/>
    <dgm:cxn modelId="{336365DC-AA2F-4E25-8302-B7864335CEB0}" srcId="{7D5122C0-9868-4592-B4F6-4E7ABE4F480E}" destId="{A280FC5F-942F-43F8-A9C2-0BEFFFFA64FF}" srcOrd="1" destOrd="0" parTransId="{657B2F30-32E9-4CCA-8544-579155C29CBF}" sibTransId="{B996791E-1489-4551-9B4D-961A172A8919}"/>
    <dgm:cxn modelId="{96242A3E-408F-4171-8847-9304B5D23FEF}" type="presOf" srcId="{A280FC5F-942F-43F8-A9C2-0BEFFFFA64FF}" destId="{AC9924A8-8220-47BD-AD5D-487051BC657E}" srcOrd="1" destOrd="0" presId="urn:microsoft.com/office/officeart/2005/8/layout/hierarchy3"/>
    <dgm:cxn modelId="{4605434C-E553-4FB0-9748-02B3C813C5C7}" type="presOf" srcId="{B4F9459C-0B7F-4A14-8E84-A7315711BC04}" destId="{40F80C18-C298-4DB4-A7D3-F1BC227365D0}" srcOrd="0" destOrd="0" presId="urn:microsoft.com/office/officeart/2005/8/layout/hierarchy3"/>
    <dgm:cxn modelId="{353FF8C4-D969-44A8-B4C7-A0898840BE3F}" srcId="{FD59BF0F-8592-4563-BC69-00AB5F63E430}" destId="{3902F5CC-01B5-42FA-BCE4-AEC3C63043B8}" srcOrd="1" destOrd="0" parTransId="{B4F9459C-0B7F-4A14-8E84-A7315711BC04}" sibTransId="{444F5DF4-425C-4A8D-A021-3A544D955DCC}"/>
    <dgm:cxn modelId="{41A893C2-7B2C-41F7-8AAB-FC9D0AC5820F}" type="presParOf" srcId="{69CAA553-4E1C-4CA9-A25B-E23EB3E5C3EF}" destId="{BB289F15-B7F3-4B1E-83C7-5ABB977A7CB8}" srcOrd="0" destOrd="0" presId="urn:microsoft.com/office/officeart/2005/8/layout/hierarchy3"/>
    <dgm:cxn modelId="{8572C07D-939B-4FFF-9DCB-3CE92AC85AA1}" type="presParOf" srcId="{BB289F15-B7F3-4B1E-83C7-5ABB977A7CB8}" destId="{0065E1C8-8F21-42DA-973E-842E1B8C513B}" srcOrd="0" destOrd="0" presId="urn:microsoft.com/office/officeart/2005/8/layout/hierarchy3"/>
    <dgm:cxn modelId="{5E14BAF9-58CB-4164-BF3E-278150202786}" type="presParOf" srcId="{0065E1C8-8F21-42DA-973E-842E1B8C513B}" destId="{771555BE-35D3-4294-BD7E-3710F01018D2}" srcOrd="0" destOrd="0" presId="urn:microsoft.com/office/officeart/2005/8/layout/hierarchy3"/>
    <dgm:cxn modelId="{98B171D5-1766-4754-BECE-51EB80E55F93}" type="presParOf" srcId="{0065E1C8-8F21-42DA-973E-842E1B8C513B}" destId="{E22BEE3E-DDCF-48B9-95DC-9A39C279ADB4}" srcOrd="1" destOrd="0" presId="urn:microsoft.com/office/officeart/2005/8/layout/hierarchy3"/>
    <dgm:cxn modelId="{45FDA5F7-1423-4745-B1B9-60626A542337}" type="presParOf" srcId="{BB289F15-B7F3-4B1E-83C7-5ABB977A7CB8}" destId="{B8D36504-6300-4249-A3B0-BF287EF04A1E}" srcOrd="1" destOrd="0" presId="urn:microsoft.com/office/officeart/2005/8/layout/hierarchy3"/>
    <dgm:cxn modelId="{FBA69E60-466D-46C3-A566-C7BC1A5B47EF}" type="presParOf" srcId="{B8D36504-6300-4249-A3B0-BF287EF04A1E}" destId="{C35CB8B3-9CD0-40D6-85A0-6F6A209880BF}" srcOrd="0" destOrd="0" presId="urn:microsoft.com/office/officeart/2005/8/layout/hierarchy3"/>
    <dgm:cxn modelId="{D766B34D-903A-4810-BB86-16060055C157}" type="presParOf" srcId="{B8D36504-6300-4249-A3B0-BF287EF04A1E}" destId="{5DE7A456-CD7E-437C-AC8C-30C5B5771F68}" srcOrd="1" destOrd="0" presId="urn:microsoft.com/office/officeart/2005/8/layout/hierarchy3"/>
    <dgm:cxn modelId="{94BA9A0A-A583-4473-AECB-8DCD877F94AF}" type="presParOf" srcId="{B8D36504-6300-4249-A3B0-BF287EF04A1E}" destId="{40F80C18-C298-4DB4-A7D3-F1BC227365D0}" srcOrd="2" destOrd="0" presId="urn:microsoft.com/office/officeart/2005/8/layout/hierarchy3"/>
    <dgm:cxn modelId="{7E58F3A7-4369-4DA0-B025-054ACA157AD4}" type="presParOf" srcId="{B8D36504-6300-4249-A3B0-BF287EF04A1E}" destId="{97A64592-2250-4244-810D-96EA9F480B2E}" srcOrd="3" destOrd="0" presId="urn:microsoft.com/office/officeart/2005/8/layout/hierarchy3"/>
    <dgm:cxn modelId="{327FC0B4-1BA6-4F4D-BCB9-0C4E9D3F78FC}" type="presParOf" srcId="{69CAA553-4E1C-4CA9-A25B-E23EB3E5C3EF}" destId="{A6F6822A-4887-4773-ACDA-62D704EABEDB}" srcOrd="1" destOrd="0" presId="urn:microsoft.com/office/officeart/2005/8/layout/hierarchy3"/>
    <dgm:cxn modelId="{51402AA1-3EEA-4DE3-B612-19666BA44DF2}" type="presParOf" srcId="{A6F6822A-4887-4773-ACDA-62D704EABEDB}" destId="{FFD58DB2-9A22-4A82-8F86-4EA10FD4C39C}" srcOrd="0" destOrd="0" presId="urn:microsoft.com/office/officeart/2005/8/layout/hierarchy3"/>
    <dgm:cxn modelId="{895E6D84-AB13-40F3-AA15-8D347E7DD3E4}" type="presParOf" srcId="{FFD58DB2-9A22-4A82-8F86-4EA10FD4C39C}" destId="{9BC068B0-92EF-4CC6-8D5D-6A9B97ED0FD3}" srcOrd="0" destOrd="0" presId="urn:microsoft.com/office/officeart/2005/8/layout/hierarchy3"/>
    <dgm:cxn modelId="{00EFD16D-3F37-40BD-A16A-1CB55D2F34B8}" type="presParOf" srcId="{FFD58DB2-9A22-4A82-8F86-4EA10FD4C39C}" destId="{AC9924A8-8220-47BD-AD5D-487051BC657E}" srcOrd="1" destOrd="0" presId="urn:microsoft.com/office/officeart/2005/8/layout/hierarchy3"/>
    <dgm:cxn modelId="{500309C1-BF6E-49CD-8D0E-A39DAA951685}" type="presParOf" srcId="{A6F6822A-4887-4773-ACDA-62D704EABEDB}" destId="{F22220B0-FB0D-4549-A94A-4BAC8C8359FC}" srcOrd="1" destOrd="0" presId="urn:microsoft.com/office/officeart/2005/8/layout/hierarchy3"/>
    <dgm:cxn modelId="{BE4992BA-6186-41CB-95D1-AE2CF5BD3720}" type="presParOf" srcId="{F22220B0-FB0D-4549-A94A-4BAC8C8359FC}" destId="{509F39CF-00A7-4810-92BA-A1F8E1BE9B0E}" srcOrd="0" destOrd="0" presId="urn:microsoft.com/office/officeart/2005/8/layout/hierarchy3"/>
    <dgm:cxn modelId="{4CAB0E46-47B8-48CB-9590-8D65318DF898}" type="presParOf" srcId="{F22220B0-FB0D-4549-A94A-4BAC8C8359FC}" destId="{19390C42-33B1-4F2D-B83A-3A8E6F01A9E4}" srcOrd="1" destOrd="0" presId="urn:microsoft.com/office/officeart/2005/8/layout/hierarchy3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ierarchy3">
  <dgm:title val=""/>
  <dgm:desc val=""/>
  <dgm:catLst>
    <dgm:cat type="hierarchy" pri="7000"/>
    <dgm:cat type="list" pri="23000"/>
    <dgm:cat type="relationship" pri="15000"/>
    <dgm:cat type="convert" pri="7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</dgm:ptLst>
      <dgm:cxnLst>
        <dgm:cxn modelId="4" srcId="0" destId="1" srcOrd="0" destOrd="0"/>
        <dgm:cxn modelId="5" srcId="1" destId="11" srcOrd="0" destOrd="0"/>
        <dgm:cxn modelId="6" srcId="1" destId="12" srcOrd="1" destOrd="0"/>
        <dgm:cxn modelId="7" srcId="0" destId="2" srcOrd="1" destOrd="0"/>
        <dgm:cxn modelId="8" srcId="2" destId="21" srcOrd="0" destOrd="0"/>
        <dgm:cxn modelId="9" srcId="2" destId="2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diagram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forName="rootText" op="equ" val="65"/>
      <dgm:constr type="primFontSz" for="des" forName="childText" op="equ" val="65"/>
      <dgm:constr type="w" for="des" forName="rootComposite" refType="w"/>
      <dgm:constr type="h" for="des" forName="rootComposite" refType="w" fact="0.5"/>
      <dgm:constr type="w" for="des" forName="childText" refType="w" refFor="des" refForName="rootComposite" fact="0.8"/>
      <dgm:constr type="h" for="des" forName="childText" refType="h" refFor="des" refForName="rootComposite"/>
      <dgm:constr type="sibSp" refType="w" refFor="des" refForName="rootComposite" fact="0.25"/>
      <dgm:constr type="sibSp" for="des" forName="childShape" refType="h" refFor="des" refForName="childText" fact="0.25"/>
      <dgm:constr type="sp" for="des" forName="root" refType="h" refFor="des" refForName="childText" fact="0.25"/>
    </dgm:constrLst>
    <dgm:ruleLst/>
    <dgm:forEach name="Name3" axis="ch">
      <dgm:forEach name="Name4" axis="self" ptType="node" cnt="1">
        <dgm:layoutNode name="root">
          <dgm:choose name="Name5">
            <dgm:if name="Name6" func="var" arg="dir" op="equ" val="norm">
              <dgm:alg type="hierRoot">
                <dgm:param type="hierAlign" val="tL"/>
              </dgm:alg>
            </dgm:if>
            <dgm:else name="Name7">
              <dgm:alg type="hierRoot">
                <dgm:param type="hierAlign" val="tR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>
            <dgm:constr type="alignOff" val="0.2"/>
          </dgm:constrLst>
          <dgm:ruleLst/>
          <dgm:layoutNode name="rootComposite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8">
              <dgm:if name="Name9" func="var" arg="dir" op="equ" val="norm">
                <dgm:constrLst>
                  <dgm:constr type="l" for="ch" forName="rootText"/>
                  <dgm:constr type="t" for="ch" forName="rootText"/>
                  <dgm:constr type="w" for="ch" forName="rootText" refType="w"/>
                  <dgm:constr type="h" for="ch" forName="rootText" refType="h"/>
                  <dgm:constr type="l" for="ch" forName="rootConnector"/>
                  <dgm:constr type="t" for="ch" forName="rootConnector"/>
                  <dgm:constr type="w" for="ch" forName="rootConnector" refType="w" refFor="ch" refForName="rootText" fact="0.2"/>
                  <dgm:constr type="h" for="ch" forName="rootConnector" refType="h" refFor="ch" refForName="rootText"/>
                </dgm:constrLst>
              </dgm:if>
              <dgm:else name="Name10">
                <dgm:constrLst>
                  <dgm:constr type="l" for="ch" forName="rootText"/>
                  <dgm:constr type="t" for="ch" forName="rootText"/>
                  <dgm:constr type="w" for="ch" forName="rootText" refType="w"/>
                  <dgm:constr type="h" for="ch" forName="rootText" refType="h"/>
                  <dgm:constr type="r" for="ch" forName="rootConnector" refType="w"/>
                  <dgm:constr type="t" for="ch" forName="rootConnector"/>
                  <dgm:constr type="w" for="ch" forName="rootConnector" refType="w" refFor="ch" refForName="rootText" fact="0.2"/>
                  <dgm:constr type="h" for="ch" forName="rootConnector" refType="h" refFor="ch" refForName="rootText"/>
                </dgm:constrLst>
              </dgm:else>
            </dgm:choose>
            <dgm:ruleLst/>
            <dgm:layoutNode name="rootText" styleLbl="node1"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 ptType="node" cnt="1"/>
              <dgm:constrLst>
                <dgm:constr type="tMarg" refType="primFontSz" fact="0.1"/>
                <dgm:constr type="bMarg" refType="primFontSz" fact="0.1"/>
                <dgm:constr type="lMarg" refType="primFontSz" fact="0.15"/>
                <dgm:constr type="rMarg" refType="primFontSz" fact="0.15"/>
              </dgm:constrLst>
              <dgm:ruleLst>
                <dgm:rule type="primFontSz" val="5" fact="NaN" max="NaN"/>
              </dgm:ruleLst>
            </dgm:layoutNode>
            <dgm:layoutNode name="rootConnector" moveWith="rootText">
              <dgm:alg type="sp"/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self" ptType="node" cnt="1"/>
              <dgm:constrLst/>
              <dgm:ruleLst/>
            </dgm:layoutNode>
          </dgm:layoutNode>
          <dgm:layoutNode name="childShape">
            <dgm:alg type="hierChild">
              <dgm:param type="chAlign" val="l"/>
              <dgm:param type="linDir" val="fromT"/>
            </dgm:alg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11" axis="ch">
              <dgm:forEach name="Name12" axis="self" ptType="parTrans" cnt="1">
                <dgm:layoutNode name="Name13">
                  <dgm:choose name="Name14">
                    <dgm:if name="Name15" func="var" arg="dir" op="equ" val="norm">
                      <dgm:alg type="conn">
                        <dgm:param type="dim" val="1D"/>
                        <dgm:param type="endSty" val="noArr"/>
                        <dgm:param type="connRout" val="bend"/>
                        <dgm:param type="srcNode" val="rootConnector"/>
                        <dgm:param type="begPts" val="bCtr"/>
                        <dgm:param type="endPts" val="midL"/>
                      </dgm:alg>
                    </dgm:if>
                    <dgm:else name="Name16">
                      <dgm:alg type="conn">
                        <dgm:param type="dim" val="1D"/>
                        <dgm:param type="endSty" val="noArr"/>
                        <dgm:param type="connRout" val="bend"/>
                        <dgm:param type="srcNode" val="rootConnector"/>
                        <dgm:param type="begPts" val="bCtr"/>
                        <dgm:param type="endPts" val="midR"/>
                      </dgm:alg>
                    </dgm:else>
                  </dgm:choose>
                  <dgm:shape xmlns:r="http://schemas.openxmlformats.org/officeDocument/2006/relationships" type="conn" r:blip="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7" axis="self" ptType="node">
                <dgm:layoutNode name="childText" styleLbl="bgAcc1">
                  <dgm:varLst>
                    <dgm:bulletEnabled val="1"/>
                  </dgm:varLst>
                  <dgm:alg type="tx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self desOrSelf" ptType="node node" st="1 1" cnt="1 0"/>
                  <dgm:constrLst>
                    <dgm:constr type="tMarg" refType="primFontSz" fact="0.1"/>
                    <dgm:constr type="bMarg" refType="primFontSz" fact="0.1"/>
                    <dgm:constr type="lMarg" refType="primFontSz" fact="0.15"/>
                    <dgm:constr type="rMarg" refType="primFontSz" fact="0.15"/>
                  </dgm:constrLst>
                  <dgm:ruleLst>
                    <dgm:rule type="primFontSz" val="5" fact="NaN" max="NaN"/>
                  </dgm:ruleLst>
                </dgm:layoutNode>
              </dgm:forEach>
            </dgm:forEach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03177AD-1985-49BD-A9E8-E86ADD8848F2}" type="datetimeFigureOut">
              <a:rPr lang="ru-RU" smtClean="0"/>
              <a:t>21.10.2021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7C95928-335A-41C9-BEEC-B06F822B90F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8802640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7C95928-335A-41C9-BEEC-B06F822B90FC}" type="slidenum">
              <a:rPr lang="ru-RU" smtClean="0"/>
              <a:t>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5749971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7C95928-335A-41C9-BEEC-B06F822B90FC}" type="slidenum">
              <a:rPr lang="ru-RU" smtClean="0"/>
              <a:t>8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754723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7C95928-335A-41C9-BEEC-B06F822B90FC}" type="slidenum">
              <a:rPr lang="ru-RU" smtClean="0"/>
              <a:t>13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2109333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32" name="Straight Connector 31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0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1" name="Isosceles Triangle 30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Isosceles Triangle 18"/>
            <p:cNvSpPr/>
            <p:nvPr/>
          </p:nvSpPr>
          <p:spPr>
            <a:xfrm rot="10800000">
              <a:off x="0" y="0"/>
              <a:ext cx="842596" cy="5666154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F9DAE4-9C38-49E5-BDDB-0A2A59022A74}" type="datetime1">
              <a:rPr lang="en-US" smtClean="0"/>
              <a:t>10/21/2021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472FC0-2E1B-41A6-8A8B-944D0D75B77F}" type="datetime1">
              <a:rPr lang="en-US" smtClean="0"/>
              <a:t>10/21/2021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56310F-C39D-4BAD-A032-EBBF6A6F6DEF}" type="datetime1">
              <a:rPr lang="en-US" smtClean="0"/>
              <a:t>10/21/2021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61F81C-7FC4-4CD2-82E6-31F526B19CEB}" type="datetime1">
              <a:rPr lang="en-US" smtClean="0"/>
              <a:t>10/21/2021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F9F0C5-380F-41C2-899A-BAC0F0927E16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68225A-98A0-44B6-8A3F-3DC44E6EB3AA}" type="datetime1">
              <a:rPr lang="en-US" smtClean="0"/>
              <a:t>10/21/2021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6D50BD-C75E-4AD0-A232-8F5714E43BD6}" type="datetime1">
              <a:rPr lang="en-US" smtClean="0"/>
              <a:t>10/21/2021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F3B595-7549-4613-9873-4E52757B0D3B}" type="datetime1">
              <a:rPr lang="en-US" smtClean="0"/>
              <a:t>10/21/2021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D05413-C8A0-42EB-90FD-95DBE80BD513}" type="datetime1">
              <a:rPr lang="en-US" smtClean="0"/>
              <a:t>10/21/2021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9954A3-9DFD-4C44-94BA-B95130A3BA1C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A55829-9609-4AD1-993B-C63C7C4C50F0}" type="datetime1">
              <a:rPr lang="en-US" smtClean="0"/>
              <a:t>10/21/2021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0EE7FA-87C5-489A-9CCC-2D776C0B9557}" type="datetime1">
              <a:rPr lang="en-US" smtClean="0"/>
              <a:t>10/21/2021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1D5E04-0FF5-49F3-BC24-F861A3AA61C2}" type="datetime1">
              <a:rPr lang="en-US" smtClean="0"/>
              <a:t>10/21/2021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20" name="TextBox 19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</a:rPr>
              <a:t>”</a:t>
            </a:r>
            <a:endParaRPr lang="en-US" dirty="0">
              <a:solidFill>
                <a:schemeClr val="accent1">
                  <a:lumMod val="60000"/>
                  <a:lumOff val="40000"/>
                </a:schemeClr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6CF48E-ABE1-4E1B-AD25-8A46058CAAA6}" type="datetime1">
              <a:rPr lang="en-US" smtClean="0"/>
              <a:t>10/21/2021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карточки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808A12-1538-453C-83BA-350C7E4A4989}" type="datetime1">
              <a:rPr lang="en-US" smtClean="0"/>
              <a:t>10/21/2021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Истина или лож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5EA469-A877-4028-9D7A-63CC46D0F528}" type="datetime1">
              <a:rPr lang="en-US" smtClean="0"/>
              <a:t>10/21/2021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D22DA9-E054-436E-AA7A-8498B8494B62}" type="datetime1">
              <a:rPr lang="en-US" smtClean="0"/>
              <a:t>10/21/2021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333C77-0158-454C-844F-B7AB9BD7DAD4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2DC875-7159-43B7-8B49-9EF15FDC160B}" type="datetime1">
              <a:rPr lang="en-US" smtClean="0"/>
              <a:t>10/21/2021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32" name="Straight Connector 31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0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1" name="Isosceles Triangle 30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Isosceles Triangle 18"/>
            <p:cNvSpPr/>
            <p:nvPr/>
          </p:nvSpPr>
          <p:spPr>
            <a:xfrm rot="10800000">
              <a:off x="0" y="0"/>
              <a:ext cx="842596" cy="5666154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>
                <a:solidFill>
                  <a:prstClr val="black">
                    <a:tint val="75000"/>
                  </a:prstClr>
                </a:solidFill>
              </a:rPr>
              <a:pPr/>
              <a:t>10/21/2021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>
                <a:solidFill>
                  <a:srgbClr val="90C226"/>
                </a:solidFill>
              </a:rPr>
              <a:pPr/>
              <a:t>‹#›</a:t>
            </a:fld>
            <a:endParaRPr lang="en-US" dirty="0">
              <a:solidFill>
                <a:srgbClr val="90C226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57023020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>
                <a:solidFill>
                  <a:prstClr val="black">
                    <a:tint val="75000"/>
                  </a:prstClr>
                </a:solidFill>
              </a:rPr>
              <a:pPr/>
              <a:t>10/21/2021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>
                <a:solidFill>
                  <a:srgbClr val="90C226"/>
                </a:solidFill>
              </a:rPr>
              <a:pPr/>
              <a:t>‹#›</a:t>
            </a:fld>
            <a:endParaRPr lang="en-US" dirty="0">
              <a:solidFill>
                <a:srgbClr val="90C226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60116363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>
                <a:solidFill>
                  <a:prstClr val="black">
                    <a:tint val="75000"/>
                  </a:prstClr>
                </a:solidFill>
              </a:rPr>
              <a:pPr/>
              <a:t>10/21/2021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>
                <a:solidFill>
                  <a:srgbClr val="90C226"/>
                </a:solidFill>
              </a:rPr>
              <a:pPr/>
              <a:t>‹#›</a:t>
            </a:fld>
            <a:endParaRPr lang="en-US" dirty="0">
              <a:solidFill>
                <a:srgbClr val="90C226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83622640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712588-04B1-427B-82EE-E8DB90309F08}" type="datetimeFigureOut">
              <a:rPr lang="en-US" dirty="0">
                <a:solidFill>
                  <a:prstClr val="black">
                    <a:tint val="75000"/>
                  </a:prstClr>
                </a:solidFill>
              </a:rPr>
              <a:pPr/>
              <a:t>10/21/2021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F9F0C5-380F-41C2-899A-BAC0F0927E16}" type="slidenum">
              <a:rPr lang="en-US" dirty="0">
                <a:solidFill>
                  <a:srgbClr val="90C226"/>
                </a:solidFill>
              </a:rPr>
              <a:pPr/>
              <a:t>‹#›</a:t>
            </a:fld>
            <a:endParaRPr lang="en-US" dirty="0">
              <a:solidFill>
                <a:srgbClr val="90C226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57910232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>
                <a:solidFill>
                  <a:prstClr val="black">
                    <a:tint val="75000"/>
                  </a:prstClr>
                </a:solidFill>
              </a:rPr>
              <a:pPr/>
              <a:t>10/21/2021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>
                <a:solidFill>
                  <a:srgbClr val="90C226"/>
                </a:solidFill>
              </a:rPr>
              <a:pPr/>
              <a:t>‹#›</a:t>
            </a:fld>
            <a:endParaRPr lang="en-US" dirty="0">
              <a:solidFill>
                <a:srgbClr val="90C226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05840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>
                <a:solidFill>
                  <a:prstClr val="black">
                    <a:tint val="75000"/>
                  </a:prstClr>
                </a:solidFill>
              </a:rPr>
              <a:pPr/>
              <a:t>10/21/2021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>
                <a:solidFill>
                  <a:srgbClr val="90C226"/>
                </a:solidFill>
              </a:rPr>
              <a:pPr/>
              <a:t>‹#›</a:t>
            </a:fld>
            <a:endParaRPr lang="en-US" dirty="0">
              <a:solidFill>
                <a:srgbClr val="90C226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73069546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>
                <a:solidFill>
                  <a:prstClr val="black">
                    <a:tint val="75000"/>
                  </a:prstClr>
                </a:solidFill>
              </a:rPr>
              <a:pPr/>
              <a:t>10/21/2021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>
                <a:solidFill>
                  <a:srgbClr val="90C226"/>
                </a:solidFill>
              </a:rPr>
              <a:pPr/>
              <a:t>‹#›</a:t>
            </a:fld>
            <a:endParaRPr lang="en-US" dirty="0">
              <a:solidFill>
                <a:srgbClr val="90C226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75216990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A54C80-263E-416B-A8E0-580EDEADCBDC}" type="datetimeFigureOut">
              <a:rPr lang="en-US" dirty="0">
                <a:solidFill>
                  <a:prstClr val="black">
                    <a:tint val="75000"/>
                  </a:prstClr>
                </a:solidFill>
              </a:rPr>
              <a:pPr/>
              <a:t>10/21/2021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9954A3-9DFD-4C44-94BA-B95130A3BA1C}" type="slidenum">
              <a:rPr lang="en-US" dirty="0">
                <a:solidFill>
                  <a:srgbClr val="90C226"/>
                </a:solidFill>
              </a:rPr>
              <a:pPr/>
              <a:t>‹#›</a:t>
            </a:fld>
            <a:endParaRPr lang="en-US" dirty="0">
              <a:solidFill>
                <a:srgbClr val="90C226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69428966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>
                <a:solidFill>
                  <a:prstClr val="black">
                    <a:tint val="75000"/>
                  </a:prstClr>
                </a:solidFill>
              </a:rPr>
              <a:pPr/>
              <a:t>10/21/2021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>
                <a:solidFill>
                  <a:srgbClr val="90C226"/>
                </a:solidFill>
              </a:rPr>
              <a:pPr/>
              <a:t>‹#›</a:t>
            </a:fld>
            <a:endParaRPr lang="en-US" dirty="0">
              <a:solidFill>
                <a:srgbClr val="90C226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2798331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>
                <a:solidFill>
                  <a:prstClr val="black">
                    <a:tint val="75000"/>
                  </a:prstClr>
                </a:solidFill>
              </a:rPr>
              <a:pPr/>
              <a:t>10/21/2021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>
                <a:solidFill>
                  <a:srgbClr val="90C226"/>
                </a:solidFill>
              </a:rPr>
              <a:pPr/>
              <a:t>‹#›</a:t>
            </a:fld>
            <a:endParaRPr lang="en-US" dirty="0">
              <a:solidFill>
                <a:srgbClr val="90C226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88586319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>
                <a:solidFill>
                  <a:prstClr val="black">
                    <a:tint val="75000"/>
                  </a:prstClr>
                </a:solidFill>
              </a:rPr>
              <a:pPr/>
              <a:t>10/21/2021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>
                <a:solidFill>
                  <a:srgbClr val="90C226"/>
                </a:solidFill>
              </a:rPr>
              <a:pPr/>
              <a:t>‹#›</a:t>
            </a:fld>
            <a:endParaRPr lang="en-US" dirty="0">
              <a:solidFill>
                <a:srgbClr val="90C226"/>
              </a:solidFill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 sz="8000" dirty="0">
                <a:ln w="3175" cmpd="sng">
                  <a:noFill/>
                </a:ln>
                <a:solidFill>
                  <a:srgbClr val="90C226">
                    <a:lumMod val="60000"/>
                    <a:lumOff val="40000"/>
                  </a:srgbClr>
                </a:solidFill>
                <a:latin typeface="Arial"/>
              </a:rPr>
              <a:t>“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 sz="8000" dirty="0">
                <a:ln w="3175" cmpd="sng">
                  <a:noFill/>
                </a:ln>
                <a:solidFill>
                  <a:srgbClr val="90C226">
                    <a:lumMod val="60000"/>
                    <a:lumOff val="40000"/>
                  </a:srgbClr>
                </a:solidFill>
                <a:latin typeface="Arial"/>
              </a:rPr>
              <a:t>”</a:t>
            </a:r>
            <a:endParaRPr lang="en-US" dirty="0">
              <a:solidFill>
                <a:srgbClr val="90C226">
                  <a:lumMod val="60000"/>
                  <a:lumOff val="40000"/>
                </a:srgbClr>
              </a:solidFill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839397802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>
                <a:solidFill>
                  <a:prstClr val="black">
                    <a:tint val="75000"/>
                  </a:prstClr>
                </a:solidFill>
              </a:rPr>
              <a:pPr/>
              <a:t>10/21/2021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>
                <a:solidFill>
                  <a:srgbClr val="90C226"/>
                </a:solidFill>
              </a:rPr>
              <a:pPr/>
              <a:t>‹#›</a:t>
            </a:fld>
            <a:endParaRPr lang="en-US" dirty="0">
              <a:solidFill>
                <a:srgbClr val="90C226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96450629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карточки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>
                <a:solidFill>
                  <a:prstClr val="black">
                    <a:tint val="75000"/>
                  </a:prstClr>
                </a:solidFill>
              </a:rPr>
              <a:pPr/>
              <a:t>10/21/2021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>
                <a:solidFill>
                  <a:srgbClr val="90C226"/>
                </a:solidFill>
              </a:rPr>
              <a:pPr/>
              <a:t>‹#›</a:t>
            </a:fld>
            <a:endParaRPr lang="en-US" dirty="0">
              <a:solidFill>
                <a:srgbClr val="90C226"/>
              </a:solidFill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 sz="8000" dirty="0">
                <a:ln w="3175" cmpd="sng">
                  <a:noFill/>
                </a:ln>
                <a:solidFill>
                  <a:srgbClr val="90C226">
                    <a:lumMod val="60000"/>
                    <a:lumOff val="40000"/>
                  </a:srgbClr>
                </a:solidFill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 sz="8000" dirty="0">
                <a:ln w="3175" cmpd="sng">
                  <a:noFill/>
                </a:ln>
                <a:solidFill>
                  <a:srgbClr val="90C226">
                    <a:lumMod val="60000"/>
                    <a:lumOff val="40000"/>
                  </a:srgbClr>
                </a:solidFill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332295769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Истина или лож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>
                <a:solidFill>
                  <a:prstClr val="black">
                    <a:tint val="75000"/>
                  </a:prstClr>
                </a:solidFill>
              </a:rPr>
              <a:pPr/>
              <a:t>10/21/2021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>
                <a:solidFill>
                  <a:srgbClr val="90C226"/>
                </a:solidFill>
              </a:rPr>
              <a:pPr/>
              <a:t>‹#›</a:t>
            </a:fld>
            <a:endParaRPr lang="en-US" dirty="0">
              <a:solidFill>
                <a:srgbClr val="90C226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71726295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C6B4A9-1611-4792-9094-5F34BCA07E0B}" type="datetimeFigureOut">
              <a:rPr lang="en-US" dirty="0">
                <a:solidFill>
                  <a:prstClr val="black">
                    <a:tint val="75000"/>
                  </a:prstClr>
                </a:solidFill>
              </a:rPr>
              <a:pPr/>
              <a:t>10/21/2021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333C77-0158-454C-844F-B7AB9BD7DAD4}" type="slidenum">
              <a:rPr lang="en-US" dirty="0">
                <a:solidFill>
                  <a:srgbClr val="90C226"/>
                </a:solidFill>
              </a:rPr>
              <a:pPr/>
              <a:t>‹#›</a:t>
            </a:fld>
            <a:endParaRPr lang="en-US" dirty="0">
              <a:solidFill>
                <a:srgbClr val="90C226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42390293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>
                <a:solidFill>
                  <a:prstClr val="black">
                    <a:tint val="75000"/>
                  </a:prstClr>
                </a:solidFill>
              </a:rPr>
              <a:pPr/>
              <a:t>10/21/2021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>
                <a:solidFill>
                  <a:srgbClr val="90C226"/>
                </a:solidFill>
              </a:rPr>
              <a:pPr/>
              <a:t>‹#›</a:t>
            </a:fld>
            <a:endParaRPr lang="en-US" dirty="0">
              <a:solidFill>
                <a:srgbClr val="90C226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70895167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32" name="Straight Connector 31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0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1" name="Isosceles Triangle 30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Isosceles Triangle 18"/>
            <p:cNvSpPr/>
            <p:nvPr/>
          </p:nvSpPr>
          <p:spPr>
            <a:xfrm rot="10800000">
              <a:off x="0" y="0"/>
              <a:ext cx="842596" cy="5666154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>
                <a:solidFill>
                  <a:prstClr val="black">
                    <a:tint val="75000"/>
                  </a:prstClr>
                </a:solidFill>
              </a:rPr>
              <a:pPr/>
              <a:t>10/21/2021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>
                <a:solidFill>
                  <a:srgbClr val="90C226"/>
                </a:solidFill>
              </a:rPr>
              <a:pPr/>
              <a:t>‹#›</a:t>
            </a:fld>
            <a:endParaRPr lang="en-US" dirty="0">
              <a:solidFill>
                <a:srgbClr val="90C226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21876361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>
                <a:solidFill>
                  <a:prstClr val="black">
                    <a:tint val="75000"/>
                  </a:prstClr>
                </a:solidFill>
              </a:rPr>
              <a:pPr/>
              <a:t>10/21/2021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>
                <a:solidFill>
                  <a:srgbClr val="90C226"/>
                </a:solidFill>
              </a:rPr>
              <a:pPr/>
              <a:t>‹#›</a:t>
            </a:fld>
            <a:endParaRPr lang="en-US" dirty="0">
              <a:solidFill>
                <a:srgbClr val="90C226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7882354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>
                <a:solidFill>
                  <a:prstClr val="black">
                    <a:tint val="75000"/>
                  </a:prstClr>
                </a:solidFill>
              </a:rPr>
              <a:pPr/>
              <a:t>10/21/2021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>
                <a:solidFill>
                  <a:srgbClr val="90C226"/>
                </a:solidFill>
              </a:rPr>
              <a:pPr/>
              <a:t>‹#›</a:t>
            </a:fld>
            <a:endParaRPr lang="en-US" dirty="0">
              <a:solidFill>
                <a:srgbClr val="90C226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98924457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712588-04B1-427B-82EE-E8DB90309F08}" type="datetimeFigureOut">
              <a:rPr lang="en-US" dirty="0">
                <a:solidFill>
                  <a:prstClr val="black">
                    <a:tint val="75000"/>
                  </a:prstClr>
                </a:solidFill>
              </a:rPr>
              <a:pPr/>
              <a:t>10/21/2021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F9F0C5-380F-41C2-899A-BAC0F0927E16}" type="slidenum">
              <a:rPr lang="en-US" dirty="0">
                <a:solidFill>
                  <a:srgbClr val="90C226"/>
                </a:solidFill>
              </a:rPr>
              <a:pPr/>
              <a:t>‹#›</a:t>
            </a:fld>
            <a:endParaRPr lang="en-US" dirty="0">
              <a:solidFill>
                <a:srgbClr val="90C226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00155169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>
                <a:solidFill>
                  <a:prstClr val="black">
                    <a:tint val="75000"/>
                  </a:prstClr>
                </a:solidFill>
              </a:rPr>
              <a:pPr/>
              <a:t>10/21/2021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>
                <a:solidFill>
                  <a:srgbClr val="90C226"/>
                </a:solidFill>
              </a:rPr>
              <a:pPr/>
              <a:t>‹#›</a:t>
            </a:fld>
            <a:endParaRPr lang="en-US" dirty="0">
              <a:solidFill>
                <a:srgbClr val="90C226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29412255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>
                <a:solidFill>
                  <a:prstClr val="black">
                    <a:tint val="75000"/>
                  </a:prstClr>
                </a:solidFill>
              </a:rPr>
              <a:pPr/>
              <a:t>10/21/2021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>
                <a:solidFill>
                  <a:srgbClr val="90C226"/>
                </a:solidFill>
              </a:rPr>
              <a:pPr/>
              <a:t>‹#›</a:t>
            </a:fld>
            <a:endParaRPr lang="en-US" dirty="0">
              <a:solidFill>
                <a:srgbClr val="90C226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4035645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>
                <a:solidFill>
                  <a:prstClr val="black">
                    <a:tint val="75000"/>
                  </a:prstClr>
                </a:solidFill>
              </a:rPr>
              <a:pPr/>
              <a:t>10/21/2021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>
                <a:solidFill>
                  <a:srgbClr val="90C226"/>
                </a:solidFill>
              </a:rPr>
              <a:pPr/>
              <a:t>‹#›</a:t>
            </a:fld>
            <a:endParaRPr lang="en-US" dirty="0">
              <a:solidFill>
                <a:srgbClr val="90C226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05100379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A54C80-263E-416B-A8E0-580EDEADCBDC}" type="datetimeFigureOut">
              <a:rPr lang="en-US" dirty="0">
                <a:solidFill>
                  <a:prstClr val="black">
                    <a:tint val="75000"/>
                  </a:prstClr>
                </a:solidFill>
              </a:rPr>
              <a:pPr/>
              <a:t>10/21/2021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9954A3-9DFD-4C44-94BA-B95130A3BA1C}" type="slidenum">
              <a:rPr lang="en-US" dirty="0">
                <a:solidFill>
                  <a:srgbClr val="90C226"/>
                </a:solidFill>
              </a:rPr>
              <a:pPr/>
              <a:t>‹#›</a:t>
            </a:fld>
            <a:endParaRPr lang="en-US" dirty="0">
              <a:solidFill>
                <a:srgbClr val="90C226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87572758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>
                <a:solidFill>
                  <a:prstClr val="black">
                    <a:tint val="75000"/>
                  </a:prstClr>
                </a:solidFill>
              </a:rPr>
              <a:pPr/>
              <a:t>10/21/2021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>
                <a:solidFill>
                  <a:srgbClr val="90C226"/>
                </a:solidFill>
              </a:rPr>
              <a:pPr/>
              <a:t>‹#›</a:t>
            </a:fld>
            <a:endParaRPr lang="en-US" dirty="0">
              <a:solidFill>
                <a:srgbClr val="90C226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13724709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>
                <a:solidFill>
                  <a:prstClr val="black">
                    <a:tint val="75000"/>
                  </a:prstClr>
                </a:solidFill>
              </a:rPr>
              <a:pPr/>
              <a:t>10/21/2021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>
                <a:solidFill>
                  <a:srgbClr val="90C226"/>
                </a:solidFill>
              </a:rPr>
              <a:pPr/>
              <a:t>‹#›</a:t>
            </a:fld>
            <a:endParaRPr lang="en-US" dirty="0">
              <a:solidFill>
                <a:srgbClr val="90C226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20977775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>
                <a:solidFill>
                  <a:prstClr val="black">
                    <a:tint val="75000"/>
                  </a:prstClr>
                </a:solidFill>
              </a:rPr>
              <a:pPr/>
              <a:t>10/21/2021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>
                <a:solidFill>
                  <a:srgbClr val="90C226"/>
                </a:solidFill>
              </a:rPr>
              <a:pPr/>
              <a:t>‹#›</a:t>
            </a:fld>
            <a:endParaRPr lang="en-US" dirty="0">
              <a:solidFill>
                <a:srgbClr val="90C226"/>
              </a:solidFill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 sz="8000" dirty="0">
                <a:ln w="3175" cmpd="sng">
                  <a:noFill/>
                </a:ln>
                <a:solidFill>
                  <a:srgbClr val="90C226">
                    <a:lumMod val="60000"/>
                    <a:lumOff val="40000"/>
                  </a:srgbClr>
                </a:solidFill>
                <a:latin typeface="Arial"/>
              </a:rPr>
              <a:t>“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 sz="8000" dirty="0">
                <a:ln w="3175" cmpd="sng">
                  <a:noFill/>
                </a:ln>
                <a:solidFill>
                  <a:srgbClr val="90C226">
                    <a:lumMod val="60000"/>
                    <a:lumOff val="40000"/>
                  </a:srgbClr>
                </a:solidFill>
                <a:latin typeface="Arial"/>
              </a:rPr>
              <a:t>”</a:t>
            </a:r>
            <a:endParaRPr lang="en-US" dirty="0">
              <a:solidFill>
                <a:srgbClr val="90C226">
                  <a:lumMod val="60000"/>
                  <a:lumOff val="40000"/>
                </a:srgbClr>
              </a:solidFill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51121823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>
                <a:solidFill>
                  <a:prstClr val="black">
                    <a:tint val="75000"/>
                  </a:prstClr>
                </a:solidFill>
              </a:rPr>
              <a:pPr/>
              <a:t>10/21/2021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>
                <a:solidFill>
                  <a:srgbClr val="90C226"/>
                </a:solidFill>
              </a:rPr>
              <a:pPr/>
              <a:t>‹#›</a:t>
            </a:fld>
            <a:endParaRPr lang="en-US" dirty="0">
              <a:solidFill>
                <a:srgbClr val="90C226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32869624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карточки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>
                <a:solidFill>
                  <a:prstClr val="black">
                    <a:tint val="75000"/>
                  </a:prstClr>
                </a:solidFill>
              </a:rPr>
              <a:pPr/>
              <a:t>10/21/2021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>
                <a:solidFill>
                  <a:srgbClr val="90C226"/>
                </a:solidFill>
              </a:rPr>
              <a:pPr/>
              <a:t>‹#›</a:t>
            </a:fld>
            <a:endParaRPr lang="en-US" dirty="0">
              <a:solidFill>
                <a:srgbClr val="90C226"/>
              </a:solidFill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 sz="8000" dirty="0">
                <a:ln w="3175" cmpd="sng">
                  <a:noFill/>
                </a:ln>
                <a:solidFill>
                  <a:srgbClr val="90C226">
                    <a:lumMod val="60000"/>
                    <a:lumOff val="40000"/>
                  </a:srgbClr>
                </a:solidFill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 sz="8000" dirty="0">
                <a:ln w="3175" cmpd="sng">
                  <a:noFill/>
                </a:ln>
                <a:solidFill>
                  <a:srgbClr val="90C226">
                    <a:lumMod val="60000"/>
                    <a:lumOff val="40000"/>
                  </a:srgbClr>
                </a:solidFill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864415061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Истина или лож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>
                <a:solidFill>
                  <a:prstClr val="black">
                    <a:tint val="75000"/>
                  </a:prstClr>
                </a:solidFill>
              </a:rPr>
              <a:pPr/>
              <a:t>10/21/2021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>
                <a:solidFill>
                  <a:srgbClr val="90C226"/>
                </a:solidFill>
              </a:rPr>
              <a:pPr/>
              <a:t>‹#›</a:t>
            </a:fld>
            <a:endParaRPr lang="en-US" dirty="0">
              <a:solidFill>
                <a:srgbClr val="90C226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56226414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C6B4A9-1611-4792-9094-5F34BCA07E0B}" type="datetimeFigureOut">
              <a:rPr lang="en-US" dirty="0">
                <a:solidFill>
                  <a:prstClr val="black">
                    <a:tint val="75000"/>
                  </a:prstClr>
                </a:solidFill>
              </a:rPr>
              <a:pPr/>
              <a:t>10/21/2021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333C77-0158-454C-844F-B7AB9BD7DAD4}" type="slidenum">
              <a:rPr lang="en-US" dirty="0">
                <a:solidFill>
                  <a:srgbClr val="90C226"/>
                </a:solidFill>
              </a:rPr>
              <a:pPr/>
              <a:t>‹#›</a:t>
            </a:fld>
            <a:endParaRPr lang="en-US" dirty="0">
              <a:solidFill>
                <a:srgbClr val="90C226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0145805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>
                <a:solidFill>
                  <a:prstClr val="black">
                    <a:tint val="75000"/>
                  </a:prstClr>
                </a:solidFill>
              </a:rPr>
              <a:pPr/>
              <a:t>10/21/2021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>
                <a:solidFill>
                  <a:srgbClr val="90C226"/>
                </a:solidFill>
              </a:rPr>
              <a:pPr/>
              <a:t>‹#›</a:t>
            </a:fld>
            <a:endParaRPr lang="en-US" dirty="0">
              <a:solidFill>
                <a:srgbClr val="90C226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61918443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32" name="Straight Connector 31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0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1" name="Isosceles Triangle 30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Isosceles Triangle 18"/>
            <p:cNvSpPr/>
            <p:nvPr/>
          </p:nvSpPr>
          <p:spPr>
            <a:xfrm rot="10800000">
              <a:off x="0" y="0"/>
              <a:ext cx="842596" cy="5666154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>
                <a:solidFill>
                  <a:prstClr val="black">
                    <a:tint val="75000"/>
                  </a:prstClr>
                </a:solidFill>
              </a:rPr>
              <a:pPr/>
              <a:t>10/21/2021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>
                <a:solidFill>
                  <a:srgbClr val="90C226"/>
                </a:solidFill>
              </a:rPr>
              <a:pPr/>
              <a:t>‹#›</a:t>
            </a:fld>
            <a:endParaRPr lang="en-US" dirty="0">
              <a:solidFill>
                <a:srgbClr val="90C226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08791631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>
                <a:solidFill>
                  <a:prstClr val="black">
                    <a:tint val="75000"/>
                  </a:prstClr>
                </a:solidFill>
              </a:rPr>
              <a:pPr/>
              <a:t>10/21/2021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>
                <a:solidFill>
                  <a:srgbClr val="90C226"/>
                </a:solidFill>
              </a:rPr>
              <a:pPr/>
              <a:t>‹#›</a:t>
            </a:fld>
            <a:endParaRPr lang="en-US" dirty="0">
              <a:solidFill>
                <a:srgbClr val="90C226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65101172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>
                <a:solidFill>
                  <a:prstClr val="black">
                    <a:tint val="75000"/>
                  </a:prstClr>
                </a:solidFill>
              </a:rPr>
              <a:pPr/>
              <a:t>10/21/2021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>
                <a:solidFill>
                  <a:srgbClr val="90C226"/>
                </a:solidFill>
              </a:rPr>
              <a:pPr/>
              <a:t>‹#›</a:t>
            </a:fld>
            <a:endParaRPr lang="en-US" dirty="0">
              <a:solidFill>
                <a:srgbClr val="90C226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71337853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712588-04B1-427B-82EE-E8DB90309F08}" type="datetimeFigureOut">
              <a:rPr lang="en-US" dirty="0">
                <a:solidFill>
                  <a:prstClr val="black">
                    <a:tint val="75000"/>
                  </a:prstClr>
                </a:solidFill>
              </a:rPr>
              <a:pPr/>
              <a:t>10/21/2021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F9F0C5-380F-41C2-899A-BAC0F0927E16}" type="slidenum">
              <a:rPr lang="en-US" dirty="0">
                <a:solidFill>
                  <a:srgbClr val="90C226"/>
                </a:solidFill>
              </a:rPr>
              <a:pPr/>
              <a:t>‹#›</a:t>
            </a:fld>
            <a:endParaRPr lang="en-US" dirty="0">
              <a:solidFill>
                <a:srgbClr val="90C226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49020029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>
                <a:solidFill>
                  <a:prstClr val="black">
                    <a:tint val="75000"/>
                  </a:prstClr>
                </a:solidFill>
              </a:rPr>
              <a:pPr/>
              <a:t>10/21/2021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>
                <a:solidFill>
                  <a:srgbClr val="90C226"/>
                </a:solidFill>
              </a:rPr>
              <a:pPr/>
              <a:t>‹#›</a:t>
            </a:fld>
            <a:endParaRPr lang="en-US" dirty="0">
              <a:solidFill>
                <a:srgbClr val="90C226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85668464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>
                <a:solidFill>
                  <a:prstClr val="black">
                    <a:tint val="75000"/>
                  </a:prstClr>
                </a:solidFill>
              </a:rPr>
              <a:pPr/>
              <a:t>10/21/2021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>
                <a:solidFill>
                  <a:srgbClr val="90C226"/>
                </a:solidFill>
              </a:rPr>
              <a:pPr/>
              <a:t>‹#›</a:t>
            </a:fld>
            <a:endParaRPr lang="en-US" dirty="0">
              <a:solidFill>
                <a:srgbClr val="90C226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70876303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>
                <a:solidFill>
                  <a:prstClr val="black">
                    <a:tint val="75000"/>
                  </a:prstClr>
                </a:solidFill>
              </a:rPr>
              <a:pPr/>
              <a:t>10/21/2021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>
                <a:solidFill>
                  <a:srgbClr val="90C226"/>
                </a:solidFill>
              </a:rPr>
              <a:pPr/>
              <a:t>‹#›</a:t>
            </a:fld>
            <a:endParaRPr lang="en-US" dirty="0">
              <a:solidFill>
                <a:srgbClr val="90C226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4680719"/>
      </p:ext>
    </p:extLst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A54C80-263E-416B-A8E0-580EDEADCBDC}" type="datetimeFigureOut">
              <a:rPr lang="en-US" dirty="0">
                <a:solidFill>
                  <a:prstClr val="black">
                    <a:tint val="75000"/>
                  </a:prstClr>
                </a:solidFill>
              </a:rPr>
              <a:pPr/>
              <a:t>10/21/2021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9954A3-9DFD-4C44-94BA-B95130A3BA1C}" type="slidenum">
              <a:rPr lang="en-US" dirty="0">
                <a:solidFill>
                  <a:srgbClr val="90C226"/>
                </a:solidFill>
              </a:rPr>
              <a:pPr/>
              <a:t>‹#›</a:t>
            </a:fld>
            <a:endParaRPr lang="en-US" dirty="0">
              <a:solidFill>
                <a:srgbClr val="90C226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41725623"/>
      </p:ext>
    </p:extLst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>
                <a:solidFill>
                  <a:prstClr val="black">
                    <a:tint val="75000"/>
                  </a:prstClr>
                </a:solidFill>
              </a:rPr>
              <a:pPr/>
              <a:t>10/21/2021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>
                <a:solidFill>
                  <a:srgbClr val="90C226"/>
                </a:solidFill>
              </a:rPr>
              <a:pPr/>
              <a:t>‹#›</a:t>
            </a:fld>
            <a:endParaRPr lang="en-US" dirty="0">
              <a:solidFill>
                <a:srgbClr val="90C226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42292019"/>
      </p:ext>
    </p:extLst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>
                <a:solidFill>
                  <a:prstClr val="black">
                    <a:tint val="75000"/>
                  </a:prstClr>
                </a:solidFill>
              </a:rPr>
              <a:pPr/>
              <a:t>10/21/2021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>
                <a:solidFill>
                  <a:srgbClr val="90C226"/>
                </a:solidFill>
              </a:rPr>
              <a:pPr/>
              <a:t>‹#›</a:t>
            </a:fld>
            <a:endParaRPr lang="en-US" dirty="0">
              <a:solidFill>
                <a:srgbClr val="90C226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95012525"/>
      </p:ext>
    </p:extLst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>
                <a:solidFill>
                  <a:prstClr val="black">
                    <a:tint val="75000"/>
                  </a:prstClr>
                </a:solidFill>
              </a:rPr>
              <a:pPr/>
              <a:t>10/21/2021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>
                <a:solidFill>
                  <a:srgbClr val="90C226"/>
                </a:solidFill>
              </a:rPr>
              <a:pPr/>
              <a:t>‹#›</a:t>
            </a:fld>
            <a:endParaRPr lang="en-US" dirty="0">
              <a:solidFill>
                <a:srgbClr val="90C226"/>
              </a:solidFill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 sz="8000" dirty="0">
                <a:ln w="3175" cmpd="sng">
                  <a:noFill/>
                </a:ln>
                <a:solidFill>
                  <a:srgbClr val="90C226">
                    <a:lumMod val="60000"/>
                    <a:lumOff val="40000"/>
                  </a:srgbClr>
                </a:solidFill>
                <a:latin typeface="Arial"/>
              </a:rPr>
              <a:t>“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 sz="8000" dirty="0">
                <a:ln w="3175" cmpd="sng">
                  <a:noFill/>
                </a:ln>
                <a:solidFill>
                  <a:srgbClr val="90C226">
                    <a:lumMod val="60000"/>
                    <a:lumOff val="40000"/>
                  </a:srgbClr>
                </a:solidFill>
                <a:latin typeface="Arial"/>
              </a:rPr>
              <a:t>”</a:t>
            </a:r>
            <a:endParaRPr lang="en-US" dirty="0">
              <a:solidFill>
                <a:srgbClr val="90C226">
                  <a:lumMod val="60000"/>
                  <a:lumOff val="40000"/>
                </a:srgbClr>
              </a:solidFill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893099645"/>
      </p:ext>
    </p:extLst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>
                <a:solidFill>
                  <a:prstClr val="black">
                    <a:tint val="75000"/>
                  </a:prstClr>
                </a:solidFill>
              </a:rPr>
              <a:pPr/>
              <a:t>10/21/2021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>
                <a:solidFill>
                  <a:srgbClr val="90C226"/>
                </a:solidFill>
              </a:rPr>
              <a:pPr/>
              <a:t>‹#›</a:t>
            </a:fld>
            <a:endParaRPr lang="en-US" dirty="0">
              <a:solidFill>
                <a:srgbClr val="90C226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73603918"/>
      </p:ext>
    </p:extLst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карточки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>
                <a:solidFill>
                  <a:prstClr val="black">
                    <a:tint val="75000"/>
                  </a:prstClr>
                </a:solidFill>
              </a:rPr>
              <a:pPr/>
              <a:t>10/21/2021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>
                <a:solidFill>
                  <a:srgbClr val="90C226"/>
                </a:solidFill>
              </a:rPr>
              <a:pPr/>
              <a:t>‹#›</a:t>
            </a:fld>
            <a:endParaRPr lang="en-US" dirty="0">
              <a:solidFill>
                <a:srgbClr val="90C226"/>
              </a:solidFill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 sz="8000" dirty="0">
                <a:ln w="3175" cmpd="sng">
                  <a:noFill/>
                </a:ln>
                <a:solidFill>
                  <a:srgbClr val="90C226">
                    <a:lumMod val="60000"/>
                    <a:lumOff val="40000"/>
                  </a:srgbClr>
                </a:solidFill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 sz="8000" dirty="0">
                <a:ln w="3175" cmpd="sng">
                  <a:noFill/>
                </a:ln>
                <a:solidFill>
                  <a:srgbClr val="90C226">
                    <a:lumMod val="60000"/>
                    <a:lumOff val="40000"/>
                  </a:srgbClr>
                </a:solidFill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65916631"/>
      </p:ext>
    </p:extLst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Истина или лож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>
                <a:solidFill>
                  <a:prstClr val="black">
                    <a:tint val="75000"/>
                  </a:prstClr>
                </a:solidFill>
              </a:rPr>
              <a:pPr/>
              <a:t>10/21/2021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>
                <a:solidFill>
                  <a:srgbClr val="90C226"/>
                </a:solidFill>
              </a:rPr>
              <a:pPr/>
              <a:t>‹#›</a:t>
            </a:fld>
            <a:endParaRPr lang="en-US" dirty="0">
              <a:solidFill>
                <a:srgbClr val="90C226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81953839"/>
      </p:ext>
    </p:extLst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C6B4A9-1611-4792-9094-5F34BCA07E0B}" type="datetimeFigureOut">
              <a:rPr lang="en-US" dirty="0">
                <a:solidFill>
                  <a:prstClr val="black">
                    <a:tint val="75000"/>
                  </a:prstClr>
                </a:solidFill>
              </a:rPr>
              <a:pPr/>
              <a:t>10/21/2021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333C77-0158-454C-844F-B7AB9BD7DAD4}" type="slidenum">
              <a:rPr lang="en-US" dirty="0">
                <a:solidFill>
                  <a:srgbClr val="90C226"/>
                </a:solidFill>
              </a:rPr>
              <a:pPr/>
              <a:t>‹#›</a:t>
            </a:fld>
            <a:endParaRPr lang="en-US" dirty="0">
              <a:solidFill>
                <a:srgbClr val="90C226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76092720"/>
      </p:ext>
    </p:extLst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>
                <a:solidFill>
                  <a:prstClr val="black">
                    <a:tint val="75000"/>
                  </a:prstClr>
                </a:solidFill>
              </a:rPr>
              <a:pPr/>
              <a:t>10/21/2021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>
                <a:solidFill>
                  <a:srgbClr val="90C226"/>
                </a:solidFill>
              </a:rPr>
              <a:pPr/>
              <a:t>‹#›</a:t>
            </a:fld>
            <a:endParaRPr lang="en-US" dirty="0">
              <a:solidFill>
                <a:srgbClr val="90C226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9653118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4.xml"/><Relationship Id="rId13" Type="http://schemas.openxmlformats.org/officeDocument/2006/relationships/slideLayout" Target="../slideLayouts/slideLayout29.xml"/><Relationship Id="rId3" Type="http://schemas.openxmlformats.org/officeDocument/2006/relationships/slideLayout" Target="../slideLayouts/slideLayout19.xml"/><Relationship Id="rId7" Type="http://schemas.openxmlformats.org/officeDocument/2006/relationships/slideLayout" Target="../slideLayouts/slideLayout23.xml"/><Relationship Id="rId12" Type="http://schemas.openxmlformats.org/officeDocument/2006/relationships/slideLayout" Target="../slideLayouts/slideLayout28.xml"/><Relationship Id="rId17" Type="http://schemas.openxmlformats.org/officeDocument/2006/relationships/theme" Target="../theme/theme2.xml"/><Relationship Id="rId2" Type="http://schemas.openxmlformats.org/officeDocument/2006/relationships/slideLayout" Target="../slideLayouts/slideLayout18.xml"/><Relationship Id="rId16" Type="http://schemas.openxmlformats.org/officeDocument/2006/relationships/slideLayout" Target="../slideLayouts/slideLayout32.xml"/><Relationship Id="rId1" Type="http://schemas.openxmlformats.org/officeDocument/2006/relationships/slideLayout" Target="../slideLayouts/slideLayout17.xml"/><Relationship Id="rId6" Type="http://schemas.openxmlformats.org/officeDocument/2006/relationships/slideLayout" Target="../slideLayouts/slideLayout22.xml"/><Relationship Id="rId11" Type="http://schemas.openxmlformats.org/officeDocument/2006/relationships/slideLayout" Target="../slideLayouts/slideLayout27.xml"/><Relationship Id="rId5" Type="http://schemas.openxmlformats.org/officeDocument/2006/relationships/slideLayout" Target="../slideLayouts/slideLayout21.xml"/><Relationship Id="rId15" Type="http://schemas.openxmlformats.org/officeDocument/2006/relationships/slideLayout" Target="../slideLayouts/slideLayout31.xml"/><Relationship Id="rId10" Type="http://schemas.openxmlformats.org/officeDocument/2006/relationships/slideLayout" Target="../slideLayouts/slideLayout26.xml"/><Relationship Id="rId4" Type="http://schemas.openxmlformats.org/officeDocument/2006/relationships/slideLayout" Target="../slideLayouts/slideLayout20.xml"/><Relationship Id="rId9" Type="http://schemas.openxmlformats.org/officeDocument/2006/relationships/slideLayout" Target="../slideLayouts/slideLayout25.xml"/><Relationship Id="rId14" Type="http://schemas.openxmlformats.org/officeDocument/2006/relationships/slideLayout" Target="../slideLayouts/slideLayout3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0.xml"/><Relationship Id="rId13" Type="http://schemas.openxmlformats.org/officeDocument/2006/relationships/slideLayout" Target="../slideLayouts/slideLayout45.xml"/><Relationship Id="rId3" Type="http://schemas.openxmlformats.org/officeDocument/2006/relationships/slideLayout" Target="../slideLayouts/slideLayout35.xml"/><Relationship Id="rId7" Type="http://schemas.openxmlformats.org/officeDocument/2006/relationships/slideLayout" Target="../slideLayouts/slideLayout39.xml"/><Relationship Id="rId12" Type="http://schemas.openxmlformats.org/officeDocument/2006/relationships/slideLayout" Target="../slideLayouts/slideLayout44.xml"/><Relationship Id="rId17" Type="http://schemas.openxmlformats.org/officeDocument/2006/relationships/theme" Target="../theme/theme3.xml"/><Relationship Id="rId2" Type="http://schemas.openxmlformats.org/officeDocument/2006/relationships/slideLayout" Target="../slideLayouts/slideLayout34.xml"/><Relationship Id="rId16" Type="http://schemas.openxmlformats.org/officeDocument/2006/relationships/slideLayout" Target="../slideLayouts/slideLayout48.xml"/><Relationship Id="rId1" Type="http://schemas.openxmlformats.org/officeDocument/2006/relationships/slideLayout" Target="../slideLayouts/slideLayout33.xml"/><Relationship Id="rId6" Type="http://schemas.openxmlformats.org/officeDocument/2006/relationships/slideLayout" Target="../slideLayouts/slideLayout38.xml"/><Relationship Id="rId11" Type="http://schemas.openxmlformats.org/officeDocument/2006/relationships/slideLayout" Target="../slideLayouts/slideLayout43.xml"/><Relationship Id="rId5" Type="http://schemas.openxmlformats.org/officeDocument/2006/relationships/slideLayout" Target="../slideLayouts/slideLayout37.xml"/><Relationship Id="rId15" Type="http://schemas.openxmlformats.org/officeDocument/2006/relationships/slideLayout" Target="../slideLayouts/slideLayout47.xml"/><Relationship Id="rId10" Type="http://schemas.openxmlformats.org/officeDocument/2006/relationships/slideLayout" Target="../slideLayouts/slideLayout42.xml"/><Relationship Id="rId4" Type="http://schemas.openxmlformats.org/officeDocument/2006/relationships/slideLayout" Target="../slideLayouts/slideLayout36.xml"/><Relationship Id="rId9" Type="http://schemas.openxmlformats.org/officeDocument/2006/relationships/slideLayout" Target="../slideLayouts/slideLayout41.xml"/><Relationship Id="rId14" Type="http://schemas.openxmlformats.org/officeDocument/2006/relationships/slideLayout" Target="../slideLayouts/slideLayout46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6.xml"/><Relationship Id="rId13" Type="http://schemas.openxmlformats.org/officeDocument/2006/relationships/slideLayout" Target="../slideLayouts/slideLayout61.xml"/><Relationship Id="rId3" Type="http://schemas.openxmlformats.org/officeDocument/2006/relationships/slideLayout" Target="../slideLayouts/slideLayout51.xml"/><Relationship Id="rId7" Type="http://schemas.openxmlformats.org/officeDocument/2006/relationships/slideLayout" Target="../slideLayouts/slideLayout55.xml"/><Relationship Id="rId12" Type="http://schemas.openxmlformats.org/officeDocument/2006/relationships/slideLayout" Target="../slideLayouts/slideLayout60.xml"/><Relationship Id="rId17" Type="http://schemas.openxmlformats.org/officeDocument/2006/relationships/theme" Target="../theme/theme4.xml"/><Relationship Id="rId2" Type="http://schemas.openxmlformats.org/officeDocument/2006/relationships/slideLayout" Target="../slideLayouts/slideLayout50.xml"/><Relationship Id="rId16" Type="http://schemas.openxmlformats.org/officeDocument/2006/relationships/slideLayout" Target="../slideLayouts/slideLayout64.xml"/><Relationship Id="rId1" Type="http://schemas.openxmlformats.org/officeDocument/2006/relationships/slideLayout" Target="../slideLayouts/slideLayout49.xml"/><Relationship Id="rId6" Type="http://schemas.openxmlformats.org/officeDocument/2006/relationships/slideLayout" Target="../slideLayouts/slideLayout54.xml"/><Relationship Id="rId11" Type="http://schemas.openxmlformats.org/officeDocument/2006/relationships/slideLayout" Target="../slideLayouts/slideLayout59.xml"/><Relationship Id="rId5" Type="http://schemas.openxmlformats.org/officeDocument/2006/relationships/slideLayout" Target="../slideLayouts/slideLayout53.xml"/><Relationship Id="rId15" Type="http://schemas.openxmlformats.org/officeDocument/2006/relationships/slideLayout" Target="../slideLayouts/slideLayout63.xml"/><Relationship Id="rId10" Type="http://schemas.openxmlformats.org/officeDocument/2006/relationships/slideLayout" Target="../slideLayouts/slideLayout58.xml"/><Relationship Id="rId4" Type="http://schemas.openxmlformats.org/officeDocument/2006/relationships/slideLayout" Target="../slideLayouts/slideLayout52.xml"/><Relationship Id="rId9" Type="http://schemas.openxmlformats.org/officeDocument/2006/relationships/slideLayout" Target="../slideLayouts/slideLayout57.xml"/><Relationship Id="rId14" Type="http://schemas.openxmlformats.org/officeDocument/2006/relationships/slideLayout" Target="../slideLayouts/slideLayout6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3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Isosceles Triangle 28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624F2BA-652E-4795-8315-5711177BE202}" type="datetime1">
              <a:rPr lang="en-US" smtClean="0"/>
              <a:t>10/21/2021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65" r:id="rId4"/>
    <p:sldLayoutId id="2147483653" r:id="rId5"/>
    <p:sldLayoutId id="2147483654" r:id="rId6"/>
    <p:sldLayoutId id="2147483655" r:id="rId7"/>
    <p:sldLayoutId id="2147483666" r:id="rId8"/>
    <p:sldLayoutId id="2147483657" r:id="rId9"/>
    <p:sldLayoutId id="2147483660" r:id="rId10"/>
    <p:sldLayoutId id="2147483661" r:id="rId11"/>
    <p:sldLayoutId id="2147483662" r:id="rId12"/>
    <p:sldLayoutId id="2147483663" r:id="rId13"/>
    <p:sldLayoutId id="2147483664" r:id="rId14"/>
    <p:sldLayoutId id="2147483667" r:id="rId15"/>
    <p:sldLayoutId id="2147483659" r:id="rId16"/>
  </p:sldLayoutIdLst>
  <p:hf hdr="0" ftr="0" dt="0"/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3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Isosceles Triangle 28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1BEF0D-F0BB-DE4B-95CE-6DB70DBA9567}" type="datetimeFigureOut">
              <a:rPr lang="en-US" dirty="0">
                <a:solidFill>
                  <a:prstClr val="black">
                    <a:tint val="75000"/>
                  </a:prstClr>
                </a:solidFill>
              </a:rPr>
              <a:pPr/>
              <a:t>10/21/2021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D57F1E4F-1CFF-5643-939E-217C01CDF565}" type="slidenum">
              <a:rPr lang="en-US" dirty="0">
                <a:solidFill>
                  <a:srgbClr val="90C226"/>
                </a:solidFill>
              </a:rPr>
              <a:pPr/>
              <a:t>‹#›</a:t>
            </a:fld>
            <a:endParaRPr lang="en-US" dirty="0">
              <a:solidFill>
                <a:srgbClr val="90C226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0745483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9" r:id="rId1"/>
    <p:sldLayoutId id="2147483670" r:id="rId2"/>
    <p:sldLayoutId id="2147483671" r:id="rId3"/>
    <p:sldLayoutId id="2147483672" r:id="rId4"/>
    <p:sldLayoutId id="2147483673" r:id="rId5"/>
    <p:sldLayoutId id="2147483674" r:id="rId6"/>
    <p:sldLayoutId id="2147483675" r:id="rId7"/>
    <p:sldLayoutId id="2147483676" r:id="rId8"/>
    <p:sldLayoutId id="2147483677" r:id="rId9"/>
    <p:sldLayoutId id="2147483678" r:id="rId10"/>
    <p:sldLayoutId id="2147483679" r:id="rId11"/>
    <p:sldLayoutId id="2147483680" r:id="rId12"/>
    <p:sldLayoutId id="2147483681" r:id="rId13"/>
    <p:sldLayoutId id="2147483682" r:id="rId14"/>
    <p:sldLayoutId id="2147483683" r:id="rId15"/>
    <p:sldLayoutId id="2147483684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3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Isosceles Triangle 28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1BEF0D-F0BB-DE4B-95CE-6DB70DBA9567}" type="datetimeFigureOut">
              <a:rPr lang="en-US" dirty="0">
                <a:solidFill>
                  <a:prstClr val="black">
                    <a:tint val="75000"/>
                  </a:prstClr>
                </a:solidFill>
              </a:rPr>
              <a:pPr/>
              <a:t>10/21/2021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D57F1E4F-1CFF-5643-939E-217C01CDF565}" type="slidenum">
              <a:rPr lang="en-US" dirty="0">
                <a:solidFill>
                  <a:srgbClr val="90C226"/>
                </a:solidFill>
              </a:rPr>
              <a:pPr/>
              <a:t>‹#›</a:t>
            </a:fld>
            <a:endParaRPr lang="en-US" dirty="0">
              <a:solidFill>
                <a:srgbClr val="90C226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0015477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6" r:id="rId1"/>
    <p:sldLayoutId id="2147483687" r:id="rId2"/>
    <p:sldLayoutId id="2147483688" r:id="rId3"/>
    <p:sldLayoutId id="2147483689" r:id="rId4"/>
    <p:sldLayoutId id="2147483690" r:id="rId5"/>
    <p:sldLayoutId id="2147483691" r:id="rId6"/>
    <p:sldLayoutId id="2147483692" r:id="rId7"/>
    <p:sldLayoutId id="2147483693" r:id="rId8"/>
    <p:sldLayoutId id="2147483694" r:id="rId9"/>
    <p:sldLayoutId id="2147483695" r:id="rId10"/>
    <p:sldLayoutId id="2147483696" r:id="rId11"/>
    <p:sldLayoutId id="2147483697" r:id="rId12"/>
    <p:sldLayoutId id="2147483698" r:id="rId13"/>
    <p:sldLayoutId id="2147483699" r:id="rId14"/>
    <p:sldLayoutId id="2147483700" r:id="rId15"/>
    <p:sldLayoutId id="2147483701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3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Isosceles Triangle 28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1BEF0D-F0BB-DE4B-95CE-6DB70DBA9567}" type="datetimeFigureOut">
              <a:rPr lang="en-US" dirty="0">
                <a:solidFill>
                  <a:prstClr val="black">
                    <a:tint val="75000"/>
                  </a:prstClr>
                </a:solidFill>
              </a:rPr>
              <a:pPr/>
              <a:t>10/21/2021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D57F1E4F-1CFF-5643-939E-217C01CDF565}" type="slidenum">
              <a:rPr lang="en-US" dirty="0">
                <a:solidFill>
                  <a:srgbClr val="90C226"/>
                </a:solidFill>
              </a:rPr>
              <a:pPr/>
              <a:t>‹#›</a:t>
            </a:fld>
            <a:endParaRPr lang="en-US" dirty="0">
              <a:solidFill>
                <a:srgbClr val="90C226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646686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3" r:id="rId1"/>
    <p:sldLayoutId id="2147483704" r:id="rId2"/>
    <p:sldLayoutId id="2147483705" r:id="rId3"/>
    <p:sldLayoutId id="2147483706" r:id="rId4"/>
    <p:sldLayoutId id="2147483707" r:id="rId5"/>
    <p:sldLayoutId id="2147483708" r:id="rId6"/>
    <p:sldLayoutId id="2147483709" r:id="rId7"/>
    <p:sldLayoutId id="2147483710" r:id="rId8"/>
    <p:sldLayoutId id="2147483711" r:id="rId9"/>
    <p:sldLayoutId id="2147483712" r:id="rId10"/>
    <p:sldLayoutId id="2147483713" r:id="rId11"/>
    <p:sldLayoutId id="2147483714" r:id="rId12"/>
    <p:sldLayoutId id="2147483715" r:id="rId13"/>
    <p:sldLayoutId id="2147483716" r:id="rId14"/>
    <p:sldLayoutId id="2147483717" r:id="rId15"/>
    <p:sldLayoutId id="2147483718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34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0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812324" y="1184856"/>
            <a:ext cx="7916562" cy="2459865"/>
          </a:xfrm>
        </p:spPr>
        <p:txBody>
          <a:bodyPr/>
          <a:lstStyle/>
          <a:p>
            <a:pPr algn="ctr"/>
            <a:r>
              <a:rPr lang="ru-RU" sz="3600" b="1" dirty="0"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ru-RU" sz="3600" b="1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3600" b="1" dirty="0" smtClean="0">
                <a:latin typeface="Arial" panose="020B0604020202020204" pitchFamily="34" charset="0"/>
                <a:cs typeface="Arial" panose="020B0604020202020204" pitchFamily="34" charset="0"/>
              </a:rPr>
              <a:t>Рынок услуг </a:t>
            </a:r>
            <a:br>
              <a:rPr lang="ru-RU" sz="3600" b="1" dirty="0" smtClean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3600" b="1" dirty="0" smtClean="0">
                <a:latin typeface="Arial" panose="020B0604020202020204" pitchFamily="34" charset="0"/>
                <a:cs typeface="Arial" panose="020B0604020202020204" pitchFamily="34" charset="0"/>
              </a:rPr>
              <a:t>в </a:t>
            </a:r>
            <a:r>
              <a:rPr lang="ru-RU" sz="36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Кыргызской</a:t>
            </a:r>
            <a:r>
              <a:rPr lang="ru-RU" sz="36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Республике </a:t>
            </a:r>
            <a:br>
              <a:rPr lang="ru-RU" sz="3600" b="1" dirty="0" smtClean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36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endParaRPr lang="ru-RU" sz="36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48281" y="5700584"/>
            <a:ext cx="9580605" cy="947351"/>
          </a:xfrm>
        </p:spPr>
        <p:txBody>
          <a:bodyPr>
            <a:noAutofit/>
          </a:bodyPr>
          <a:lstStyle/>
          <a:p>
            <a:pPr algn="just"/>
            <a:r>
              <a:rPr lang="ru-RU" sz="1200" dirty="0" smtClean="0"/>
              <a:t>                                                                                    </a:t>
            </a:r>
            <a:r>
              <a:rPr lang="ru-RU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Зав. отделом статистики потребительского рынка, </a:t>
            </a:r>
          </a:p>
          <a:p>
            <a:pPr algn="just"/>
            <a:r>
              <a:rPr lang="ru-RU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                                                                               ИКТ и туризма управления статистики торговли, ИКТ и туризма</a:t>
            </a:r>
          </a:p>
          <a:p>
            <a:pPr algn="just"/>
            <a:r>
              <a:rPr lang="ru-RU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                                                                               </a:t>
            </a:r>
            <a:r>
              <a:rPr lang="ru-RU" sz="1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Мамбеталиева</a:t>
            </a:r>
            <a:r>
              <a:rPr lang="ru-RU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 В.</a:t>
            </a:r>
            <a:endParaRPr lang="ru-RU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4" name="Picture 2" descr="logo NSC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6275" y="0"/>
            <a:ext cx="1176338" cy="10888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Прямоугольник 4"/>
          <p:cNvSpPr/>
          <p:nvPr/>
        </p:nvSpPr>
        <p:spPr>
          <a:xfrm>
            <a:off x="2127183" y="134755"/>
            <a:ext cx="8518357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altLang="ru-RU" sz="2800" b="1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+mj-cs"/>
              </a:rPr>
              <a:t>Национальный статистический комитет              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altLang="ru-RU" sz="2800" b="1" kern="0" dirty="0">
                <a:solidFill>
                  <a:srgbClr val="000000"/>
                </a:solidFill>
                <a:latin typeface="Arial"/>
                <a:ea typeface="+mj-ea"/>
                <a:cs typeface="+mj-cs"/>
              </a:rPr>
              <a:t> </a:t>
            </a:r>
            <a:r>
              <a:rPr lang="ru-RU" altLang="ru-RU" sz="2800" b="1" kern="0" dirty="0" smtClean="0">
                <a:solidFill>
                  <a:srgbClr val="000000"/>
                </a:solidFill>
                <a:latin typeface="Arial"/>
                <a:ea typeface="+mj-ea"/>
                <a:cs typeface="+mj-cs"/>
              </a:rPr>
              <a:t>              </a:t>
            </a:r>
            <a:r>
              <a:rPr kumimoji="0" lang="ru-RU" altLang="ru-RU" sz="2800" b="1" i="0" u="none" strike="noStrike" kern="0" cap="none" spc="0" normalizeH="0" baseline="0" noProof="0" dirty="0" err="1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+mj-cs"/>
              </a:rPr>
              <a:t>Кыргызской</a:t>
            </a:r>
            <a:r>
              <a:rPr kumimoji="0" lang="ru-RU" altLang="ru-RU" sz="2800" b="1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+mj-cs"/>
              </a:rPr>
              <a:t> Республики</a:t>
            </a:r>
            <a:endParaRPr kumimoji="0" lang="ru-RU" sz="1800" b="0" i="0" u="none" strike="noStrike" kern="0" cap="none" spc="0" normalizeH="0" baseline="0" noProof="0" dirty="0" smtClean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663839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4294967295"/>
          </p:nvPr>
        </p:nvSpPr>
        <p:spPr>
          <a:xfrm>
            <a:off x="-1" y="280086"/>
            <a:ext cx="10173903" cy="4811678"/>
          </a:xfrm>
        </p:spPr>
        <p:txBody>
          <a:bodyPr/>
          <a:lstStyle/>
          <a:p>
            <a:pPr indent="450215" algn="just">
              <a:spcAft>
                <a:spcPts val="600"/>
              </a:spcAft>
            </a:pPr>
            <a:endParaRPr lang="ru-RU" b="1" dirty="0" smtClean="0">
              <a:latin typeface="Times New Roman CYR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450215" algn="just">
              <a:spcAft>
                <a:spcPts val="600"/>
              </a:spcAft>
            </a:pPr>
            <a:endParaRPr lang="ru-RU" b="1" dirty="0">
              <a:latin typeface="Times New Roman CYR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0" algn="just">
              <a:spcAft>
                <a:spcPts val="600"/>
              </a:spcAft>
              <a:buNone/>
            </a:pPr>
            <a:r>
              <a:rPr lang="ru-RU" b="1" dirty="0" smtClean="0">
                <a:latin typeface="Times New Roman CYR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		</a:t>
            </a:r>
            <a:r>
              <a:rPr lang="ru-RU" sz="2400" b="1" dirty="0" smtClean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Объем </a:t>
            </a:r>
            <a:r>
              <a:rPr lang="ru-RU" sz="2400" b="1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рыночных услуг</a:t>
            </a:r>
            <a:r>
              <a:rPr lang="ru-RU" sz="2400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- отражает общий объем выручки от предоставления услуг, оказанных юридическими лицами и индивидуальными предпринимателями (физическими лицами). </a:t>
            </a:r>
          </a:p>
          <a:p>
            <a:pPr indent="0" algn="just">
              <a:spcAft>
                <a:spcPts val="600"/>
              </a:spcAft>
              <a:buNone/>
            </a:pPr>
            <a:r>
              <a:rPr lang="ru-RU" sz="2400" b="1" dirty="0" smtClean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		Рыночные </a:t>
            </a:r>
            <a:r>
              <a:rPr lang="ru-RU" sz="2400" b="1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услуги</a:t>
            </a:r>
            <a:r>
              <a:rPr lang="ru-RU" sz="2400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оказывают хозяйствующие субъекты, т.е. предприятия (юридические лица) и индивидуальные предприниматели (физические лица) с основным видом экономической деятельности, осуществляющие предпринимательскую деятельность в сфере услуг, независимо от формы собственности</a:t>
            </a:r>
            <a:r>
              <a:rPr lang="ru-RU" sz="2400" dirty="0" smtClean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.</a:t>
            </a:r>
          </a:p>
          <a:p>
            <a:pPr indent="0" algn="just">
              <a:lnSpc>
                <a:spcPct val="107000"/>
              </a:lnSpc>
              <a:buNone/>
            </a:pPr>
            <a:endParaRPr lang="ru-RU" sz="2000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0" algn="just">
              <a:lnSpc>
                <a:spcPct val="107000"/>
              </a:lnSpc>
              <a:buNone/>
            </a:pPr>
            <a:endParaRPr lang="ru-RU" dirty="0"/>
          </a:p>
        </p:txBody>
      </p:sp>
      <p:sp>
        <p:nvSpPr>
          <p:cNvPr id="8" name="Номер слайда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791337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45279" y="205098"/>
            <a:ext cx="9118362" cy="595201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lvl="0" algn="ctr">
              <a:lnSpc>
                <a:spcPct val="107000"/>
              </a:lnSpc>
              <a:spcBef>
                <a:spcPts val="1000"/>
              </a:spcBef>
              <a:buClr>
                <a:srgbClr val="90C226"/>
              </a:buClr>
              <a:buSzPct val="80000"/>
            </a:pPr>
            <a:r>
              <a:rPr lang="ru-RU" sz="2400" b="1" dirty="0" smtClean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В соответствии с Государственным Классификатором видов экономической деятельности </a:t>
            </a:r>
            <a:r>
              <a:rPr lang="ru-RU" sz="2400" b="1" dirty="0" err="1" smtClean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Кыргызской</a:t>
            </a:r>
            <a:r>
              <a:rPr lang="ru-RU" sz="2400" b="1" dirty="0" smtClean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Республики (ГКЭД 3) к основным видам экономической деятельности по оказанию рыночных услуг относятся:</a:t>
            </a:r>
          </a:p>
          <a:p>
            <a:pPr marL="342900" lvl="0" algn="just">
              <a:lnSpc>
                <a:spcPct val="107000"/>
              </a:lnSpc>
              <a:spcBef>
                <a:spcPts val="1000"/>
              </a:spcBef>
              <a:buClr>
                <a:srgbClr val="90C226"/>
              </a:buClr>
              <a:buSzPct val="80000"/>
            </a:pPr>
            <a:endParaRPr lang="ru-RU" b="1" dirty="0">
              <a:solidFill>
                <a:srgbClr val="000000"/>
              </a:solidFill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lvl="0" algn="just">
              <a:lnSpc>
                <a:spcPct val="107000"/>
              </a:lnSpc>
              <a:spcBef>
                <a:spcPts val="1000"/>
              </a:spcBef>
              <a:buClr>
                <a:srgbClr val="90C226"/>
              </a:buClr>
              <a:buSzPct val="80000"/>
            </a:pPr>
            <a:endParaRPr lang="ru-RU" b="1" dirty="0" smtClean="0">
              <a:solidFill>
                <a:srgbClr val="000000"/>
              </a:solidFill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lvl="0" algn="just">
              <a:lnSpc>
                <a:spcPct val="107000"/>
              </a:lnSpc>
              <a:spcBef>
                <a:spcPts val="1000"/>
              </a:spcBef>
              <a:buClr>
                <a:srgbClr val="90C226"/>
              </a:buClr>
              <a:buSzPct val="80000"/>
            </a:pPr>
            <a:endParaRPr lang="ru-RU" b="1" dirty="0" smtClean="0">
              <a:solidFill>
                <a:srgbClr val="000000"/>
              </a:solidFill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lvl="0" algn="just">
              <a:lnSpc>
                <a:spcPct val="107000"/>
              </a:lnSpc>
              <a:spcBef>
                <a:spcPts val="1000"/>
              </a:spcBef>
              <a:buClr>
                <a:srgbClr val="90C226"/>
              </a:buClr>
              <a:buSzPct val="80000"/>
            </a:pPr>
            <a:endParaRPr lang="ru-RU" dirty="0">
              <a:solidFill>
                <a:srgbClr val="000000"/>
              </a:solidFill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lvl="0" algn="just">
              <a:lnSpc>
                <a:spcPct val="107000"/>
              </a:lnSpc>
              <a:spcBef>
                <a:spcPts val="1000"/>
              </a:spcBef>
              <a:buClr>
                <a:srgbClr val="90C226"/>
              </a:buClr>
              <a:buSzPct val="80000"/>
            </a:pPr>
            <a:endParaRPr lang="ru-RU" dirty="0" smtClean="0">
              <a:solidFill>
                <a:srgbClr val="000000"/>
              </a:solidFill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lvl="0" algn="just">
              <a:lnSpc>
                <a:spcPct val="107000"/>
              </a:lnSpc>
              <a:spcBef>
                <a:spcPts val="1000"/>
              </a:spcBef>
              <a:buClr>
                <a:srgbClr val="90C226"/>
              </a:buClr>
              <a:buSzPct val="80000"/>
            </a:pPr>
            <a:endParaRPr lang="ru-RU" dirty="0">
              <a:solidFill>
                <a:srgbClr val="000000"/>
              </a:solidFill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lvl="0" algn="just">
              <a:lnSpc>
                <a:spcPct val="107000"/>
              </a:lnSpc>
              <a:spcBef>
                <a:spcPts val="1000"/>
              </a:spcBef>
              <a:buClr>
                <a:srgbClr val="90C226"/>
              </a:buClr>
              <a:buSzPct val="80000"/>
            </a:pPr>
            <a:endParaRPr lang="ru-RU" dirty="0" smtClean="0">
              <a:solidFill>
                <a:srgbClr val="000000"/>
              </a:solidFill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lvl="0" algn="just">
              <a:lnSpc>
                <a:spcPct val="107000"/>
              </a:lnSpc>
              <a:spcBef>
                <a:spcPts val="1000"/>
              </a:spcBef>
              <a:buClr>
                <a:srgbClr val="90C226"/>
              </a:buClr>
              <a:buSzPct val="80000"/>
            </a:pPr>
            <a:endParaRPr lang="ru-RU" dirty="0">
              <a:solidFill>
                <a:srgbClr val="000000"/>
              </a:solidFill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lvl="0" algn="just">
              <a:lnSpc>
                <a:spcPct val="107000"/>
              </a:lnSpc>
              <a:spcBef>
                <a:spcPts val="1000"/>
              </a:spcBef>
              <a:buClr>
                <a:srgbClr val="90C226"/>
              </a:buClr>
              <a:buSzPct val="80000"/>
            </a:pPr>
            <a:endParaRPr lang="ru-RU" dirty="0" smtClean="0">
              <a:solidFill>
                <a:srgbClr val="000000"/>
              </a:solidFill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lvl="0" algn="just">
              <a:lnSpc>
                <a:spcPct val="107000"/>
              </a:lnSpc>
              <a:spcBef>
                <a:spcPts val="1000"/>
              </a:spcBef>
              <a:buClr>
                <a:srgbClr val="90C226"/>
              </a:buClr>
              <a:buSzPct val="80000"/>
            </a:pPr>
            <a:endParaRPr lang="ru-RU" sz="2000" dirty="0">
              <a:solidFill>
                <a:prstClr val="black">
                  <a:lumMod val="75000"/>
                  <a:lumOff val="25000"/>
                </a:prstClr>
              </a:solidFill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graphicFrame>
        <p:nvGraphicFramePr>
          <p:cNvPr id="3" name="Таблица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55247379"/>
              </p:ext>
            </p:extLst>
          </p:nvPr>
        </p:nvGraphicFramePr>
        <p:xfrm>
          <a:off x="972152" y="1943224"/>
          <a:ext cx="8450982" cy="423843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47710"/>
                <a:gridCol w="6503272"/>
              </a:tblGrid>
              <a:tr h="352374">
                <a:tc>
                  <a:txBody>
                    <a:bodyPr/>
                    <a:lstStyle/>
                    <a:p>
                      <a:r>
                        <a:rPr lang="ru-RU" baseline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Коды ГКЭД  3</a:t>
                      </a:r>
                      <a:endParaRPr lang="ru-RU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Наименование</a:t>
                      </a:r>
                      <a:endParaRPr lang="ru-RU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</a:tr>
              <a:tr h="293645">
                <a:tc>
                  <a:txBody>
                    <a:bodyPr/>
                    <a:lstStyle/>
                    <a:p>
                      <a:r>
                        <a:rPr lang="ru-RU" sz="14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45-47</a:t>
                      </a:r>
                      <a:endParaRPr lang="ru-RU" sz="14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0" lang="ru-RU" sz="14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Оптовая и розничная торговля, ремонт автомобилей и мотоциклов</a:t>
                      </a:r>
                      <a:endParaRPr lang="ru-RU" sz="14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</a:tr>
              <a:tr h="322609">
                <a:tc>
                  <a:txBody>
                    <a:bodyPr/>
                    <a:lstStyle/>
                    <a:p>
                      <a:r>
                        <a:rPr lang="ru-RU" sz="14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49-53</a:t>
                      </a:r>
                      <a:endParaRPr lang="ru-RU" sz="14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0" lang="ru-RU" sz="14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Транспортная деятельность и хранение грузов</a:t>
                      </a:r>
                      <a:endParaRPr lang="ru-RU" sz="14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</a:tr>
              <a:tr h="322609">
                <a:tc>
                  <a:txBody>
                    <a:bodyPr/>
                    <a:lstStyle/>
                    <a:p>
                      <a:r>
                        <a:rPr lang="ru-RU" sz="14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55-56</a:t>
                      </a:r>
                      <a:endParaRPr lang="ru-RU" sz="14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0" lang="ru-RU" sz="14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Гостиницы и рестораны</a:t>
                      </a:r>
                      <a:endParaRPr lang="ru-RU" sz="14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</a:tr>
              <a:tr h="322609">
                <a:tc>
                  <a:txBody>
                    <a:bodyPr/>
                    <a:lstStyle/>
                    <a:p>
                      <a:r>
                        <a:rPr lang="ru-RU" sz="14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58-63</a:t>
                      </a:r>
                      <a:endParaRPr lang="ru-RU" sz="14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0" lang="ru-RU" sz="14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Информация и связь</a:t>
                      </a:r>
                      <a:endParaRPr lang="ru-RU" sz="14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</a:tr>
              <a:tr h="322609">
                <a:tc>
                  <a:txBody>
                    <a:bodyPr/>
                    <a:lstStyle/>
                    <a:p>
                      <a:r>
                        <a:rPr lang="ru-RU" sz="14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64-66</a:t>
                      </a:r>
                      <a:endParaRPr lang="ru-RU" sz="14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0" lang="ru-RU" sz="14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Финансовое посредничество и страхование</a:t>
                      </a:r>
                      <a:endParaRPr lang="ru-RU" sz="14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</a:tr>
              <a:tr h="341781">
                <a:tc>
                  <a:txBody>
                    <a:bodyPr/>
                    <a:lstStyle/>
                    <a:p>
                      <a:r>
                        <a:rPr lang="ru-RU" sz="14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68</a:t>
                      </a:r>
                      <a:endParaRPr lang="ru-RU" sz="14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0" lang="ru-RU" sz="14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Операции с недвижимым имуществом</a:t>
                      </a:r>
                      <a:endParaRPr lang="ru-RU" sz="14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</a:tr>
              <a:tr h="322609">
                <a:tc>
                  <a:txBody>
                    <a:bodyPr/>
                    <a:lstStyle/>
                    <a:p>
                      <a:r>
                        <a:rPr lang="ru-RU" sz="14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69-75</a:t>
                      </a:r>
                      <a:endParaRPr lang="ru-RU" sz="14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0" lang="ru-RU" sz="14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Профессиональная, научная и техническая деятельность</a:t>
                      </a:r>
                      <a:endParaRPr lang="ru-RU" sz="14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</a:tr>
              <a:tr h="322609">
                <a:tc>
                  <a:txBody>
                    <a:bodyPr/>
                    <a:lstStyle/>
                    <a:p>
                      <a:r>
                        <a:rPr lang="ru-RU" sz="14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77-82</a:t>
                      </a:r>
                      <a:endParaRPr lang="ru-RU" sz="14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0" lang="ru-RU" sz="14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Административная и вспомогательная деятельность</a:t>
                      </a:r>
                      <a:endParaRPr lang="ru-RU" sz="14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</a:tr>
              <a:tr h="322609">
                <a:tc>
                  <a:txBody>
                    <a:bodyPr/>
                    <a:lstStyle/>
                    <a:p>
                      <a:r>
                        <a:rPr lang="ru-RU" sz="14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85-86</a:t>
                      </a:r>
                      <a:endParaRPr lang="ru-RU" sz="14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0" lang="ru-RU" sz="14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Образование</a:t>
                      </a:r>
                      <a:endParaRPr lang="ru-RU" sz="14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</a:tr>
              <a:tr h="322609">
                <a:tc>
                  <a:txBody>
                    <a:bodyPr/>
                    <a:lstStyle/>
                    <a:p>
                      <a:r>
                        <a:rPr lang="ru-RU" sz="14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86-88</a:t>
                      </a:r>
                      <a:endParaRPr lang="ru-RU" sz="14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0" lang="ru-RU" sz="14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Здравоохранение социальное обслуживание населения</a:t>
                      </a:r>
                      <a:endParaRPr lang="ru-RU" sz="14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</a:tr>
              <a:tr h="322609">
                <a:tc>
                  <a:txBody>
                    <a:bodyPr/>
                    <a:lstStyle/>
                    <a:p>
                      <a:r>
                        <a:rPr lang="ru-RU" sz="14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90-93</a:t>
                      </a:r>
                      <a:endParaRPr lang="ru-RU" sz="14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Искусство, развлечения и отдых</a:t>
                      </a:r>
                      <a:endParaRPr lang="ru-RU" sz="14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</a:tr>
              <a:tr h="322609">
                <a:tc>
                  <a:txBody>
                    <a:bodyPr/>
                    <a:lstStyle/>
                    <a:p>
                      <a:r>
                        <a:rPr lang="ru-RU" sz="14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94</a:t>
                      </a:r>
                      <a:endParaRPr lang="ru-RU" sz="14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Прочая обслуживающая деятельность</a:t>
                      </a:r>
                      <a:endParaRPr lang="ru-RU" sz="14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10" name="Номер слайда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365121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b="1" dirty="0">
                <a:solidFill>
                  <a:srgbClr val="92D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Распространение информации по статистике услуг </a:t>
            </a:r>
            <a:endParaRPr lang="ru-RU" dirty="0"/>
          </a:p>
        </p:txBody>
      </p:sp>
      <p:sp>
        <p:nvSpPr>
          <p:cNvPr id="4" name="Объект 3"/>
          <p:cNvSpPr>
            <a:spLocks noGrp="1"/>
          </p:cNvSpPr>
          <p:nvPr>
            <p:ph idx="1"/>
          </p:nvPr>
        </p:nvSpPr>
        <p:spPr>
          <a:xfrm>
            <a:off x="677334" y="1930401"/>
            <a:ext cx="8814396" cy="4110962"/>
          </a:xfrm>
        </p:spPr>
        <p:txBody>
          <a:bodyPr>
            <a:normAutofit lnSpcReduction="10000"/>
          </a:bodyPr>
          <a:lstStyle/>
          <a:p>
            <a:pPr marL="685800" lvl="1">
              <a:buClr>
                <a:srgbClr val="90C226"/>
              </a:buClr>
              <a:buFont typeface="Wingdings" panose="05000000000000000000" pitchFamily="2" charset="2"/>
              <a:buChar char="Ø"/>
            </a:pPr>
            <a:r>
              <a:rPr lang="ru-RU" sz="2000" b="1" dirty="0">
                <a:solidFill>
                  <a:prstClr val="black">
                    <a:lumMod val="75000"/>
                    <a:lumOff val="25000"/>
                  </a:prst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Ежемесячно:</a:t>
            </a:r>
          </a:p>
          <a:p>
            <a:pPr marL="0" lvl="0" indent="0">
              <a:buClr>
                <a:srgbClr val="90C226"/>
              </a:buClr>
              <a:buNone/>
            </a:pPr>
            <a:r>
              <a:rPr lang="ru-RU" sz="16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Доклад «Социально экономическое положение» до 20 числа;</a:t>
            </a:r>
          </a:p>
          <a:p>
            <a:pPr marL="0" lvl="0" indent="0">
              <a:buClr>
                <a:srgbClr val="90C226"/>
              </a:buClr>
              <a:buNone/>
            </a:pPr>
            <a:r>
              <a:rPr lang="ru-RU" sz="16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Бюллетень «Основные показатели торговли и услуг» до 20 </a:t>
            </a:r>
            <a:r>
              <a:rPr lang="ru-RU" sz="16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числа</a:t>
            </a:r>
            <a:r>
              <a:rPr lang="ru-RU" sz="16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sz="1600" dirty="0" smtClean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685800" lvl="1">
              <a:buClr>
                <a:srgbClr val="90C226"/>
              </a:buClr>
              <a:buFont typeface="Wingdings" panose="05000000000000000000" pitchFamily="2" charset="2"/>
              <a:buChar char="Ø"/>
            </a:pPr>
            <a:r>
              <a:rPr lang="ru-RU" sz="2000" b="1" dirty="0" smtClean="0">
                <a:solidFill>
                  <a:prstClr val="black">
                    <a:lumMod val="75000"/>
                    <a:lumOff val="25000"/>
                  </a:prst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Ежеквартально:</a:t>
            </a:r>
            <a:endParaRPr lang="ru-RU" sz="2000" b="1" dirty="0">
              <a:solidFill>
                <a:prstClr val="black">
                  <a:lumMod val="75000"/>
                  <a:lumOff val="25000"/>
                </a:prst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lvl="0" indent="0">
              <a:buClr>
                <a:srgbClr val="90C226"/>
              </a:buClr>
              <a:buNone/>
            </a:pPr>
            <a:r>
              <a:rPr lang="ru-RU" sz="16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Бюллетень</a:t>
            </a:r>
            <a:r>
              <a:rPr lang="ru-RU" sz="16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«О деятельности рынков </a:t>
            </a:r>
            <a:r>
              <a:rPr lang="ru-RU" sz="1600" dirty="0" err="1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Кыргызской</a:t>
            </a:r>
            <a:r>
              <a:rPr lang="ru-RU" sz="16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Республики» </a:t>
            </a:r>
            <a:r>
              <a:rPr lang="ru-RU" sz="16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 </a:t>
            </a:r>
            <a:r>
              <a:rPr lang="ru-RU" sz="16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25 </a:t>
            </a:r>
            <a:r>
              <a:rPr lang="ru-RU" sz="16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числа;</a:t>
            </a:r>
          </a:p>
          <a:p>
            <a:pPr lvl="1">
              <a:buClr>
                <a:srgbClr val="90C226"/>
              </a:buClr>
              <a:buFont typeface="Wingdings" panose="05000000000000000000" pitchFamily="2" charset="2"/>
              <a:buChar char="Ø"/>
            </a:pPr>
            <a:r>
              <a:rPr lang="ru-RU" sz="20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Годовые </a:t>
            </a:r>
            <a:r>
              <a:rPr lang="ru-RU" sz="20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публикации</a:t>
            </a:r>
          </a:p>
          <a:p>
            <a:pPr marL="0" lvl="0" indent="0">
              <a:buClr>
                <a:srgbClr val="90C226"/>
              </a:buClr>
              <a:buNone/>
            </a:pPr>
            <a:r>
              <a:rPr lang="ru-RU" sz="16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Годовой сборник «Потребительский рынок </a:t>
            </a:r>
            <a:r>
              <a:rPr lang="ru-RU" sz="1600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Кыргызской</a:t>
            </a:r>
            <a:r>
              <a:rPr lang="ru-RU" sz="16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Республики»;</a:t>
            </a:r>
          </a:p>
          <a:p>
            <a:pPr marL="0" lvl="0" indent="0">
              <a:buClr>
                <a:srgbClr val="90C226"/>
              </a:buClr>
              <a:buNone/>
            </a:pPr>
            <a:r>
              <a:rPr lang="ru-RU" sz="16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Краткий статистический справочник «Кыргызстан»;</a:t>
            </a:r>
          </a:p>
          <a:p>
            <a:pPr marL="0" lvl="0" indent="0">
              <a:buClr>
                <a:srgbClr val="90C226"/>
              </a:buClr>
              <a:buNone/>
            </a:pPr>
            <a:r>
              <a:rPr lang="ru-RU" sz="1600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Кыргызская</a:t>
            </a:r>
            <a:r>
              <a:rPr lang="ru-RU" sz="16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Республика и регионы;</a:t>
            </a:r>
          </a:p>
          <a:p>
            <a:pPr marL="0" lvl="0" indent="0">
              <a:buClr>
                <a:srgbClr val="90C226"/>
              </a:buClr>
              <a:buNone/>
            </a:pPr>
            <a:r>
              <a:rPr lang="ru-RU" sz="16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Кыргызстан в цифрах;</a:t>
            </a:r>
          </a:p>
          <a:p>
            <a:pPr marL="0" lvl="0" indent="0">
              <a:buClr>
                <a:srgbClr val="90C226"/>
              </a:buClr>
              <a:buNone/>
            </a:pPr>
            <a:r>
              <a:rPr lang="ru-RU" sz="16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Статистический </a:t>
            </a:r>
            <a:r>
              <a:rPr lang="ru-RU" sz="16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ежегодник </a:t>
            </a:r>
            <a:r>
              <a:rPr lang="ru-RU" sz="1600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Кыргызской</a:t>
            </a:r>
            <a:r>
              <a:rPr lang="ru-RU" sz="16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Республики</a:t>
            </a:r>
            <a:r>
              <a:rPr lang="ru-RU" sz="1500" dirty="0">
                <a:solidFill>
                  <a:prstClr val="black">
                    <a:lumMod val="75000"/>
                    <a:lumOff val="25000"/>
                  </a:prst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endParaRPr lang="ru-RU" dirty="0"/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551245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77334" y="296562"/>
            <a:ext cx="8596668" cy="1458097"/>
          </a:xfrm>
        </p:spPr>
        <p:txBody>
          <a:bodyPr>
            <a:noAutofit/>
          </a:bodyPr>
          <a:lstStyle/>
          <a:p>
            <a:pPr algn="ctr"/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Нормативно правовая база формирования </a:t>
            </a:r>
            <a:b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статистической информации</a:t>
            </a:r>
            <a:endParaRPr lang="ru-RU" b="1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just">
              <a:lnSpc>
                <a:spcPct val="110000"/>
              </a:lnSpc>
            </a:pPr>
            <a:r>
              <a:rPr lang="ru-RU" sz="24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Закон </a:t>
            </a:r>
            <a:r>
              <a:rPr lang="ru-RU" sz="24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Кыргызской</a:t>
            </a:r>
            <a:r>
              <a:rPr lang="ru-RU" sz="24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Республики от </a:t>
            </a:r>
            <a:r>
              <a:rPr lang="ru-RU" sz="2400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8 июля 2019 </a:t>
            </a:r>
            <a:r>
              <a:rPr lang="ru-RU" sz="24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года </a:t>
            </a:r>
            <a:r>
              <a:rPr lang="ru-RU" sz="2400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№82     </a:t>
            </a:r>
            <a:r>
              <a:rPr lang="ru-RU" sz="24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«</a:t>
            </a:r>
            <a:r>
              <a:rPr lang="ru-RU" sz="2400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Об официальной </a:t>
            </a:r>
            <a:r>
              <a:rPr lang="ru-RU" sz="24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статистике»;</a:t>
            </a:r>
            <a:endParaRPr lang="ru-RU" sz="2400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spcBef>
                <a:spcPts val="300"/>
              </a:spcBef>
            </a:pPr>
            <a:r>
              <a:rPr lang="ru-RU" sz="24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Программа статистических работ;</a:t>
            </a:r>
            <a:endParaRPr lang="ru-RU" sz="2400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sz="2400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Среднесрочная программа развития официальной статистики </a:t>
            </a:r>
            <a:r>
              <a:rPr lang="ru-RU" sz="24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Кыргызской Республики на </a:t>
            </a:r>
            <a:r>
              <a:rPr lang="ru-RU" sz="2400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2022-2026 </a:t>
            </a:r>
            <a:r>
              <a:rPr lang="ru-RU" sz="24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годы;</a:t>
            </a:r>
            <a:endParaRPr lang="ru-RU" sz="2400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sz="24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Постановление Правительства</a:t>
            </a:r>
            <a:r>
              <a:rPr lang="ru-RU" sz="24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Кыргызской Республики </a:t>
            </a:r>
            <a:r>
              <a:rPr lang="ru-RU" sz="2400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 </a:t>
            </a:r>
            <a:r>
              <a:rPr lang="ru-RU" sz="24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Государственном классификаторе Кыргызской Республики «Виды экономической деятельности» от </a:t>
            </a:r>
            <a:r>
              <a:rPr lang="ru-RU" sz="2400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11.01.2011 </a:t>
            </a:r>
            <a:r>
              <a:rPr lang="ru-RU" sz="24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года </a:t>
            </a:r>
            <a:r>
              <a:rPr lang="ru-RU" sz="2400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№9.</a:t>
            </a:r>
            <a:endParaRPr lang="ru-RU" sz="2400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7851456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ru-RU" sz="4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Источники информации</a:t>
            </a:r>
          </a:p>
        </p:txBody>
      </p:sp>
      <p:graphicFrame>
        <p:nvGraphicFramePr>
          <p:cNvPr id="5" name="Объект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362074332"/>
              </p:ext>
            </p:extLst>
          </p:nvPr>
        </p:nvGraphicFramePr>
        <p:xfrm>
          <a:off x="617838" y="1598141"/>
          <a:ext cx="8656164" cy="444322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37115163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77334" y="235132"/>
            <a:ext cx="8596668" cy="1201782"/>
          </a:xfrm>
        </p:spPr>
        <p:txBody>
          <a:bodyPr>
            <a:normAutofit/>
          </a:bodyPr>
          <a:lstStyle/>
          <a:p>
            <a:pPr algn="ctr"/>
            <a:r>
              <a:rPr lang="ru-RU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Методологическая основа формирования статистической информации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77333" y="1982624"/>
            <a:ext cx="8885411" cy="4058738"/>
          </a:xfrm>
        </p:spPr>
        <p:txBody>
          <a:bodyPr>
            <a:normAutofit lnSpcReduction="10000"/>
          </a:bodyPr>
          <a:lstStyle/>
          <a:p>
            <a:r>
              <a:rPr lang="ru-RU" b="1" dirty="0">
                <a:latin typeface="Times New Roman CYR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Методологическое положение по </a:t>
            </a:r>
            <a:r>
              <a:rPr lang="ru-RU" b="1" dirty="0" smtClean="0">
                <a:latin typeface="Times New Roman CYR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формированию отдельных </a:t>
            </a:r>
            <a:r>
              <a:rPr lang="ru-RU" b="1" dirty="0">
                <a:latin typeface="Times New Roman CYR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статистических показателей торговли по видам экономической </a:t>
            </a:r>
            <a:r>
              <a:rPr lang="ru-RU" b="1" dirty="0" smtClean="0">
                <a:latin typeface="Times New Roman CYR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деятельности</a:t>
            </a:r>
          </a:p>
          <a:p>
            <a:pPr marL="0" indent="0">
              <a:buNone/>
            </a:pPr>
            <a:r>
              <a:rPr lang="ru-RU" b="1" i="1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ru-RU" i="1" dirty="0">
                <a:solidFill>
                  <a:srgbClr val="33333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Утверждено постановлением Национального статистического комитета </a:t>
            </a:r>
            <a:r>
              <a:rPr lang="ru-RU" i="1" dirty="0" err="1">
                <a:solidFill>
                  <a:srgbClr val="33333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Кыргызской</a:t>
            </a:r>
            <a:r>
              <a:rPr lang="ru-RU" i="1" dirty="0">
                <a:solidFill>
                  <a:srgbClr val="33333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Республики от 3 ноября  2010г. №</a:t>
            </a:r>
            <a:r>
              <a:rPr lang="ru-RU" i="1" dirty="0" smtClean="0">
                <a:solidFill>
                  <a:srgbClr val="33333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25)</a:t>
            </a:r>
            <a:endParaRPr lang="ru-RU" b="1" i="1" dirty="0" smtClean="0"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ru-RU" b="1" dirty="0" smtClean="0">
              <a:latin typeface="Times New Roman CYR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b="1" dirty="0" smtClean="0">
                <a:latin typeface="Times New Roman CYR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Методологическое </a:t>
            </a:r>
            <a:r>
              <a:rPr lang="ru-RU" b="1" dirty="0">
                <a:latin typeface="Times New Roman CYR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положение по статистике </a:t>
            </a:r>
            <a:r>
              <a:rPr lang="ru-RU" b="1" dirty="0" smtClean="0">
                <a:latin typeface="Times New Roman CYR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услуг</a:t>
            </a:r>
          </a:p>
          <a:p>
            <a:pPr marL="0" indent="0">
              <a:buNone/>
            </a:pPr>
            <a:r>
              <a:rPr lang="ru-RU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(Утверждено </a:t>
            </a:r>
            <a:r>
              <a:rPr lang="ru-RU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постановлением </a:t>
            </a:r>
            <a:r>
              <a:rPr lang="ru-RU" i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Нацстаткома</a:t>
            </a:r>
            <a:r>
              <a:rPr lang="ru-RU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от 31 марта 2011г. №5</a:t>
            </a:r>
            <a:r>
              <a:rPr lang="ru-RU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</a:p>
          <a:p>
            <a:pPr marL="0" indent="0">
              <a:buNone/>
            </a:pPr>
            <a:endParaRPr lang="ru-RU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b="1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Методологическое </a:t>
            </a:r>
            <a:r>
              <a:rPr lang="ru-RU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положение по обследованию </a:t>
            </a:r>
            <a:r>
              <a:rPr lang="ru-RU" b="1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индивидуальных</a:t>
            </a:r>
          </a:p>
          <a:p>
            <a:pPr marL="0" indent="0">
              <a:buNone/>
            </a:pPr>
            <a:r>
              <a:rPr lang="ru-RU" b="1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 предпринимателей </a:t>
            </a:r>
            <a:r>
              <a:rPr lang="ru-RU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(физических лиц), предоставляющих отдельные виды услуг</a:t>
            </a:r>
          </a:p>
          <a:p>
            <a:pPr marL="0" indent="0">
              <a:buNone/>
            </a:pPr>
            <a:r>
              <a:rPr lang="ru-RU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(Утверждено </a:t>
            </a:r>
            <a:r>
              <a:rPr lang="ru-RU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постановлением </a:t>
            </a:r>
            <a:r>
              <a:rPr lang="ru-RU" i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Нацстаткома</a:t>
            </a:r>
            <a:r>
              <a:rPr lang="ru-RU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КР </a:t>
            </a:r>
            <a:r>
              <a:rPr lang="ru-RU" i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от 9 ноября 2009г. №44)</a:t>
            </a:r>
          </a:p>
          <a:p>
            <a:endParaRPr lang="ru-RU" b="1" i="1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endParaRPr lang="ru-RU" b="1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endParaRPr lang="ru-RU" b="1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endParaRPr lang="ru-RU" b="1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endParaRPr lang="ru-RU" b="1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endParaRPr lang="ru-RU" b="1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3994115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Заголовок 5"/>
          <p:cNvSpPr>
            <a:spLocks noGrp="1"/>
          </p:cNvSpPr>
          <p:nvPr>
            <p:ph type="title"/>
          </p:nvPr>
        </p:nvSpPr>
        <p:spPr>
          <a:xfrm>
            <a:off x="677333" y="145960"/>
            <a:ext cx="9303794" cy="678288"/>
          </a:xfrm>
        </p:spPr>
        <p:txBody>
          <a:bodyPr>
            <a:normAutofit fontScale="90000"/>
          </a:bodyPr>
          <a:lstStyle/>
          <a:p>
            <a:pPr algn="ctr"/>
            <a:r>
              <a:rPr lang="ru-RU" sz="2400" b="1" dirty="0">
                <a:solidFill>
                  <a:srgbClr val="90C22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Объем рыночных услуг по видам экономической деятельности </a:t>
            </a:r>
            <a:r>
              <a:rPr lang="ru-RU" sz="2400" i="1" dirty="0">
                <a:solidFill>
                  <a:srgbClr val="90C22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(млрд. сом)</a:t>
            </a:r>
            <a:br>
              <a:rPr lang="ru-RU" sz="2400" i="1" dirty="0">
                <a:solidFill>
                  <a:srgbClr val="90C226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ru-RU" dirty="0"/>
          </a:p>
        </p:txBody>
      </p:sp>
      <p:graphicFrame>
        <p:nvGraphicFramePr>
          <p:cNvPr id="8" name="Объект 7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22878646"/>
              </p:ext>
            </p:extLst>
          </p:nvPr>
        </p:nvGraphicFramePr>
        <p:xfrm>
          <a:off x="837127" y="965918"/>
          <a:ext cx="9414457" cy="5656453"/>
        </p:xfrm>
        <a:graphic>
          <a:graphicData uri="http://schemas.openxmlformats.org/drawingml/2006/table">
            <a:tbl>
              <a:tblPr firstRow="1" bandRow="1"/>
              <a:tblGrid>
                <a:gridCol w="4185634"/>
                <a:gridCol w="1187140"/>
                <a:gridCol w="1258488"/>
                <a:gridCol w="1633614"/>
                <a:gridCol w="1149581"/>
              </a:tblGrid>
              <a:tr h="437879">
                <a:tc>
                  <a:txBody>
                    <a:bodyPr/>
                    <a:lstStyle/>
                    <a:p>
                      <a:pPr algn="l" fontAlgn="t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0C226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1" i="0" u="none" strike="noStrike" dirty="0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</a:rPr>
                        <a:t>2017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0C226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1" i="0" u="none" strike="noStrike" dirty="0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</a:rPr>
                        <a:t>2018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0C226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1" i="0" u="none" strike="noStrike" dirty="0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</a:rPr>
                        <a:t>2019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0C226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1" i="0" u="none" strike="noStrike" dirty="0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</a:rPr>
                        <a:t>2020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0C226"/>
                    </a:solidFill>
                  </a:tcPr>
                </a:tc>
              </a:tr>
              <a:tr h="227484"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Объем услуг - всего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9CD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4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675,5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9CD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4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729,2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9CD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4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774,0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9CD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ru-RU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681,2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9CD"/>
                    </a:solidFill>
                  </a:tcPr>
                </a:tc>
              </a:tr>
              <a:tr h="227484"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       </a:t>
                      </a:r>
                      <a:r>
                        <a:rPr lang="ru-RU" sz="1400" b="0" i="1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в том числе: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857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4E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4E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4E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4E8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4E8"/>
                    </a:solidFill>
                  </a:tcPr>
                </a:tc>
              </a:tr>
              <a:tr h="586305"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оптовая и розничная торговли, ремонт автомобилей и мотоциклов</a:t>
                      </a:r>
                    </a:p>
                  </a:txBody>
                  <a:tcPr marL="857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9CD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513,8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9CD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557,7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9CD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595,2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9CD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537,3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9CD"/>
                    </a:solidFill>
                  </a:tcPr>
                </a:tc>
              </a:tr>
              <a:tr h="227484"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транспортная деятельность</a:t>
                      </a:r>
                    </a:p>
                  </a:txBody>
                  <a:tcPr marL="857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EEF4E8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rtl="0" fontAlgn="ctr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45,7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4E8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rtl="0" fontAlgn="ctr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48,5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4E8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rtl="0" fontAlgn="ctr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48,4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4E8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rtl="0" fontAlgn="ctr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34,5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4E8"/>
                    </a:solidFill>
                  </a:tcPr>
                </a:tc>
              </a:tr>
              <a:tr h="227484"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и хранение грузов</a:t>
                      </a:r>
                    </a:p>
                  </a:txBody>
                  <a:tcPr marL="857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4E8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429957"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деятельности гостиниц  и ресторанов</a:t>
                      </a:r>
                    </a:p>
                  </a:txBody>
                  <a:tcPr marL="857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9CD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22,5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9CD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23,8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9CD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25,7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9CD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16,0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9CD"/>
                    </a:solidFill>
                  </a:tcPr>
                </a:tc>
              </a:tr>
              <a:tr h="227484"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информация и связь</a:t>
                      </a:r>
                    </a:p>
                  </a:txBody>
                  <a:tcPr marL="857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4E8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31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4E8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29,2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4E8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30,1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4E8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28,3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4E8"/>
                    </a:solidFill>
                  </a:tcPr>
                </a:tc>
              </a:tr>
              <a:tr h="508130"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финансовое посредничество и страхования</a:t>
                      </a:r>
                    </a:p>
                  </a:txBody>
                  <a:tcPr marL="857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9CD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23,2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9CD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24,5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9CD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26,8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9CD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25,6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9CD"/>
                    </a:solidFill>
                  </a:tcPr>
                </a:tc>
              </a:tr>
              <a:tr h="371326"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операции с недвижимым имуществом</a:t>
                      </a:r>
                    </a:p>
                  </a:txBody>
                  <a:tcPr marL="857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4E8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8,5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4E8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10,7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4E8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11,0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4E8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8,0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4E8"/>
                    </a:solidFill>
                  </a:tcPr>
                </a:tc>
              </a:tr>
              <a:tr h="469044"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профессиональная, научная и техническая деятельность</a:t>
                      </a:r>
                    </a:p>
                  </a:txBody>
                  <a:tcPr marL="857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4E8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6,6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4E8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8,8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4E8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8,9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4E8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7,2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4E8"/>
                    </a:solidFill>
                  </a:tcPr>
                </a:tc>
              </a:tr>
              <a:tr h="469044"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административная и вспомогательная деятельность</a:t>
                      </a:r>
                    </a:p>
                  </a:txBody>
                  <a:tcPr marL="857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4E8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4,5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4E8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4,8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4E8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5,2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4E8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3,4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4E8"/>
                    </a:solidFill>
                  </a:tcPr>
                </a:tc>
              </a:tr>
              <a:tr h="227484"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образование</a:t>
                      </a:r>
                    </a:p>
                  </a:txBody>
                  <a:tcPr marL="857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9CD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8,7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9CD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9,6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9CD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10,7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9CD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10,7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9CD"/>
                    </a:solidFill>
                  </a:tcPr>
                </a:tc>
              </a:tr>
              <a:tr h="227484"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здравоохранение</a:t>
                      </a:r>
                    </a:p>
                  </a:txBody>
                  <a:tcPr marL="857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EEF4E8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rtl="0" fontAlgn="ctr"/>
                      <a:r>
                        <a:rPr lang="ru-RU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3,0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4E8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rtl="0" fontAlgn="ctr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3,3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4E8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rtl="0" fontAlgn="ctr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4,1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4E8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rtl="0" fontAlgn="ctr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4,3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4E8"/>
                    </a:solidFill>
                  </a:tcPr>
                </a:tc>
              </a:tr>
              <a:tr h="132927"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и социальное обслуживание населения</a:t>
                      </a:r>
                    </a:p>
                  </a:txBody>
                  <a:tcPr marL="857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4E8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227484"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искусство, развлечения и отдых</a:t>
                      </a:r>
                    </a:p>
                  </a:txBody>
                  <a:tcPr marL="857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9CD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1,5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9CD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1,5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9CD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1,5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9CD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0,7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9CD"/>
                    </a:solidFill>
                  </a:tcPr>
                </a:tc>
              </a:tr>
              <a:tr h="342011"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прочая обслуживающая деятельность</a:t>
                      </a:r>
                    </a:p>
                  </a:txBody>
                  <a:tcPr marL="857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4E8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6,5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4E8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6,7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4E8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6,3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4E8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5,1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4E8"/>
                    </a:solidFill>
                  </a:tcPr>
                </a:tc>
              </a:tr>
            </a:tbl>
          </a:graphicData>
        </a:graphic>
      </p:graphicFrame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198870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677334" y="0"/>
            <a:ext cx="8449574" cy="546931"/>
          </a:xfrm>
        </p:spPr>
        <p:txBody>
          <a:bodyPr>
            <a:normAutofit/>
          </a:bodyPr>
          <a:lstStyle/>
          <a:p>
            <a:pPr algn="ctr"/>
            <a:r>
              <a:rPr lang="ru-RU" sz="2400" b="1" dirty="0">
                <a:latin typeface="Arial" panose="020B0604020202020204" pitchFamily="34" charset="0"/>
                <a:cs typeface="Arial" panose="020B0604020202020204" pitchFamily="34" charset="0"/>
              </a:rPr>
              <a:t>В процентах к предыдущему году</a:t>
            </a:r>
          </a:p>
        </p:txBody>
      </p:sp>
      <p:sp>
        <p:nvSpPr>
          <p:cNvPr id="4" name="Объект 3"/>
          <p:cNvSpPr>
            <a:spLocks noGrp="1"/>
          </p:cNvSpPr>
          <p:nvPr>
            <p:ph idx="1"/>
          </p:nvPr>
        </p:nvSpPr>
        <p:spPr>
          <a:xfrm>
            <a:off x="-66028" y="1845893"/>
            <a:ext cx="9902238" cy="3555050"/>
          </a:xfrm>
        </p:spPr>
        <p:txBody>
          <a:bodyPr/>
          <a:lstStyle/>
          <a:p>
            <a:pPr lvl="0">
              <a:buClr>
                <a:srgbClr val="90C226"/>
              </a:buClr>
            </a:pPr>
            <a:endParaRPr lang="ru-RU" dirty="0">
              <a:solidFill>
                <a:prstClr val="black">
                  <a:lumMod val="75000"/>
                  <a:lumOff val="25000"/>
                </a:prstClr>
              </a:solidFill>
            </a:endParaRPr>
          </a:p>
          <a:p>
            <a:pPr lvl="0">
              <a:buClr>
                <a:srgbClr val="90C226"/>
              </a:buClr>
            </a:pPr>
            <a:endParaRPr lang="ru-RU" dirty="0">
              <a:solidFill>
                <a:prstClr val="black">
                  <a:lumMod val="75000"/>
                  <a:lumOff val="25000"/>
                </a:prstClr>
              </a:solidFill>
            </a:endParaRPr>
          </a:p>
          <a:p>
            <a:pPr marL="0" indent="0" algn="ctr">
              <a:buNone/>
            </a:pPr>
            <a:endParaRPr lang="ru-RU" dirty="0"/>
          </a:p>
        </p:txBody>
      </p:sp>
      <p:sp>
        <p:nvSpPr>
          <p:cNvPr id="11" name="Номер слайда 1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9</a:t>
            </a:fld>
            <a:endParaRPr lang="en-US" dirty="0"/>
          </a:p>
        </p:txBody>
      </p:sp>
      <p:graphicFrame>
        <p:nvGraphicFramePr>
          <p:cNvPr id="9" name="Диаграмма 8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936814425"/>
              </p:ext>
            </p:extLst>
          </p:nvPr>
        </p:nvGraphicFramePr>
        <p:xfrm>
          <a:off x="1140827" y="862884"/>
          <a:ext cx="8695383" cy="497124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30853073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77334" y="221381"/>
            <a:ext cx="9140434" cy="616017"/>
          </a:xfrm>
        </p:spPr>
        <p:txBody>
          <a:bodyPr>
            <a:noAutofit/>
          </a:bodyPr>
          <a:lstStyle/>
          <a:p>
            <a:r>
              <a:rPr lang="ru-RU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Доли регионов в общем объеме республики</a:t>
            </a:r>
            <a:r>
              <a:rPr lang="ru-RU" sz="24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в 2020г. </a:t>
            </a:r>
            <a:br>
              <a:rPr lang="ru-RU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24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                                    </a:t>
            </a:r>
            <a:r>
              <a:rPr lang="ru-RU" sz="2400" i="1" dirty="0" smtClean="0">
                <a:latin typeface="Arial" panose="020B0604020202020204" pitchFamily="34" charset="0"/>
                <a:cs typeface="Arial" panose="020B0604020202020204" pitchFamily="34" charset="0"/>
              </a:rPr>
              <a:t>(в процентах)</a:t>
            </a:r>
            <a:endParaRPr lang="ru-RU" sz="2400" i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" name="Номер слайда 1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10</a:t>
            </a:fld>
            <a:endParaRPr lang="en-US" dirty="0"/>
          </a:p>
        </p:txBody>
      </p:sp>
      <p:graphicFrame>
        <p:nvGraphicFramePr>
          <p:cNvPr id="9" name="Объект 8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014398935"/>
              </p:ext>
            </p:extLst>
          </p:nvPr>
        </p:nvGraphicFramePr>
        <p:xfrm>
          <a:off x="677863" y="1481070"/>
          <a:ext cx="9251748" cy="456095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3546633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20102" y="180304"/>
            <a:ext cx="10757797" cy="1106092"/>
          </a:xfrm>
        </p:spPr>
        <p:txBody>
          <a:bodyPr>
            <a:normAutofit fontScale="90000"/>
          </a:bodyPr>
          <a:lstStyle/>
          <a:p>
            <a:pPr algn="ctr"/>
            <a:r>
              <a:rPr lang="ru-RU" dirty="0" smtClean="0">
                <a:latin typeface="Arial" panose="020B0604020202020204" pitchFamily="34" charset="0"/>
                <a:cs typeface="Arial" panose="020B0604020202020204" pitchFamily="34" charset="0"/>
              </a:rPr>
              <a:t>Объем услуг на душу населению  </a:t>
            </a:r>
            <a:br>
              <a:rPr lang="ru-RU" dirty="0" smtClean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dirty="0" smtClean="0">
                <a:latin typeface="Arial" panose="020B0604020202020204" pitchFamily="34" charset="0"/>
                <a:cs typeface="Arial" panose="020B0604020202020204" pitchFamily="34" charset="0"/>
              </a:rPr>
              <a:t> по регионам в 2020г. (в сомах)</a:t>
            </a:r>
            <a:endParaRPr lang="ru-RU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" name="Номер слайда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11</a:t>
            </a:fld>
            <a:endParaRPr lang="en-US" dirty="0"/>
          </a:p>
        </p:txBody>
      </p:sp>
      <p:graphicFrame>
        <p:nvGraphicFramePr>
          <p:cNvPr id="11" name="Объект 10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046243637"/>
              </p:ext>
            </p:extLst>
          </p:nvPr>
        </p:nvGraphicFramePr>
        <p:xfrm>
          <a:off x="677863" y="1080334"/>
          <a:ext cx="9663872" cy="470411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19534960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77333" y="77002"/>
            <a:ext cx="9756451" cy="1116531"/>
          </a:xfrm>
        </p:spPr>
        <p:txBody>
          <a:bodyPr>
            <a:normAutofit fontScale="90000"/>
          </a:bodyPr>
          <a:lstStyle/>
          <a:p>
            <a:pPr algn="ctr"/>
            <a:r>
              <a:rPr lang="ru-RU" b="1" dirty="0" smtClean="0">
                <a:latin typeface="Arial" panose="020B0604020202020204" pitchFamily="34" charset="0"/>
                <a:cs typeface="Arial" panose="020B0604020202020204" pitchFamily="34" charset="0"/>
              </a:rPr>
              <a:t>Доля рыночных услуг к ВВП </a:t>
            </a:r>
            <a:r>
              <a:rPr lang="ru-RU" i="1" dirty="0" smtClean="0">
                <a:latin typeface="Arial" panose="020B0604020202020204" pitchFamily="34" charset="0"/>
                <a:cs typeface="Arial" panose="020B0604020202020204" pitchFamily="34" charset="0"/>
              </a:rPr>
              <a:t>(в процентах)</a:t>
            </a:r>
            <a:br>
              <a:rPr lang="ru-RU" i="1" dirty="0" smtClean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i="1" dirty="0" smtClean="0">
                <a:latin typeface="Arial" panose="020B0604020202020204" pitchFamily="34" charset="0"/>
                <a:cs typeface="Arial" panose="020B0604020202020204" pitchFamily="34" charset="0"/>
              </a:rPr>
              <a:t>                                                </a:t>
            </a:r>
            <a:r>
              <a:rPr lang="ru-RU" sz="1300" i="1" dirty="0" smtClean="0">
                <a:latin typeface="Arial" panose="020B0604020202020204" pitchFamily="34" charset="0"/>
                <a:cs typeface="Arial" panose="020B0604020202020204" pitchFamily="34" charset="0"/>
              </a:rPr>
              <a:t>(данные за 2020г. </a:t>
            </a:r>
            <a:r>
              <a:rPr lang="ru-RU" sz="1300" i="1" dirty="0">
                <a:latin typeface="Arial" panose="020B0604020202020204" pitchFamily="34" charset="0"/>
                <a:cs typeface="Arial" panose="020B0604020202020204" pitchFamily="34" charset="0"/>
              </a:rPr>
              <a:t>п</a:t>
            </a:r>
            <a:r>
              <a:rPr lang="ru-RU" sz="1300" i="1" dirty="0" smtClean="0">
                <a:latin typeface="Arial" panose="020B0604020202020204" pitchFamily="34" charset="0"/>
                <a:cs typeface="Arial" panose="020B0604020202020204" pitchFamily="34" charset="0"/>
              </a:rPr>
              <a:t>редварительные)</a:t>
            </a:r>
            <a:endParaRPr lang="ru-RU" sz="1300" i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" name="Номер слайда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12</a:t>
            </a:fld>
            <a:endParaRPr lang="en-US" dirty="0"/>
          </a:p>
        </p:txBody>
      </p:sp>
      <p:graphicFrame>
        <p:nvGraphicFramePr>
          <p:cNvPr id="11" name="Объект 10">
            <a:extLst>
              <a:ext uri="{FF2B5EF4-FFF2-40B4-BE49-F238E27FC236}">
                <a16:creationId xmlns:xdr="http://schemas.openxmlformats.org/drawingml/2006/spreadsheetDrawing" xmlns:a16="http://schemas.microsoft.com/office/drawing/2014/main" xmlns="" xmlns:lc="http://schemas.openxmlformats.org/drawingml/2006/lockedCanvas" id="{00000000-0008-0000-0000-000002000000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188257875"/>
              </p:ext>
            </p:extLst>
          </p:nvPr>
        </p:nvGraphicFramePr>
        <p:xfrm>
          <a:off x="677863" y="1350963"/>
          <a:ext cx="9380537" cy="469106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14687039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77332" y="609600"/>
            <a:ext cx="10707592" cy="1320800"/>
          </a:xfrm>
        </p:spPr>
        <p:txBody>
          <a:bodyPr/>
          <a:lstStyle/>
          <a:p>
            <a:pPr algn="ctr"/>
            <a:r>
              <a:rPr lang="ru-RU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Основные показатели транспортных услуг</a:t>
            </a:r>
            <a:br>
              <a:rPr lang="ru-RU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за январь-сентябрь 2021г.</a:t>
            </a:r>
            <a:endParaRPr lang="ru-RU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7" name="Объект 6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789534595"/>
              </p:ext>
            </p:extLst>
          </p:nvPr>
        </p:nvGraphicFramePr>
        <p:xfrm>
          <a:off x="296215" y="1803041"/>
          <a:ext cx="9839459" cy="4468970"/>
        </p:xfrm>
        <a:graphic>
          <a:graphicData uri="http://schemas.openxmlformats.org/drawingml/2006/table">
            <a:tbl>
              <a:tblPr/>
              <a:tblGrid>
                <a:gridCol w="3588618"/>
                <a:gridCol w="1535315"/>
                <a:gridCol w="1626189"/>
                <a:gridCol w="1764895"/>
                <a:gridCol w="1324442"/>
              </a:tblGrid>
              <a:tr h="238825">
                <a:tc>
                  <a:txBody>
                    <a:bodyPr/>
                    <a:lstStyle/>
                    <a:p>
                      <a:pPr algn="l" fontAlgn="ctr"/>
                      <a:r>
                        <a:rPr lang="ru-RU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Kyrghyz Times" pitchFamily="2" charset="0"/>
                        </a:rPr>
                        <a:t> </a:t>
                      </a:r>
                    </a:p>
                  </a:txBody>
                  <a:tcPr marL="857250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721155">
                <a:tc>
                  <a:txBody>
                    <a:bodyPr/>
                    <a:lstStyle/>
                    <a:p>
                      <a:pPr algn="r" fontAlgn="ctr"/>
                      <a:r>
                        <a:rPr lang="ru-RU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8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2020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8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2021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8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2020 </a:t>
                      </a:r>
                      <a:endParaRPr lang="ru-RU" sz="1800" b="1" i="0" u="none" strike="noStrike" dirty="0" smtClean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r" fontAlgn="ctr"/>
                      <a:r>
                        <a:rPr lang="ru-RU" sz="12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(</a:t>
                      </a:r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 % к 2019г.)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8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2021 </a:t>
                      </a:r>
                      <a:endParaRPr lang="ru-RU" sz="1800" b="1" i="0" u="none" strike="noStrike" dirty="0" smtClean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r" fontAlgn="ctr"/>
                      <a:r>
                        <a:rPr lang="ru-RU" sz="12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(</a:t>
                      </a:r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 % к 2020г)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712456">
                <a:tc>
                  <a:txBody>
                    <a:bodyPr/>
                    <a:lstStyle/>
                    <a:p>
                      <a:pPr algn="l" fontAlgn="ctr"/>
                      <a:r>
                        <a:rPr lang="ru-RU" sz="1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Перевозки грузов </a:t>
                      </a:r>
                      <a:r>
                        <a:rPr lang="ru-RU" sz="1800" b="0" i="1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(млн. тонн)</a:t>
                      </a:r>
                      <a:endParaRPr lang="ru-RU" sz="1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16,00</a:t>
                      </a:r>
                      <a:endParaRPr lang="ru-RU" sz="1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19,50</a:t>
                      </a:r>
                      <a:endParaRPr lang="ru-RU" sz="1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69,1</a:t>
                      </a:r>
                      <a:endParaRPr lang="ru-RU" sz="1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116,9</a:t>
                      </a:r>
                      <a:endParaRPr lang="ru-RU" sz="1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</a:tr>
              <a:tr h="686815">
                <a:tc>
                  <a:txBody>
                    <a:bodyPr/>
                    <a:lstStyle/>
                    <a:p>
                      <a:pPr algn="l" fontAlgn="ctr"/>
                      <a:r>
                        <a:rPr lang="ru-RU" sz="1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Грузооборот </a:t>
                      </a:r>
                      <a:r>
                        <a:rPr lang="ru-RU" sz="1800" b="0" i="1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(млн. тонно-км)</a:t>
                      </a:r>
                      <a:endParaRPr lang="ru-RU" sz="1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1,6</a:t>
                      </a:r>
                      <a:endParaRPr lang="ru-RU" sz="1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1,8</a:t>
                      </a:r>
                      <a:endParaRPr lang="ru-RU" sz="1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83,5</a:t>
                      </a:r>
                      <a:endParaRPr lang="ru-RU" sz="1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113,9</a:t>
                      </a:r>
                      <a:endParaRPr lang="ru-RU" sz="1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995881">
                <a:tc>
                  <a:txBody>
                    <a:bodyPr/>
                    <a:lstStyle/>
                    <a:p>
                      <a:pPr algn="l" fontAlgn="ctr"/>
                      <a:r>
                        <a:rPr lang="ru-RU" sz="1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Перевозки пассажиров</a:t>
                      </a:r>
                      <a:r>
                        <a:rPr lang="ru-RU" sz="1800" b="0" i="1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(млн. чел) </a:t>
                      </a:r>
                      <a:endParaRPr lang="ru-RU" sz="1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286,0</a:t>
                      </a:r>
                      <a:endParaRPr lang="ru-RU" sz="1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358,30</a:t>
                      </a:r>
                      <a:endParaRPr lang="ru-RU" sz="1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51,2</a:t>
                      </a:r>
                      <a:endParaRPr lang="ru-RU" sz="1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125,3</a:t>
                      </a:r>
                      <a:endParaRPr lang="ru-RU" sz="1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113838">
                <a:tc>
                  <a:txBody>
                    <a:bodyPr/>
                    <a:lstStyle/>
                    <a:p>
                      <a:pPr algn="l" fontAlgn="ctr"/>
                      <a:r>
                        <a:rPr lang="ru-RU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Пассажирооборот</a:t>
                      </a:r>
                      <a:r>
                        <a:rPr lang="ru-RU" sz="1800" b="0" i="1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(млн. </a:t>
                      </a:r>
                      <a:r>
                        <a:rPr lang="ru-RU" sz="1800" b="0" i="1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пкм</a:t>
                      </a:r>
                      <a:r>
                        <a:rPr lang="ru-RU" sz="1800" b="0" i="1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)</a:t>
                      </a:r>
                      <a:endParaRPr lang="ru-RU" sz="1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</a:t>
                      </a:r>
                      <a:r>
                        <a:rPr lang="ru-RU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641,60</a:t>
                      </a:r>
                      <a:endParaRPr lang="ru-RU" sz="1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</a:t>
                      </a:r>
                      <a:r>
                        <a:rPr lang="ru-RU" sz="1800" b="0" i="0" u="none" strike="noStrike" baseline="0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139</a:t>
                      </a:r>
                      <a:r>
                        <a:rPr lang="ru-RU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,60</a:t>
                      </a:r>
                      <a:endParaRPr lang="ru-RU" sz="1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48,0</a:t>
                      </a:r>
                      <a:endParaRPr lang="ru-RU" sz="1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132,3</a:t>
                      </a:r>
                      <a:endParaRPr lang="ru-RU" sz="1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13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6330570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marL="864235" indent="-864235" algn="ctr">
              <a:lnSpc>
                <a:spcPct val="107000"/>
              </a:lnSpc>
              <a:spcBef>
                <a:spcPts val="600"/>
              </a:spcBef>
              <a:spcAft>
                <a:spcPts val="600"/>
              </a:spcAft>
            </a:pPr>
            <a:r>
              <a:rPr lang="ru-RU" sz="2400" b="1" dirty="0" smtClean="0">
                <a:latin typeface="Kyrghyz Times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     Оборот </a:t>
            </a:r>
            <a:r>
              <a:rPr lang="ru-RU" sz="2400" b="1" dirty="0">
                <a:latin typeface="Kyrghyz Times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оптовой и розничной торговли, ремонта автомобилей </a:t>
            </a:r>
            <a:r>
              <a:rPr lang="ru-RU" sz="2400" b="1" dirty="0" smtClean="0">
                <a:latin typeface="Kyrghyz Times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и </a:t>
            </a:r>
            <a:r>
              <a:rPr lang="ru-RU" sz="2400" b="1" dirty="0">
                <a:latin typeface="Kyrghyz Times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мотоциклов в </a:t>
            </a:r>
            <a:r>
              <a:rPr lang="ru-RU" sz="2400" b="1" dirty="0" smtClean="0">
                <a:latin typeface="Kyrghyz Times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январе-сентябре</a:t>
            </a:r>
            <a:r>
              <a:rPr lang="ru-RU" sz="24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/>
            </a:r>
            <a:br>
              <a:rPr lang="ru-RU" sz="24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ru-RU" sz="2400" dirty="0"/>
          </a:p>
        </p:txBody>
      </p:sp>
      <p:graphicFrame>
        <p:nvGraphicFramePr>
          <p:cNvPr id="5" name="Объект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27559027"/>
              </p:ext>
            </p:extLst>
          </p:nvPr>
        </p:nvGraphicFramePr>
        <p:xfrm>
          <a:off x="360607" y="1519707"/>
          <a:ext cx="10534920" cy="4657518"/>
        </p:xfrm>
        <a:graphic>
          <a:graphicData uri="http://schemas.openxmlformats.org/drawingml/2006/table">
            <a:tbl>
              <a:tblPr/>
              <a:tblGrid>
                <a:gridCol w="3984307"/>
                <a:gridCol w="1788829"/>
                <a:gridCol w="1788829"/>
                <a:gridCol w="1934211"/>
                <a:gridCol w="1038744"/>
              </a:tblGrid>
              <a:tr h="963182">
                <a:tc rowSpan="2"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6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marR="180340"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 smtClea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Млн</a:t>
                      </a:r>
                      <a:r>
                        <a:rPr lang="ru-RU" sz="1600" b="1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. сомов</a:t>
                      </a:r>
                      <a:endParaRPr lang="ru-RU" sz="16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В процентах к соответствующему</a:t>
                      </a:r>
                      <a:br>
                        <a:rPr lang="ru-RU" sz="1600" b="1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</a:br>
                      <a:r>
                        <a:rPr lang="ru-RU" sz="1600" b="1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периоду предыдущего года</a:t>
                      </a:r>
                      <a:endParaRPr lang="ru-RU" sz="16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250326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b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2020</a:t>
                      </a:r>
                      <a:endParaRPr lang="ru-RU" sz="16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2021</a:t>
                      </a:r>
                      <a:endParaRPr lang="ru-RU" sz="16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2020</a:t>
                      </a:r>
                      <a:endParaRPr lang="ru-RU" sz="16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b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2021</a:t>
                      </a:r>
                      <a:endParaRPr lang="ru-RU" sz="16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50326"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b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Всего</a:t>
                      </a:r>
                      <a:endParaRPr lang="ru-RU" sz="16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y-KG" sz="1600" b="1" dirty="0" smtClea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319 079,7</a:t>
                      </a:r>
                      <a:endParaRPr lang="ru-RU" sz="16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 smtClean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406 252,8</a:t>
                      </a:r>
                      <a:endParaRPr lang="ru-RU" sz="1600" b="1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902970" algn="l"/>
                        </a:tabLst>
                      </a:pPr>
                      <a:r>
                        <a:rPr lang="ky-KG" sz="1600" b="1" dirty="0" smtClea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85,5</a:t>
                      </a:r>
                      <a:endParaRPr lang="ru-RU" sz="16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902970" algn="l"/>
                        </a:tabLst>
                      </a:pPr>
                      <a:r>
                        <a:rPr lang="ky-KG" sz="1600" b="1" dirty="0" smtClea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110,3</a:t>
                      </a:r>
                      <a:endParaRPr lang="ru-RU" sz="16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</a:tr>
              <a:tr h="1085120">
                <a:tc>
                  <a:txBody>
                    <a:bodyPr/>
                    <a:lstStyle/>
                    <a:p>
                      <a:pPr marL="107950" indent="-71755">
                        <a:lnSpc>
                          <a:spcPct val="107000"/>
                        </a:lnSpc>
                        <a:spcBef>
                          <a:spcPts val="100"/>
                        </a:spcBef>
                        <a:spcAft>
                          <a:spcPts val="100"/>
                        </a:spcAft>
                      </a:pPr>
                      <a:r>
                        <a:rPr lang="ru-RU" sz="16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 в том числе:</a:t>
                      </a:r>
                      <a:endParaRPr lang="ru-RU" sz="16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marL="107950" indent="-71755">
                        <a:lnSpc>
                          <a:spcPct val="107000"/>
                        </a:lnSpc>
                        <a:spcBef>
                          <a:spcPts val="100"/>
                        </a:spcBef>
                        <a:spcAft>
                          <a:spcPts val="100"/>
                        </a:spcAft>
                      </a:pPr>
                      <a:r>
                        <a:rPr lang="ru-RU" sz="16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торговли автомобилями и мотоциклами, автодеталями, узлами </a:t>
                      </a:r>
                      <a:br>
                        <a:rPr lang="ru-RU" sz="16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</a:br>
                      <a:r>
                        <a:rPr lang="ru-RU" sz="16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и принадлежностями</a:t>
                      </a:r>
                      <a:endParaRPr lang="ru-RU" sz="16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Bef>
                          <a:spcPts val="100"/>
                        </a:spcBef>
                        <a:spcAft>
                          <a:spcPts val="100"/>
                        </a:spcAft>
                      </a:pPr>
                      <a:r>
                        <a:rPr lang="ky-KG" sz="1600" dirty="0" smtClea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5 756,9</a:t>
                      </a:r>
                      <a:endParaRPr lang="ru-RU" sz="16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Bef>
                          <a:spcPts val="100"/>
                        </a:spcBef>
                        <a:spcAft>
                          <a:spcPts val="100"/>
                        </a:spcAft>
                      </a:pPr>
                      <a:r>
                        <a:rPr lang="ru-RU" sz="1600" dirty="0" smtClean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6 893,2</a:t>
                      </a:r>
                      <a:endParaRPr lang="ru-RU" sz="16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Bef>
                          <a:spcPts val="100"/>
                        </a:spcBef>
                        <a:spcAft>
                          <a:spcPts val="100"/>
                        </a:spcAft>
                        <a:tabLst>
                          <a:tab pos="902970" algn="l"/>
                        </a:tabLst>
                      </a:pPr>
                      <a:r>
                        <a:rPr lang="ru-RU" sz="1600" dirty="0" smtClean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71,7</a:t>
                      </a:r>
                      <a:endParaRPr lang="ru-RU" sz="16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Bef>
                          <a:spcPts val="100"/>
                        </a:spcBef>
                        <a:spcAft>
                          <a:spcPts val="100"/>
                        </a:spcAft>
                        <a:tabLst>
                          <a:tab pos="902970" algn="l"/>
                        </a:tabLst>
                      </a:pPr>
                      <a:r>
                        <a:rPr lang="ru-RU" sz="1600" dirty="0" smtClean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109,9</a:t>
                      </a:r>
                      <a:endParaRPr lang="ru-RU" sz="16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518640">
                <a:tc>
                  <a:txBody>
                    <a:bodyPr/>
                    <a:lstStyle/>
                    <a:p>
                      <a:pPr marL="107950" indent="-71755">
                        <a:lnSpc>
                          <a:spcPct val="107000"/>
                        </a:lnSpc>
                        <a:spcBef>
                          <a:spcPts val="100"/>
                        </a:spcBef>
                        <a:spcAft>
                          <a:spcPts val="100"/>
                        </a:spcAft>
                      </a:pPr>
                      <a:r>
                        <a:rPr lang="ru-RU" sz="16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технического обслуживания и ремонта</a:t>
                      </a:r>
                      <a:br>
                        <a:rPr lang="ru-RU" sz="16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</a:br>
                      <a:r>
                        <a:rPr lang="ru-RU" sz="16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автомобилей</a:t>
                      </a:r>
                      <a:endParaRPr lang="ru-RU" sz="16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Bef>
                          <a:spcPts val="100"/>
                        </a:spcBef>
                        <a:spcAft>
                          <a:spcPts val="100"/>
                        </a:spcAft>
                      </a:pPr>
                      <a:r>
                        <a:rPr lang="ru-RU" sz="1600" dirty="0" smtClean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1 608,1</a:t>
                      </a:r>
                      <a:endParaRPr lang="ru-RU" sz="16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Bef>
                          <a:spcPts val="100"/>
                        </a:spcBef>
                        <a:spcAft>
                          <a:spcPts val="100"/>
                        </a:spcAft>
                      </a:pPr>
                      <a:r>
                        <a:rPr lang="ru-RU" sz="1600" dirty="0" smtClean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1 754,2</a:t>
                      </a:r>
                      <a:endParaRPr lang="ru-RU" sz="16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Bef>
                          <a:spcPts val="100"/>
                        </a:spcBef>
                        <a:spcAft>
                          <a:spcPts val="100"/>
                        </a:spcAft>
                        <a:tabLst>
                          <a:tab pos="902970" algn="l"/>
                        </a:tabLst>
                      </a:pPr>
                      <a:r>
                        <a:rPr lang="ru-RU" sz="1600" dirty="0" smtClean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80,3</a:t>
                      </a:r>
                      <a:endParaRPr lang="ru-RU" sz="16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Bef>
                          <a:spcPts val="100"/>
                        </a:spcBef>
                        <a:spcAft>
                          <a:spcPts val="100"/>
                        </a:spcAft>
                        <a:tabLst>
                          <a:tab pos="902970" algn="l"/>
                        </a:tabLst>
                      </a:pPr>
                      <a:r>
                        <a:rPr lang="ru-RU" sz="1600" dirty="0" smtClean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107,9</a:t>
                      </a:r>
                      <a:endParaRPr lang="ru-RU" sz="16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518640">
                <a:tc>
                  <a:txBody>
                    <a:bodyPr/>
                    <a:lstStyle/>
                    <a:p>
                      <a:pPr marL="107950" indent="-71755">
                        <a:lnSpc>
                          <a:spcPct val="107000"/>
                        </a:lnSpc>
                        <a:spcBef>
                          <a:spcPts val="100"/>
                        </a:spcBef>
                        <a:spcAft>
                          <a:spcPts val="100"/>
                        </a:spcAft>
                      </a:pPr>
                      <a:r>
                        <a:rPr lang="ru-RU" sz="16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оптовой торговли, кроме торговли</a:t>
                      </a:r>
                      <a:br>
                        <a:rPr lang="ru-RU" sz="16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</a:br>
                      <a:r>
                        <a:rPr lang="ru-RU" sz="16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автомобилями и мотоциклами</a:t>
                      </a:r>
                      <a:endParaRPr lang="ru-RU" sz="16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Bef>
                          <a:spcPts val="100"/>
                        </a:spcBef>
                        <a:spcAft>
                          <a:spcPts val="100"/>
                        </a:spcAft>
                      </a:pPr>
                      <a:r>
                        <a:rPr lang="ru-RU" sz="1600" dirty="0" smtClean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108 649,6</a:t>
                      </a:r>
                      <a:endParaRPr lang="ru-RU" sz="16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Bef>
                          <a:spcPts val="100"/>
                        </a:spcBef>
                        <a:spcAft>
                          <a:spcPts val="100"/>
                        </a:spcAft>
                      </a:pPr>
                      <a:r>
                        <a:rPr lang="ru-RU" sz="1600" dirty="0" smtClean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133 153,3</a:t>
                      </a:r>
                      <a:endParaRPr lang="ru-RU" sz="16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Bef>
                          <a:spcPts val="100"/>
                        </a:spcBef>
                        <a:spcAft>
                          <a:spcPts val="100"/>
                        </a:spcAft>
                        <a:tabLst>
                          <a:tab pos="902970" algn="l"/>
                        </a:tabLst>
                      </a:pPr>
                      <a:r>
                        <a:rPr lang="ru-RU" sz="1600" dirty="0" smtClean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86,9</a:t>
                      </a:r>
                      <a:endParaRPr lang="ru-RU" sz="16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Bef>
                          <a:spcPts val="100"/>
                        </a:spcBef>
                        <a:spcAft>
                          <a:spcPts val="100"/>
                        </a:spcAft>
                        <a:tabLst>
                          <a:tab pos="902970" algn="l"/>
                        </a:tabLst>
                      </a:pPr>
                      <a:r>
                        <a:rPr lang="ru-RU" sz="1600" dirty="0" smtClean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107,8</a:t>
                      </a:r>
                      <a:endParaRPr lang="ru-RU" sz="16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518640">
                <a:tc>
                  <a:txBody>
                    <a:bodyPr/>
                    <a:lstStyle/>
                    <a:p>
                      <a:pPr marL="107950" indent="-71755">
                        <a:lnSpc>
                          <a:spcPct val="107000"/>
                        </a:lnSpc>
                        <a:spcBef>
                          <a:spcPts val="100"/>
                        </a:spcBef>
                        <a:spcAft>
                          <a:spcPts val="100"/>
                        </a:spcAft>
                      </a:pPr>
                      <a:r>
                        <a:rPr lang="ru-RU" sz="16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розничной торговли моторным</a:t>
                      </a:r>
                      <a:br>
                        <a:rPr lang="ru-RU" sz="16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</a:br>
                      <a:r>
                        <a:rPr lang="ru-RU" sz="16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топливом</a:t>
                      </a:r>
                      <a:endParaRPr lang="ru-RU" sz="16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Bef>
                          <a:spcPts val="100"/>
                        </a:spcBef>
                        <a:spcAft>
                          <a:spcPts val="100"/>
                        </a:spcAft>
                      </a:pPr>
                      <a:r>
                        <a:rPr lang="ru-RU" sz="1600" dirty="0" smtClean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33 700,2</a:t>
                      </a:r>
                      <a:endParaRPr lang="ru-RU" sz="16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Bef>
                          <a:spcPts val="100"/>
                        </a:spcBef>
                        <a:spcAft>
                          <a:spcPts val="100"/>
                        </a:spcAft>
                      </a:pPr>
                      <a:r>
                        <a:rPr lang="ru-RU" sz="1600" dirty="0" smtClean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50 103,6</a:t>
                      </a:r>
                      <a:endParaRPr lang="ru-RU" sz="16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Bef>
                          <a:spcPts val="100"/>
                        </a:spcBef>
                        <a:spcAft>
                          <a:spcPts val="100"/>
                        </a:spcAft>
                        <a:tabLst>
                          <a:tab pos="902970" algn="l"/>
                        </a:tabLst>
                      </a:pPr>
                      <a:r>
                        <a:rPr lang="ru-RU" sz="1600" dirty="0" smtClean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89,2</a:t>
                      </a:r>
                      <a:endParaRPr lang="ru-RU" sz="16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Bef>
                          <a:spcPts val="100"/>
                        </a:spcBef>
                        <a:spcAft>
                          <a:spcPts val="100"/>
                        </a:spcAft>
                        <a:tabLst>
                          <a:tab pos="902970" algn="l"/>
                        </a:tabLst>
                      </a:pPr>
                      <a:r>
                        <a:rPr lang="ru-RU" sz="1600" dirty="0" smtClean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115,1</a:t>
                      </a:r>
                      <a:endParaRPr lang="ru-RU" sz="16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518640">
                <a:tc>
                  <a:txBody>
                    <a:bodyPr/>
                    <a:lstStyle/>
                    <a:p>
                      <a:pPr marL="107950" indent="-71755">
                        <a:lnSpc>
                          <a:spcPct val="107000"/>
                        </a:lnSpc>
                        <a:spcBef>
                          <a:spcPts val="100"/>
                        </a:spcBef>
                        <a:spcAft>
                          <a:spcPts val="100"/>
                        </a:spcAft>
                      </a:pPr>
                      <a:r>
                        <a:rPr lang="ru-RU" sz="16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розничной торговли, кроме торговли</a:t>
                      </a:r>
                      <a:br>
                        <a:rPr lang="ru-RU" sz="16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</a:br>
                      <a:r>
                        <a:rPr lang="ru-RU" sz="16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автомобилями и мотоциклами</a:t>
                      </a:r>
                      <a:endParaRPr lang="ru-RU" sz="16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Bef>
                          <a:spcPts val="100"/>
                        </a:spcBef>
                        <a:spcAft>
                          <a:spcPts val="100"/>
                        </a:spcAft>
                      </a:pPr>
                      <a:r>
                        <a:rPr lang="ru-RU" sz="1600" dirty="0" smtClean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169 364,9</a:t>
                      </a:r>
                      <a:endParaRPr lang="ru-RU" sz="16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Bef>
                          <a:spcPts val="100"/>
                        </a:spcBef>
                        <a:spcAft>
                          <a:spcPts val="100"/>
                        </a:spcAft>
                      </a:pPr>
                      <a:r>
                        <a:rPr lang="ky-KG" sz="1600" dirty="0" smtClea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214 348,5</a:t>
                      </a:r>
                      <a:endParaRPr lang="ru-RU" sz="16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Bef>
                          <a:spcPts val="100"/>
                        </a:spcBef>
                        <a:spcAft>
                          <a:spcPts val="100"/>
                        </a:spcAft>
                        <a:tabLst>
                          <a:tab pos="902970" algn="l"/>
                        </a:tabLst>
                      </a:pPr>
                      <a:r>
                        <a:rPr lang="ky-KG" sz="1600" dirty="0" smtClea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84,4</a:t>
                      </a:r>
                      <a:endParaRPr lang="ru-RU" sz="16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Bef>
                          <a:spcPts val="100"/>
                        </a:spcBef>
                        <a:spcAft>
                          <a:spcPts val="100"/>
                        </a:spcAft>
                        <a:tabLst>
                          <a:tab pos="902970" algn="l"/>
                        </a:tabLst>
                      </a:pPr>
                      <a:r>
                        <a:rPr lang="ru-RU" sz="1600" dirty="0" smtClean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111,1</a:t>
                      </a:r>
                      <a:endParaRPr lang="ru-RU" sz="16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14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5630502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77333" y="609600"/>
            <a:ext cx="9187883" cy="935865"/>
          </a:xfrm>
        </p:spPr>
        <p:txBody>
          <a:bodyPr>
            <a:normAutofit fontScale="90000"/>
          </a:bodyPr>
          <a:lstStyle/>
          <a:p>
            <a:pPr marL="791845" indent="-791845" algn="ctr">
              <a:lnSpc>
                <a:spcPct val="107000"/>
              </a:lnSpc>
              <a:spcBef>
                <a:spcPts val="600"/>
              </a:spcBef>
              <a:spcAft>
                <a:spcPts val="600"/>
              </a:spcAft>
            </a:pPr>
            <a:r>
              <a:rPr lang="ru-RU" sz="2700" b="1" dirty="0">
                <a:latin typeface="Kyrghyz Times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Объем услуг, предоставленных гостиницами и ресторанами </a:t>
            </a:r>
            <a:r>
              <a:rPr lang="ru-RU" sz="2700" b="1" dirty="0" smtClean="0">
                <a:latin typeface="Kyrghyz Times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2700" b="1" dirty="0" smtClean="0">
                <a:latin typeface="Kyrghyz Times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700" b="1" dirty="0" smtClean="0">
                <a:latin typeface="Kyrghyz Times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 январе-сентябре</a:t>
            </a:r>
            <a:r>
              <a:rPr lang="ru-RU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/>
            </a:r>
            <a:br>
              <a:rPr lang="ru-RU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ru-RU" dirty="0"/>
          </a:p>
        </p:txBody>
      </p:sp>
      <p:graphicFrame>
        <p:nvGraphicFramePr>
          <p:cNvPr id="5" name="Объект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789345810"/>
              </p:ext>
            </p:extLst>
          </p:nvPr>
        </p:nvGraphicFramePr>
        <p:xfrm>
          <a:off x="677334" y="1893195"/>
          <a:ext cx="9496976" cy="3618962"/>
        </p:xfrm>
        <a:graphic>
          <a:graphicData uri="http://schemas.openxmlformats.org/drawingml/2006/table">
            <a:tbl>
              <a:tblPr/>
              <a:tblGrid>
                <a:gridCol w="3230871"/>
                <a:gridCol w="1365666"/>
                <a:gridCol w="1595491"/>
                <a:gridCol w="2062743"/>
                <a:gridCol w="1242205"/>
              </a:tblGrid>
              <a:tr h="895028">
                <a:tc rowSpan="2"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ru-RU" sz="1600" b="1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6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ru-RU" sz="1600" b="1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Млн. сомов</a:t>
                      </a:r>
                      <a:endParaRPr lang="ru-RU" sz="16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ru-RU" sz="1600" b="1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В процентах к соответствующему</a:t>
                      </a:r>
                      <a:br>
                        <a:rPr lang="ru-RU" sz="1600" b="1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</a:br>
                      <a:r>
                        <a:rPr lang="ru-RU" sz="1600" b="1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периоду предыдущего года</a:t>
                      </a:r>
                      <a:endParaRPr lang="ru-RU" sz="16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284627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Bef>
                          <a:spcPts val="100"/>
                        </a:spcBef>
                        <a:spcAft>
                          <a:spcPts val="100"/>
                        </a:spcAft>
                      </a:pPr>
                      <a:r>
                        <a:rPr lang="ru-RU" sz="1600" b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2020</a:t>
                      </a:r>
                      <a:endParaRPr lang="ru-RU" sz="16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Bef>
                          <a:spcPts val="100"/>
                        </a:spcBef>
                        <a:spcAft>
                          <a:spcPts val="100"/>
                        </a:spcAft>
                      </a:pPr>
                      <a:r>
                        <a:rPr lang="ru-RU" sz="1600" b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2021</a:t>
                      </a:r>
                      <a:endParaRPr lang="ru-RU" sz="16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Bef>
                          <a:spcPts val="100"/>
                        </a:spcBef>
                        <a:spcAft>
                          <a:spcPts val="100"/>
                        </a:spcAft>
                      </a:pPr>
                      <a:r>
                        <a:rPr lang="ru-RU" sz="1600" b="1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2020</a:t>
                      </a:r>
                      <a:endParaRPr lang="ru-RU" sz="16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Bef>
                          <a:spcPts val="100"/>
                        </a:spcBef>
                        <a:spcAft>
                          <a:spcPts val="100"/>
                        </a:spcAft>
                      </a:pPr>
                      <a:r>
                        <a:rPr lang="ru-RU" sz="1600" b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2021</a:t>
                      </a:r>
                      <a:endParaRPr lang="ru-RU" sz="16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84627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ru-RU" sz="1600" b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Всего</a:t>
                      </a:r>
                      <a:endParaRPr lang="ru-RU" sz="16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R="46990" algn="r">
                        <a:lnSpc>
                          <a:spcPct val="1070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ru-RU" sz="1600" b="1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9</a:t>
                      </a:r>
                      <a:r>
                        <a:rPr lang="ru-RU" sz="1600" b="1" dirty="0" smtClea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362,1</a:t>
                      </a:r>
                      <a:endParaRPr lang="ru-RU" sz="16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R="46990" algn="r">
                        <a:lnSpc>
                          <a:spcPct val="1070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ru-RU" sz="1600" b="1" dirty="0" smtClean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12 065,4</a:t>
                      </a:r>
                      <a:endParaRPr lang="ru-RU" sz="1600" b="1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ru-RU" sz="1600" b="1" dirty="0" smtClean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54,6</a:t>
                      </a:r>
                      <a:endParaRPr lang="ru-RU" sz="1600" b="1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ru-RU" sz="1600" b="1" dirty="0" smtClean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112,4</a:t>
                      </a:r>
                      <a:endParaRPr lang="ru-RU" sz="1600" b="1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</a:tr>
              <a:tr h="1259652">
                <a:tc>
                  <a:txBody>
                    <a:bodyPr/>
                    <a:lstStyle/>
                    <a:p>
                      <a:pPr marL="107950" indent="-71755">
                        <a:lnSpc>
                          <a:spcPct val="1070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ru-RU" sz="16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 в том числе:</a:t>
                      </a:r>
                      <a:endParaRPr lang="ru-RU" sz="16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marL="107950" indent="-71755">
                        <a:lnSpc>
                          <a:spcPct val="1070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ru-RU" sz="16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гостиницами, а также прочими местами для туристического и краткосрочного проживания </a:t>
                      </a:r>
                      <a:endParaRPr lang="ru-RU" sz="16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R="46990" algn="r">
                        <a:lnSpc>
                          <a:spcPct val="1070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ru-RU" sz="1600" dirty="0" smtClea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688,8</a:t>
                      </a:r>
                      <a:endParaRPr lang="ru-RU" sz="16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R="46990" algn="r">
                        <a:lnSpc>
                          <a:spcPct val="1070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ru-RU" sz="1600" dirty="0" smtClea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820,6</a:t>
                      </a:r>
                      <a:endParaRPr lang="ru-RU" sz="16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ru-RU" sz="1600" dirty="0" smtClean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34,3</a:t>
                      </a:r>
                      <a:endParaRPr lang="ru-RU" sz="16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ru-RU" sz="1600" dirty="0" smtClean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125,7</a:t>
                      </a:r>
                      <a:endParaRPr lang="ru-RU" sz="16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895028">
                <a:tc>
                  <a:txBody>
                    <a:bodyPr/>
                    <a:lstStyle/>
                    <a:p>
                      <a:pPr marL="107950" indent="-71755">
                        <a:lnSpc>
                          <a:spcPct val="1070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ru-RU" sz="16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ресторанами, барами, мобильных и прочих услуг по обеспечению пищей</a:t>
                      </a:r>
                      <a:endParaRPr lang="ru-RU" sz="16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R="46990" algn="r">
                        <a:lnSpc>
                          <a:spcPct val="1070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ru-RU" sz="1600" dirty="0" smtClea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8 673,3</a:t>
                      </a:r>
                      <a:endParaRPr lang="ru-RU" sz="16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R="46990" algn="r">
                        <a:lnSpc>
                          <a:spcPct val="1070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ru-RU" sz="1600" dirty="0" smtClean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11 244,8</a:t>
                      </a:r>
                      <a:endParaRPr lang="ru-RU" sz="16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ru-RU" sz="1600" dirty="0" smtClea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57,8</a:t>
                      </a:r>
                      <a:endParaRPr lang="ru-RU" sz="16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ru-RU" sz="1600" dirty="0" smtClean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111,4</a:t>
                      </a:r>
                      <a:endParaRPr lang="ru-RU" sz="16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15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1503617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77333" y="609600"/>
            <a:ext cx="9870464" cy="768439"/>
          </a:xfrm>
        </p:spPr>
        <p:txBody>
          <a:bodyPr>
            <a:normAutofit/>
          </a:bodyPr>
          <a:lstStyle/>
          <a:p>
            <a:pPr algn="ctr"/>
            <a:r>
              <a:rPr lang="ru-RU" dirty="0"/>
              <a:t> </a:t>
            </a:r>
            <a:r>
              <a:rPr lang="ru-RU" dirty="0" smtClean="0"/>
              <a:t>              </a:t>
            </a:r>
            <a:r>
              <a:rPr lang="ru-RU" sz="2800" dirty="0" smtClean="0"/>
              <a:t>Количество </a:t>
            </a:r>
            <a:r>
              <a:rPr lang="ru-RU" sz="2800" dirty="0"/>
              <a:t>рынков </a:t>
            </a:r>
            <a:r>
              <a:rPr lang="ru-RU" sz="2800" dirty="0" smtClean="0"/>
              <a:t>в </a:t>
            </a:r>
            <a:r>
              <a:rPr lang="ru-RU" sz="2800" dirty="0"/>
              <a:t>II квартале </a:t>
            </a:r>
            <a:r>
              <a:rPr lang="ru-RU" sz="2800" dirty="0" smtClean="0"/>
              <a:t>2021г.</a:t>
            </a:r>
            <a:endParaRPr lang="ru-RU" sz="2800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16</a:t>
            </a:fld>
            <a:endParaRPr lang="en-US" dirty="0"/>
          </a:p>
        </p:txBody>
      </p:sp>
      <p:graphicFrame>
        <p:nvGraphicFramePr>
          <p:cNvPr id="7" name="Объект 6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305655700"/>
              </p:ext>
            </p:extLst>
          </p:nvPr>
        </p:nvGraphicFramePr>
        <p:xfrm>
          <a:off x="1004553" y="1378039"/>
          <a:ext cx="9903855" cy="5451061"/>
        </p:xfrm>
        <a:graphic>
          <a:graphicData uri="http://schemas.openxmlformats.org/drawingml/2006/table">
            <a:tbl>
              <a:tblPr/>
              <a:tblGrid>
                <a:gridCol w="3529743"/>
                <a:gridCol w="1058732"/>
                <a:gridCol w="1064162"/>
                <a:gridCol w="1064162"/>
                <a:gridCol w="1064162"/>
                <a:gridCol w="1064162"/>
                <a:gridCol w="1058732"/>
              </a:tblGrid>
              <a:tr h="258246">
                <a:tc rowSpan="3">
                  <a:txBody>
                    <a:bodyPr/>
                    <a:lstStyle/>
                    <a:p>
                      <a:pPr algn="ctr" fontAlgn="b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6">
                  <a:txBody>
                    <a:bodyPr/>
                    <a:lstStyle/>
                    <a:p>
                      <a:pPr algn="ctr" fontAlgn="t"/>
                      <a:r>
                        <a:rPr lang="ru-RU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Количество рынков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258246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 fontAlgn="t"/>
                      <a:r>
                        <a:rPr lang="ru-RU" sz="16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Всего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5">
                  <a:txBody>
                    <a:bodyPr/>
                    <a:lstStyle/>
                    <a:p>
                      <a:pPr algn="ctr" fontAlgn="t"/>
                      <a:r>
                        <a:rPr lang="ru-RU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в том числе по видам рынков: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1500934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6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продовольственные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6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вещевые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смешан </a:t>
                      </a:r>
                      <a:r>
                        <a:rPr lang="ru-RU" sz="1600" b="1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ные</a:t>
                      </a:r>
                      <a:endParaRPr lang="ru-RU" sz="16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по продаже скота, птицы и зернофуража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6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продажа автомобилей и автозапчастей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58246"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А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3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4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5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6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58246">
                <a:tc>
                  <a:txBody>
                    <a:bodyPr/>
                    <a:lstStyle/>
                    <a:p>
                      <a:pPr algn="l" fontAlgn="b"/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16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16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16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16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16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</a:tr>
              <a:tr h="258246"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b="1" i="0" u="none" strike="noStrike" baseline="0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  </a:t>
                      </a:r>
                      <a:r>
                        <a:rPr lang="ru-RU" sz="1400" b="1" i="0" u="none" strike="noStrike" baseline="0" dirty="0" err="1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К</a:t>
                      </a:r>
                      <a:r>
                        <a:rPr lang="ru-RU" sz="1400" b="1" i="0" u="none" strike="noStrike" dirty="0" err="1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ыргызская</a:t>
                      </a:r>
                      <a:r>
                        <a:rPr lang="ru-RU" sz="14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</a:t>
                      </a:r>
                      <a:r>
                        <a:rPr lang="ru-RU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Республика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6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352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6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95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6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81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6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122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45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6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9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58246">
                <a:tc>
                  <a:txBody>
                    <a:bodyPr/>
                    <a:lstStyle/>
                    <a:p>
                      <a:pPr algn="ctr" fontAlgn="b"/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16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16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16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16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16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58246"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Иссык-Кульская область</a:t>
                      </a:r>
                    </a:p>
                  </a:txBody>
                  <a:tcPr marL="857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12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16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16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12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16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58246"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Джалал-Абадская</a:t>
                      </a:r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</a:t>
                      </a:r>
                      <a:r>
                        <a:rPr lang="ru-RU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область 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857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73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25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16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17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11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4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58246"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Нарынская</a:t>
                      </a:r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область</a:t>
                      </a:r>
                    </a:p>
                  </a:txBody>
                  <a:tcPr marL="857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14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3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3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7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16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58246"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Баткенская</a:t>
                      </a:r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область</a:t>
                      </a:r>
                    </a:p>
                  </a:txBody>
                  <a:tcPr marL="857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24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3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14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6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16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334683"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Ошская</a:t>
                      </a:r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область</a:t>
                      </a:r>
                    </a:p>
                  </a:txBody>
                  <a:tcPr marL="857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83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27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16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22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18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16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58246"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Таласская</a:t>
                      </a:r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область</a:t>
                      </a:r>
                    </a:p>
                  </a:txBody>
                  <a:tcPr marL="857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14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6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4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58246"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Чуйская область</a:t>
                      </a:r>
                    </a:p>
                  </a:txBody>
                  <a:tcPr marL="857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38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4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27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4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58246"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г.Бишкек</a:t>
                      </a:r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</a:t>
                      </a:r>
                    </a:p>
                  </a:txBody>
                  <a:tcPr marL="857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71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22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42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4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58246"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г.Ош</a:t>
                      </a:r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</a:t>
                      </a:r>
                    </a:p>
                  </a:txBody>
                  <a:tcPr marL="857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23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5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17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2580189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17</a:t>
            </a:fld>
            <a:endParaRPr lang="en-US" dirty="0"/>
          </a:p>
        </p:txBody>
      </p:sp>
      <p:sp>
        <p:nvSpPr>
          <p:cNvPr id="6" name="Прямоугольник 5"/>
          <p:cNvSpPr/>
          <p:nvPr/>
        </p:nvSpPr>
        <p:spPr>
          <a:xfrm>
            <a:off x="577516" y="1828800"/>
            <a:ext cx="9538636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spcBef>
                <a:spcPts val="1000"/>
              </a:spcBef>
              <a:buClr>
                <a:srgbClr val="90C226"/>
              </a:buClr>
              <a:buSzPct val="80000"/>
            </a:pPr>
            <a:r>
              <a:rPr lang="ru-RU" sz="48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СПАСИБО ЗА ВНИМАНИЕ</a:t>
            </a:r>
          </a:p>
        </p:txBody>
      </p:sp>
      <p:pic>
        <p:nvPicPr>
          <p:cNvPr id="7" name="Picture 19" descr="7oblastif-0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0102" y="6025416"/>
            <a:ext cx="720725" cy="6744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2454907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Грань">
  <a:themeElements>
    <a:clrScheme name="Facet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90C226"/>
      </a:accent1>
      <a:accent2>
        <a:srgbClr val="54A021"/>
      </a:accent2>
      <a:accent3>
        <a:srgbClr val="E6B91E"/>
      </a:accent3>
      <a:accent4>
        <a:srgbClr val="E76618"/>
      </a:accent4>
      <a:accent5>
        <a:srgbClr val="C42F1A"/>
      </a:accent5>
      <a:accent6>
        <a:srgbClr val="918655"/>
      </a:accent6>
      <a:hlink>
        <a:srgbClr val="99CA3C"/>
      </a:hlink>
      <a:folHlink>
        <a:srgbClr val="B9D181"/>
      </a:folHlink>
    </a:clrScheme>
    <a:fontScheme name="Facet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Face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CFBC31BA-B70F-4F30-BCAA-4F3011E16C4D}"/>
    </a:ext>
  </a:extLst>
</a:theme>
</file>

<file path=ppt/theme/theme2.xml><?xml version="1.0" encoding="utf-8"?>
<a:theme xmlns:a="http://schemas.openxmlformats.org/drawingml/2006/main" name="1_Грань">
  <a:themeElements>
    <a:clrScheme name="Facet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90C226"/>
      </a:accent1>
      <a:accent2>
        <a:srgbClr val="54A021"/>
      </a:accent2>
      <a:accent3>
        <a:srgbClr val="E6B91E"/>
      </a:accent3>
      <a:accent4>
        <a:srgbClr val="E76618"/>
      </a:accent4>
      <a:accent5>
        <a:srgbClr val="C42F1A"/>
      </a:accent5>
      <a:accent6>
        <a:srgbClr val="918655"/>
      </a:accent6>
      <a:hlink>
        <a:srgbClr val="99CA3C"/>
      </a:hlink>
      <a:folHlink>
        <a:srgbClr val="B9D181"/>
      </a:folHlink>
    </a:clrScheme>
    <a:fontScheme name="Facet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Face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CFBC31BA-B70F-4F30-BCAA-4F3011E16C4D}"/>
    </a:ext>
  </a:extLst>
</a:theme>
</file>

<file path=ppt/theme/theme3.xml><?xml version="1.0" encoding="utf-8"?>
<a:theme xmlns:a="http://schemas.openxmlformats.org/drawingml/2006/main" name="2_Грань">
  <a:themeElements>
    <a:clrScheme name="Facet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90C226"/>
      </a:accent1>
      <a:accent2>
        <a:srgbClr val="54A021"/>
      </a:accent2>
      <a:accent3>
        <a:srgbClr val="E6B91E"/>
      </a:accent3>
      <a:accent4>
        <a:srgbClr val="E76618"/>
      </a:accent4>
      <a:accent5>
        <a:srgbClr val="C42F1A"/>
      </a:accent5>
      <a:accent6>
        <a:srgbClr val="918655"/>
      </a:accent6>
      <a:hlink>
        <a:srgbClr val="99CA3C"/>
      </a:hlink>
      <a:folHlink>
        <a:srgbClr val="B9D181"/>
      </a:folHlink>
    </a:clrScheme>
    <a:fontScheme name="Facet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Face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CFBC31BA-B70F-4F30-BCAA-4F3011E16C4D}"/>
    </a:ext>
  </a:extLst>
</a:theme>
</file>

<file path=ppt/theme/theme4.xml><?xml version="1.0" encoding="utf-8"?>
<a:theme xmlns:a="http://schemas.openxmlformats.org/drawingml/2006/main" name="3_Грань">
  <a:themeElements>
    <a:clrScheme name="Facet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90C226"/>
      </a:accent1>
      <a:accent2>
        <a:srgbClr val="54A021"/>
      </a:accent2>
      <a:accent3>
        <a:srgbClr val="E6B91E"/>
      </a:accent3>
      <a:accent4>
        <a:srgbClr val="E76618"/>
      </a:accent4>
      <a:accent5>
        <a:srgbClr val="C42F1A"/>
      </a:accent5>
      <a:accent6>
        <a:srgbClr val="918655"/>
      </a:accent6>
      <a:hlink>
        <a:srgbClr val="99CA3C"/>
      </a:hlink>
      <a:folHlink>
        <a:srgbClr val="B9D181"/>
      </a:folHlink>
    </a:clrScheme>
    <a:fontScheme name="Facet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Face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CFBC31BA-B70F-4F30-BCAA-4F3011E16C4D}"/>
    </a:ext>
  </a:extLst>
</a:theme>
</file>

<file path=ppt/theme/theme5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Override1.xml><?xml version="1.0" encoding="utf-8"?>
<a:themeOverride xmlns:a="http://schemas.openxmlformats.org/drawingml/2006/main">
  <a:clrScheme name="Стандартная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  <a:fontScheme name="Стандартная">
    <a:majorFont>
      <a:latin typeface="Calibri Light" panose="020F03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 panose="020F05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Стандартная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2.xml><?xml version="1.0" encoding="utf-8"?>
<a:themeOverride xmlns:a="http://schemas.openxmlformats.org/drawingml/2006/main">
  <a:clrScheme name="Стандартная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  <a:fontScheme name="Стандартная">
    <a:majorFont>
      <a:latin typeface="Calibri Light" panose="020F03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 panose="020F05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Стандартная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3.xml><?xml version="1.0" encoding="utf-8"?>
<a:themeOverride xmlns:a="http://schemas.openxmlformats.org/drawingml/2006/main">
  <a:clrScheme name="Стандартная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  <a:fontScheme name="Стандартная">
    <a:majorFont>
      <a:latin typeface="Calibri Light" panose="020F03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 panose="020F05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Стандартная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4.xml><?xml version="1.0" encoding="utf-8"?>
<a:themeOverride xmlns:a="http://schemas.openxmlformats.org/drawingml/2006/main">
  <a:clrScheme name="Стандартная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  <a:fontScheme name="Стандартная">
    <a:majorFont>
      <a:latin typeface="Calibri Light" panose="020F03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 panose="020F05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Стандартная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1343</TotalTime>
  <Words>828</Words>
  <Application>Microsoft Office PowerPoint</Application>
  <PresentationFormat>Широкоэкранный</PresentationFormat>
  <Paragraphs>360</Paragraphs>
  <Slides>17</Slides>
  <Notes>3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8</vt:i4>
      </vt:variant>
      <vt:variant>
        <vt:lpstr>Тема</vt:lpstr>
      </vt:variant>
      <vt:variant>
        <vt:i4>4</vt:i4>
      </vt:variant>
      <vt:variant>
        <vt:lpstr>Заголовки слайдов</vt:lpstr>
      </vt:variant>
      <vt:variant>
        <vt:i4>17</vt:i4>
      </vt:variant>
    </vt:vector>
  </HeadingPairs>
  <TitlesOfParts>
    <vt:vector size="29" baseType="lpstr">
      <vt:lpstr>Arial</vt:lpstr>
      <vt:lpstr>Calibri</vt:lpstr>
      <vt:lpstr>Kyrghyz Times</vt:lpstr>
      <vt:lpstr>Times New Roman</vt:lpstr>
      <vt:lpstr>Times New Roman CYR</vt:lpstr>
      <vt:lpstr>Trebuchet MS</vt:lpstr>
      <vt:lpstr>Wingdings</vt:lpstr>
      <vt:lpstr>Wingdings 3</vt:lpstr>
      <vt:lpstr>Грань</vt:lpstr>
      <vt:lpstr>1_Грань</vt:lpstr>
      <vt:lpstr>2_Грань</vt:lpstr>
      <vt:lpstr>3_Грань</vt:lpstr>
      <vt:lpstr> Рынок услуг  в Кыргызской Республике   </vt:lpstr>
      <vt:lpstr>Презентация PowerPoint</vt:lpstr>
      <vt:lpstr>Презентация PowerPoint</vt:lpstr>
      <vt:lpstr>Распространение информации по статистике услуг </vt:lpstr>
      <vt:lpstr>Нормативно правовая база формирования  статистической информации</vt:lpstr>
      <vt:lpstr>Источники информации</vt:lpstr>
      <vt:lpstr>Методологическая основа формирования статистической информации</vt:lpstr>
      <vt:lpstr>Объем рыночных услуг по видам экономической деятельности (млрд. сом) </vt:lpstr>
      <vt:lpstr>В процентах к предыдущему году</vt:lpstr>
      <vt:lpstr>Доли регионов в общем объеме республики в 2020г.                                        (в процентах)</vt:lpstr>
      <vt:lpstr>Объем услуг на душу населению    по регионам в 2020г. (в сомах)</vt:lpstr>
      <vt:lpstr>Доля рыночных услуг к ВВП (в процентах)                                                 (данные за 2020г. предварительные)</vt:lpstr>
      <vt:lpstr>Основные показатели транспортных услуг  за январь-сентябрь 2021г.</vt:lpstr>
      <vt:lpstr>       Оборот оптовой и розничной торговли, ремонта автомобилей и мотоциклов в январе-сентябре </vt:lpstr>
      <vt:lpstr>Объем услуг, предоставленных гостиницами и ресторанами  в январе-сентябре </vt:lpstr>
      <vt:lpstr>               Количество рынков в II квартале 2021г.</vt:lpstr>
      <vt:lpstr>Презентация PowerPoint</vt:lpstr>
    </vt:vector>
  </TitlesOfParts>
  <Company>SPecialiST RePack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Об объемах рыночных услуг Кыргызской Республики  по итогам 2019г.</dc:title>
  <dc:creator>Mambetalieva</dc:creator>
  <cp:lastModifiedBy>edoronina</cp:lastModifiedBy>
  <cp:revision>87</cp:revision>
  <cp:lastPrinted>2021-10-21T04:15:51Z</cp:lastPrinted>
  <dcterms:created xsi:type="dcterms:W3CDTF">2020-03-09T04:36:15Z</dcterms:created>
  <dcterms:modified xsi:type="dcterms:W3CDTF">2021-10-21T09:36:47Z</dcterms:modified>
</cp:coreProperties>
</file>