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1" r:id="rId3"/>
    <p:sldId id="324" r:id="rId4"/>
    <p:sldId id="325" r:id="rId5"/>
    <p:sldId id="326" r:id="rId6"/>
    <p:sldId id="269" r:id="rId7"/>
    <p:sldId id="318" r:id="rId8"/>
    <p:sldId id="327" r:id="rId9"/>
    <p:sldId id="328" r:id="rId10"/>
    <p:sldId id="323" r:id="rId11"/>
    <p:sldId id="320" r:id="rId12"/>
    <p:sldId id="321" r:id="rId13"/>
    <p:sldId id="312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ECFF"/>
    <a:srgbClr val="99CCFF"/>
    <a:srgbClr val="0066FF"/>
    <a:srgbClr val="FFFFCC"/>
    <a:srgbClr val="CCFF66"/>
    <a:srgbClr val="FF3399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5" d="100"/>
          <a:sy n="105" d="100"/>
        </p:scale>
        <p:origin x="11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9532959648032999E-2"/>
                  <c:y val="2.1822145732069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847574609766545E-2"/>
                  <c:y val="-9.1653012074691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5427238292996311E-2"/>
                  <c:y val="-5.2373149756966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9.85373125208822E-2"/>
                  <c:y val="-2.61865748784832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0.97085551885656685</c:v>
                </c:pt>
                <c:pt idx="1">
                  <c:v>1.7223388383084597</c:v>
                </c:pt>
                <c:pt idx="2">
                  <c:v>5.0207191865912364</c:v>
                </c:pt>
                <c:pt idx="3">
                  <c:v>7.1325458905785695</c:v>
                </c:pt>
                <c:pt idx="4">
                  <c:v>7.473167666979279</c:v>
                </c:pt>
                <c:pt idx="5">
                  <c:v>9.0787642984285952</c:v>
                </c:pt>
                <c:pt idx="6">
                  <c:v>9.5856946801034013</c:v>
                </c:pt>
                <c:pt idx="7">
                  <c:v>10.429496834525722</c:v>
                </c:pt>
                <c:pt idx="8">
                  <c:v>10.629792278505377</c:v>
                </c:pt>
                <c:pt idx="9">
                  <c:v>12.050475187756078</c:v>
                </c:pt>
                <c:pt idx="10">
                  <c:v>13.482230928344535</c:v>
                </c:pt>
                <c:pt idx="11">
                  <c:v>14.697689346878647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1321516937959478E-2"/>
                  <c:y val="-5.6737578903380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1057213550367583E-3"/>
                  <c:y val="6.5466437196208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1057213550366829E-3"/>
                  <c:y val="6.1102008049794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8.2114427100736676E-3"/>
                  <c:y val="5.6737578903380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3374377615477857E-2"/>
                  <c:y val="-5.6737578903380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1.5323713046019094</c:v>
                </c:pt>
                <c:pt idx="1">
                  <c:v>3.0299306109997701</c:v>
                </c:pt>
                <c:pt idx="2">
                  <c:v>3.2031959827548206</c:v>
                </c:pt>
                <c:pt idx="3">
                  <c:v>3.3869407792525266</c:v>
                </c:pt>
                <c:pt idx="4">
                  <c:v>4.2820923841560159</c:v>
                </c:pt>
                <c:pt idx="5">
                  <c:v>5.0530700066136518</c:v>
                </c:pt>
                <c:pt idx="6">
                  <c:v>5.4086415785644846</c:v>
                </c:pt>
                <c:pt idx="7">
                  <c:v>5.4613091165666532</c:v>
                </c:pt>
                <c:pt idx="8">
                  <c:v>5.7494428780989608</c:v>
                </c:pt>
                <c:pt idx="9">
                  <c:v>6.6773938861084901</c:v>
                </c:pt>
                <c:pt idx="10">
                  <c:v>6.9489875930436966</c:v>
                </c:pt>
                <c:pt idx="11">
                  <c:v>7.2748981310729164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717848"/>
        <c:axId val="255722944"/>
      </c:lineChart>
      <c:catAx>
        <c:axId val="25571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722944"/>
        <c:crosses val="autoZero"/>
        <c:auto val="1"/>
        <c:lblAlgn val="ctr"/>
        <c:lblOffset val="100"/>
        <c:noMultiLvlLbl val="0"/>
      </c:catAx>
      <c:valAx>
        <c:axId val="25572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71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769669902937825"/>
          <c:y val="0.92649787369629455"/>
          <c:w val="0.33493686772820508"/>
          <c:h val="5.5971767379959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Лист5!$X$28:$X$38</c:f>
              <c:strCache>
                <c:ptCount val="11"/>
                <c:pt idx="0">
                  <c:v>кумшекер                           </c:v>
                </c:pt>
                <c:pt idx="1">
                  <c:v>өсүмдүк майы</c:v>
                </c:pt>
                <c:pt idx="2">
                  <c:v>кой эти</c:v>
                </c:pt>
                <c:pt idx="3">
                  <c:v>уй эти</c:v>
                </c:pt>
                <c:pt idx="4">
                  <c:v>күрүч</c:v>
                </c:pt>
                <c:pt idx="5">
                  <c:v>ун</c:v>
                </c:pt>
                <c:pt idx="6">
                  <c:v>мөмө-жемиштер</c:v>
                </c:pt>
                <c:pt idx="7">
                  <c:v>картошкө</c:v>
                </c:pt>
                <c:pt idx="8">
                  <c:v>жумуртка</c:v>
                </c:pt>
                <c:pt idx="9">
                  <c:v>сүт</c:v>
                </c:pt>
                <c:pt idx="10">
                  <c:v>жемиштер</c:v>
                </c:pt>
              </c:strCache>
            </c:strRef>
          </c:cat>
          <c:val>
            <c:numRef>
              <c:f>Лист5!$Y$28:$Y$38</c:f>
              <c:numCache>
                <c:formatCode>0.0</c:formatCode>
                <c:ptCount val="11"/>
                <c:pt idx="0">
                  <c:v>-2.3563625876654442</c:v>
                </c:pt>
                <c:pt idx="1">
                  <c:v>-1.7485115662183688</c:v>
                </c:pt>
                <c:pt idx="2">
                  <c:v>-1.158265040473637</c:v>
                </c:pt>
                <c:pt idx="3">
                  <c:v>-0.54778038277061114</c:v>
                </c:pt>
                <c:pt idx="4">
                  <c:v>-0.51252145347882561</c:v>
                </c:pt>
                <c:pt idx="5">
                  <c:v>-0.35256649019227382</c:v>
                </c:pt>
                <c:pt idx="6">
                  <c:v>0.13643319960416989</c:v>
                </c:pt>
                <c:pt idx="7">
                  <c:v>1.7647239336921388</c:v>
                </c:pt>
                <c:pt idx="8">
                  <c:v>2.454316207899268</c:v>
                </c:pt>
                <c:pt idx="9">
                  <c:v>4.869326872650916</c:v>
                </c:pt>
                <c:pt idx="10">
                  <c:v>7.6288589577140016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718240"/>
        <c:axId val="255719808"/>
      </c:barChart>
      <c:catAx>
        <c:axId val="25571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719808"/>
        <c:crosses val="autoZero"/>
        <c:auto val="1"/>
        <c:lblAlgn val="ctr"/>
        <c:lblOffset val="100"/>
        <c:noMultiLvlLbl val="0"/>
      </c:catAx>
      <c:valAx>
        <c:axId val="255719808"/>
        <c:scaling>
          <c:orientation val="minMax"/>
          <c:min val="-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718240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Лист5!$E$66</c:f>
              <c:strCache>
                <c:ptCount val="1"/>
                <c:pt idx="0">
                  <c:v>дек.23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Лист5!$D$67:$D$70</c:f>
              <c:strCache>
                <c:ptCount val="4"/>
                <c:pt idx="0">
                  <c:v>А-95</c:v>
                </c:pt>
                <c:pt idx="1">
                  <c:v>А-92</c:v>
                </c:pt>
                <c:pt idx="2">
                  <c:v>А-80</c:v>
                </c:pt>
                <c:pt idx="3">
                  <c:v>Дизель майы</c:v>
                </c:pt>
              </c:strCache>
            </c:strRef>
          </c:cat>
          <c:val>
            <c:numRef>
              <c:f>Лист5!$E$67:$E$70</c:f>
              <c:numCache>
                <c:formatCode>0.0</c:formatCode>
                <c:ptCount val="4"/>
                <c:pt idx="0">
                  <c:v>64.886023757861835</c:v>
                </c:pt>
                <c:pt idx="1">
                  <c:v>58.375146737942096</c:v>
                </c:pt>
                <c:pt idx="2">
                  <c:v>53.679961206941755</c:v>
                </c:pt>
                <c:pt idx="3">
                  <c:v>71.082053080301264</c:v>
                </c:pt>
              </c:numCache>
            </c:numRef>
          </c:val>
        </c:ser>
        <c:ser>
          <c:idx val="1"/>
          <c:order val="1"/>
          <c:tx>
            <c:strRef>
              <c:f>Лист5!$F$66</c:f>
              <c:strCache>
                <c:ptCount val="1"/>
                <c:pt idx="0">
                  <c:v> дек. 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Лист5!$D$67:$D$70</c:f>
              <c:strCache>
                <c:ptCount val="4"/>
                <c:pt idx="0">
                  <c:v>А-95</c:v>
                </c:pt>
                <c:pt idx="1">
                  <c:v>А-92</c:v>
                </c:pt>
                <c:pt idx="2">
                  <c:v>А-80</c:v>
                </c:pt>
                <c:pt idx="3">
                  <c:v>Дизель майы</c:v>
                </c:pt>
              </c:strCache>
            </c:strRef>
          </c:cat>
          <c:val>
            <c:numRef>
              <c:f>Лист5!$F$67:$F$70</c:f>
              <c:numCache>
                <c:formatCode>0.0</c:formatCode>
                <c:ptCount val="4"/>
                <c:pt idx="0">
                  <c:v>66.216683142751023</c:v>
                </c:pt>
                <c:pt idx="1">
                  <c:v>61.982398128618279</c:v>
                </c:pt>
                <c:pt idx="2">
                  <c:v>59.193481613739216</c:v>
                </c:pt>
                <c:pt idx="3">
                  <c:v>68.314575005861485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5720200"/>
        <c:axId val="221288488"/>
      </c:barChart>
      <c:catAx>
        <c:axId val="255720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1288488"/>
        <c:crosses val="autoZero"/>
        <c:auto val="1"/>
        <c:lblAlgn val="ctr"/>
        <c:lblOffset val="100"/>
        <c:noMultiLvlLbl val="0"/>
      </c:catAx>
      <c:valAx>
        <c:axId val="221288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72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360279044707911"/>
          <c:y val="0.93696143136873677"/>
          <c:w val="0.28059837009260524"/>
          <c:h val="4.65039474780579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5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45169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564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966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575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469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52708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95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600" dirty="0" err="1">
                <a:latin typeface="Times New Roman" pitchFamily="18" charset="0"/>
                <a:cs typeface="Times New Roman" panose="02020603050405020304" pitchFamily="18" charset="0"/>
              </a:rPr>
              <a:t>комитети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ru-RU" sz="3200" b="1" i="0" dirty="0" smtClean="0">
                <a:cs typeface="Times New Roman" panose="02020603050405020304" pitchFamily="18" charset="0"/>
              </a:rPr>
              <a:t>202</a:t>
            </a:r>
            <a:r>
              <a:rPr lang="ky-KG" sz="3200" b="1" i="0" dirty="0" smtClean="0">
                <a:cs typeface="Times New Roman" panose="02020603050405020304" pitchFamily="18" charset="0"/>
              </a:rPr>
              <a:t>3</a:t>
            </a:r>
            <a:r>
              <a:rPr lang="ru-RU" sz="3200" b="1" i="0" dirty="0" smtClean="0">
                <a:cs typeface="Times New Roman" panose="02020603050405020304" pitchFamily="18" charset="0"/>
              </a:rPr>
              <a:t>-</a:t>
            </a:r>
            <a:r>
              <a:rPr lang="ru-RU" sz="3200" b="1" i="0" dirty="0" err="1" smtClean="0">
                <a:cs typeface="Times New Roman" panose="02020603050405020304" pitchFamily="18" charset="0"/>
              </a:rPr>
              <a:t>жыл</a:t>
            </a:r>
            <a:r>
              <a:rPr lang="ky-KG" sz="3200" b="1" i="0" dirty="0" smtClean="0">
                <a:cs typeface="Times New Roman" panose="02020603050405020304" pitchFamily="18" charset="0"/>
              </a:rPr>
              <a:t>дын</a:t>
            </a:r>
            <a:r>
              <a:rPr lang="ru-RU" sz="3200" b="1" i="0" dirty="0" smtClean="0">
                <a:cs typeface="Times New Roman" panose="02020603050405020304" pitchFamily="18" charset="0"/>
              </a:rPr>
              <a:t>  </a:t>
            </a:r>
          </a:p>
          <a:p>
            <a:pPr algn="ctr">
              <a:spcBef>
                <a:spcPct val="20000"/>
              </a:spcBef>
            </a:pPr>
            <a:r>
              <a:rPr lang="ru-RU" sz="3200" b="1" i="0" dirty="0" err="1" smtClean="0">
                <a:cs typeface="Times New Roman" panose="02020603050405020304" pitchFamily="18" charset="0"/>
              </a:rPr>
              <a:t>Керектөө</a:t>
            </a:r>
            <a:r>
              <a:rPr lang="ru-RU" sz="3200" b="1" i="0" dirty="0" smtClean="0"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cs typeface="Times New Roman" panose="02020603050405020304" pitchFamily="18" charset="0"/>
              </a:rPr>
              <a:t>бааларынын</a:t>
            </a:r>
            <a:r>
              <a:rPr lang="ru-RU" sz="3200" b="1" i="0" dirty="0">
                <a:cs typeface="Times New Roman" panose="02020603050405020304" pitchFamily="18" charset="0"/>
              </a:rPr>
              <a:t> жана </a:t>
            </a:r>
            <a:r>
              <a:rPr lang="ru-RU" sz="3200" b="1" i="0" dirty="0" err="1">
                <a:cs typeface="Times New Roman" panose="02020603050405020304" pitchFamily="18" charset="0"/>
              </a:rPr>
              <a:t>тарифтеринин</a:t>
            </a:r>
            <a:r>
              <a:rPr lang="ru-RU" sz="3200" b="1" i="0" dirty="0">
                <a:cs typeface="Times New Roman" panose="02020603050405020304" pitchFamily="18" charset="0"/>
              </a:rPr>
              <a:t> </a:t>
            </a:r>
            <a:r>
              <a:rPr lang="ru-RU" sz="3200" b="1" i="0" dirty="0" err="1" smtClean="0">
                <a:cs typeface="Times New Roman" panose="02020603050405020304" pitchFamily="18" charset="0"/>
              </a:rPr>
              <a:t>өзгөрүлүшү</a:t>
            </a:r>
            <a:endParaRPr lang="ru-RU" sz="3200" b="1" i="0" dirty="0"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20072" y="5445125"/>
            <a:ext cx="3312741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1520" y="607161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99592" y="6111414"/>
            <a:ext cx="4800600" cy="622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комитети</a:t>
            </a:r>
            <a:endParaRPr lang="ru-RU" sz="12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95536" y="260648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Республикадагы</a:t>
            </a:r>
            <a:r>
              <a:rPr lang="ru-RU" sz="24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январь-</a:t>
            </a:r>
            <a:r>
              <a:rPr lang="ru-RU" sz="24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декабрындагы</a:t>
            </a:r>
            <a:r>
              <a:rPr lang="ru-RU" sz="24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керектөө</a:t>
            </a:r>
            <a:r>
              <a:rPr lang="ru-RU" sz="24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инфляциясынын</a:t>
            </a:r>
            <a:r>
              <a:rPr lang="ru-RU" sz="24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деңгээлинин</a:t>
            </a:r>
            <a:r>
              <a:rPr lang="ru-RU" sz="24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өзгөрүүсү</a:t>
            </a:r>
            <a:r>
              <a:rPr lang="ru-RU" sz="24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төмөндөө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(-);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декабрына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886394"/>
              </p:ext>
            </p:extLst>
          </p:nvPr>
        </p:nvGraphicFramePr>
        <p:xfrm>
          <a:off x="755576" y="1458519"/>
          <a:ext cx="7704855" cy="434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409799"/>
            <a:ext cx="8320980" cy="642937"/>
          </a:xfrm>
        </p:spPr>
        <p:txBody>
          <a:bodyPr/>
          <a:lstStyle/>
          <a:p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Товарлардын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кызмат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көрсөтүүлөрдүн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баалардын</a:t>
            </a:r>
            <a:r>
              <a:rPr lang="ru-RU" sz="2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тарифтердин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өзгөрүүсү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(+),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төмөндөө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(-);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айга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567918"/>
              </p:ext>
            </p:extLst>
          </p:nvPr>
        </p:nvGraphicFramePr>
        <p:xfrm>
          <a:off x="395536" y="1412776"/>
          <a:ext cx="8031809" cy="4543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1969"/>
                <a:gridCol w="1966403"/>
                <a:gridCol w="2173437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Баалардын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тарифтердин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өзгөрүүсү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көрсөтүүлөр</a:t>
                      </a:r>
                      <a:endParaRPr lang="ru-RU" sz="17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Азык-түлүк 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көрсөтүүлөрү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08575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6228601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0" dirty="0">
                <a:cs typeface="Times New Roman" panose="02020603050405020304" pitchFamily="18" charset="0"/>
              </a:rPr>
              <a:t>Кыргыз </a:t>
            </a:r>
            <a:r>
              <a:rPr lang="ru-RU" sz="1400" i="0" dirty="0" err="1">
                <a:cs typeface="Times New Roman" panose="02020603050405020304" pitchFamily="18" charset="0"/>
              </a:rPr>
              <a:t>Республикасынын</a:t>
            </a:r>
            <a:r>
              <a:rPr lang="ru-RU" sz="1400" i="0" dirty="0"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cs typeface="Times New Roman" panose="02020603050405020304" pitchFamily="18" charset="0"/>
              </a:rPr>
              <a:t>Улуттук</a:t>
            </a:r>
            <a:r>
              <a:rPr lang="ru-RU" sz="1400" i="0" dirty="0">
                <a:cs typeface="Times New Roman" panose="02020603050405020304" pitchFamily="18" charset="0"/>
              </a:rPr>
              <a:t> статистика </a:t>
            </a:r>
            <a:r>
              <a:rPr lang="ru-RU" sz="1400" i="0" dirty="0" err="1">
                <a:cs typeface="Times New Roman" panose="02020603050405020304" pitchFamily="18" charset="0"/>
              </a:rPr>
              <a:t>комитети</a:t>
            </a:r>
            <a:endParaRPr lang="ru-RU" sz="1400" i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54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1366" y="6138440"/>
            <a:ext cx="485775" cy="485775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87601" y="260648"/>
            <a:ext cx="8229600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1600" b="1" i="0" dirty="0" smtClean="0">
              <a:latin typeface="Kyrghyz Times" pitchFamily="2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2300" b="1" i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40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Республикадагы</a:t>
            </a:r>
            <a:r>
              <a:rPr lang="ru-RU" sz="40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декабырында</a:t>
            </a:r>
            <a:r>
              <a:rPr lang="ru-RU" sz="40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керектөө</a:t>
            </a:r>
            <a:r>
              <a:rPr lang="ru-RU" sz="40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инфляциясынын</a:t>
            </a:r>
            <a:r>
              <a:rPr lang="ru-RU" sz="40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деңгээлинин</a:t>
            </a:r>
            <a:r>
              <a:rPr lang="ru-RU" sz="40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өзгөрүүсү</a:t>
            </a:r>
            <a:r>
              <a:rPr lang="ru-RU" sz="40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(+), 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төмөндөө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(-);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айга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2900" i="0" dirty="0" smtClean="0">
              <a:latin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518719"/>
              </p:ext>
            </p:extLst>
          </p:nvPr>
        </p:nvGraphicFramePr>
        <p:xfrm>
          <a:off x="454254" y="1571625"/>
          <a:ext cx="8561276" cy="4305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43608" y="6156593"/>
            <a:ext cx="5814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0" dirty="0">
                <a:cs typeface="Times New Roman" panose="02020603050405020304" pitchFamily="18" charset="0"/>
              </a:rPr>
              <a:t>Кыргыз </a:t>
            </a:r>
            <a:r>
              <a:rPr lang="ru-RU" sz="1200" i="0" dirty="0" err="1"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cs typeface="Times New Roman" panose="02020603050405020304" pitchFamily="18" charset="0"/>
              </a:rPr>
              <a:t>комитети</a:t>
            </a:r>
            <a:endParaRPr lang="ru-RU" sz="1200" i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90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7504" y="6255593"/>
            <a:ext cx="485775" cy="485775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251520" y="260648"/>
            <a:ext cx="8568952" cy="720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2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Күйүүчү-майлоочу</a:t>
            </a:r>
            <a:r>
              <a:rPr lang="ru-RU" sz="22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майлардын</a:t>
            </a:r>
            <a:r>
              <a:rPr lang="ru-RU" sz="22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айрым</a:t>
            </a:r>
            <a:r>
              <a:rPr lang="ru-RU" sz="22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түрлөрүнүн</a:t>
            </a:r>
            <a:r>
              <a:rPr lang="ru-RU" sz="22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2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22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баалары</a:t>
            </a:r>
            <a:r>
              <a:rPr lang="ru-RU" sz="22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2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алардын</a:t>
            </a:r>
            <a:r>
              <a:rPr lang="ru-RU" sz="22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өзгөрүүсү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 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060088"/>
              </p:ext>
            </p:extLst>
          </p:nvPr>
        </p:nvGraphicFramePr>
        <p:xfrm>
          <a:off x="467544" y="1268760"/>
          <a:ext cx="813690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27584" y="6330806"/>
            <a:ext cx="60304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0" dirty="0">
                <a:cs typeface="Times New Roman" panose="02020603050405020304" pitchFamily="18" charset="0"/>
              </a:rPr>
              <a:t>Кыргыз </a:t>
            </a:r>
            <a:r>
              <a:rPr lang="ru-RU" sz="1200" i="0" dirty="0" err="1"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cs typeface="Times New Roman" panose="02020603050405020304" pitchFamily="18" charset="0"/>
              </a:rPr>
              <a:t>комитети</a:t>
            </a:r>
            <a:endParaRPr lang="ru-RU" sz="1200" i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59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188640"/>
            <a:ext cx="8320980" cy="890126"/>
          </a:xfrm>
        </p:spPr>
        <p:txBody>
          <a:bodyPr/>
          <a:lstStyle/>
          <a:p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Товарлардын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кызмат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көрсөтүүлөрдүн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баалардын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тарифтердин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өзгөрүүсү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(+),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төмөндөө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(-);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декабрына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8843581"/>
              </p:ext>
            </p:extLst>
          </p:nvPr>
        </p:nvGraphicFramePr>
        <p:xfrm>
          <a:off x="553266" y="1412776"/>
          <a:ext cx="7887792" cy="4523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894"/>
                <a:gridCol w="1890162"/>
                <a:gridCol w="1635717"/>
                <a:gridCol w="1563019"/>
              </a:tblGrid>
              <a:tr h="799351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Калктын акчалай чыгымдарынын салыштырма </a:t>
                      </a:r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салмагы,</a:t>
                      </a:r>
                      <a:br>
                        <a:rPr lang="ky-KG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пайызы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баалардын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тарифтердин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өзгөрүүсү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7788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89178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көрсөтүүлөр</a:t>
                      </a:r>
                      <a:endParaRPr lang="ru-RU" sz="17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407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45,4%</a:t>
                      </a:r>
                      <a:endParaRPr lang="ru-RU" sz="1800" b="0" i="0" u="none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15,8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9513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8,7%</a:t>
                      </a:r>
                      <a:endParaRPr lang="ru-RU" sz="1800" b="0" i="0" u="none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32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Азык-түлүк</a:t>
                      </a:r>
                      <a:r>
                        <a:rPr lang="ky-KG" sz="17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29,0%</a:t>
                      </a:r>
                      <a:endParaRPr lang="ru-RU" sz="1800" b="0" i="0" u="none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12,7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40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көрсөтүүлөрү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16,9%</a:t>
                      </a:r>
                      <a:endParaRPr lang="ru-RU" sz="1800" b="0" i="0" u="none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27584" y="6327601"/>
            <a:ext cx="54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комитети</a:t>
            </a:r>
            <a:endParaRPr lang="ru-RU" sz="12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114" y="6237313"/>
            <a:ext cx="581454" cy="576064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32712" y="6453336"/>
            <a:ext cx="1159768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5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108656" y="332656"/>
            <a:ext cx="8927839" cy="648073"/>
          </a:xfrm>
        </p:spPr>
        <p:txBody>
          <a:bodyPr>
            <a:normAutofit fontScale="90000"/>
          </a:bodyPr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инфляциянын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деңгээлинин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өзгөрүүсү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(+), 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төмөндөө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(-);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декабрына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455402"/>
              </p:ext>
            </p:extLst>
          </p:nvPr>
        </p:nvGraphicFramePr>
        <p:xfrm>
          <a:off x="683568" y="1196752"/>
          <a:ext cx="7675216" cy="458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20081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ky-KG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03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ш.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12,5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15,7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9,0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12,8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14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8,2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13,9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8,0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8,7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01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7,8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16,0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7,3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11,8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267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6,0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15,3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4,1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y-KG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13,3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499992" y="1916832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 flipV="1">
            <a:off x="6660232" y="1916832"/>
            <a:ext cx="1008112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8656" y="6327601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3568" y="6327601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комитети</a:t>
            </a:r>
            <a:endParaRPr lang="ru-RU" sz="12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1015752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3963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332656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</a:t>
            </a:r>
            <a:r>
              <a:rPr lang="ru-RU" sz="17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маанилүү</a:t>
            </a:r>
            <a:r>
              <a:rPr lang="ru-RU" sz="17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товарлардын</a:t>
            </a:r>
            <a:r>
              <a:rPr lang="ru-RU" sz="17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айрым</a:t>
            </a:r>
            <a:r>
              <a:rPr lang="ru-RU" sz="17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түрлөрүнүн</a:t>
            </a:r>
            <a:r>
              <a:rPr lang="ru-RU" sz="17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17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баалары</a:t>
            </a:r>
            <a:r>
              <a:rPr lang="ru-RU" sz="17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7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алардын</a:t>
            </a:r>
            <a:r>
              <a:rPr lang="ru-RU" sz="17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өзгөрүүсү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 1 кг </a:t>
            </a:r>
            <a:r>
              <a:rPr lang="ru-RU" sz="140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1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(+), </a:t>
            </a:r>
            <a:r>
              <a:rPr lang="ru-RU" sz="140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төмөндөө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5308080"/>
              </p:ext>
            </p:extLst>
          </p:nvPr>
        </p:nvGraphicFramePr>
        <p:xfrm>
          <a:off x="497790" y="1340768"/>
          <a:ext cx="7890634" cy="4550608"/>
        </p:xfrm>
        <a:graphic>
          <a:graphicData uri="http://schemas.openxmlformats.org/drawingml/2006/table">
            <a:tbl>
              <a:tblPr/>
              <a:tblGrid>
                <a:gridCol w="3889615"/>
                <a:gridCol w="1255222"/>
                <a:gridCol w="1305637"/>
                <a:gridCol w="1440160"/>
              </a:tblGrid>
              <a:tr h="92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2022-жылдын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2023-жылдын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Четтөө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декабырына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52,33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65,68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25,5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Жогорку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64,01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52,66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Times New Roman"/>
                        </a:rPr>
                        <a:t>-17,7</a:t>
                      </a:r>
                      <a:endParaRPr lang="ru-RU" sz="18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Орто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дандуу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күрүч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92,20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143,46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55,6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унунан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жасалган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63,80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66,17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Пастеризацияланган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91,29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96,22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5,4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Куюп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сатылуучу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61,03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61,36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543,20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542,83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-0,1</a:t>
                      </a:r>
                      <a:endParaRPr lang="ru-RU" sz="1800" b="1" dirty="0"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527,85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553,85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4,9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496" y="6314503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3568" y="6327601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комитети</a:t>
            </a:r>
            <a:endParaRPr lang="ru-RU" sz="12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943744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3109042"/>
            <a:ext cx="1310754" cy="4450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2289904"/>
            <a:ext cx="1310754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82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9529526"/>
              </p:ext>
            </p:extLst>
          </p:nvPr>
        </p:nvGraphicFramePr>
        <p:xfrm>
          <a:off x="521274" y="1484784"/>
          <a:ext cx="7867150" cy="4564536"/>
        </p:xfrm>
        <a:graphic>
          <a:graphicData uri="http://schemas.openxmlformats.org/drawingml/2006/table">
            <a:tbl>
              <a:tblPr/>
              <a:tblGrid>
                <a:gridCol w="3238889"/>
                <a:gridCol w="1494436"/>
                <a:gridCol w="1621657"/>
                <a:gridCol w="1512168"/>
              </a:tblGrid>
              <a:tr h="791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2022-жылдын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2023-жылдын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Четтөө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декабырына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5471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91,57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83,09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-9,3</a:t>
                      </a:r>
                      <a:endParaRPr lang="ru-RU" sz="18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ү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нкарама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179,53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151,99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-15,3</a:t>
                      </a:r>
                      <a:endParaRPr lang="ru-RU" sz="1800" b="1" dirty="0"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Ак (каймак) май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480,72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497,62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3,5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Макарон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136,71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142,25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60,16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63,74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75,42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59,76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-20,8</a:t>
                      </a:r>
                      <a:endParaRPr lang="ru-RU" sz="1800" b="1" dirty="0"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Көмүр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5 962,40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6 571,82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332656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</a:t>
            </a:r>
            <a:r>
              <a:rPr lang="ru-RU" sz="1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маанилүү</a:t>
            </a:r>
            <a:r>
              <a:rPr lang="ru-RU" sz="1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товарлардын</a:t>
            </a:r>
            <a:r>
              <a:rPr lang="ru-RU" sz="1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айрым</a:t>
            </a:r>
            <a:r>
              <a:rPr lang="ru-RU" sz="16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түрлөрүнүн</a:t>
            </a:r>
            <a:r>
              <a:rPr lang="ru-RU" sz="1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1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баалары</a:t>
            </a:r>
            <a:r>
              <a:rPr lang="ru-RU" sz="1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алардын</a:t>
            </a:r>
            <a:r>
              <a:rPr lang="ru-RU" sz="16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өзгөрүүсү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 1 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кг, 1 тонна, 1 литр </a:t>
            </a:r>
            <a:r>
              <a:rPr lang="ru-RU" sz="140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1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(+), </a:t>
            </a:r>
            <a:r>
              <a:rPr lang="ru-RU" sz="140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төмөндөө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r>
              <a:rPr lang="ru-RU" sz="14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7504" y="6350507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55576" y="6399609"/>
            <a:ext cx="4656584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028384" y="6453336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5157192"/>
            <a:ext cx="1296144" cy="5178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589" y="2564904"/>
            <a:ext cx="1304657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98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86287" cy="928469"/>
          </a:xfrm>
        </p:spPr>
        <p:txBody>
          <a:bodyPr/>
          <a:lstStyle/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ЕАЭБдин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айрым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өлкөлөрү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керектөө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секторундагы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инфляциянын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деңгээли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мурунку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7504" y="6265137"/>
            <a:ext cx="485775" cy="485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6255593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комитети</a:t>
            </a:r>
            <a:endParaRPr lang="ru-RU" sz="12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40352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9</a:t>
            </a:r>
            <a:endParaRPr lang="ru-RU" sz="12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901044"/>
              </p:ext>
            </p:extLst>
          </p:nvPr>
        </p:nvGraphicFramePr>
        <p:xfrm>
          <a:off x="746153" y="1484784"/>
          <a:ext cx="8146327" cy="391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501"/>
                <a:gridCol w="2830522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y-K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2023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y-K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2022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11,9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-0,6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785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260648"/>
            <a:ext cx="813690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b="1" i="0" dirty="0" smtClean="0">
                <a:cs typeface="Times New Roman" panose="02020603050405020304" pitchFamily="18" charset="0"/>
              </a:rPr>
              <a:t>2023-жылдын ноябрына карата ЕЭАБге мүчө-мамлекеттеринин </a:t>
            </a:r>
            <a:r>
              <a:rPr lang="ky-KG" b="1" i="0" dirty="0">
                <a:cs typeface="Times New Roman" panose="02020603050405020304" pitchFamily="18" charset="0"/>
              </a:rPr>
              <a:t>борборлорундагы негизги тамак-аш азыктарынын </a:t>
            </a:r>
            <a:r>
              <a:rPr lang="ky-KG" b="1" i="0" dirty="0" smtClean="0">
                <a:cs typeface="Times New Roman" panose="02020603050405020304" pitchFamily="18" charset="0"/>
              </a:rPr>
              <a:t>орточо керектөө </a:t>
            </a:r>
            <a:r>
              <a:rPr lang="ky-KG" b="1" i="0" dirty="0">
                <a:cs typeface="Times New Roman" panose="02020603050405020304" pitchFamily="18" charset="0"/>
              </a:rPr>
              <a:t>баалары </a:t>
            </a:r>
            <a:endParaRPr lang="ru-RU" i="0" dirty="0">
              <a:cs typeface="Times New Roman" panose="02020603050405020304" pitchFamily="18" charset="0"/>
            </a:endParaRPr>
          </a:p>
          <a:p>
            <a:pPr algn="ctr"/>
            <a:r>
              <a:rPr lang="ky-KG" sz="1400" dirty="0" smtClean="0">
                <a:cs typeface="Times New Roman" panose="02020603050405020304" pitchFamily="18" charset="0"/>
              </a:rPr>
              <a:t>(1 кг </a:t>
            </a:r>
            <a:r>
              <a:rPr lang="ru-RU" sz="1400" dirty="0" smtClean="0">
                <a:cs typeface="Times New Roman" panose="02020603050405020304" pitchFamily="18" charset="0"/>
              </a:rPr>
              <a:t>ү</a:t>
            </a:r>
            <a:r>
              <a:rPr lang="ky-KG" sz="1400" dirty="0" smtClean="0">
                <a:cs typeface="Times New Roman" panose="02020603050405020304" pitchFamily="18" charset="0"/>
              </a:rPr>
              <a:t>ч</a:t>
            </a:r>
            <a:r>
              <a:rPr lang="ru-RU" sz="1400" dirty="0" smtClean="0">
                <a:cs typeface="Times New Roman" panose="02020603050405020304" pitchFamily="18" charset="0"/>
              </a:rPr>
              <a:t>ү</a:t>
            </a:r>
            <a:r>
              <a:rPr lang="ky-KG" sz="1400" dirty="0" smtClean="0">
                <a:cs typeface="Times New Roman" panose="02020603050405020304" pitchFamily="18" charset="0"/>
              </a:rPr>
              <a:t>н </a:t>
            </a:r>
            <a:r>
              <a:rPr lang="ky-KG" sz="1400" dirty="0">
                <a:cs typeface="Times New Roman" panose="02020603050405020304" pitchFamily="18" charset="0"/>
              </a:rPr>
              <a:t>АКШ </a:t>
            </a:r>
            <a:r>
              <a:rPr lang="ky-KG" sz="1400" dirty="0" smtClean="0">
                <a:cs typeface="Times New Roman" panose="02020603050405020304" pitchFamily="18" charset="0"/>
              </a:rPr>
              <a:t>доллары)</a:t>
            </a:r>
            <a:endParaRPr lang="ru-RU" sz="1400" dirty="0"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7999" y="5589240"/>
            <a:ext cx="387799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i="0" dirty="0" err="1">
                <a:cs typeface="Times New Roman" panose="02020603050405020304" pitchFamily="18" charset="0"/>
              </a:rPr>
              <a:t>Мамлекеттердин</a:t>
            </a:r>
            <a:r>
              <a:rPr lang="ru-RU" sz="1100" b="1" i="0" dirty="0">
                <a:cs typeface="Times New Roman" panose="02020603050405020304" pitchFamily="18" charset="0"/>
              </a:rPr>
              <a:t> </a:t>
            </a:r>
            <a:r>
              <a:rPr lang="ru-RU" sz="1100" b="1" i="0" dirty="0" err="1">
                <a:cs typeface="Times New Roman" panose="02020603050405020304" pitchFamily="18" charset="0"/>
              </a:rPr>
              <a:t>Улуттук</a:t>
            </a:r>
            <a:r>
              <a:rPr lang="ru-RU" sz="1100" b="1" i="0" dirty="0">
                <a:cs typeface="Times New Roman" panose="02020603050405020304" pitchFamily="18" charset="0"/>
              </a:rPr>
              <a:t> </a:t>
            </a:r>
            <a:r>
              <a:rPr lang="ru-RU" sz="1100" b="1" i="0" dirty="0" err="1">
                <a:cs typeface="Times New Roman" panose="02020603050405020304" pitchFamily="18" charset="0"/>
              </a:rPr>
              <a:t>банктарынын</a:t>
            </a:r>
            <a:r>
              <a:rPr lang="ru-RU" sz="1100" b="1" i="0" dirty="0">
                <a:cs typeface="Times New Roman" panose="02020603050405020304" pitchFamily="18" charset="0"/>
              </a:rPr>
              <a:t> курсу </a:t>
            </a:r>
            <a:r>
              <a:rPr lang="ru-RU" sz="1100" b="1" i="0" dirty="0" err="1">
                <a:cs typeface="Times New Roman" panose="02020603050405020304" pitchFamily="18" charset="0"/>
              </a:rPr>
              <a:t>боюнча</a:t>
            </a:r>
            <a:r>
              <a:rPr lang="ru-RU" sz="1100" b="1" i="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b="1" i="0" dirty="0">
              <a:cs typeface="Times New Roman" panose="02020603050405020304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10</a:t>
            </a:r>
            <a:endParaRPr lang="ru-RU" sz="1200" dirty="0"/>
          </a:p>
        </p:txBody>
      </p:sp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7504" y="6267466"/>
            <a:ext cx="485775" cy="485775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27584" y="6286412"/>
            <a:ext cx="5108511" cy="382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комитети</a:t>
            </a:r>
            <a:endParaRPr lang="ru-RU" sz="12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172525"/>
              </p:ext>
            </p:extLst>
          </p:nvPr>
        </p:nvGraphicFramePr>
        <p:xfrm>
          <a:off x="534380" y="1452844"/>
          <a:ext cx="8003231" cy="3960442"/>
        </p:xfrm>
        <a:graphic>
          <a:graphicData uri="http://schemas.openxmlformats.org/drawingml/2006/table">
            <a:tbl>
              <a:tblPr firstRow="1" firstCol="1" bandRow="1"/>
              <a:tblGrid>
                <a:gridCol w="1810544"/>
                <a:gridCol w="1581368"/>
                <a:gridCol w="1695956"/>
                <a:gridCol w="1513746"/>
                <a:gridCol w="1401617"/>
              </a:tblGrid>
              <a:tr h="313020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Астана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Минск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281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Уйдун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6,31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</a:t>
                      </a: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Койдун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</a:t>
                      </a:r>
                      <a:r>
                        <a:rPr lang="ky-KG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8,34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 (каймак) май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4,97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10,17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</a:t>
                      </a: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3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Пастеризацияланган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Жумуртка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72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уну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r>
                        <a:rPr lang="ky-KG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72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ундан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жасалган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ky-KG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ky-KG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021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332656"/>
            <a:ext cx="87849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b="1" i="0" dirty="0" smtClean="0">
                <a:cs typeface="Times New Roman" panose="02020603050405020304" pitchFamily="18" charset="0"/>
              </a:rPr>
              <a:t>2023-жылдын ноябрындагы </a:t>
            </a:r>
            <a:r>
              <a:rPr lang="ky-KG" b="1" i="0" dirty="0">
                <a:cs typeface="Times New Roman" panose="02020603050405020304" pitchFamily="18" charset="0"/>
              </a:rPr>
              <a:t>Евразия экономикалык биримдигине (ЕЭАБ) </a:t>
            </a:r>
            <a:r>
              <a:rPr lang="ky-KG" b="1" i="0" dirty="0" smtClean="0">
                <a:cs typeface="Times New Roman" panose="02020603050405020304" pitchFamily="18" charset="0"/>
              </a:rPr>
              <a:t>мүчо-мамлекеттеринин </a:t>
            </a:r>
            <a:r>
              <a:rPr lang="ky-KG" b="1" i="0" dirty="0">
                <a:cs typeface="Times New Roman" panose="02020603050405020304" pitchFamily="18" charset="0"/>
              </a:rPr>
              <a:t>борборлорунда айрым тамак-аш азыктарынын </a:t>
            </a:r>
            <a:endParaRPr lang="ky-KG" b="1" i="0" dirty="0" smtClean="0">
              <a:cs typeface="Times New Roman" panose="02020603050405020304" pitchFamily="18" charset="0"/>
            </a:endParaRPr>
          </a:p>
          <a:p>
            <a:pPr algn="ctr"/>
            <a:r>
              <a:rPr lang="ky-KG" b="1" i="0" dirty="0" smtClean="0">
                <a:cs typeface="Times New Roman" panose="02020603050405020304" pitchFamily="18" charset="0"/>
              </a:rPr>
              <a:t>максималдуу </a:t>
            </a:r>
            <a:r>
              <a:rPr lang="ky-KG" b="1" i="0" dirty="0">
                <a:cs typeface="Times New Roman" panose="02020603050405020304" pitchFamily="18" charset="0"/>
              </a:rPr>
              <a:t>жана минималдуу орточо баалары</a:t>
            </a:r>
            <a:endParaRPr lang="ru-RU" i="0" dirty="0">
              <a:cs typeface="Times New Roman" panose="02020603050405020304" pitchFamily="18" charset="0"/>
            </a:endParaRPr>
          </a:p>
          <a:p>
            <a:pPr algn="ctr"/>
            <a:r>
              <a:rPr lang="ky-KG" sz="1400" i="0" dirty="0">
                <a:cs typeface="Times New Roman" panose="02020603050405020304" pitchFamily="18" charset="0"/>
              </a:rPr>
              <a:t>(килограмм </a:t>
            </a:r>
            <a:r>
              <a:rPr lang="ky-KG" sz="1400" i="0" dirty="0" smtClean="0">
                <a:cs typeface="Times New Roman" panose="02020603050405020304" pitchFamily="18" charset="0"/>
              </a:rPr>
              <a:t>үчүн </a:t>
            </a:r>
            <a:r>
              <a:rPr lang="ky-KG" sz="1400" i="0" dirty="0">
                <a:cs typeface="Times New Roman" panose="02020603050405020304" pitchFamily="18" charset="0"/>
              </a:rPr>
              <a:t>АКШ доллары)</a:t>
            </a:r>
            <a:endParaRPr lang="ru-RU" sz="1400" i="0" dirty="0">
              <a:cs typeface="Times New Roman" panose="02020603050405020304" pitchFamily="18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11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1520" y="6237312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043608" y="6381328"/>
            <a:ext cx="4892487" cy="29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  <a:cs typeface="Times New Roman" panose="02020603050405020304" pitchFamily="18" charset="0"/>
              </a:rPr>
              <a:t>комитети</a:t>
            </a:r>
            <a:endParaRPr lang="ru-RU" sz="12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628801"/>
            <a:ext cx="7632848" cy="43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Көңүл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бурганыңыздарга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рахмат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8913</TotalTime>
  <Words>588</Words>
  <Application>Microsoft Office PowerPoint</Application>
  <PresentationFormat>Экран (4:3)</PresentationFormat>
  <Paragraphs>272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Товарлардын жана кызмат көрсөтүүлөрдүн негизги топтору боюнча баалардын жана тарифтердин өзгөрүүсү  (өсүү (+), төмөндөө (-); мурунку айга пайыз менен)</vt:lpstr>
      <vt:lpstr>Презентация PowerPoint</vt:lpstr>
      <vt:lpstr>Презентация PowerPoint</vt:lpstr>
      <vt:lpstr>Товарлардын жана кызмат көрсөтүүлөрдүн негизги топтору боюнча баалардын жана тарифтердин өзгөрүүсү  (өсүү (+), төмөндөө (-); мурунку жылдын декабрына пайыз менен)</vt:lpstr>
      <vt:lpstr>Аймактар боюнча инфляциянын деңгээлинин өзгөрүүсү  (өсүү (+), төмөндөө (-); мурунку жылдын декабрына пайыз менен)</vt:lpstr>
      <vt:lpstr>Презентация PowerPoint</vt:lpstr>
      <vt:lpstr>Презентация PowerPoint</vt:lpstr>
      <vt:lpstr>ЕАЭБдин айрым өлкөлөрү боюнча керектөө секторундагы инфляциянын деңгээли (мурунку жылдын декабрына пайыз менен)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Чынара Турдубаева</cp:lastModifiedBy>
  <cp:revision>354</cp:revision>
  <cp:lastPrinted>2023-01-13T03:21:10Z</cp:lastPrinted>
  <dcterms:created xsi:type="dcterms:W3CDTF">2014-06-07T05:17:30Z</dcterms:created>
  <dcterms:modified xsi:type="dcterms:W3CDTF">2024-01-13T10:14:29Z</dcterms:modified>
</cp:coreProperties>
</file>