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1" r:id="rId4"/>
    <p:sldId id="308" r:id="rId5"/>
    <p:sldId id="300" r:id="rId6"/>
    <p:sldId id="297" r:id="rId7"/>
    <p:sldId id="299" r:id="rId8"/>
    <p:sldId id="295" r:id="rId9"/>
    <p:sldId id="302" r:id="rId10"/>
    <p:sldId id="303" r:id="rId11"/>
    <p:sldId id="30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8"/>
            <p14:sldId id="300"/>
            <p14:sldId id="297"/>
            <p14:sldId id="299"/>
            <p14:sldId id="295"/>
            <p14:sldId id="302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00"/>
    <a:srgbClr val="969696"/>
    <a:srgbClr val="009900"/>
    <a:srgbClr val="0099CC"/>
    <a:srgbClr val="FF6600"/>
    <a:srgbClr val="3366FF"/>
    <a:srgbClr val="33CC33"/>
    <a:srgbClr val="66CCFF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068" autoAdjust="0"/>
  </p:normalViewPr>
  <p:slideViewPr>
    <p:cSldViewPr snapToGrid="0">
      <p:cViewPr varScale="1">
        <p:scale>
          <a:sx n="104" d="100"/>
          <a:sy n="104" d="100"/>
        </p:scale>
        <p:origin x="19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3989109187377827E-2"/>
          <c:y val="4.1988981694457087E-3"/>
          <c:w val="0.72000434988078088"/>
          <c:h val="0.8865523838996388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AC1DE">
                  <a:lumMod val="75000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A0-4E3F-AFFC-874DDDAE2824}"/>
              </c:ext>
            </c:extLst>
          </c:dPt>
          <c:dPt>
            <c:idx val="1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6A0-4E3F-AFFC-874DDDAE282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A0-4E3F-AFFC-874DDDAE2824}"/>
              </c:ext>
            </c:extLst>
          </c:dPt>
          <c:dPt>
            <c:idx val="3"/>
            <c:bubble3D val="0"/>
            <c:spPr>
              <a:solidFill>
                <a:srgbClr val="99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A0-4E3F-AFFC-874DDDAE2824}"/>
              </c:ext>
            </c:extLst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A0-4E3F-AFFC-874DDDAE2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KG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2D239-6C82-EA1A-68F6-268A60662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0AD53-11A2-9C59-06CE-22436A446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07335A-995A-B3C6-0E71-FB95CC93F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3D7EA-7B92-B5E3-129B-88E5D7092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552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13A8-9215-5DA1-41B5-594F101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15A8C-8A5B-91BF-6DBB-05E40FE1D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9799-CFCD-D9E1-8802-9890E1424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06E2-8997-6A99-A9BE-EACED366C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B20-2974-BC7C-13EB-3E35D18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E6D61-415B-3B55-2A8A-65DD0316E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0EFC2-F7C1-296A-B1B8-434C8C2F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BE54C-B8C7-34AB-3E3E-CF29BED78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9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909527" y="3429000"/>
            <a:ext cx="5690828" cy="24013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ru-RU" sz="3600" b="1" dirty="0"/>
              <a:t>Промышленное развитие Кыргызской Республики               в январе </a:t>
            </a:r>
            <a:r>
              <a:rPr lang="ru-RU" sz="3600" b="1" dirty="0">
                <a:sym typeface="+mn-ea"/>
              </a:rPr>
              <a:t>– м</a:t>
            </a:r>
            <a:r>
              <a:rPr lang="ru-RU" sz="3600" b="1" dirty="0"/>
              <a:t>арте 2025 г. </a:t>
            </a:r>
          </a:p>
          <a:p>
            <a:pPr algn="l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6511637" y="5919297"/>
            <a:ext cx="5561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 статистики промышленности и энергетики </a:t>
            </a:r>
            <a:r>
              <a:rPr lang="en-US" sz="14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</a:t>
            </a:r>
            <a:r>
              <a:rPr lang="ru-RU" sz="1400" dirty="0">
                <a:ln w="3175" cmpd="sng">
                  <a:noFill/>
                </a:ln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Маманова А.Т.</a:t>
            </a:r>
            <a:endParaRPr sz="1400" cap="all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обрабатывающая промышленность">
            <a:extLst>
              <a:ext uri="{FF2B5EF4-FFF2-40B4-BE49-F238E27FC236}">
                <a16:creationId xmlns:a16="http://schemas.microsoft.com/office/drawing/2014/main" id="{FEE62F8E-762A-6E46-0256-87DF3DE9B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84742" cy="38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202933"/>
            <a:ext cx="110701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Итоги деятельности промышленных предприятий </a:t>
            </a:r>
          </a:p>
          <a:p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за январь – март 2025 г.</a:t>
            </a:r>
            <a:endParaRPr lang="ru-RU" altLang="ru-RU" sz="2800" b="1" dirty="0">
              <a:solidFill>
                <a:srgbClr val="0059A3"/>
              </a:solidFill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29030" y="1650022"/>
            <a:ext cx="10753369" cy="3913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Объем промышленного производства составил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159,2 млрд. сомов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Без учета предприятий, разрабатывающих месторождение Кумтор, объем составил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103,2 млрд. сомов;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Индекс промышленного производства, в целом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116,3%;                                  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Индекс промышленного производства б</a:t>
            </a:r>
            <a:r>
              <a:rPr lang="en-US" sz="2200" dirty="0" err="1">
                <a:solidFill>
                  <a:srgbClr val="0059A3"/>
                </a:solidFill>
                <a:latin typeface="DIN Pro Regular"/>
              </a:rPr>
              <a:t>ез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ky-KG" sz="2200" dirty="0">
                <a:solidFill>
                  <a:srgbClr val="0059A3"/>
                </a:solidFill>
                <a:latin typeface="DIN Pro Regular"/>
              </a:rPr>
              <a:t>учета </a:t>
            </a:r>
            <a:r>
              <a:rPr lang="en-US" sz="2200" dirty="0" err="1">
                <a:solidFill>
                  <a:srgbClr val="0059A3"/>
                </a:solidFill>
                <a:latin typeface="DIN Pro Regular"/>
              </a:rPr>
              <a:t>Кумто</a:t>
            </a:r>
            <a:r>
              <a:rPr lang="ky-KG" sz="2200" dirty="0">
                <a:solidFill>
                  <a:srgbClr val="0059A3"/>
                </a:solidFill>
                <a:latin typeface="DIN Pro Regular"/>
              </a:rPr>
              <a:t>ра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ky-KG" sz="2200" b="1" dirty="0">
                <a:solidFill>
                  <a:srgbClr val="0059A3"/>
                </a:solidFill>
                <a:latin typeface="DIN Pro Regular"/>
              </a:rPr>
              <a:t>124,3</a:t>
            </a:r>
            <a:r>
              <a:rPr lang="en-US" sz="2200" b="1" dirty="0">
                <a:solidFill>
                  <a:srgbClr val="0059A3"/>
                </a:solidFill>
                <a:latin typeface="DIN Pro Regular"/>
              </a:rPr>
              <a:t>%</a:t>
            </a:r>
            <a:r>
              <a:rPr lang="ky-KG" sz="2200" b="1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Доля предприятий Кумтора в общем объеме промышленности 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–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35,2%;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Доля Кумтора в общем объеме обрабатывающей промышленности</a:t>
            </a:r>
            <a:r>
              <a:rPr lang="en-US" sz="2200" dirty="0">
                <a:solidFill>
                  <a:srgbClr val="0059A3"/>
                </a:solidFill>
                <a:latin typeface="DIN Pro Regular"/>
              </a:rPr>
              <a:t> –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48,6%.</a:t>
            </a: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45A643-C9F9-1BBA-1999-F95F411B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Соединительная линия уступом 30">
            <a:extLst>
              <a:ext uri="{FF2B5EF4-FFF2-40B4-BE49-F238E27FC236}">
                <a16:creationId xmlns:a16="http://schemas.microsoft.com/office/drawing/2014/main" id="{F5D58CD6-1FC7-DCA5-3B2A-5DB95285A0D6}"/>
              </a:ext>
            </a:extLst>
          </p:cNvPr>
          <p:cNvCxnSpPr>
            <a:cxnSpLocks/>
          </p:cNvCxnSpPr>
          <p:nvPr/>
        </p:nvCxnSpPr>
        <p:spPr>
          <a:xfrm>
            <a:off x="5670364" y="2737078"/>
            <a:ext cx="2762436" cy="1135602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27">
            <a:extLst>
              <a:ext uri="{FF2B5EF4-FFF2-40B4-BE49-F238E27FC236}">
                <a16:creationId xmlns:a16="http://schemas.microsoft.com/office/drawing/2014/main" id="{F172C363-D012-49B1-ECB8-055BAB17CFB5}"/>
              </a:ext>
            </a:extLst>
          </p:cNvPr>
          <p:cNvCxnSpPr>
            <a:cxnSpLocks/>
          </p:cNvCxnSpPr>
          <p:nvPr/>
        </p:nvCxnSpPr>
        <p:spPr>
          <a:xfrm flipV="1">
            <a:off x="2277246" y="2912083"/>
            <a:ext cx="2643589" cy="2074173"/>
          </a:xfrm>
          <a:prstGeom prst="bentConnector3">
            <a:avLst>
              <a:gd name="adj1" fmla="val 71313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2">
            <a:extLst>
              <a:ext uri="{FF2B5EF4-FFF2-40B4-BE49-F238E27FC236}">
                <a16:creationId xmlns:a16="http://schemas.microsoft.com/office/drawing/2014/main" id="{A6C8ABDF-7D73-E16D-8C3D-AAA56B75DAFE}"/>
              </a:ext>
            </a:extLst>
          </p:cNvPr>
          <p:cNvCxnSpPr>
            <a:cxnSpLocks/>
          </p:cNvCxnSpPr>
          <p:nvPr/>
        </p:nvCxnSpPr>
        <p:spPr>
          <a:xfrm>
            <a:off x="6814748" y="4060382"/>
            <a:ext cx="2013850" cy="1212056"/>
          </a:xfrm>
          <a:prstGeom prst="bentConnector3">
            <a:avLst>
              <a:gd name="adj1" fmla="val 1821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BAAE34BB-6E1E-99A3-0C0F-B3339F270F6F}"/>
              </a:ext>
            </a:extLst>
          </p:cNvPr>
          <p:cNvSpPr txBox="1">
            <a:spLocks/>
          </p:cNvSpPr>
          <p:nvPr/>
        </p:nvSpPr>
        <p:spPr>
          <a:xfrm>
            <a:off x="820397" y="1597252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A7E3E6-8528-B28F-8DA6-0C6F04A9D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397" y="96539"/>
            <a:ext cx="10566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Объем промышленной продукции по видам экономической деятельности в январе – марте 2025 г.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B259F9-0064-B2E6-8D4C-FD7122EFCB33}"/>
              </a:ext>
            </a:extLst>
          </p:cNvPr>
          <p:cNvSpPr/>
          <p:nvPr/>
        </p:nvSpPr>
        <p:spPr>
          <a:xfrm>
            <a:off x="820397" y="990796"/>
            <a:ext cx="1004075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500" b="1" dirty="0">
                <a:solidFill>
                  <a:srgbClr val="0059A3"/>
                </a:solidFill>
                <a:latin typeface="DIN Pro Regular"/>
              </a:rPr>
              <a:t>Объемы промышленного производства (в текущих ценах) </a:t>
            </a:r>
          </a:p>
          <a:p>
            <a:pPr algn="ctr"/>
            <a:r>
              <a:rPr lang="ru-RU" sz="1500" b="1" dirty="0">
                <a:solidFill>
                  <a:srgbClr val="0059A3"/>
                </a:solidFill>
                <a:latin typeface="DIN Pro Regular"/>
              </a:rPr>
              <a:t>   и индексы промышленного производства </a:t>
            </a:r>
          </a:p>
          <a:p>
            <a:pPr algn="ctr">
              <a:spcAft>
                <a:spcPts val="1200"/>
              </a:spcAft>
            </a:pPr>
            <a:r>
              <a:rPr lang="ru-RU" sz="1500" b="1" dirty="0">
                <a:solidFill>
                  <a:srgbClr val="0059A3"/>
                </a:solidFill>
                <a:latin typeface="DIN Pro Regular"/>
              </a:rPr>
              <a:t>                   (в сопоставимых ценах, в % к январю</a:t>
            </a:r>
            <a:r>
              <a:rPr lang="ru-KG" sz="15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500" b="1" dirty="0">
                <a:solidFill>
                  <a:srgbClr val="0059A3"/>
                </a:solidFill>
                <a:latin typeface="DIN Pro Regular"/>
              </a:rPr>
              <a:t>марту 2024 года)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44174BA-28F5-A1E2-0D08-394A321C8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828255"/>
              </p:ext>
            </p:extLst>
          </p:nvPr>
        </p:nvGraphicFramePr>
        <p:xfrm>
          <a:off x="4126512" y="2490161"/>
          <a:ext cx="3724240" cy="302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9A3A2C-279D-55FD-A7EC-4273BA73F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57" y="2878086"/>
            <a:ext cx="883509" cy="80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8C17F5-1405-104F-564E-32BE999F3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587" y="4420695"/>
            <a:ext cx="862095" cy="76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F355245-9A72-B771-9421-D4BFA12366DB}"/>
              </a:ext>
            </a:extLst>
          </p:cNvPr>
          <p:cNvSpPr/>
          <p:nvPr/>
        </p:nvSpPr>
        <p:spPr>
          <a:xfrm>
            <a:off x="7977709" y="4504286"/>
            <a:ext cx="1468711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5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Обрабатывающая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промышленность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B0F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115,3 млрд. сом</a:t>
            </a:r>
          </a:p>
          <a:p>
            <a:pPr fontAlgn="b"/>
            <a:r>
              <a:rPr lang="ru-RU" sz="1050" dirty="0">
                <a:solidFill>
                  <a:srgbClr val="00B0F0"/>
                </a:solidFill>
              </a:rPr>
              <a:t>             </a:t>
            </a:r>
            <a:r>
              <a:rPr lang="ru-RU" sz="1050" b="1" dirty="0">
                <a:solidFill>
                  <a:srgbClr val="00B0F0"/>
                </a:solidFill>
                <a:ea typeface="Verdana" panose="020B0604030504040204" pitchFamily="34" charset="0"/>
              </a:rPr>
              <a:t>ИФО 121,0%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B52D097-DAFD-CA9F-445C-7B352A5C8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800" y="2517734"/>
            <a:ext cx="873146" cy="75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D7BDB1F-468E-943A-A067-606A6B057957}"/>
              </a:ext>
            </a:extLst>
          </p:cNvPr>
          <p:cNvSpPr/>
          <p:nvPr/>
        </p:nvSpPr>
        <p:spPr>
          <a:xfrm>
            <a:off x="1532508" y="2435434"/>
            <a:ext cx="1479493" cy="111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50" b="1" dirty="0">
                <a:solidFill>
                  <a:srgbClr val="009900"/>
                </a:solidFill>
                <a:ea typeface="Verdana" panose="020B0604030504040204" pitchFamily="34" charset="0"/>
              </a:rPr>
              <a:t>Водоснабжение, очистки,   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9900"/>
                </a:solidFill>
                <a:ea typeface="Verdana" panose="020B0604030504040204" pitchFamily="34" charset="0"/>
              </a:rPr>
              <a:t>переработки отходов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9900"/>
                </a:solidFill>
                <a:ea typeface="Verdana" panose="020B0604030504040204" pitchFamily="34" charset="0"/>
              </a:rPr>
              <a:t>1,5 млрд. сом</a:t>
            </a:r>
          </a:p>
          <a:p>
            <a:pPr algn="ctr" fontAlgn="b"/>
            <a:r>
              <a:rPr lang="ru-RU" sz="1050" b="1" dirty="0">
                <a:solidFill>
                  <a:srgbClr val="009900"/>
                </a:solidFill>
                <a:ea typeface="Verdana" panose="020B0604030504040204" pitchFamily="34" charset="0"/>
              </a:rPr>
              <a:t>ИФО 121,5%</a:t>
            </a:r>
          </a:p>
          <a:p>
            <a:pPr fontAlgn="b"/>
            <a:endParaRPr lang="ru-RU" sz="1050" dirty="0"/>
          </a:p>
        </p:txBody>
      </p:sp>
      <p:cxnSp>
        <p:nvCxnSpPr>
          <p:cNvPr id="35" name="Соединительная линия уступом 51">
            <a:extLst>
              <a:ext uri="{FF2B5EF4-FFF2-40B4-BE49-F238E27FC236}">
                <a16:creationId xmlns:a16="http://schemas.microsoft.com/office/drawing/2014/main" id="{CBA0BE77-F94A-3AD2-6B66-7AF76B4D5BE2}"/>
              </a:ext>
            </a:extLst>
          </p:cNvPr>
          <p:cNvCxnSpPr>
            <a:cxnSpLocks/>
          </p:cNvCxnSpPr>
          <p:nvPr/>
        </p:nvCxnSpPr>
        <p:spPr>
          <a:xfrm flipV="1">
            <a:off x="2312055" y="2503574"/>
            <a:ext cx="3286365" cy="875754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B735C08-B1A0-BAC1-A746-BA7C4F6E4EB8}"/>
              </a:ext>
            </a:extLst>
          </p:cNvPr>
          <p:cNvSpPr/>
          <p:nvPr/>
        </p:nvSpPr>
        <p:spPr>
          <a:xfrm>
            <a:off x="8007718" y="2927752"/>
            <a:ext cx="1250663" cy="7899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fontAlgn="b"/>
            <a:r>
              <a:rPr lang="ru-RU" sz="1050" b="1" dirty="0">
                <a:solidFill>
                  <a:srgbClr val="0099CC"/>
                </a:solidFill>
                <a:ea typeface="Verdana" panose="020B0604030504040204" pitchFamily="34" charset="0"/>
              </a:rPr>
              <a:t>Добыча</a:t>
            </a:r>
            <a:r>
              <a:rPr lang="ru-RU" sz="1050" dirty="0">
                <a:ln w="0">
                  <a:solidFill>
                    <a:srgbClr val="0099CC"/>
                  </a:solidFill>
                </a:ln>
                <a:solidFill>
                  <a:srgbClr val="0099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Verdana" panose="020B0604030504040204" pitchFamily="34" charset="0"/>
              </a:rPr>
              <a:t> </a:t>
            </a:r>
            <a:r>
              <a:rPr lang="ru-RU" sz="1050" b="1" dirty="0">
                <a:solidFill>
                  <a:srgbClr val="0099CC"/>
                </a:solidFill>
                <a:ea typeface="Verdana" panose="020B0604030504040204" pitchFamily="34" charset="0"/>
              </a:rPr>
              <a:t>полезных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99CC"/>
                </a:solidFill>
                <a:ea typeface="Verdana" panose="020B0604030504040204" pitchFamily="34" charset="0"/>
              </a:rPr>
              <a:t>ископаемых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99CC"/>
                </a:solidFill>
                <a:ea typeface="Verdana" panose="020B0604030504040204" pitchFamily="34" charset="0"/>
              </a:rPr>
              <a:t>14,2 млрд. сом</a:t>
            </a:r>
          </a:p>
          <a:p>
            <a:pPr fontAlgn="b"/>
            <a:r>
              <a:rPr lang="ru-RU" sz="1050" b="1" dirty="0">
                <a:solidFill>
                  <a:srgbClr val="0099CC"/>
                </a:solidFill>
                <a:ea typeface="Verdana" panose="020B0604030504040204" pitchFamily="34" charset="0"/>
              </a:rPr>
              <a:t>       ИФО 96,4% 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8C1C651E-93FF-BF72-8B9F-70C3E7EE6BA4}"/>
              </a:ext>
            </a:extLst>
          </p:cNvPr>
          <p:cNvSpPr/>
          <p:nvPr/>
        </p:nvSpPr>
        <p:spPr>
          <a:xfrm>
            <a:off x="1414458" y="4029848"/>
            <a:ext cx="1759524" cy="111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5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Обеспечение (снабжение)</a:t>
            </a:r>
          </a:p>
          <a:p>
            <a:pPr algn="ctr" fontAlgn="b"/>
            <a:r>
              <a:rPr lang="ru-RU" sz="105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электроэнергией,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газом, паром</a:t>
            </a:r>
          </a:p>
          <a:p>
            <a:pPr algn="ctr" fontAlgn="b">
              <a:spcAft>
                <a:spcPts val="200"/>
              </a:spcAft>
            </a:pPr>
            <a:r>
              <a:rPr lang="ru-RU" sz="105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28,1 млрд. сом</a:t>
            </a:r>
          </a:p>
          <a:p>
            <a:pPr algn="ctr" fontAlgn="b"/>
            <a:r>
              <a:rPr lang="ru-RU" sz="1050" b="1" dirty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ИФО 110,3%</a:t>
            </a:r>
          </a:p>
          <a:p>
            <a:pPr fontAlgn="b"/>
            <a:endParaRPr lang="ru-RU" sz="1050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AC7F800E-5EDC-0E78-F7E4-6B1BC05D986F}"/>
              </a:ext>
            </a:extLst>
          </p:cNvPr>
          <p:cNvSpPr/>
          <p:nvPr/>
        </p:nvSpPr>
        <p:spPr>
          <a:xfrm>
            <a:off x="4972805" y="3270484"/>
            <a:ext cx="126712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300"/>
              </a:spcAft>
            </a:pPr>
            <a:r>
              <a:rPr lang="ru-RU" sz="1050" b="1" i="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Объем производство 159,2</a:t>
            </a:r>
            <a:r>
              <a:rPr lang="ru-RU" sz="105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млрд. сомов,</a:t>
            </a:r>
          </a:p>
          <a:p>
            <a:pPr algn="ctr">
              <a:lnSpc>
                <a:spcPct val="120000"/>
              </a:lnSpc>
            </a:pPr>
            <a:r>
              <a:rPr lang="ru-RU" sz="1050" b="1" i="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ИФО 116,3%</a:t>
            </a:r>
          </a:p>
          <a:p>
            <a:pPr fontAlgn="b"/>
            <a:endParaRPr lang="ru-RU" sz="1050" dirty="0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EB017B2B-695A-0B03-C92C-9212F109E79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09025" y="4119697"/>
            <a:ext cx="877563" cy="764180"/>
            <a:chOff x="1193" y="2572"/>
            <a:chExt cx="508" cy="482"/>
          </a:xfrm>
          <a:solidFill>
            <a:srgbClr val="00B050"/>
          </a:solidFill>
        </p:grpSpPr>
        <p:sp>
          <p:nvSpPr>
            <p:cNvPr id="67" name="AutoShape 3">
              <a:extLst>
                <a:ext uri="{FF2B5EF4-FFF2-40B4-BE49-F238E27FC236}">
                  <a16:creationId xmlns:a16="http://schemas.microsoft.com/office/drawing/2014/main" id="{9BFA5F21-319C-3B4A-040D-86A464E6101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93" y="2572"/>
              <a:ext cx="505" cy="48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KG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F98DA64E-E501-4C3B-B0DA-7F8D71FB3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" y="2572"/>
              <a:ext cx="508" cy="482"/>
            </a:xfrm>
            <a:prstGeom prst="rect">
              <a:avLst/>
            </a:prstGeom>
            <a:grpFill/>
            <a:ln w="9525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23063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6293564" y="3915001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FF6F37E0-4045-690E-D82F-9B63EE409492}"/>
              </a:ext>
            </a:extLst>
          </p:cNvPr>
          <p:cNvSpPr txBox="1"/>
          <p:nvPr/>
        </p:nvSpPr>
        <p:spPr>
          <a:xfrm>
            <a:off x="-481703" y="51394"/>
            <a:ext cx="12385964" cy="1184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Индексы производства по основным видам  </a:t>
            </a:r>
          </a:p>
          <a:p>
            <a:pPr algn="ctr"/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обрабатывающих производств            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      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                                                                                        </a:t>
            </a:r>
            <a:r>
              <a:rPr lang="ru-RU" sz="1500" b="1" dirty="0">
                <a:solidFill>
                  <a:srgbClr val="0059A3"/>
                </a:solidFill>
                <a:latin typeface="DIN Pro Regular"/>
                <a:sym typeface="+mn-ea"/>
              </a:rPr>
              <a:t>(январь </a:t>
            </a:r>
            <a:r>
              <a:rPr lang="ru-KG" sz="15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500" b="1" dirty="0">
                <a:solidFill>
                  <a:srgbClr val="0059A3"/>
                </a:solidFill>
                <a:latin typeface="DIN Pro Regular"/>
                <a:sym typeface="+mn-ea"/>
              </a:rPr>
              <a:t>март 2025 г. к январю</a:t>
            </a:r>
            <a:r>
              <a:rPr lang="ru-KG" sz="15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500" b="1" dirty="0">
                <a:solidFill>
                  <a:srgbClr val="0059A3"/>
                </a:solidFill>
                <a:latin typeface="DIN Pro Regular"/>
                <a:sym typeface="+mn-ea"/>
              </a:rPr>
              <a:t>марту 2024 г., %)</a:t>
            </a:r>
            <a:endParaRPr lang="ru-RU" sz="15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1BACA47-C9EA-2493-EB34-F1AAFCB93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3586" y="1531795"/>
            <a:ext cx="1687358" cy="94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129,9%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деревянных    и бумажных изделий, полиграфическая деятельность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65D059-E58F-9B6E-1CD7-F793F13E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4783" y="1521144"/>
            <a:ext cx="1689724" cy="97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171,0%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пищевых продуктов (включая напитки) и табачных изделий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8CF8DA7-640B-4772-E922-A1B87F0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838" y="1664397"/>
            <a:ext cx="1619363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</a:rPr>
              <a:t>                 141,7%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  <a:endParaRPr lang="ru-RU" alt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28">
            <a:extLst>
              <a:ext uri="{FF2B5EF4-FFF2-40B4-BE49-F238E27FC236}">
                <a16:creationId xmlns:a16="http://schemas.microsoft.com/office/drawing/2014/main" id="{3F9B359F-9609-C4DC-7132-74B2DEB33C99}"/>
              </a:ext>
            </a:extLst>
          </p:cNvPr>
          <p:cNvCxnSpPr>
            <a:cxnSpLocks/>
          </p:cNvCxnSpPr>
          <p:nvPr/>
        </p:nvCxnSpPr>
        <p:spPr>
          <a:xfrm>
            <a:off x="950078" y="2477052"/>
            <a:ext cx="1224787" cy="2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8">
            <a:extLst>
              <a:ext uri="{FF2B5EF4-FFF2-40B4-BE49-F238E27FC236}">
                <a16:creationId xmlns:a16="http://schemas.microsoft.com/office/drawing/2014/main" id="{B58319DE-3239-1E0F-0735-917E14EC5898}"/>
              </a:ext>
            </a:extLst>
          </p:cNvPr>
          <p:cNvCxnSpPr>
            <a:cxnSpLocks/>
          </p:cNvCxnSpPr>
          <p:nvPr/>
        </p:nvCxnSpPr>
        <p:spPr>
          <a:xfrm>
            <a:off x="2328827" y="2480403"/>
            <a:ext cx="1519069" cy="33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8">
            <a:extLst>
              <a:ext uri="{FF2B5EF4-FFF2-40B4-BE49-F238E27FC236}">
                <a16:creationId xmlns:a16="http://schemas.microsoft.com/office/drawing/2014/main" id="{DAB231EF-424B-DF5E-B61E-6C1D946297FB}"/>
              </a:ext>
            </a:extLst>
          </p:cNvPr>
          <p:cNvCxnSpPr>
            <a:cxnSpLocks/>
          </p:cNvCxnSpPr>
          <p:nvPr/>
        </p:nvCxnSpPr>
        <p:spPr>
          <a:xfrm>
            <a:off x="4124507" y="2481671"/>
            <a:ext cx="14973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8">
            <a:extLst>
              <a:ext uri="{FF2B5EF4-FFF2-40B4-BE49-F238E27FC236}">
                <a16:creationId xmlns:a16="http://schemas.microsoft.com/office/drawing/2014/main" id="{4E13F45D-1832-BDDD-F12A-E5537EF60F51}"/>
              </a:ext>
            </a:extLst>
          </p:cNvPr>
          <p:cNvCxnSpPr>
            <a:cxnSpLocks/>
          </p:cNvCxnSpPr>
          <p:nvPr/>
        </p:nvCxnSpPr>
        <p:spPr>
          <a:xfrm flipV="1">
            <a:off x="5861655" y="2475643"/>
            <a:ext cx="1367107" cy="14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8">
            <a:extLst>
              <a:ext uri="{FF2B5EF4-FFF2-40B4-BE49-F238E27FC236}">
                <a16:creationId xmlns:a16="http://schemas.microsoft.com/office/drawing/2014/main" id="{5A1634CC-3975-C058-DEBE-86DC6698B8FA}"/>
              </a:ext>
            </a:extLst>
          </p:cNvPr>
          <p:cNvCxnSpPr>
            <a:cxnSpLocks/>
          </p:cNvCxnSpPr>
          <p:nvPr/>
        </p:nvCxnSpPr>
        <p:spPr>
          <a:xfrm>
            <a:off x="7486560" y="2463810"/>
            <a:ext cx="1581411" cy="118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8">
            <a:extLst>
              <a:ext uri="{FF2B5EF4-FFF2-40B4-BE49-F238E27FC236}">
                <a16:creationId xmlns:a16="http://schemas.microsoft.com/office/drawing/2014/main" id="{6D1F22F8-E71C-528F-33B9-80C842C9609F}"/>
              </a:ext>
            </a:extLst>
          </p:cNvPr>
          <p:cNvCxnSpPr>
            <a:cxnSpLocks/>
          </p:cNvCxnSpPr>
          <p:nvPr/>
        </p:nvCxnSpPr>
        <p:spPr>
          <a:xfrm flipV="1">
            <a:off x="9337854" y="2454357"/>
            <a:ext cx="1429204" cy="132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bject 89">
            <a:extLst>
              <a:ext uri="{FF2B5EF4-FFF2-40B4-BE49-F238E27FC236}">
                <a16:creationId xmlns:a16="http://schemas.microsoft.com/office/drawing/2014/main" id="{6CE80E2F-0023-F8FB-A25D-661108203CD5}"/>
              </a:ext>
            </a:extLst>
          </p:cNvPr>
          <p:cNvSpPr txBox="1"/>
          <p:nvPr/>
        </p:nvSpPr>
        <p:spPr>
          <a:xfrm>
            <a:off x="9993600" y="4833026"/>
            <a:ext cx="261610" cy="12236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основных</a:t>
            </a:r>
            <a:r>
              <a:rPr lang="ru-RU" sz="800" spc="-25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металлов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object 89">
            <a:extLst>
              <a:ext uri="{FF2B5EF4-FFF2-40B4-BE49-F238E27FC236}">
                <a16:creationId xmlns:a16="http://schemas.microsoft.com/office/drawing/2014/main" id="{51861B42-A7CA-4A40-25B2-DF8CFF24B735}"/>
              </a:ext>
            </a:extLst>
          </p:cNvPr>
          <p:cNvSpPr txBox="1"/>
          <p:nvPr/>
        </p:nvSpPr>
        <p:spPr>
          <a:xfrm>
            <a:off x="7778571" y="4845910"/>
            <a:ext cx="630942" cy="116643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деревянных и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бумажных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изделий, полиграфическая деятельность </a:t>
            </a:r>
          </a:p>
        </p:txBody>
      </p:sp>
      <p:sp>
        <p:nvSpPr>
          <p:cNvPr id="29" name="object 89">
            <a:extLst>
              <a:ext uri="{FF2B5EF4-FFF2-40B4-BE49-F238E27FC236}">
                <a16:creationId xmlns:a16="http://schemas.microsoft.com/office/drawing/2014/main" id="{E1BF7254-D0BE-D8F8-47CD-E2DD8DD4A126}"/>
              </a:ext>
            </a:extLst>
          </p:cNvPr>
          <p:cNvSpPr txBox="1"/>
          <p:nvPr/>
        </p:nvSpPr>
        <p:spPr>
          <a:xfrm>
            <a:off x="1668438" y="4891037"/>
            <a:ext cx="261610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пищевых продуктов</a:t>
            </a:r>
            <a:endParaRPr lang="ru-RU" sz="800" spc="-2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0" name="object 89">
            <a:extLst>
              <a:ext uri="{FF2B5EF4-FFF2-40B4-BE49-F238E27FC236}">
                <a16:creationId xmlns:a16="http://schemas.microsoft.com/office/drawing/2014/main" id="{2161FDC1-A8B4-6A62-B233-5497D52BE64E}"/>
              </a:ext>
            </a:extLst>
          </p:cNvPr>
          <p:cNvSpPr txBox="1"/>
          <p:nvPr/>
        </p:nvSpPr>
        <p:spPr>
          <a:xfrm>
            <a:off x="2721602" y="4900570"/>
            <a:ext cx="276999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 нефтепродуктов</a:t>
            </a:r>
          </a:p>
        </p:txBody>
      </p:sp>
      <p:sp>
        <p:nvSpPr>
          <p:cNvPr id="33" name="object 89">
            <a:extLst>
              <a:ext uri="{FF2B5EF4-FFF2-40B4-BE49-F238E27FC236}">
                <a16:creationId xmlns:a16="http://schemas.microsoft.com/office/drawing/2014/main" id="{D8406D39-4C72-F946-5C28-1DF353DAC28D}"/>
              </a:ext>
            </a:extLst>
          </p:cNvPr>
          <p:cNvSpPr txBox="1"/>
          <p:nvPr/>
        </p:nvSpPr>
        <p:spPr>
          <a:xfrm>
            <a:off x="5785167" y="5029209"/>
            <a:ext cx="384721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строительных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700"/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материалов</a:t>
            </a:r>
          </a:p>
        </p:txBody>
      </p:sp>
      <p:sp>
        <p:nvSpPr>
          <p:cNvPr id="34" name="object 89">
            <a:extLst>
              <a:ext uri="{FF2B5EF4-FFF2-40B4-BE49-F238E27FC236}">
                <a16:creationId xmlns:a16="http://schemas.microsoft.com/office/drawing/2014/main" id="{4101B7E0-A207-F63A-24B2-4C8D1D2BD11B}"/>
              </a:ext>
            </a:extLst>
          </p:cNvPr>
          <p:cNvSpPr txBox="1"/>
          <p:nvPr/>
        </p:nvSpPr>
        <p:spPr>
          <a:xfrm>
            <a:off x="4824491" y="4858461"/>
            <a:ext cx="415498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фармацевтической продукции</a:t>
            </a:r>
          </a:p>
        </p:txBody>
      </p:sp>
      <p:sp>
        <p:nvSpPr>
          <p:cNvPr id="35" name="object 89">
            <a:extLst>
              <a:ext uri="{FF2B5EF4-FFF2-40B4-BE49-F238E27FC236}">
                <a16:creationId xmlns:a16="http://schemas.microsoft.com/office/drawing/2014/main" id="{1A3C3CF1-3D85-1581-5141-542C46697217}"/>
              </a:ext>
            </a:extLst>
          </p:cNvPr>
          <p:cNvSpPr txBox="1"/>
          <p:nvPr/>
        </p:nvSpPr>
        <p:spPr>
          <a:xfrm>
            <a:off x="8982212" y="4915179"/>
            <a:ext cx="415498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 химической продукции</a:t>
            </a:r>
          </a:p>
        </p:txBody>
      </p:sp>
      <p:sp>
        <p:nvSpPr>
          <p:cNvPr id="36" name="object 89">
            <a:extLst>
              <a:ext uri="{FF2B5EF4-FFF2-40B4-BE49-F238E27FC236}">
                <a16:creationId xmlns:a16="http://schemas.microsoft.com/office/drawing/2014/main" id="{D3A39675-3743-B325-96A8-E94C3383CEB7}"/>
              </a:ext>
            </a:extLst>
          </p:cNvPr>
          <p:cNvSpPr txBox="1"/>
          <p:nvPr/>
        </p:nvSpPr>
        <p:spPr>
          <a:xfrm>
            <a:off x="3790156" y="4865248"/>
            <a:ext cx="507831" cy="11277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/>
            <a:r>
              <a:rPr sz="800" dirty="0">
                <a:solidFill>
                  <a:srgbClr val="585858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роизводство резиновых и </a:t>
            </a: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пластмассовых</a:t>
            </a: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изделий</a:t>
            </a:r>
          </a:p>
        </p:txBody>
      </p:sp>
      <p:sp>
        <p:nvSpPr>
          <p:cNvPr id="6" name="object 33">
            <a:extLst>
              <a:ext uri="{FF2B5EF4-FFF2-40B4-BE49-F238E27FC236}">
                <a16:creationId xmlns:a16="http://schemas.microsoft.com/office/drawing/2014/main" id="{F92228B1-1464-FC07-50EE-432A569050FC}"/>
              </a:ext>
            </a:extLst>
          </p:cNvPr>
          <p:cNvSpPr/>
          <p:nvPr/>
        </p:nvSpPr>
        <p:spPr>
          <a:xfrm>
            <a:off x="1266945" y="4524351"/>
            <a:ext cx="9491109" cy="72114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1B10C0B-0C9E-AABA-4B23-9538FEEE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274" y="1773237"/>
            <a:ext cx="1803421" cy="63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</a:rPr>
              <a:t>185,7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нефтепродуктов</a:t>
            </a: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C37666B3-A3FB-9B7B-F206-A6449BA57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2387" y="1778129"/>
            <a:ext cx="1689724" cy="666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FF0000"/>
                </a:solidFill>
                <a:latin typeface="Calibri"/>
                <a:cs typeface="Arial" panose="020B0604020202020204"/>
              </a:rPr>
              <a:t>      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</a:rPr>
              <a:t>103,2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</a:rPr>
              <a:t>Производство основных металлов</a:t>
            </a:r>
          </a:p>
        </p:txBody>
      </p:sp>
      <p:pic>
        <p:nvPicPr>
          <p:cNvPr id="1038" name="Picture 14" descr="Глубина переработки нефти">
            <a:extLst>
              <a:ext uri="{FF2B5EF4-FFF2-40B4-BE49-F238E27FC236}">
                <a16:creationId xmlns:a16="http://schemas.microsoft.com/office/drawing/2014/main" id="{F85BE1F2-B2A7-A45C-C129-8F509536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14" y="4705764"/>
            <a:ext cx="329533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Изделия из дерева кыргызов конца 19-го начала 20-го веков » Информационный  портал о Кыргызстане, новости Кыргызстана и туризма">
            <a:extLst>
              <a:ext uri="{FF2B5EF4-FFF2-40B4-BE49-F238E27FC236}">
                <a16:creationId xmlns:a16="http://schemas.microsoft.com/office/drawing/2014/main" id="{7B32633D-B710-6DCF-1982-C9D1F0E1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72" y="4657586"/>
            <a:ext cx="315639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ри поддержке РКФР в КР запущено новое молочное производство - Российско -  Кыргызский Фонд развития">
            <a:extLst>
              <a:ext uri="{FF2B5EF4-FFF2-40B4-BE49-F238E27FC236}">
                <a16:creationId xmlns:a16="http://schemas.microsoft.com/office/drawing/2014/main" id="{22D9CE71-3FF4-CE73-4E75-6439DC84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0441" y="4648041"/>
            <a:ext cx="308564" cy="2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Замещающее содержимое 108">
            <a:extLst>
              <a:ext uri="{FF2B5EF4-FFF2-40B4-BE49-F238E27FC236}">
                <a16:creationId xmlns:a16="http://schemas.microsoft.com/office/drawing/2014/main" id="{9A2A245B-E7AD-1E4D-0F8A-4E94AC248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5648" y="4671168"/>
            <a:ext cx="247650" cy="196850"/>
          </a:xfrm>
          <a:prstGeom prst="rect">
            <a:avLst/>
          </a:prstGeom>
        </p:spPr>
      </p:pic>
      <p:pic>
        <p:nvPicPr>
          <p:cNvPr id="19" name="Замещающее содержимое 104">
            <a:extLst>
              <a:ext uri="{FF2B5EF4-FFF2-40B4-BE49-F238E27FC236}">
                <a16:creationId xmlns:a16="http://schemas.microsoft.com/office/drawing/2014/main" id="{DE9102BB-57A8-229D-8E87-E15FAA80790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819438" y="4664720"/>
            <a:ext cx="319279" cy="24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Замещающее содержимое 102">
            <a:extLst>
              <a:ext uri="{FF2B5EF4-FFF2-40B4-BE49-F238E27FC236}">
                <a16:creationId xmlns:a16="http://schemas.microsoft.com/office/drawing/2014/main" id="{4254BF43-336F-8A73-0500-4EDA4CADD5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351" y="4654937"/>
            <a:ext cx="335915" cy="318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Замещающее содержимое 103">
            <a:extLst>
              <a:ext uri="{FF2B5EF4-FFF2-40B4-BE49-F238E27FC236}">
                <a16:creationId xmlns:a16="http://schemas.microsoft.com/office/drawing/2014/main" id="{9F03AB04-4B11-19CE-EAB2-460B62248431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8973638" y="4632692"/>
            <a:ext cx="295119" cy="2886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8" name="Picture 24" descr="Лекарственный рынок: Кто снабжает кыргызстанцев лекарственными препаратами?  (страны+компании+объемы) — Tazabek">
            <a:extLst>
              <a:ext uri="{FF2B5EF4-FFF2-40B4-BE49-F238E27FC236}">
                <a16:creationId xmlns:a16="http://schemas.microsoft.com/office/drawing/2014/main" id="{4029DC35-E9CD-5FB9-E465-0953C558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51887" y="4638616"/>
            <a:ext cx="329604" cy="2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1EBD8D1-818B-6358-010D-3540F26CE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496" y="1643974"/>
            <a:ext cx="1687358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8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143,0%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Производство резиновых и пластмассовых изделий, строительных материалов</a:t>
            </a:r>
          </a:p>
        </p:txBody>
      </p:sp>
      <p:sp>
        <p:nvSpPr>
          <p:cNvPr id="39" name="object 89">
            <a:extLst>
              <a:ext uri="{FF2B5EF4-FFF2-40B4-BE49-F238E27FC236}">
                <a16:creationId xmlns:a16="http://schemas.microsoft.com/office/drawing/2014/main" id="{09D78D60-0D5E-A507-26AB-E7B453BDD1A4}"/>
              </a:ext>
            </a:extLst>
          </p:cNvPr>
          <p:cNvSpPr txBox="1"/>
          <p:nvPr/>
        </p:nvSpPr>
        <p:spPr>
          <a:xfrm>
            <a:off x="6883010" y="5165803"/>
            <a:ext cx="276999" cy="75748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напитков</a:t>
            </a:r>
            <a:endParaRPr sz="800" dirty="0">
              <a:solidFill>
                <a:srgbClr val="585858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" name="Picture 20" descr="Соки кыргызстанского производства могут выйти на рынки России и Китая">
            <a:extLst>
              <a:ext uri="{FF2B5EF4-FFF2-40B4-BE49-F238E27FC236}">
                <a16:creationId xmlns:a16="http://schemas.microsoft.com/office/drawing/2014/main" id="{1687463E-9932-0E7D-6705-F9458F1C2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96532" y="4684776"/>
            <a:ext cx="308565" cy="2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35B394-B218-E560-369F-8DE32ABFB1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7590" y="2587361"/>
            <a:ext cx="9608129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B61400A-7BA9-B720-47D2-B4229A5067C1}"/>
              </a:ext>
            </a:extLst>
          </p:cNvPr>
          <p:cNvSpPr txBox="1">
            <a:spLocks/>
          </p:cNvSpPr>
          <p:nvPr/>
        </p:nvSpPr>
        <p:spPr>
          <a:xfrm>
            <a:off x="5114146" y="3761750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Текстовое поле 5">
            <a:extLst>
              <a:ext uri="{FF2B5EF4-FFF2-40B4-BE49-F238E27FC236}">
                <a16:creationId xmlns:a16="http://schemas.microsoft.com/office/drawing/2014/main" id="{2EE845D1-ED12-3318-7725-92265E05EA7B}"/>
              </a:ext>
            </a:extLst>
          </p:cNvPr>
          <p:cNvSpPr txBox="1"/>
          <p:nvPr/>
        </p:nvSpPr>
        <p:spPr>
          <a:xfrm>
            <a:off x="1691233" y="183990"/>
            <a:ext cx="919018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Индексы производства по добыче полезных ископаемых</a:t>
            </a:r>
            <a:endParaRPr lang="ru-RU" sz="28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7" name="object 49">
            <a:extLst>
              <a:ext uri="{FF2B5EF4-FFF2-40B4-BE49-F238E27FC236}">
                <a16:creationId xmlns:a16="http://schemas.microsoft.com/office/drawing/2014/main" id="{21A32839-F3FA-124B-2685-FE8816090EED}"/>
              </a:ext>
            </a:extLst>
          </p:cNvPr>
          <p:cNvSpPr txBox="1"/>
          <p:nvPr/>
        </p:nvSpPr>
        <p:spPr>
          <a:xfrm>
            <a:off x="423895" y="1125392"/>
            <a:ext cx="398185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(январь </a:t>
            </a:r>
            <a:r>
              <a:rPr lang="ru-KG" sz="14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март 2025 г. к январю</a:t>
            </a:r>
            <a:r>
              <a:rPr lang="ru-KG" sz="14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марту 2024 г., %)</a:t>
            </a:r>
            <a:endParaRPr sz="1400" b="1" dirty="0">
              <a:solidFill>
                <a:srgbClr val="0059A3"/>
              </a:solidFill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61F9FFC-888E-C9A0-6C1A-4CFBA213508F}"/>
              </a:ext>
            </a:extLst>
          </p:cNvPr>
          <p:cNvSpPr/>
          <p:nvPr/>
        </p:nvSpPr>
        <p:spPr>
          <a:xfrm>
            <a:off x="627058" y="1582339"/>
            <a:ext cx="2531364" cy="478277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     96,4%</a:t>
            </a:r>
          </a:p>
          <a:p>
            <a:pPr marL="55245">
              <a:spcBef>
                <a:spcPts val="600"/>
              </a:spcBef>
            </a:pPr>
            <a:r>
              <a:rPr lang="ru-RU" sz="1200" b="1" dirty="0">
                <a:solidFill>
                  <a:srgbClr val="0059A3"/>
                </a:solidFill>
              </a:rPr>
              <a:t>Добыча полезных ископаемых                        </a:t>
            </a:r>
          </a:p>
          <a:p>
            <a:pPr marL="55245"/>
            <a:endParaRPr lang="ru-RU" sz="1050" u="dashHeavy" spc="-5" dirty="0">
              <a:solidFill>
                <a:srgbClr val="585858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48">
            <a:extLst>
              <a:ext uri="{FF2B5EF4-FFF2-40B4-BE49-F238E27FC236}">
                <a16:creationId xmlns:a16="http://schemas.microsoft.com/office/drawing/2014/main" id="{A3F0F8DD-4F43-F12C-69F3-88BAC759A668}"/>
              </a:ext>
            </a:extLst>
          </p:cNvPr>
          <p:cNvSpPr txBox="1"/>
          <p:nvPr/>
        </p:nvSpPr>
        <p:spPr>
          <a:xfrm>
            <a:off x="574634" y="2302119"/>
            <a:ext cx="2517140" cy="3738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43815">
              <a:spcAft>
                <a:spcPts val="600"/>
              </a:spcAft>
            </a:pPr>
            <a:r>
              <a:rPr lang="ru-RU" sz="1200" b="1" spc="-110" dirty="0">
                <a:solidFill>
                  <a:srgbClr val="008000"/>
                </a:solidFill>
                <a:cs typeface="Arial" panose="020B0604020202020204"/>
              </a:rPr>
              <a:t>                                                                      </a:t>
            </a: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95,9</a:t>
            </a:r>
            <a:r>
              <a:rPr lang="ky-KG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sz="1050" b="1" spc="-15" dirty="0">
              <a:solidFill>
                <a:srgbClr val="008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45720">
              <a:spcBef>
                <a:spcPts val="655"/>
              </a:spcBef>
            </a:pPr>
            <a:r>
              <a:rPr sz="1200" dirty="0" err="1">
                <a:solidFill>
                  <a:srgbClr val="0059A3"/>
                </a:solidFill>
              </a:rPr>
              <a:t>Добыча</a:t>
            </a:r>
            <a:r>
              <a:rPr lang="ru-RU" sz="1200" dirty="0">
                <a:solidFill>
                  <a:srgbClr val="0059A3"/>
                </a:solidFill>
              </a:rPr>
              <a:t> металлических руд</a:t>
            </a:r>
            <a:r>
              <a:rPr sz="1200" dirty="0">
                <a:solidFill>
                  <a:srgbClr val="0059A3"/>
                </a:solidFill>
              </a:rPr>
              <a:t> </a:t>
            </a:r>
            <a:endParaRPr lang="ru-RU" sz="1200" dirty="0">
              <a:solidFill>
                <a:srgbClr val="0059A3"/>
              </a:solidFill>
            </a:endParaRPr>
          </a:p>
          <a:p>
            <a:pPr marR="45720">
              <a:spcBef>
                <a:spcPts val="655"/>
              </a:spcBef>
            </a:pPr>
            <a:endParaRPr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615"/>
              </a:spcBef>
            </a:pPr>
            <a:r>
              <a:rPr lang="ru-RU" b="1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107,6%</a:t>
            </a:r>
            <a:endParaRPr sz="1050" b="1" spc="-15" dirty="0">
              <a:solidFill>
                <a:srgbClr val="008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450"/>
            <a:r>
              <a:rPr lang="ru-RU" sz="1200" dirty="0">
                <a:solidFill>
                  <a:srgbClr val="0059A3"/>
                </a:solidFill>
              </a:rPr>
              <a:t>Добыча угля</a:t>
            </a:r>
          </a:p>
          <a:p>
            <a:pPr marL="44450"/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30"/>
              </a:spcBef>
            </a:pPr>
            <a:endParaRPr sz="125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/>
            <a:r>
              <a:rPr lang="ru-RU" b="1" dirty="0">
                <a:solidFill>
                  <a:srgbClr val="33CC33"/>
                </a:solidFill>
                <a:cs typeface="Arial" panose="020B0604020202020204"/>
              </a:rPr>
              <a:t>                              </a:t>
            </a: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90,2%</a:t>
            </a:r>
          </a:p>
          <a:p>
            <a:pPr marR="5080">
              <a:spcBef>
                <a:spcPts val="600"/>
              </a:spcBef>
            </a:pPr>
            <a:r>
              <a:rPr sz="1200" dirty="0" err="1">
                <a:solidFill>
                  <a:srgbClr val="0059A3"/>
                </a:solidFill>
              </a:rPr>
              <a:t>Добыча</a:t>
            </a:r>
            <a:r>
              <a:rPr sz="1200" dirty="0">
                <a:solidFill>
                  <a:srgbClr val="0059A3"/>
                </a:solidFill>
              </a:rPr>
              <a:t> </a:t>
            </a:r>
            <a:r>
              <a:rPr sz="1200" dirty="0" err="1">
                <a:solidFill>
                  <a:srgbClr val="0059A3"/>
                </a:solidFill>
              </a:rPr>
              <a:t>нефти</a:t>
            </a:r>
            <a:r>
              <a:rPr sz="1200" dirty="0">
                <a:solidFill>
                  <a:srgbClr val="0059A3"/>
                </a:solidFill>
              </a:rPr>
              <a:t> и </a:t>
            </a:r>
            <a:r>
              <a:rPr sz="1200" dirty="0" err="1">
                <a:solidFill>
                  <a:srgbClr val="0059A3"/>
                </a:solidFill>
              </a:rPr>
              <a:t>природного</a:t>
            </a:r>
            <a:r>
              <a:rPr sz="1200" dirty="0">
                <a:solidFill>
                  <a:srgbClr val="0059A3"/>
                </a:solidFill>
              </a:rPr>
              <a:t> </a:t>
            </a:r>
            <a:r>
              <a:rPr sz="1200" dirty="0" err="1">
                <a:solidFill>
                  <a:srgbClr val="0059A3"/>
                </a:solidFill>
              </a:rPr>
              <a:t>газа</a:t>
            </a:r>
            <a:r>
              <a:rPr sz="1200" dirty="0">
                <a:solidFill>
                  <a:srgbClr val="0059A3"/>
                </a:solidFill>
              </a:rPr>
              <a:t> </a:t>
            </a:r>
            <a:endParaRPr lang="ru-RU" sz="1200" dirty="0">
              <a:solidFill>
                <a:srgbClr val="0059A3"/>
              </a:solidFill>
            </a:endParaRPr>
          </a:p>
          <a:p>
            <a:pPr marR="5080">
              <a:spcBef>
                <a:spcPts val="600"/>
              </a:spcBef>
            </a:pPr>
            <a:endParaRPr sz="1200" b="1" dirty="0">
              <a:solidFill>
                <a:srgbClr val="0059A3"/>
              </a:solidFill>
            </a:endParaRPr>
          </a:p>
          <a:p>
            <a:endParaRPr sz="10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96520">
              <a:lnSpc>
                <a:spcPts val="2145"/>
              </a:lnSpc>
            </a:pPr>
            <a:r>
              <a:rPr lang="ru-RU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</a:t>
            </a: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121,9%</a:t>
            </a:r>
          </a:p>
          <a:p>
            <a:pPr marR="96520">
              <a:lnSpc>
                <a:spcPts val="2145"/>
              </a:lnSpc>
            </a:pPr>
            <a:r>
              <a:rPr lang="ru-RU" sz="1200" b="1" dirty="0">
                <a:solidFill>
                  <a:srgbClr val="0059A3"/>
                </a:solidFill>
              </a:rPr>
              <a:t> </a:t>
            </a:r>
            <a:r>
              <a:rPr lang="ru-RU" sz="1200" dirty="0">
                <a:solidFill>
                  <a:srgbClr val="0059A3"/>
                </a:solidFill>
              </a:rPr>
              <a:t>Д</a:t>
            </a:r>
            <a:r>
              <a:rPr sz="1200" dirty="0" err="1">
                <a:solidFill>
                  <a:srgbClr val="0059A3"/>
                </a:solidFill>
              </a:rPr>
              <a:t>обыч</a:t>
            </a:r>
            <a:r>
              <a:rPr lang="ru-RU" sz="1200" dirty="0">
                <a:solidFill>
                  <a:srgbClr val="0059A3"/>
                </a:solidFill>
              </a:rPr>
              <a:t>а</a:t>
            </a:r>
            <a:r>
              <a:rPr sz="1200" dirty="0">
                <a:solidFill>
                  <a:srgbClr val="0059A3"/>
                </a:solidFill>
              </a:rPr>
              <a:t> </a:t>
            </a:r>
            <a:r>
              <a:rPr lang="ru-RU" sz="1200" dirty="0">
                <a:solidFill>
                  <a:srgbClr val="0059A3"/>
                </a:solidFill>
              </a:rPr>
              <a:t>прочих </a:t>
            </a:r>
            <a:r>
              <a:rPr sz="1200" dirty="0" err="1">
                <a:solidFill>
                  <a:srgbClr val="0059A3"/>
                </a:solidFill>
              </a:rPr>
              <a:t>полезных</a:t>
            </a:r>
            <a:r>
              <a:rPr sz="1200" dirty="0">
                <a:solidFill>
                  <a:srgbClr val="0059A3"/>
                </a:solidFill>
              </a:rPr>
              <a:t> </a:t>
            </a:r>
            <a:endParaRPr lang="ru-RU" sz="1200" dirty="0">
              <a:solidFill>
                <a:srgbClr val="0059A3"/>
              </a:solidFill>
            </a:endParaRPr>
          </a:p>
          <a:p>
            <a:pPr marL="55245">
              <a:lnSpc>
                <a:spcPts val="875"/>
              </a:lnSpc>
            </a:pPr>
            <a:r>
              <a:rPr sz="1200" dirty="0" err="1">
                <a:solidFill>
                  <a:srgbClr val="0059A3"/>
                </a:solidFill>
              </a:rPr>
              <a:t>ископаемых</a:t>
            </a:r>
            <a:r>
              <a:rPr sz="1200" dirty="0">
                <a:solidFill>
                  <a:srgbClr val="0059A3"/>
                </a:solidFill>
              </a:rPr>
              <a:t> </a:t>
            </a:r>
            <a:r>
              <a:rPr lang="ky-KG" sz="1200" dirty="0">
                <a:solidFill>
                  <a:srgbClr val="0059A3"/>
                </a:solidFill>
              </a:rPr>
              <a:t> </a:t>
            </a:r>
            <a:endParaRPr sz="1200" dirty="0">
              <a:solidFill>
                <a:srgbClr val="0059A3"/>
              </a:solidFill>
            </a:endParaRPr>
          </a:p>
        </p:txBody>
      </p:sp>
      <p:sp>
        <p:nvSpPr>
          <p:cNvPr id="10" name="object 36">
            <a:extLst>
              <a:ext uri="{FF2B5EF4-FFF2-40B4-BE49-F238E27FC236}">
                <a16:creationId xmlns:a16="http://schemas.microsoft.com/office/drawing/2014/main" id="{F6110EFB-B3C0-B5BD-22F7-0D47D8C9A2B1}"/>
              </a:ext>
            </a:extLst>
          </p:cNvPr>
          <p:cNvSpPr txBox="1"/>
          <p:nvPr/>
        </p:nvSpPr>
        <p:spPr>
          <a:xfrm>
            <a:off x="7108585" y="4502346"/>
            <a:ext cx="1456796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Добыча м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еталлически</a:t>
            </a:r>
            <a:r>
              <a:rPr lang="ky-KG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х</a:t>
            </a:r>
            <a:r>
              <a:rPr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              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руд</a:t>
            </a:r>
            <a:endParaRPr sz="11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1" name="object 35">
            <a:extLst>
              <a:ext uri="{FF2B5EF4-FFF2-40B4-BE49-F238E27FC236}">
                <a16:creationId xmlns:a16="http://schemas.microsoft.com/office/drawing/2014/main" id="{D20F87BD-A823-9268-5EC1-D650B0405639}"/>
              </a:ext>
            </a:extLst>
          </p:cNvPr>
          <p:cNvSpPr txBox="1"/>
          <p:nvPr/>
        </p:nvSpPr>
        <p:spPr>
          <a:xfrm>
            <a:off x="6088419" y="4502346"/>
            <a:ext cx="56205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0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Добыча угля</a:t>
            </a:r>
            <a:endParaRPr sz="10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95498C5-F003-E0B0-E5E2-CBF2717675F4}"/>
              </a:ext>
            </a:extLst>
          </p:cNvPr>
          <p:cNvSpPr txBox="1"/>
          <p:nvPr/>
        </p:nvSpPr>
        <p:spPr>
          <a:xfrm>
            <a:off x="8614496" y="4428532"/>
            <a:ext cx="1322994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Добыча н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ефт</a:t>
            </a:r>
            <a:r>
              <a:rPr lang="ru-RU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и </a:t>
            </a:r>
            <a:r>
              <a:rPr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и 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природн</a:t>
            </a:r>
            <a:r>
              <a:rPr lang="ky-KG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ого газа</a:t>
            </a:r>
            <a:endParaRPr sz="1100" spc="-1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A293D8D1-B924-4CD5-CCAD-43BAD01BAF8C}"/>
              </a:ext>
            </a:extLst>
          </p:cNvPr>
          <p:cNvSpPr txBox="1"/>
          <p:nvPr/>
        </p:nvSpPr>
        <p:spPr>
          <a:xfrm>
            <a:off x="4223400" y="4444140"/>
            <a:ext cx="14952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Добыча п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роч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lang="ky-KG" sz="1100" spc="-1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поле</a:t>
            </a:r>
            <a:r>
              <a:rPr sz="11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ны</a:t>
            </a: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1100" spc="-3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100" spc="-1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11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опа</a:t>
            </a:r>
            <a:r>
              <a:rPr sz="1100" spc="-5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ем</a:t>
            </a:r>
            <a:r>
              <a:rPr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endParaRPr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2B0B1757-0CAC-3E98-3746-DA7A2499A503}"/>
              </a:ext>
            </a:extLst>
          </p:cNvPr>
          <p:cNvSpPr/>
          <p:nvPr/>
        </p:nvSpPr>
        <p:spPr>
          <a:xfrm flipV="1">
            <a:off x="4195424" y="4347048"/>
            <a:ext cx="5687111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 descr="Золото и серебро в больших объемах в Кыргызстане смогут добывать только  госкомпании">
            <a:extLst>
              <a:ext uri="{FF2B5EF4-FFF2-40B4-BE49-F238E27FC236}">
                <a16:creationId xmlns:a16="http://schemas.microsoft.com/office/drawing/2014/main" id="{C5575327-A536-4670-D086-49D6DF6C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3" y="2386010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56A15D-BA41-D345-70CA-F0C22154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3" y="3258902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полнение бюджета до миллиарда сомов: кто в Кыргызстане добывает “черное  золото” - Factcheck">
            <a:extLst>
              <a:ext uri="{FF2B5EF4-FFF2-40B4-BE49-F238E27FC236}">
                <a16:creationId xmlns:a16="http://schemas.microsoft.com/office/drawing/2014/main" id="{4DEACBBB-7143-5C37-FD61-B86DFA2B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886" y="4158069"/>
            <a:ext cx="582584" cy="40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де добывают мрамор в Кыргызстане">
            <a:extLst>
              <a:ext uri="{FF2B5EF4-FFF2-40B4-BE49-F238E27FC236}">
                <a16:creationId xmlns:a16="http://schemas.microsoft.com/office/drawing/2014/main" id="{FFED2CBF-1FC6-D5F4-1C92-B3ECA61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888" y="5081078"/>
            <a:ext cx="582582" cy="40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2952A3-113E-126E-2EBF-769144AB67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8610" y="2302119"/>
            <a:ext cx="6059949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2EBDE623-84F8-7F2B-2F27-F27AD0B3A567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8" name="Текстовое поле 5">
            <a:extLst>
              <a:ext uri="{FF2B5EF4-FFF2-40B4-BE49-F238E27FC236}">
                <a16:creationId xmlns:a16="http://schemas.microsoft.com/office/drawing/2014/main" id="{54636CE4-CF58-F0D2-C39A-671D2FE8881C}"/>
              </a:ext>
            </a:extLst>
          </p:cNvPr>
          <p:cNvSpPr txBox="1"/>
          <p:nvPr/>
        </p:nvSpPr>
        <p:spPr>
          <a:xfrm>
            <a:off x="901244" y="123533"/>
            <a:ext cx="10219338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Индексы производства по обеспечению электроэнергией, </a:t>
            </a:r>
          </a:p>
          <a:p>
            <a:pPr algn="ctr"/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газом и паром</a:t>
            </a:r>
            <a:endParaRPr lang="ru-RU" sz="28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40" name="Rectangle 3620">
            <a:extLst>
              <a:ext uri="{FF2B5EF4-FFF2-40B4-BE49-F238E27FC236}">
                <a16:creationId xmlns:a16="http://schemas.microsoft.com/office/drawing/2014/main" id="{66F76336-182C-F277-A638-A95F657DF3F3}"/>
              </a:ext>
            </a:extLst>
          </p:cNvPr>
          <p:cNvSpPr/>
          <p:nvPr/>
        </p:nvSpPr>
        <p:spPr>
          <a:xfrm>
            <a:off x="4288935" y="4572774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</a:t>
            </a: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ea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электроэнергии</a:t>
            </a: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ea typeface="Arial" panose="020B0604020202020204" pitchFamily="34" charset="0"/>
              </a:rPr>
              <a:t>      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3620">
            <a:extLst>
              <a:ext uri="{FF2B5EF4-FFF2-40B4-BE49-F238E27FC236}">
                <a16:creationId xmlns:a16="http://schemas.microsoft.com/office/drawing/2014/main" id="{69CAEE3F-000A-626F-30B1-C408F01B79F8}"/>
              </a:ext>
            </a:extLst>
          </p:cNvPr>
          <p:cNvSpPr/>
          <p:nvPr/>
        </p:nvSpPr>
        <p:spPr>
          <a:xfrm>
            <a:off x="5940001" y="4612425"/>
            <a:ext cx="2160309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электроэнергии </a:t>
            </a:r>
          </a:p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 ГЭС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3620">
            <a:extLst>
              <a:ext uri="{FF2B5EF4-FFF2-40B4-BE49-F238E27FC236}">
                <a16:creationId xmlns:a16="http://schemas.microsoft.com/office/drawing/2014/main" id="{2C360CF2-B994-098E-FD7C-BB20CDEB2608}"/>
              </a:ext>
            </a:extLst>
          </p:cNvPr>
          <p:cNvSpPr/>
          <p:nvPr/>
        </p:nvSpPr>
        <p:spPr>
          <a:xfrm>
            <a:off x="8242232" y="4567335"/>
            <a:ext cx="168188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Производство </a:t>
            </a:r>
          </a:p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</a:t>
            </a:r>
            <a:r>
              <a:rPr lang="en-US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лектроэнергии</a:t>
            </a: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</a:t>
            </a:r>
            <a:r>
              <a:rPr lang="en-US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lang="en-US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ТЭЦ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0681E39-10B1-0C66-65D0-4C3B2A38D287}"/>
              </a:ext>
            </a:extLst>
          </p:cNvPr>
          <p:cNvSpPr/>
          <p:nvPr/>
        </p:nvSpPr>
        <p:spPr>
          <a:xfrm>
            <a:off x="266586" y="2268426"/>
            <a:ext cx="32177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59A3"/>
                </a:solidFill>
              </a:rPr>
              <a:t>Обеспечение</a:t>
            </a:r>
            <a:r>
              <a:rPr lang="ru-RU" sz="1000" b="1" u="dashHeavy" dirty="0"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b="1" dirty="0">
                <a:solidFill>
                  <a:srgbClr val="0059A3"/>
                </a:solidFill>
              </a:rPr>
              <a:t>электроэнергией, газом                 и паром</a:t>
            </a:r>
          </a:p>
        </p:txBody>
      </p:sp>
      <p:sp>
        <p:nvSpPr>
          <p:cNvPr id="45" name="Rectangle 3620">
            <a:extLst>
              <a:ext uri="{FF2B5EF4-FFF2-40B4-BE49-F238E27FC236}">
                <a16:creationId xmlns:a16="http://schemas.microsoft.com/office/drawing/2014/main" id="{799E598F-8CA7-3995-727F-CBC34AA8B192}"/>
              </a:ext>
            </a:extLst>
          </p:cNvPr>
          <p:cNvSpPr/>
          <p:nvPr/>
        </p:nvSpPr>
        <p:spPr>
          <a:xfrm>
            <a:off x="2160530" y="1949020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110,3%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ABA8D36-18C1-9BBF-CB1D-37C137ABE525}"/>
              </a:ext>
            </a:extLst>
          </p:cNvPr>
          <p:cNvSpPr/>
          <p:nvPr/>
        </p:nvSpPr>
        <p:spPr>
          <a:xfrm>
            <a:off x="222422" y="3211856"/>
            <a:ext cx="34569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59A3"/>
                </a:solidFill>
              </a:rPr>
              <a:t>Производство</a:t>
            </a:r>
            <a:r>
              <a:rPr lang="ru-RU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200" dirty="0">
                <a:solidFill>
                  <a:srgbClr val="0059A3"/>
                </a:solidFill>
              </a:rPr>
              <a:t>(выработка) электроэнергии, </a:t>
            </a:r>
          </a:p>
          <a:p>
            <a:r>
              <a:rPr lang="ru-RU" sz="1200" dirty="0">
                <a:solidFill>
                  <a:srgbClr val="0059A3"/>
                </a:solidFill>
              </a:rPr>
              <a:t>ее передача и распределение</a:t>
            </a:r>
          </a:p>
        </p:txBody>
      </p:sp>
      <p:sp>
        <p:nvSpPr>
          <p:cNvPr id="47" name="Rectangle 3620">
            <a:extLst>
              <a:ext uri="{FF2B5EF4-FFF2-40B4-BE49-F238E27FC236}">
                <a16:creationId xmlns:a16="http://schemas.microsoft.com/office/drawing/2014/main" id="{E9C3D11B-5180-3C6E-7AAD-685C6FE7E27A}"/>
              </a:ext>
            </a:extLst>
          </p:cNvPr>
          <p:cNvSpPr/>
          <p:nvPr/>
        </p:nvSpPr>
        <p:spPr>
          <a:xfrm>
            <a:off x="2221305" y="2981682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ru-RU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  <a:r>
              <a:rPr lang="ky-KG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4,6%</a:t>
            </a:r>
            <a:endParaRPr lang="ru-RU" sz="1050" b="1" spc="-15" dirty="0">
              <a:solidFill>
                <a:srgbClr val="008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Rectangle 481">
            <a:extLst>
              <a:ext uri="{FF2B5EF4-FFF2-40B4-BE49-F238E27FC236}">
                <a16:creationId xmlns:a16="http://schemas.microsoft.com/office/drawing/2014/main" id="{674552B2-290B-E4F1-CB57-EB4FFF556D10}"/>
              </a:ext>
            </a:extLst>
          </p:cNvPr>
          <p:cNvSpPr/>
          <p:nvPr/>
        </p:nvSpPr>
        <p:spPr>
          <a:xfrm>
            <a:off x="335989" y="4179037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59A3"/>
                </a:solidFill>
              </a:rPr>
              <a:t>Производство газа, распределение газообразного топлива                  </a:t>
            </a:r>
          </a:p>
        </p:txBody>
      </p:sp>
      <p:sp>
        <p:nvSpPr>
          <p:cNvPr id="49" name="Rectangle 3620">
            <a:extLst>
              <a:ext uri="{FF2B5EF4-FFF2-40B4-BE49-F238E27FC236}">
                <a16:creationId xmlns:a16="http://schemas.microsoft.com/office/drawing/2014/main" id="{9C70A224-A686-3113-A2F4-FAF777F8D2FD}"/>
              </a:ext>
            </a:extLst>
          </p:cNvPr>
          <p:cNvSpPr/>
          <p:nvPr/>
        </p:nvSpPr>
        <p:spPr>
          <a:xfrm>
            <a:off x="2160530" y="3889542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111,9%</a:t>
            </a:r>
            <a:endParaRPr lang="ru-RU" sz="1050" b="1" spc="-15" dirty="0">
              <a:solidFill>
                <a:srgbClr val="008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0" name="Rectangle 481">
            <a:extLst>
              <a:ext uri="{FF2B5EF4-FFF2-40B4-BE49-F238E27FC236}">
                <a16:creationId xmlns:a16="http://schemas.microsoft.com/office/drawing/2014/main" id="{5794FA53-46B9-1116-A635-018996B7B40A}"/>
              </a:ext>
            </a:extLst>
          </p:cNvPr>
          <p:cNvSpPr/>
          <p:nvPr/>
        </p:nvSpPr>
        <p:spPr>
          <a:xfrm>
            <a:off x="311417" y="4982798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59A3"/>
                </a:solidFill>
              </a:rPr>
              <a:t>Обеспечение (снабжение) паром и кондиционированным воздухом                  </a:t>
            </a:r>
          </a:p>
        </p:txBody>
      </p:sp>
      <p:sp>
        <p:nvSpPr>
          <p:cNvPr id="51" name="Rectangle 3620">
            <a:extLst>
              <a:ext uri="{FF2B5EF4-FFF2-40B4-BE49-F238E27FC236}">
                <a16:creationId xmlns:a16="http://schemas.microsoft.com/office/drawing/2014/main" id="{9829B09A-784F-7A7A-FE6B-A1392E25D864}"/>
              </a:ext>
            </a:extLst>
          </p:cNvPr>
          <p:cNvSpPr/>
          <p:nvPr/>
        </p:nvSpPr>
        <p:spPr>
          <a:xfrm>
            <a:off x="2041507" y="4693303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050" b="1" spc="-15" dirty="0">
                <a:solidFill>
                  <a:srgbClr val="008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146,0%</a:t>
            </a:r>
            <a:endParaRPr lang="ru-RU" sz="1050" b="1" spc="-15" dirty="0">
              <a:solidFill>
                <a:srgbClr val="008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68C1ED34-766D-C6B7-FE41-D9D7F5A2DB02}"/>
              </a:ext>
            </a:extLst>
          </p:cNvPr>
          <p:cNvSpPr/>
          <p:nvPr/>
        </p:nvSpPr>
        <p:spPr>
          <a:xfrm flipV="1">
            <a:off x="4392686" y="3910466"/>
            <a:ext cx="5120769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Прямоугольник 3">
            <a:extLst>
              <a:ext uri="{FF2B5EF4-FFF2-40B4-BE49-F238E27FC236}">
                <a16:creationId xmlns:a16="http://schemas.microsoft.com/office/drawing/2014/main" id="{78265B9B-2597-4B4A-4D9C-0C153E0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191" y="5424007"/>
            <a:ext cx="6934385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В январе — марте 2025 года было выработано 4,9 млрд </a:t>
            </a:r>
            <a:r>
              <a:rPr lang="ru-RU" sz="1200" dirty="0" err="1">
                <a:solidFill>
                  <a:srgbClr val="0059A3"/>
                </a:solidFill>
                <a:latin typeface="+mn-lt"/>
                <a:cs typeface="+mn-cs"/>
              </a:rPr>
              <a:t>кВт.ч</a:t>
            </a: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 электроэнергии.</a:t>
            </a:r>
            <a:b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</a:br>
            <a:r>
              <a:rPr lang="ru-RU" sz="1200" dirty="0">
                <a:solidFill>
                  <a:srgbClr val="0059A3"/>
                </a:solidFill>
                <a:latin typeface="+mn-lt"/>
                <a:cs typeface="+mn-cs"/>
              </a:rPr>
              <a:t>Около 90% всей вырабатываемой электроэнергии в республике приходилось на гидроэнергетику.</a:t>
            </a:r>
            <a:r>
              <a:rPr lang="ru-RU" altLang="en-US" sz="12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2058" name="Picture 10" descr="Card image">
            <a:extLst>
              <a:ext uri="{FF2B5EF4-FFF2-40B4-BE49-F238E27FC236}">
                <a16:creationId xmlns:a16="http://schemas.microsoft.com/office/drawing/2014/main" id="{8AE7A162-63C1-8DC9-9171-26535409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41881" y="4047100"/>
            <a:ext cx="686202" cy="44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C0D94FA-BD08-DB79-FED2-D51B426A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40076" y="4071983"/>
            <a:ext cx="686202" cy="4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43F1F10-3E49-C624-D0F6-F4DA0184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948" y="4064645"/>
            <a:ext cx="686202" cy="42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49">
            <a:extLst>
              <a:ext uri="{FF2B5EF4-FFF2-40B4-BE49-F238E27FC236}">
                <a16:creationId xmlns:a16="http://schemas.microsoft.com/office/drawing/2014/main" id="{697F1EC8-EFD6-85F5-FAFA-72B876E2BECA}"/>
              </a:ext>
            </a:extLst>
          </p:cNvPr>
          <p:cNvSpPr txBox="1"/>
          <p:nvPr/>
        </p:nvSpPr>
        <p:spPr>
          <a:xfrm>
            <a:off x="222422" y="1372443"/>
            <a:ext cx="399702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(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январь </a:t>
            </a:r>
            <a:r>
              <a:rPr lang="ru-KG" sz="1400" b="1" dirty="0">
                <a:solidFill>
                  <a:srgbClr val="0059A3"/>
                </a:solidFill>
                <a:latin typeface="DIN Pro Regular"/>
              </a:rPr>
              <a:t>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март 2025 г. к январю</a:t>
            </a:r>
            <a:r>
              <a:rPr lang="ru-KG" sz="1400" b="1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1400" b="1" dirty="0">
                <a:solidFill>
                  <a:srgbClr val="0059A3"/>
                </a:solidFill>
                <a:latin typeface="DIN Pro Regular"/>
                <a:sym typeface="+mn-ea"/>
              </a:rPr>
              <a:t>марту 2024 г., %)</a:t>
            </a:r>
            <a:endParaRPr sz="1400" b="1" dirty="0">
              <a:solidFill>
                <a:srgbClr val="0059A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8CC53A-8E2E-4F62-E68F-3DD948594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5191" y="2009026"/>
            <a:ext cx="6255038" cy="196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9277-C59E-8534-B9A8-CF5FDD9B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2127335-3CC9-C76C-EE90-DADFB460E092}"/>
              </a:ext>
            </a:extLst>
          </p:cNvPr>
          <p:cNvSpPr txBox="1">
            <a:spLocks/>
          </p:cNvSpPr>
          <p:nvPr/>
        </p:nvSpPr>
        <p:spPr>
          <a:xfrm>
            <a:off x="5220034" y="3749005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B072E1-3623-C2F0-7969-5AC896457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5" y="69863"/>
            <a:ext cx="10566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Структура промышленности по видам экономической деятельности в январе</a:t>
            </a:r>
            <a:r>
              <a:rPr lang="ru-KG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 – 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марте 2025 г.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DE13ED0-257E-7370-08EC-CEC566E827DE}"/>
              </a:ext>
            </a:extLst>
          </p:cNvPr>
          <p:cNvSpPr/>
          <p:nvPr/>
        </p:nvSpPr>
        <p:spPr>
          <a:xfrm>
            <a:off x="721410" y="1132241"/>
            <a:ext cx="3193746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59A3"/>
                </a:solidFill>
              </a:rPr>
              <a:t>Структура</a:t>
            </a:r>
            <a:r>
              <a:rPr lang="ru-RU" sz="1400" b="1" dirty="0">
                <a:solidFill>
                  <a:srgbClr val="00206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59A3"/>
                </a:solidFill>
              </a:rPr>
              <a:t>промышленности,</a:t>
            </a:r>
          </a:p>
          <a:p>
            <a:r>
              <a:rPr lang="ru-RU" sz="1400" b="1" dirty="0">
                <a:solidFill>
                  <a:srgbClr val="0059A3"/>
                </a:solidFill>
              </a:rPr>
              <a:t>в % к итогу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A825A6C-48CC-C05C-EBF1-76933BD14F21}"/>
              </a:ext>
            </a:extLst>
          </p:cNvPr>
          <p:cNvSpPr/>
          <p:nvPr/>
        </p:nvSpPr>
        <p:spPr>
          <a:xfrm>
            <a:off x="6372585" y="1136376"/>
            <a:ext cx="358412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59A3"/>
                </a:solidFill>
              </a:rPr>
              <a:t>Структура обрабатывающих производств,                    в % к итогу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7F63F-8C5C-086B-8DA3-3EEDB1A7BE47}"/>
              </a:ext>
            </a:extLst>
          </p:cNvPr>
          <p:cNvSpPr txBox="1"/>
          <p:nvPr/>
        </p:nvSpPr>
        <p:spPr>
          <a:xfrm>
            <a:off x="2959577" y="1735315"/>
            <a:ext cx="1223400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algn="l"/>
            <a:r>
              <a:rPr lang="en-US" sz="1000" b="1" dirty="0" err="1">
                <a:solidFill>
                  <a:srgbClr val="0059A3"/>
                </a:solidFill>
              </a:rPr>
              <a:t>Добыча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полезных</a:t>
            </a:r>
            <a:r>
              <a:rPr lang="en-US" sz="1000" b="1" dirty="0">
                <a:solidFill>
                  <a:srgbClr val="0059A3"/>
                </a:solidFill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ископаемых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DB004-38AE-F2A2-BB32-012DB8E46258}"/>
              </a:ext>
            </a:extLst>
          </p:cNvPr>
          <p:cNvSpPr txBox="1"/>
          <p:nvPr/>
        </p:nvSpPr>
        <p:spPr>
          <a:xfrm>
            <a:off x="283829" y="3296752"/>
            <a:ext cx="1162577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en-US" sz="1000" b="1" dirty="0" err="1">
                <a:solidFill>
                  <a:srgbClr val="0059A3"/>
                </a:solidFill>
              </a:rPr>
              <a:t>Обрабатывающая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промышленност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ь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Прямоугольник 33">
            <a:extLst>
              <a:ext uri="{FF2B5EF4-FFF2-40B4-BE49-F238E27FC236}">
                <a16:creationId xmlns:a16="http://schemas.microsoft.com/office/drawing/2014/main" id="{BF1F422B-5669-3D98-63AC-5412D7BF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0532" y="2982941"/>
            <a:ext cx="1260389" cy="5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sz="1000" b="1" dirty="0">
                <a:solidFill>
                  <a:srgbClr val="0059A3"/>
                </a:solidFill>
                <a:latin typeface="+mn-lt"/>
              </a:rPr>
              <a:t>Обеспечение электроэнергией, газом, паром</a:t>
            </a:r>
            <a:endParaRPr lang="en-US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2D44C-C618-89F6-65E6-BA150E978E7B}"/>
              </a:ext>
            </a:extLst>
          </p:cNvPr>
          <p:cNvSpPr txBox="1"/>
          <p:nvPr/>
        </p:nvSpPr>
        <p:spPr>
          <a:xfrm>
            <a:off x="3223346" y="2279290"/>
            <a:ext cx="1609554" cy="540158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en-US" sz="1000" b="1" dirty="0">
                <a:solidFill>
                  <a:srgbClr val="0059A3"/>
                </a:solidFill>
              </a:rPr>
              <a:t>Водоснабжение, очиска отходов, получение </a:t>
            </a:r>
            <a:r>
              <a:rPr lang="en-US" sz="1000" b="1" dirty="0" err="1">
                <a:solidFill>
                  <a:srgbClr val="0059A3"/>
                </a:solidFill>
              </a:rPr>
              <a:t>вторичного</a:t>
            </a:r>
            <a:r>
              <a:rPr lang="en-US" sz="1000" b="1" dirty="0">
                <a:solidFill>
                  <a:srgbClr val="0059A3"/>
                </a:solidFill>
              </a:rPr>
              <a:t> </a:t>
            </a:r>
            <a:r>
              <a:rPr lang="en-US" sz="1000" b="1" dirty="0" err="1">
                <a:solidFill>
                  <a:srgbClr val="0059A3"/>
                </a:solidFill>
              </a:rPr>
              <a:t>сырья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3" name="Прямоугольник 33">
            <a:extLst>
              <a:ext uri="{FF2B5EF4-FFF2-40B4-BE49-F238E27FC236}">
                <a16:creationId xmlns:a16="http://schemas.microsoft.com/office/drawing/2014/main" id="{68397212-01CB-B492-5773-1CD02DDF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789" y="3130285"/>
            <a:ext cx="14100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Основные</a:t>
            </a:r>
            <a:r>
              <a:rPr kumimoji="0" lang="en-US" altLang="ru-RU" sz="1000" b="1" i="0" u="none" strike="noStrike" kern="1200" cap="none" spc="0" normalizeH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4" name="Прямоугольник 33">
            <a:extLst>
              <a:ext uri="{FF2B5EF4-FFF2-40B4-BE49-F238E27FC236}">
                <a16:creationId xmlns:a16="http://schemas.microsoft.com/office/drawing/2014/main" id="{58D61132-B4A3-D993-996B-79392BBCB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0258" y="1965549"/>
            <a:ext cx="2067560" cy="3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Пищевые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продукты,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напитки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                 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и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табачные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изделия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5" name="Прямоугольник 33">
            <a:extLst>
              <a:ext uri="{FF2B5EF4-FFF2-40B4-BE49-F238E27FC236}">
                <a16:creationId xmlns:a16="http://schemas.microsoft.com/office/drawing/2014/main" id="{BCB2CFBD-85AC-8A2E-2CA7-ADF68E5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5138" y="2606916"/>
            <a:ext cx="1972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стильное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производство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,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 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производство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одежды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6" name="Прямоугольник 33">
            <a:extLst>
              <a:ext uri="{FF2B5EF4-FFF2-40B4-BE49-F238E27FC236}">
                <a16:creationId xmlns:a16="http://schemas.microsoft.com/office/drawing/2014/main" id="{F54FA0E6-A7FC-C366-736B-FB0BA68FE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4141" y="3140534"/>
            <a:ext cx="1878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Строительные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материалы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7" name="Прямоугольник 33">
            <a:extLst>
              <a:ext uri="{FF2B5EF4-FFF2-40B4-BE49-F238E27FC236}">
                <a16:creationId xmlns:a16="http://schemas.microsoft.com/office/drawing/2014/main" id="{FBB4688F-DC22-EA50-5692-EDE82889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7176" y="1743956"/>
            <a:ext cx="11278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Очищенные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нефтепродукты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8" name="Прямоугольник 33">
            <a:extLst>
              <a:ext uri="{FF2B5EF4-FFF2-40B4-BE49-F238E27FC236}">
                <a16:creationId xmlns:a16="http://schemas.microsoft.com/office/drawing/2014/main" id="{9B8750F9-1887-F923-D357-33ED9B10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155" y="1661006"/>
            <a:ext cx="9348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Прочие</a:t>
            </a:r>
            <a:r>
              <a:rPr kumimoji="0" lang="en-US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5972A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3031">
            <a:extLst>
              <a:ext uri="{FF2B5EF4-FFF2-40B4-BE49-F238E27FC236}">
                <a16:creationId xmlns:a16="http://schemas.microsoft.com/office/drawing/2014/main" id="{AB0A32B8-DD20-4656-5894-997AB900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62" y="5361266"/>
            <a:ext cx="914400" cy="65024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AutoShape 3031">
            <a:extLst>
              <a:ext uri="{FF2B5EF4-FFF2-40B4-BE49-F238E27FC236}">
                <a16:creationId xmlns:a16="http://schemas.microsoft.com/office/drawing/2014/main" id="{C1D7402F-0CCC-349F-05BB-2AC0ADCB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98" y="5221234"/>
            <a:ext cx="993775" cy="7823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AutoShape 3031">
            <a:extLst>
              <a:ext uri="{FF2B5EF4-FFF2-40B4-BE49-F238E27FC236}">
                <a16:creationId xmlns:a16="http://schemas.microsoft.com/office/drawing/2014/main" id="{69CB16AD-CFB1-0D84-7F32-254DC92F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325" y="5107202"/>
            <a:ext cx="995680" cy="888365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AutoShape 3031">
            <a:extLst>
              <a:ext uri="{FF2B5EF4-FFF2-40B4-BE49-F238E27FC236}">
                <a16:creationId xmlns:a16="http://schemas.microsoft.com/office/drawing/2014/main" id="{B3FD23CD-7449-DAB5-D1B8-C592BA3BD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2622" y="4991728"/>
            <a:ext cx="984250" cy="10109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Oval 3055">
            <a:extLst>
              <a:ext uri="{FF2B5EF4-FFF2-40B4-BE49-F238E27FC236}">
                <a16:creationId xmlns:a16="http://schemas.microsoft.com/office/drawing/2014/main" id="{B70880DF-B74E-53A2-E82D-CB51AA83DAF6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3494679" y="4689279"/>
            <a:ext cx="649605" cy="64325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Oval 3055">
            <a:extLst>
              <a:ext uri="{FF2B5EF4-FFF2-40B4-BE49-F238E27FC236}">
                <a16:creationId xmlns:a16="http://schemas.microsoft.com/office/drawing/2014/main" id="{1576B063-AEC5-771A-87EF-3BD44B4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204" y="4442836"/>
            <a:ext cx="649605" cy="643255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ky-KG" altLang="ru-RU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6</a:t>
            </a:r>
            <a:r>
              <a:rPr lang="ru-RU" altLang="ru-RU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  <a:endParaRPr lang="en-US" altLang="ru-RU" sz="1400" b="1" dirty="0">
              <a:solidFill>
                <a:schemeClr val="bg1">
                  <a:lumMod val="85000"/>
                </a:schemeClr>
              </a:solidFill>
              <a:latin typeface="+mn-lt"/>
              <a:ea typeface="돋움"/>
              <a:cs typeface="Times New Roman" panose="02020603050405020304" pitchFamily="18" charset="0"/>
            </a:endParaRPr>
          </a:p>
        </p:txBody>
      </p:sp>
      <p:sp>
        <p:nvSpPr>
          <p:cNvPr id="23" name="Text Box 3096">
            <a:extLst>
              <a:ext uri="{FF2B5EF4-FFF2-40B4-BE49-F238E27FC236}">
                <a16:creationId xmlns:a16="http://schemas.microsoft.com/office/drawing/2014/main" id="{6F43A36B-F053-1F33-508F-E2D690A4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461" y="4857350"/>
            <a:ext cx="447040" cy="39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1%</a:t>
            </a:r>
          </a:p>
        </p:txBody>
      </p:sp>
      <p:sp>
        <p:nvSpPr>
          <p:cNvPr id="24" name="Oval 3055">
            <a:extLst>
              <a:ext uri="{FF2B5EF4-FFF2-40B4-BE49-F238E27FC236}">
                <a16:creationId xmlns:a16="http://schemas.microsoft.com/office/drawing/2014/main" id="{9844C338-D6B8-5CAB-1F4C-9B155902BE89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4340112" y="4534147"/>
            <a:ext cx="650875" cy="6445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Text Box 3096">
            <a:extLst>
              <a:ext uri="{FF2B5EF4-FFF2-40B4-BE49-F238E27FC236}">
                <a16:creationId xmlns:a16="http://schemas.microsoft.com/office/drawing/2014/main" id="{401F2F22-EA13-94F1-79A8-8BAA57CA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70" y="4677309"/>
            <a:ext cx="582315" cy="4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1</a:t>
            </a:r>
            <a:r>
              <a:rPr lang="ky-KG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5</a:t>
            </a:r>
            <a:r>
              <a:rPr lang="en-US" altLang="ko-KR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Oval 3055">
            <a:extLst>
              <a:ext uri="{FF2B5EF4-FFF2-40B4-BE49-F238E27FC236}">
                <a16:creationId xmlns:a16="http://schemas.microsoft.com/office/drawing/2014/main" id="{390FFDD8-5976-D518-3D8A-FF889AC873C4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809330" y="4320007"/>
            <a:ext cx="649605" cy="643890"/>
          </a:xfrm>
          <a:prstGeom prst="ellipse">
            <a:avLst/>
          </a:prstGeom>
          <a:solidFill>
            <a:srgbClr val="00B050"/>
          </a:solidFill>
          <a:ln w="19050">
            <a:noFill/>
            <a:prstDash val="sysDot"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Text Box 3096">
            <a:extLst>
              <a:ext uri="{FF2B5EF4-FFF2-40B4-BE49-F238E27FC236}">
                <a16:creationId xmlns:a16="http://schemas.microsoft.com/office/drawing/2014/main" id="{6A11370D-8F79-681E-EF9A-AE7AA55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798" y="4469090"/>
            <a:ext cx="54864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6</a:t>
            </a:r>
            <a:r>
              <a:rPr lang="en-US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8</a:t>
            </a:r>
            <a:r>
              <a:rPr lang="ru-RU" altLang="en-US" sz="1400" b="1" dirty="0">
                <a:solidFill>
                  <a:schemeClr val="bg1">
                    <a:lumMod val="85000"/>
                  </a:schemeClr>
                </a:solidFill>
                <a:latin typeface="+mn-lt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3755CA0-F3A2-FF0A-552F-AAA352417273}"/>
              </a:ext>
            </a:extLst>
          </p:cNvPr>
          <p:cNvSpPr/>
          <p:nvPr/>
        </p:nvSpPr>
        <p:spPr>
          <a:xfrm>
            <a:off x="3154075" y="3932078"/>
            <a:ext cx="3547772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59A3"/>
                </a:solidFill>
              </a:rPr>
              <a:t>Структура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59A3"/>
                </a:solidFill>
              </a:rPr>
              <a:t>добычи полезных ископаемых,                   в % к итогу</a:t>
            </a:r>
          </a:p>
        </p:txBody>
      </p:sp>
      <p:sp>
        <p:nvSpPr>
          <p:cNvPr id="29" name="Прямоугольник 33">
            <a:extLst>
              <a:ext uri="{FF2B5EF4-FFF2-40B4-BE49-F238E27FC236}">
                <a16:creationId xmlns:a16="http://schemas.microsoft.com/office/drawing/2014/main" id="{80D24839-CE44-42A3-E839-4FE03BA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4869" y="4684294"/>
            <a:ext cx="12230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Металлические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руд</a:t>
            </a:r>
            <a:r>
              <a:rPr lang="ru-RU" altLang="en-US" sz="1000" b="1" dirty="0">
                <a:solidFill>
                  <a:srgbClr val="0059A3"/>
                </a:solidFill>
                <a:latin typeface="+mn-lt"/>
              </a:rPr>
              <a:t>ы</a:t>
            </a:r>
          </a:p>
        </p:txBody>
      </p:sp>
      <p:sp>
        <p:nvSpPr>
          <p:cNvPr id="30" name="Прямоугольник 33">
            <a:extLst>
              <a:ext uri="{FF2B5EF4-FFF2-40B4-BE49-F238E27FC236}">
                <a16:creationId xmlns:a16="http://schemas.microsoft.com/office/drawing/2014/main" id="{3A970BE7-B9B2-BFAE-34FC-3370063F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532" y="5107202"/>
            <a:ext cx="7207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Уголь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1" name="Прямоугольник 33">
            <a:extLst>
              <a:ext uri="{FF2B5EF4-FFF2-40B4-BE49-F238E27FC236}">
                <a16:creationId xmlns:a16="http://schemas.microsoft.com/office/drawing/2014/main" id="{C5859BA4-389A-FBDA-D0A4-0C2A308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59" y="5343816"/>
            <a:ext cx="1183005" cy="38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Нефти</a:t>
            </a:r>
            <a:r>
              <a:rPr lang="en-US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и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природный</a:t>
            </a:r>
            <a:r>
              <a:rPr lang="en-US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газ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2" name="Прямоугольник 33">
            <a:extLst>
              <a:ext uri="{FF2B5EF4-FFF2-40B4-BE49-F238E27FC236}">
                <a16:creationId xmlns:a16="http://schemas.microsoft.com/office/drawing/2014/main" id="{5AC2B7AA-E64B-017D-618E-60CBD486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859" y="5755133"/>
            <a:ext cx="1284971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Прочие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 полезные ископаемые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3" name="Блок-схема: процесс 96">
            <a:extLst>
              <a:ext uri="{FF2B5EF4-FFF2-40B4-BE49-F238E27FC236}">
                <a16:creationId xmlns:a16="http://schemas.microsoft.com/office/drawing/2014/main" id="{D1CB3B15-5656-6DC5-A4C4-6A58F3CAEFCE}"/>
              </a:ext>
            </a:extLst>
          </p:cNvPr>
          <p:cNvSpPr/>
          <p:nvPr/>
        </p:nvSpPr>
        <p:spPr>
          <a:xfrm>
            <a:off x="6986111" y="4783415"/>
            <a:ext cx="180975" cy="184150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Блок-схема: процесс 96">
            <a:extLst>
              <a:ext uri="{FF2B5EF4-FFF2-40B4-BE49-F238E27FC236}">
                <a16:creationId xmlns:a16="http://schemas.microsoft.com/office/drawing/2014/main" id="{0200E1B1-E957-EA87-DF05-D182F8C42A76}"/>
              </a:ext>
            </a:extLst>
          </p:cNvPr>
          <p:cNvSpPr/>
          <p:nvPr/>
        </p:nvSpPr>
        <p:spPr>
          <a:xfrm>
            <a:off x="7008382" y="5477391"/>
            <a:ext cx="180975" cy="184150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Блок-схема: процесс 96">
            <a:extLst>
              <a:ext uri="{FF2B5EF4-FFF2-40B4-BE49-F238E27FC236}">
                <a16:creationId xmlns:a16="http://schemas.microsoft.com/office/drawing/2014/main" id="{36513D3B-C779-2327-8674-D1479E1150A7}"/>
              </a:ext>
            </a:extLst>
          </p:cNvPr>
          <p:cNvSpPr/>
          <p:nvPr/>
        </p:nvSpPr>
        <p:spPr>
          <a:xfrm>
            <a:off x="7009849" y="5136330"/>
            <a:ext cx="180975" cy="184150"/>
          </a:xfrm>
          <a:prstGeom prst="flowChartProcess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Блок-схема: процесс 60">
            <a:extLst>
              <a:ext uri="{FF2B5EF4-FFF2-40B4-BE49-F238E27FC236}">
                <a16:creationId xmlns:a16="http://schemas.microsoft.com/office/drawing/2014/main" id="{BB96FB8C-70CC-2505-0768-8B9437C16D6C}"/>
              </a:ext>
            </a:extLst>
          </p:cNvPr>
          <p:cNvSpPr/>
          <p:nvPr/>
        </p:nvSpPr>
        <p:spPr>
          <a:xfrm>
            <a:off x="6993578" y="5852737"/>
            <a:ext cx="180975" cy="184150"/>
          </a:xfrm>
          <a:prstGeom prst="flowChartProcess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ACAE76-CA30-52C8-853D-A65E7BA95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54" y="1577508"/>
            <a:ext cx="2847079" cy="242032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7202C6E-0F65-94C4-554D-FFD181ABC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765" y="1406633"/>
            <a:ext cx="3194581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A02BD8-A731-5788-1F7B-10902F38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54AF14F-02C5-19D5-8A36-96DCDB37818D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769D7D93-CBF5-DB36-EEC1-7A4A8688AB92}"/>
              </a:ext>
            </a:extLst>
          </p:cNvPr>
          <p:cNvSpPr txBox="1"/>
          <p:nvPr/>
        </p:nvSpPr>
        <p:spPr>
          <a:xfrm>
            <a:off x="279960" y="159651"/>
            <a:ext cx="11364224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Производство промышленной продукции по регионам                                      в январе 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– марте</a:t>
            </a:r>
            <a:r>
              <a:rPr lang="ky-KG" sz="28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2800" b="1" dirty="0">
                <a:solidFill>
                  <a:srgbClr val="0059A3"/>
                </a:solidFill>
                <a:latin typeface="DIN Pro Regular"/>
                <a:sym typeface="+mn-ea"/>
              </a:rPr>
              <a:t>2025 г.  </a:t>
            </a:r>
            <a:r>
              <a:rPr lang="ru-RU" sz="2400" b="1" dirty="0">
                <a:solidFill>
                  <a:srgbClr val="0059A3"/>
                </a:solidFill>
                <a:sym typeface="+mn-ea"/>
              </a:rPr>
              <a:t>(млн. сомов, и.ф.о в%) </a:t>
            </a:r>
            <a:endParaRPr lang="ru-RU" sz="2400" b="1" dirty="0">
              <a:solidFill>
                <a:srgbClr val="0059A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6A8753-26B0-6B7F-EAF6-74A638B99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294" y="1547068"/>
            <a:ext cx="9815411" cy="47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3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562C-38ED-F8F0-3C8F-D24AB0532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409" y="1178260"/>
            <a:ext cx="10031282" cy="371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ky-KG" dirty="0">
                <a:solidFill>
                  <a:srgbClr val="0059A3"/>
                </a:solidFill>
                <a:latin typeface="DIN Pro Regular"/>
              </a:rPr>
              <a:t>Е</a:t>
            </a:r>
            <a:r>
              <a:rPr lang="ru-RU" dirty="0" err="1">
                <a:solidFill>
                  <a:srgbClr val="0059A3"/>
                </a:solidFill>
                <a:latin typeface="DIN Pro Regular"/>
              </a:rPr>
              <a:t>жемесячный</a:t>
            </a:r>
            <a:r>
              <a:rPr lang="ru-RU" dirty="0">
                <a:solidFill>
                  <a:srgbClr val="0059A3"/>
                </a:solidFill>
                <a:latin typeface="DIN Pro Regular"/>
              </a:rPr>
              <a:t> доклад «Социально-экономическое положение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Ежемесячная экспресс-информация «Основные экономические показатели по промышленности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Ежегодная публикация «Промышленность Кыргызской Республики»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Ежегодная публикация «Топливно-энергетический баланс (ТЭБ) Кыргызской Республики»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None/>
            </a:pPr>
            <a:r>
              <a:rPr lang="ru-RU" dirty="0">
                <a:solidFill>
                  <a:srgbClr val="0059A3"/>
                </a:solidFill>
                <a:latin typeface="DIN Pro Regular"/>
              </a:rPr>
              <a:t>Официальный сайт Нацстаткома Кыргызской Республики            </a:t>
            </a:r>
            <a:r>
              <a:rPr lang="ru-RU" dirty="0">
                <a:solidFill>
                  <a:srgbClr val="0059A3"/>
                </a:solidFill>
                <a:latin typeface="DIN Pro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www.stat.gov.kg</a:t>
            </a:r>
            <a:endParaRPr lang="ru-RU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277EE85C-9C2B-3842-DCD0-C73128856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70" y="340427"/>
            <a:ext cx="97420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ru-RU" sz="2400" b="1" dirty="0">
                <a:solidFill>
                  <a:srgbClr val="0059A3"/>
                </a:solidFill>
                <a:latin typeface="DIN Pro Regular"/>
              </a:rPr>
              <a:t>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2645</TotalTime>
  <Words>681</Words>
  <Application>Microsoft Office PowerPoint</Application>
  <PresentationFormat>Широкоэкранный</PresentationFormat>
  <Paragraphs>143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Segoe UI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Айнура Маманова</cp:lastModifiedBy>
  <cp:revision>132</cp:revision>
  <cp:lastPrinted>2025-04-14T08:30:31Z</cp:lastPrinted>
  <dcterms:created xsi:type="dcterms:W3CDTF">2024-10-02T10:12:32Z</dcterms:created>
  <dcterms:modified xsi:type="dcterms:W3CDTF">2025-04-14T12:28:17Z</dcterms:modified>
</cp:coreProperties>
</file>