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9"/>
  </p:notesMasterIdLst>
  <p:sldIdLst>
    <p:sldId id="256" r:id="rId2"/>
    <p:sldId id="261" r:id="rId3"/>
    <p:sldId id="258" r:id="rId4"/>
    <p:sldId id="267" r:id="rId5"/>
    <p:sldId id="264" r:id="rId6"/>
    <p:sldId id="257" r:id="rId7"/>
    <p:sldId id="266" r:id="rId8"/>
  </p:sldIdLst>
  <p:sldSz cx="12192000" cy="6858000"/>
  <p:notesSz cx="6858000" cy="9144000"/>
  <p:defaultTextStyle>
    <a:defPPr>
      <a:defRPr lang="ru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136" autoAdjust="0"/>
  </p:normalViewPr>
  <p:slideViewPr>
    <p:cSldViewPr snapToGrid="0">
      <p:cViewPr varScale="1">
        <p:scale>
          <a:sx n="97" d="100"/>
          <a:sy n="97" d="100"/>
        </p:scale>
        <p:origin x="9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 err="1">
                <a:solidFill>
                  <a:schemeClr val="tx1"/>
                </a:solidFill>
              </a:rPr>
              <a:t>млн.сом</a:t>
            </a:r>
            <a:endParaRPr lang="ru-RU" sz="14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40283751571962034"/>
          <c:y val="0.10424248650500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'свод-баланс'!$A$3</c:f>
              <c:strCache>
                <c:ptCount val="1"/>
                <c:pt idx="0">
                  <c:v>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'свод-баланс'!$B$2:$F$2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'свод-баланс'!$B$3:$F$3</c:f>
              <c:numCache>
                <c:formatCode>#,##0.0</c:formatCode>
                <c:ptCount val="5"/>
                <c:pt idx="0">
                  <c:v>447879.21847199998</c:v>
                </c:pt>
                <c:pt idx="1">
                  <c:v>451943.51060452178</c:v>
                </c:pt>
                <c:pt idx="2">
                  <c:v>541755.02730356355</c:v>
                </c:pt>
                <c:pt idx="3">
                  <c:v>637083.18413599825</c:v>
                </c:pt>
                <c:pt idx="4">
                  <c:v>781015.23400108062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D-4990-A699-FEEC0944A9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86606240"/>
        <c:axId val="386607200"/>
      </c:barChart>
      <c:catAx>
        <c:axId val="38660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6607200"/>
        <c:crosses val="autoZero"/>
        <c:auto val="1"/>
        <c:lblAlgn val="ctr"/>
        <c:lblOffset val="100"/>
        <c:noMultiLvlLbl val="0"/>
      </c:catAx>
      <c:valAx>
        <c:axId val="38660720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8660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6C-487B-8C01-0E51379DA9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6C-487B-8C01-0E51379DA9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6C-487B-8C01-0E51379DA9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6C-487B-8C01-0E51379DA9E5}"/>
              </c:ext>
            </c:extLst>
          </c:dPt>
          <c:dLbls>
            <c:dLbl>
              <c:idx val="0"/>
              <c:layout>
                <c:manualLayout>
                  <c:x val="2.0007517524714611E-2"/>
                  <c:y val="-2.152044312194513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6C-487B-8C01-0E51379DA9E5}"/>
                </c:ext>
              </c:extLst>
            </c:dLbl>
            <c:dLbl>
              <c:idx val="1"/>
              <c:layout>
                <c:manualLayout>
                  <c:x val="-1.2620774995230493E-2"/>
                  <c:y val="2.259207335087470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6C-487B-8C01-0E51379DA9E5}"/>
                </c:ext>
              </c:extLst>
            </c:dLbl>
            <c:dLbl>
              <c:idx val="2"/>
              <c:layout>
                <c:manualLayout>
                  <c:x val="-6.3242108020595414E-3"/>
                  <c:y val="9.01693576602385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6C-487B-8C01-0E51379DA9E5}"/>
                </c:ext>
              </c:extLst>
            </c:dLbl>
            <c:dLbl>
              <c:idx val="3"/>
              <c:layout>
                <c:manualLayout>
                  <c:x val="7.6153662597255771E-3"/>
                  <c:y val="0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6C-487B-8C01-0E51379DA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Республика!$A$37:$A$40</c:f>
              <c:strCache>
                <c:ptCount val="4"/>
                <c:pt idx="0">
                  <c:v>  доходы от трудовой деятельности</c:v>
                </c:pt>
                <c:pt idx="1">
                  <c:v>  социальные трансферты  (пенсия, пособия, стипендия)</c:v>
                </c:pt>
                <c:pt idx="2">
                  <c:v>  доходы от личного подсобного хозяйства</c:v>
                </c:pt>
                <c:pt idx="3">
                  <c:v>  прочие денежные поступления</c:v>
                </c:pt>
              </c:strCache>
            </c:strRef>
          </c:cat>
          <c:val>
            <c:numRef>
              <c:f>Республика!$B$37:$B$40</c:f>
              <c:numCache>
                <c:formatCode>0.0</c:formatCode>
                <c:ptCount val="4"/>
                <c:pt idx="0">
                  <c:v>563038.73045512184</c:v>
                </c:pt>
                <c:pt idx="1">
                  <c:v>109748.59590973608</c:v>
                </c:pt>
                <c:pt idx="2">
                  <c:v>81275.939666299906</c:v>
                </c:pt>
                <c:pt idx="3">
                  <c:v>26951.967969925176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6C-487B-8C01-0E51379DA9E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981-4C61-A196-28166C249D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Нарынская область</c:v>
                </c:pt>
                <c:pt idx="1">
                  <c:v>Иссык-Кульская область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г. Ош</c:v>
                </c:pt>
                <c:pt idx="5">
                  <c:v>Кыргызская Республика</c:v>
                </c:pt>
                <c:pt idx="6">
                  <c:v>Джалал-Абадская область</c:v>
                </c:pt>
                <c:pt idx="7">
                  <c:v>Ошская область</c:v>
                </c:pt>
                <c:pt idx="8">
                  <c:v>г.Бишкек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97.960737638894727</c:v>
                </c:pt>
                <c:pt idx="1">
                  <c:v>101.86243916512015</c:v>
                </c:pt>
                <c:pt idx="2">
                  <c:v>107.69256789264745</c:v>
                </c:pt>
                <c:pt idx="3">
                  <c:v>108.36111252751388</c:v>
                </c:pt>
                <c:pt idx="4">
                  <c:v>109.55152663039694</c:v>
                </c:pt>
                <c:pt idx="5">
                  <c:v>110.64390370717476</c:v>
                </c:pt>
                <c:pt idx="6">
                  <c:v>111.01837088929767</c:v>
                </c:pt>
                <c:pt idx="7">
                  <c:v>112.62710815799963</c:v>
                </c:pt>
                <c:pt idx="8">
                  <c:v>114.94595118799231</c:v>
                </c:pt>
                <c:pt idx="9">
                  <c:v>119.1711075397847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69-422E-A4C5-EADD97A05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88977935"/>
        <c:axId val="1588976015"/>
      </c:barChart>
      <c:catAx>
        <c:axId val="15889779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88976015"/>
        <c:crosses val="autoZero"/>
        <c:auto val="1"/>
        <c:lblAlgn val="ctr"/>
        <c:lblOffset val="100"/>
        <c:noMultiLvlLbl val="0"/>
      </c:catAx>
      <c:valAx>
        <c:axId val="1588976015"/>
        <c:scaling>
          <c:orientation val="minMax"/>
          <c:max val="140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88977935"/>
        <c:crosses val="autoZero"/>
        <c:crossBetween val="between"/>
        <c:minorUnit val="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6 862,3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643-4BD6-BB4B-63926BD98A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г. Ош</c:v>
                </c:pt>
                <c:pt idx="1">
                  <c:v>Нарынская область</c:v>
                </c:pt>
                <c:pt idx="2">
                  <c:v>Таласская область</c:v>
                </c:pt>
                <c:pt idx="3">
                  <c:v>Чуйская область</c:v>
                </c:pt>
                <c:pt idx="4">
                  <c:v>Ошская область</c:v>
                </c:pt>
                <c:pt idx="5">
                  <c:v>Баткенская область</c:v>
                </c:pt>
                <c:pt idx="6">
                  <c:v>Кыргызская Республика</c:v>
                </c:pt>
                <c:pt idx="7">
                  <c:v>Джалал-Абадская область</c:v>
                </c:pt>
                <c:pt idx="8">
                  <c:v>Иссык-Кульская область</c:v>
                </c:pt>
                <c:pt idx="9">
                  <c:v>г.Бишкек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6862.2827022059846</c:v>
                </c:pt>
                <c:pt idx="1">
                  <c:v>7368.0777469385976</c:v>
                </c:pt>
                <c:pt idx="2">
                  <c:v>7857.1907117223755</c:v>
                </c:pt>
                <c:pt idx="3">
                  <c:v>8970.8742250331961</c:v>
                </c:pt>
                <c:pt idx="4">
                  <c:v>9077.9151209816882</c:v>
                </c:pt>
                <c:pt idx="5">
                  <c:v>9110.8071857114228</c:v>
                </c:pt>
                <c:pt idx="6">
                  <c:v>9142.5902047994405</c:v>
                </c:pt>
                <c:pt idx="7">
                  <c:v>9557.2318100178036</c:v>
                </c:pt>
                <c:pt idx="8">
                  <c:v>9652.4919607647098</c:v>
                </c:pt>
                <c:pt idx="9">
                  <c:v>10421.109632520269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8-4DD6-977B-39574952C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50546687"/>
        <c:axId val="1669523343"/>
      </c:barChart>
      <c:catAx>
        <c:axId val="1550546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69523343"/>
        <c:crosses val="autoZero"/>
        <c:auto val="1"/>
        <c:lblAlgn val="ctr"/>
        <c:lblOffset val="100"/>
        <c:noMultiLvlLbl val="0"/>
      </c:catAx>
      <c:valAx>
        <c:axId val="1669523343"/>
        <c:scaling>
          <c:orientation val="minMax"/>
        </c:scaling>
        <c:delete val="0"/>
        <c:axPos val="b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0546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440194006656639E-2"/>
          <c:y val="2.132079833835018E-2"/>
          <c:w val="0.9055598059933434"/>
          <c:h val="0.704893069671903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Джалал-Абадская
область</c:v>
                </c:pt>
                <c:pt idx="3">
                  <c:v>Иссык-Кульская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г.Бишкек</c:v>
                </c:pt>
                <c:pt idx="9">
                  <c:v>г. 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9716.0461611639421</c:v>
                </c:pt>
                <c:pt idx="1">
                  <c:v>9877.3557557043241</c:v>
                </c:pt>
                <c:pt idx="2">
                  <c:v>10327.611717982349</c:v>
                </c:pt>
                <c:pt idx="3">
                  <c:v>10105.314371193461</c:v>
                </c:pt>
                <c:pt idx="4">
                  <c:v>8290.5372604025506</c:v>
                </c:pt>
                <c:pt idx="5">
                  <c:v>9512.8359793310428</c:v>
                </c:pt>
                <c:pt idx="6">
                  <c:v>8406.1704390089126</c:v>
                </c:pt>
                <c:pt idx="7">
                  <c:v>9298.0042240311213</c:v>
                </c:pt>
                <c:pt idx="8">
                  <c:v>10767.115125424771</c:v>
                </c:pt>
                <c:pt idx="9">
                  <c:v>7581.121585315369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1-4461-B270-8F95AD12FF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312296735"/>
        <c:axId val="1312288575"/>
      </c:barChart>
      <c:catAx>
        <c:axId val="1312296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2288575"/>
        <c:crosses val="autoZero"/>
        <c:auto val="1"/>
        <c:lblAlgn val="ctr"/>
        <c:lblOffset val="100"/>
        <c:noMultiLvlLbl val="0"/>
      </c:catAx>
      <c:valAx>
        <c:axId val="1312288575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312296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6DA08D-6015-4BDF-A520-50DFC53BB9B9}" type="doc">
      <dgm:prSet loTypeId="urn:microsoft.com/office/officeart/2005/8/layout/orgChart1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LID4096"/>
        </a:p>
      </dgm:t>
    </dgm:pt>
    <dgm:pt modelId="{E392CFD5-2310-4FF1-85D6-B590F7F2E377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  <a:endParaRPr lang="LID4096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899783-036F-456B-983D-64A33718F83A}" type="parTrans" cxnId="{15C0E4F1-DF33-48D5-BBB2-5A4956F9C429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BBDAC9-98BD-4CF8-9A08-5888295C1B66}" type="sibTrans" cxnId="{15C0E4F1-DF33-48D5-BBB2-5A4956F9C429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FCD79C-6A4A-436B-8AFA-4356A76AF9DD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Номинальные </a:t>
          </a:r>
          <a:endParaRPr lang="LID4096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A2EB2-9421-4AA1-8A0C-6659CC1E322A}" type="parTrans" cxnId="{DAA7D4AC-278C-4994-B575-846D1B50D6A1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69A20-3C07-4263-814F-722141A4CD55}" type="sibTrans" cxnId="{DAA7D4AC-278C-4994-B575-846D1B50D6A1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7178F6-AAC1-4307-9497-B0B0E7694931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Располагаемые</a:t>
          </a:r>
          <a:endParaRPr lang="LID4096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44251-5EE9-466B-A092-2A18B746D0D8}" type="parTrans" cxnId="{B8A06D29-48B4-47D9-820E-6D76C1F63DE4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906746-C1BE-462D-9147-498AD1D42C8A}" type="sibTrans" cxnId="{B8A06D29-48B4-47D9-820E-6D76C1F63DE4}">
      <dgm:prSet/>
      <dgm:spPr/>
      <dgm:t>
        <a:bodyPr/>
        <a:lstStyle/>
        <a:p>
          <a:endParaRPr lang="LID4096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B0A958-3122-46DD-951B-9718F7D87D47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Реальные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7B38FE-3397-4330-81DE-6D5E5C283F9D}" type="parTrans" cxnId="{401F7463-AB6E-4F71-8B5A-DA9680B453E5}">
      <dgm:prSet/>
      <dgm:spPr/>
      <dgm:t>
        <a:bodyPr/>
        <a:lstStyle/>
        <a:p>
          <a:endParaRPr lang="ru-KG"/>
        </a:p>
      </dgm:t>
    </dgm:pt>
    <dgm:pt modelId="{6B8254E2-9CD7-4DA9-998F-7536D4747FE3}" type="sibTrans" cxnId="{401F7463-AB6E-4F71-8B5A-DA9680B453E5}">
      <dgm:prSet/>
      <dgm:spPr/>
      <dgm:t>
        <a:bodyPr/>
        <a:lstStyle/>
        <a:p>
          <a:endParaRPr lang="ru-KG"/>
        </a:p>
      </dgm:t>
    </dgm:pt>
    <dgm:pt modelId="{9341E16E-45FC-4A53-A648-DF401C041EAC}" type="pres">
      <dgm:prSet presAssocID="{656DA08D-6015-4BDF-A520-50DFC53BB9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C3BF73-2642-41E5-A7A9-CA13F874E5E0}" type="pres">
      <dgm:prSet presAssocID="{E392CFD5-2310-4FF1-85D6-B590F7F2E377}" presName="hierRoot1" presStyleCnt="0">
        <dgm:presLayoutVars>
          <dgm:hierBranch val="init"/>
        </dgm:presLayoutVars>
      </dgm:prSet>
      <dgm:spPr/>
    </dgm:pt>
    <dgm:pt modelId="{93939D03-B592-49A3-AFC5-F895051924ED}" type="pres">
      <dgm:prSet presAssocID="{E392CFD5-2310-4FF1-85D6-B590F7F2E377}" presName="rootComposite1" presStyleCnt="0"/>
      <dgm:spPr/>
    </dgm:pt>
    <dgm:pt modelId="{27324CED-C699-4E92-B515-006EA242D2CA}" type="pres">
      <dgm:prSet presAssocID="{E392CFD5-2310-4FF1-85D6-B590F7F2E377}" presName="rootText1" presStyleLbl="node0" presStyleIdx="0" presStyleCnt="1">
        <dgm:presLayoutVars>
          <dgm:chPref val="3"/>
        </dgm:presLayoutVars>
      </dgm:prSet>
      <dgm:spPr/>
    </dgm:pt>
    <dgm:pt modelId="{1FA3FFCE-0FEA-4ED5-B77D-9E9A27E3660E}" type="pres">
      <dgm:prSet presAssocID="{E392CFD5-2310-4FF1-85D6-B590F7F2E377}" presName="rootConnector1" presStyleLbl="node1" presStyleIdx="0" presStyleCnt="0"/>
      <dgm:spPr/>
    </dgm:pt>
    <dgm:pt modelId="{8B1D075F-EC09-45ED-9A9C-1504AAF42022}" type="pres">
      <dgm:prSet presAssocID="{E392CFD5-2310-4FF1-85D6-B590F7F2E377}" presName="hierChild2" presStyleCnt="0"/>
      <dgm:spPr/>
    </dgm:pt>
    <dgm:pt modelId="{838D105A-7FFD-4D2D-BFAC-3B40EA21B2CF}" type="pres">
      <dgm:prSet presAssocID="{DB9A2EB2-9421-4AA1-8A0C-6659CC1E322A}" presName="Name37" presStyleLbl="parChTrans1D2" presStyleIdx="0" presStyleCnt="3"/>
      <dgm:spPr/>
    </dgm:pt>
    <dgm:pt modelId="{BD841EEA-DDAA-45A0-94F4-04547FB5464A}" type="pres">
      <dgm:prSet presAssocID="{FDFCD79C-6A4A-436B-8AFA-4356A76AF9DD}" presName="hierRoot2" presStyleCnt="0">
        <dgm:presLayoutVars>
          <dgm:hierBranch val="init"/>
        </dgm:presLayoutVars>
      </dgm:prSet>
      <dgm:spPr/>
    </dgm:pt>
    <dgm:pt modelId="{DEAFA312-8409-4F51-B3EA-4821E94FE7BC}" type="pres">
      <dgm:prSet presAssocID="{FDFCD79C-6A4A-436B-8AFA-4356A76AF9DD}" presName="rootComposite" presStyleCnt="0"/>
      <dgm:spPr/>
    </dgm:pt>
    <dgm:pt modelId="{D2BD98AE-F8D3-42AE-ACAE-5CD21073F945}" type="pres">
      <dgm:prSet presAssocID="{FDFCD79C-6A4A-436B-8AFA-4356A76AF9DD}" presName="rootText" presStyleLbl="node2" presStyleIdx="0" presStyleCnt="3">
        <dgm:presLayoutVars>
          <dgm:chPref val="3"/>
        </dgm:presLayoutVars>
      </dgm:prSet>
      <dgm:spPr/>
    </dgm:pt>
    <dgm:pt modelId="{3AFFA71E-5CF0-444B-8058-7886AE96AA42}" type="pres">
      <dgm:prSet presAssocID="{FDFCD79C-6A4A-436B-8AFA-4356A76AF9DD}" presName="rootConnector" presStyleLbl="node2" presStyleIdx="0" presStyleCnt="3"/>
      <dgm:spPr/>
    </dgm:pt>
    <dgm:pt modelId="{76563E6B-5056-4C60-AEFD-4F5D9A5CD66B}" type="pres">
      <dgm:prSet presAssocID="{FDFCD79C-6A4A-436B-8AFA-4356A76AF9DD}" presName="hierChild4" presStyleCnt="0"/>
      <dgm:spPr/>
    </dgm:pt>
    <dgm:pt modelId="{5089DF1C-C751-4C19-9022-1AFD8ABBBD7E}" type="pres">
      <dgm:prSet presAssocID="{FDFCD79C-6A4A-436B-8AFA-4356A76AF9DD}" presName="hierChild5" presStyleCnt="0"/>
      <dgm:spPr/>
    </dgm:pt>
    <dgm:pt modelId="{A85140FE-C80E-4B9F-9A63-45610A7D240B}" type="pres">
      <dgm:prSet presAssocID="{E07B38FE-3397-4330-81DE-6D5E5C283F9D}" presName="Name37" presStyleLbl="parChTrans1D2" presStyleIdx="1" presStyleCnt="3"/>
      <dgm:spPr/>
    </dgm:pt>
    <dgm:pt modelId="{AC641513-C0C0-4A9A-8117-762611F403C8}" type="pres">
      <dgm:prSet presAssocID="{F0B0A958-3122-46DD-951B-9718F7D87D47}" presName="hierRoot2" presStyleCnt="0">
        <dgm:presLayoutVars>
          <dgm:hierBranch val="init"/>
        </dgm:presLayoutVars>
      </dgm:prSet>
      <dgm:spPr/>
    </dgm:pt>
    <dgm:pt modelId="{F64212E6-5895-4899-8C07-D4C1E091533C}" type="pres">
      <dgm:prSet presAssocID="{F0B0A958-3122-46DD-951B-9718F7D87D47}" presName="rootComposite" presStyleCnt="0"/>
      <dgm:spPr/>
    </dgm:pt>
    <dgm:pt modelId="{D029C553-8E4C-4A06-AB6D-DEDADF861128}" type="pres">
      <dgm:prSet presAssocID="{F0B0A958-3122-46DD-951B-9718F7D87D47}" presName="rootText" presStyleLbl="node2" presStyleIdx="1" presStyleCnt="3">
        <dgm:presLayoutVars>
          <dgm:chPref val="3"/>
        </dgm:presLayoutVars>
      </dgm:prSet>
      <dgm:spPr/>
    </dgm:pt>
    <dgm:pt modelId="{B943FE1B-659E-4579-B50F-CCD69EF6A44E}" type="pres">
      <dgm:prSet presAssocID="{F0B0A958-3122-46DD-951B-9718F7D87D47}" presName="rootConnector" presStyleLbl="node2" presStyleIdx="1" presStyleCnt="3"/>
      <dgm:spPr/>
    </dgm:pt>
    <dgm:pt modelId="{CDC789C3-00EB-4BBC-833B-ADC03030CCCA}" type="pres">
      <dgm:prSet presAssocID="{F0B0A958-3122-46DD-951B-9718F7D87D47}" presName="hierChild4" presStyleCnt="0"/>
      <dgm:spPr/>
    </dgm:pt>
    <dgm:pt modelId="{C71269EA-D1BD-468D-8CE1-4E241784235C}" type="pres">
      <dgm:prSet presAssocID="{F0B0A958-3122-46DD-951B-9718F7D87D47}" presName="hierChild5" presStyleCnt="0"/>
      <dgm:spPr/>
    </dgm:pt>
    <dgm:pt modelId="{20B68F1E-4DAC-437C-B9BE-1963E7CD08E4}" type="pres">
      <dgm:prSet presAssocID="{4AF44251-5EE9-466B-A092-2A18B746D0D8}" presName="Name37" presStyleLbl="parChTrans1D2" presStyleIdx="2" presStyleCnt="3"/>
      <dgm:spPr/>
    </dgm:pt>
    <dgm:pt modelId="{56EAF1FA-E073-46FF-A687-C119F4213B28}" type="pres">
      <dgm:prSet presAssocID="{DF7178F6-AAC1-4307-9497-B0B0E7694931}" presName="hierRoot2" presStyleCnt="0">
        <dgm:presLayoutVars>
          <dgm:hierBranch val="init"/>
        </dgm:presLayoutVars>
      </dgm:prSet>
      <dgm:spPr/>
    </dgm:pt>
    <dgm:pt modelId="{7EBF4B2C-D84B-454C-B75F-6DEC24F9BE44}" type="pres">
      <dgm:prSet presAssocID="{DF7178F6-AAC1-4307-9497-B0B0E7694931}" presName="rootComposite" presStyleCnt="0"/>
      <dgm:spPr/>
    </dgm:pt>
    <dgm:pt modelId="{10E0DA21-B7C6-4420-A695-B5EC42C19C6B}" type="pres">
      <dgm:prSet presAssocID="{DF7178F6-AAC1-4307-9497-B0B0E7694931}" presName="rootText" presStyleLbl="node2" presStyleIdx="2" presStyleCnt="3">
        <dgm:presLayoutVars>
          <dgm:chPref val="3"/>
        </dgm:presLayoutVars>
      </dgm:prSet>
      <dgm:spPr/>
    </dgm:pt>
    <dgm:pt modelId="{B54EA509-18AB-4887-955A-BC82AB2A0DCF}" type="pres">
      <dgm:prSet presAssocID="{DF7178F6-AAC1-4307-9497-B0B0E7694931}" presName="rootConnector" presStyleLbl="node2" presStyleIdx="2" presStyleCnt="3"/>
      <dgm:spPr/>
    </dgm:pt>
    <dgm:pt modelId="{A54089B6-C89D-4BE1-8856-5A52FB102361}" type="pres">
      <dgm:prSet presAssocID="{DF7178F6-AAC1-4307-9497-B0B0E7694931}" presName="hierChild4" presStyleCnt="0"/>
      <dgm:spPr/>
    </dgm:pt>
    <dgm:pt modelId="{37CBDBEA-FC22-4956-88C5-A2A0104A51D3}" type="pres">
      <dgm:prSet presAssocID="{DF7178F6-AAC1-4307-9497-B0B0E7694931}" presName="hierChild5" presStyleCnt="0"/>
      <dgm:spPr/>
    </dgm:pt>
    <dgm:pt modelId="{AB2C99DC-5570-47B0-8692-60FA642FB03B}" type="pres">
      <dgm:prSet presAssocID="{E392CFD5-2310-4FF1-85D6-B590F7F2E377}" presName="hierChild3" presStyleCnt="0"/>
      <dgm:spPr/>
    </dgm:pt>
  </dgm:ptLst>
  <dgm:cxnLst>
    <dgm:cxn modelId="{14DEB213-924B-451A-A6FE-18E75D66F57B}" type="presOf" srcId="{656DA08D-6015-4BDF-A520-50DFC53BB9B9}" destId="{9341E16E-45FC-4A53-A648-DF401C041EAC}" srcOrd="0" destOrd="0" presId="urn:microsoft.com/office/officeart/2005/8/layout/orgChart1"/>
    <dgm:cxn modelId="{B8A06D29-48B4-47D9-820E-6D76C1F63DE4}" srcId="{E392CFD5-2310-4FF1-85D6-B590F7F2E377}" destId="{DF7178F6-AAC1-4307-9497-B0B0E7694931}" srcOrd="2" destOrd="0" parTransId="{4AF44251-5EE9-466B-A092-2A18B746D0D8}" sibTransId="{3E906746-C1BE-462D-9147-498AD1D42C8A}"/>
    <dgm:cxn modelId="{B7C7D229-DDDC-464C-B6C0-3A1020FFDD30}" type="presOf" srcId="{E07B38FE-3397-4330-81DE-6D5E5C283F9D}" destId="{A85140FE-C80E-4B9F-9A63-45610A7D240B}" srcOrd="0" destOrd="0" presId="urn:microsoft.com/office/officeart/2005/8/layout/orgChart1"/>
    <dgm:cxn modelId="{066AED32-3F7F-49B8-942B-990417591DC2}" type="presOf" srcId="{4AF44251-5EE9-466B-A092-2A18B746D0D8}" destId="{20B68F1E-4DAC-437C-B9BE-1963E7CD08E4}" srcOrd="0" destOrd="0" presId="urn:microsoft.com/office/officeart/2005/8/layout/orgChart1"/>
    <dgm:cxn modelId="{581A3937-A550-4265-BA2B-4AA5C585F057}" type="presOf" srcId="{DF7178F6-AAC1-4307-9497-B0B0E7694931}" destId="{10E0DA21-B7C6-4420-A695-B5EC42C19C6B}" srcOrd="0" destOrd="0" presId="urn:microsoft.com/office/officeart/2005/8/layout/orgChart1"/>
    <dgm:cxn modelId="{03B2FB39-9D5A-492B-B793-BEC34BFDCD0D}" type="presOf" srcId="{F0B0A958-3122-46DD-951B-9718F7D87D47}" destId="{D029C553-8E4C-4A06-AB6D-DEDADF861128}" srcOrd="0" destOrd="0" presId="urn:microsoft.com/office/officeart/2005/8/layout/orgChart1"/>
    <dgm:cxn modelId="{401F7463-AB6E-4F71-8B5A-DA9680B453E5}" srcId="{E392CFD5-2310-4FF1-85D6-B590F7F2E377}" destId="{F0B0A958-3122-46DD-951B-9718F7D87D47}" srcOrd="1" destOrd="0" parTransId="{E07B38FE-3397-4330-81DE-6D5E5C283F9D}" sibTransId="{6B8254E2-9CD7-4DA9-998F-7536D4747FE3}"/>
    <dgm:cxn modelId="{541E746C-6254-4D87-BBF2-865475DE4768}" type="presOf" srcId="{F0B0A958-3122-46DD-951B-9718F7D87D47}" destId="{B943FE1B-659E-4579-B50F-CCD69EF6A44E}" srcOrd="1" destOrd="0" presId="urn:microsoft.com/office/officeart/2005/8/layout/orgChart1"/>
    <dgm:cxn modelId="{E611AB6D-D74B-4C0C-8665-1E3CD08D519D}" type="presOf" srcId="{FDFCD79C-6A4A-436B-8AFA-4356A76AF9DD}" destId="{3AFFA71E-5CF0-444B-8058-7886AE96AA42}" srcOrd="1" destOrd="0" presId="urn:microsoft.com/office/officeart/2005/8/layout/orgChart1"/>
    <dgm:cxn modelId="{CA5EC776-0FFD-403E-B862-9B6FE30D3275}" type="presOf" srcId="{DF7178F6-AAC1-4307-9497-B0B0E7694931}" destId="{B54EA509-18AB-4887-955A-BC82AB2A0DCF}" srcOrd="1" destOrd="0" presId="urn:microsoft.com/office/officeart/2005/8/layout/orgChart1"/>
    <dgm:cxn modelId="{7210DE9F-0CEA-4629-867E-C7FD1F644D23}" type="presOf" srcId="{DB9A2EB2-9421-4AA1-8A0C-6659CC1E322A}" destId="{838D105A-7FFD-4D2D-BFAC-3B40EA21B2CF}" srcOrd="0" destOrd="0" presId="urn:microsoft.com/office/officeart/2005/8/layout/orgChart1"/>
    <dgm:cxn modelId="{DAA7D4AC-278C-4994-B575-846D1B50D6A1}" srcId="{E392CFD5-2310-4FF1-85D6-B590F7F2E377}" destId="{FDFCD79C-6A4A-436B-8AFA-4356A76AF9DD}" srcOrd="0" destOrd="0" parTransId="{DB9A2EB2-9421-4AA1-8A0C-6659CC1E322A}" sibTransId="{0B869A20-3C07-4263-814F-722141A4CD55}"/>
    <dgm:cxn modelId="{82496FB9-7978-40D4-92CC-1F1EF3CBFE51}" type="presOf" srcId="{FDFCD79C-6A4A-436B-8AFA-4356A76AF9DD}" destId="{D2BD98AE-F8D3-42AE-ACAE-5CD21073F945}" srcOrd="0" destOrd="0" presId="urn:microsoft.com/office/officeart/2005/8/layout/orgChart1"/>
    <dgm:cxn modelId="{865637C1-E297-40BD-BA54-0B1973F70D90}" type="presOf" srcId="{E392CFD5-2310-4FF1-85D6-B590F7F2E377}" destId="{1FA3FFCE-0FEA-4ED5-B77D-9E9A27E3660E}" srcOrd="1" destOrd="0" presId="urn:microsoft.com/office/officeart/2005/8/layout/orgChart1"/>
    <dgm:cxn modelId="{581652EE-838A-4F31-9E1F-236B0BD034DC}" type="presOf" srcId="{E392CFD5-2310-4FF1-85D6-B590F7F2E377}" destId="{27324CED-C699-4E92-B515-006EA242D2CA}" srcOrd="0" destOrd="0" presId="urn:microsoft.com/office/officeart/2005/8/layout/orgChart1"/>
    <dgm:cxn modelId="{15C0E4F1-DF33-48D5-BBB2-5A4956F9C429}" srcId="{656DA08D-6015-4BDF-A520-50DFC53BB9B9}" destId="{E392CFD5-2310-4FF1-85D6-B590F7F2E377}" srcOrd="0" destOrd="0" parTransId="{E6899783-036F-456B-983D-64A33718F83A}" sibTransId="{97BBDAC9-98BD-4CF8-9A08-5888295C1B66}"/>
    <dgm:cxn modelId="{365EB3BA-E9BA-46A3-91FD-536B7A7E71B1}" type="presParOf" srcId="{9341E16E-45FC-4A53-A648-DF401C041EAC}" destId="{55C3BF73-2642-41E5-A7A9-CA13F874E5E0}" srcOrd="0" destOrd="0" presId="urn:microsoft.com/office/officeart/2005/8/layout/orgChart1"/>
    <dgm:cxn modelId="{4D497FED-D5A9-4D17-8BDB-F8B1F3CC10CC}" type="presParOf" srcId="{55C3BF73-2642-41E5-A7A9-CA13F874E5E0}" destId="{93939D03-B592-49A3-AFC5-F895051924ED}" srcOrd="0" destOrd="0" presId="urn:microsoft.com/office/officeart/2005/8/layout/orgChart1"/>
    <dgm:cxn modelId="{9D520CED-1327-4BC9-863B-1F1ED9F08E15}" type="presParOf" srcId="{93939D03-B592-49A3-AFC5-F895051924ED}" destId="{27324CED-C699-4E92-B515-006EA242D2CA}" srcOrd="0" destOrd="0" presId="urn:microsoft.com/office/officeart/2005/8/layout/orgChart1"/>
    <dgm:cxn modelId="{9DA252E8-F5D9-4886-9DC5-A02B607D83F9}" type="presParOf" srcId="{93939D03-B592-49A3-AFC5-F895051924ED}" destId="{1FA3FFCE-0FEA-4ED5-B77D-9E9A27E3660E}" srcOrd="1" destOrd="0" presId="urn:microsoft.com/office/officeart/2005/8/layout/orgChart1"/>
    <dgm:cxn modelId="{6374EE71-8C7D-40B0-8972-2E6C344F5702}" type="presParOf" srcId="{55C3BF73-2642-41E5-A7A9-CA13F874E5E0}" destId="{8B1D075F-EC09-45ED-9A9C-1504AAF42022}" srcOrd="1" destOrd="0" presId="urn:microsoft.com/office/officeart/2005/8/layout/orgChart1"/>
    <dgm:cxn modelId="{5E9F94F9-3672-4397-9B43-65DA8607FB48}" type="presParOf" srcId="{8B1D075F-EC09-45ED-9A9C-1504AAF42022}" destId="{838D105A-7FFD-4D2D-BFAC-3B40EA21B2CF}" srcOrd="0" destOrd="0" presId="urn:microsoft.com/office/officeart/2005/8/layout/orgChart1"/>
    <dgm:cxn modelId="{2C87421B-FF3E-4DB2-8BB7-D2D2D6B65522}" type="presParOf" srcId="{8B1D075F-EC09-45ED-9A9C-1504AAF42022}" destId="{BD841EEA-DDAA-45A0-94F4-04547FB5464A}" srcOrd="1" destOrd="0" presId="urn:microsoft.com/office/officeart/2005/8/layout/orgChart1"/>
    <dgm:cxn modelId="{51E55A70-F7A0-49F7-895B-A3F473943C1E}" type="presParOf" srcId="{BD841EEA-DDAA-45A0-94F4-04547FB5464A}" destId="{DEAFA312-8409-4F51-B3EA-4821E94FE7BC}" srcOrd="0" destOrd="0" presId="urn:microsoft.com/office/officeart/2005/8/layout/orgChart1"/>
    <dgm:cxn modelId="{F913B75B-AD12-4D68-9764-CC14FEC5E513}" type="presParOf" srcId="{DEAFA312-8409-4F51-B3EA-4821E94FE7BC}" destId="{D2BD98AE-F8D3-42AE-ACAE-5CD21073F945}" srcOrd="0" destOrd="0" presId="urn:microsoft.com/office/officeart/2005/8/layout/orgChart1"/>
    <dgm:cxn modelId="{1D5F2582-AD4B-4FA0-AF08-0A41281F02FB}" type="presParOf" srcId="{DEAFA312-8409-4F51-B3EA-4821E94FE7BC}" destId="{3AFFA71E-5CF0-444B-8058-7886AE96AA42}" srcOrd="1" destOrd="0" presId="urn:microsoft.com/office/officeart/2005/8/layout/orgChart1"/>
    <dgm:cxn modelId="{F5F6A7FF-EDB4-4369-A51C-93D2ABA7BBAB}" type="presParOf" srcId="{BD841EEA-DDAA-45A0-94F4-04547FB5464A}" destId="{76563E6B-5056-4C60-AEFD-4F5D9A5CD66B}" srcOrd="1" destOrd="0" presId="urn:microsoft.com/office/officeart/2005/8/layout/orgChart1"/>
    <dgm:cxn modelId="{6F90B01C-D755-49F5-851B-519A3B048EE6}" type="presParOf" srcId="{BD841EEA-DDAA-45A0-94F4-04547FB5464A}" destId="{5089DF1C-C751-4C19-9022-1AFD8ABBBD7E}" srcOrd="2" destOrd="0" presId="urn:microsoft.com/office/officeart/2005/8/layout/orgChart1"/>
    <dgm:cxn modelId="{04EB52AB-89A4-4593-A24A-EA88D132C056}" type="presParOf" srcId="{8B1D075F-EC09-45ED-9A9C-1504AAF42022}" destId="{A85140FE-C80E-4B9F-9A63-45610A7D240B}" srcOrd="2" destOrd="0" presId="urn:microsoft.com/office/officeart/2005/8/layout/orgChart1"/>
    <dgm:cxn modelId="{2E150EC3-032E-45D5-B20C-E215DEF6134D}" type="presParOf" srcId="{8B1D075F-EC09-45ED-9A9C-1504AAF42022}" destId="{AC641513-C0C0-4A9A-8117-762611F403C8}" srcOrd="3" destOrd="0" presId="urn:microsoft.com/office/officeart/2005/8/layout/orgChart1"/>
    <dgm:cxn modelId="{1A30E1B7-0ED6-4DBB-A7EB-E4E3E4787086}" type="presParOf" srcId="{AC641513-C0C0-4A9A-8117-762611F403C8}" destId="{F64212E6-5895-4899-8C07-D4C1E091533C}" srcOrd="0" destOrd="0" presId="urn:microsoft.com/office/officeart/2005/8/layout/orgChart1"/>
    <dgm:cxn modelId="{3E42AAA2-4570-4824-82D8-AEDA33916D01}" type="presParOf" srcId="{F64212E6-5895-4899-8C07-D4C1E091533C}" destId="{D029C553-8E4C-4A06-AB6D-DEDADF861128}" srcOrd="0" destOrd="0" presId="urn:microsoft.com/office/officeart/2005/8/layout/orgChart1"/>
    <dgm:cxn modelId="{F262B806-422B-4065-9B00-7E81D9F7D8BB}" type="presParOf" srcId="{F64212E6-5895-4899-8C07-D4C1E091533C}" destId="{B943FE1B-659E-4579-B50F-CCD69EF6A44E}" srcOrd="1" destOrd="0" presId="urn:microsoft.com/office/officeart/2005/8/layout/orgChart1"/>
    <dgm:cxn modelId="{DEF42109-0A66-43A9-901C-F9C274C8380C}" type="presParOf" srcId="{AC641513-C0C0-4A9A-8117-762611F403C8}" destId="{CDC789C3-00EB-4BBC-833B-ADC03030CCCA}" srcOrd="1" destOrd="0" presId="urn:microsoft.com/office/officeart/2005/8/layout/orgChart1"/>
    <dgm:cxn modelId="{5BA09B89-E197-46B4-9ECB-9406D3CEAA41}" type="presParOf" srcId="{AC641513-C0C0-4A9A-8117-762611F403C8}" destId="{C71269EA-D1BD-468D-8CE1-4E241784235C}" srcOrd="2" destOrd="0" presId="urn:microsoft.com/office/officeart/2005/8/layout/orgChart1"/>
    <dgm:cxn modelId="{C1F56D5F-9DE7-4983-9D29-9C03B93AF729}" type="presParOf" srcId="{8B1D075F-EC09-45ED-9A9C-1504AAF42022}" destId="{20B68F1E-4DAC-437C-B9BE-1963E7CD08E4}" srcOrd="4" destOrd="0" presId="urn:microsoft.com/office/officeart/2005/8/layout/orgChart1"/>
    <dgm:cxn modelId="{60DBF520-04E8-41DF-A5CE-372A339033B7}" type="presParOf" srcId="{8B1D075F-EC09-45ED-9A9C-1504AAF42022}" destId="{56EAF1FA-E073-46FF-A687-C119F4213B28}" srcOrd="5" destOrd="0" presId="urn:microsoft.com/office/officeart/2005/8/layout/orgChart1"/>
    <dgm:cxn modelId="{A4D8D9EC-59E6-4D22-A439-966CE70EC496}" type="presParOf" srcId="{56EAF1FA-E073-46FF-A687-C119F4213B28}" destId="{7EBF4B2C-D84B-454C-B75F-6DEC24F9BE44}" srcOrd="0" destOrd="0" presId="urn:microsoft.com/office/officeart/2005/8/layout/orgChart1"/>
    <dgm:cxn modelId="{6CB61D5D-5B54-451D-9C85-4558A9FDD1DD}" type="presParOf" srcId="{7EBF4B2C-D84B-454C-B75F-6DEC24F9BE44}" destId="{10E0DA21-B7C6-4420-A695-B5EC42C19C6B}" srcOrd="0" destOrd="0" presId="urn:microsoft.com/office/officeart/2005/8/layout/orgChart1"/>
    <dgm:cxn modelId="{0F8509F9-00E5-4497-ADED-CCD29561A658}" type="presParOf" srcId="{7EBF4B2C-D84B-454C-B75F-6DEC24F9BE44}" destId="{B54EA509-18AB-4887-955A-BC82AB2A0DCF}" srcOrd="1" destOrd="0" presId="urn:microsoft.com/office/officeart/2005/8/layout/orgChart1"/>
    <dgm:cxn modelId="{25C18EC2-BF9B-48A0-8012-48DB6EBB28A7}" type="presParOf" srcId="{56EAF1FA-E073-46FF-A687-C119F4213B28}" destId="{A54089B6-C89D-4BE1-8856-5A52FB102361}" srcOrd="1" destOrd="0" presId="urn:microsoft.com/office/officeart/2005/8/layout/orgChart1"/>
    <dgm:cxn modelId="{7EDF9759-D0F5-4209-88F4-5D0591EA0528}" type="presParOf" srcId="{56EAF1FA-E073-46FF-A687-C119F4213B28}" destId="{37CBDBEA-FC22-4956-88C5-A2A0104A51D3}" srcOrd="2" destOrd="0" presId="urn:microsoft.com/office/officeart/2005/8/layout/orgChart1"/>
    <dgm:cxn modelId="{04B54177-871C-4AC0-AD0F-3E4ADA9F227E}" type="presParOf" srcId="{55C3BF73-2642-41E5-A7A9-CA13F874E5E0}" destId="{AB2C99DC-5570-47B0-8692-60FA642FB0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68F1E-4DAC-437C-B9BE-1963E7CD08E4}">
      <dsp:nvSpPr>
        <dsp:cNvPr id="0" name=""/>
        <dsp:cNvSpPr/>
      </dsp:nvSpPr>
      <dsp:spPr>
        <a:xfrm>
          <a:off x="6054852" y="1181431"/>
          <a:ext cx="2857391" cy="495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955"/>
              </a:lnTo>
              <a:lnTo>
                <a:pt x="2857391" y="247955"/>
              </a:lnTo>
              <a:lnTo>
                <a:pt x="2857391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5140FE-C80E-4B9F-9A63-45610A7D240B}">
      <dsp:nvSpPr>
        <dsp:cNvPr id="0" name=""/>
        <dsp:cNvSpPr/>
      </dsp:nvSpPr>
      <dsp:spPr>
        <a:xfrm>
          <a:off x="6009132" y="1181431"/>
          <a:ext cx="91440" cy="4959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D105A-7FFD-4D2D-BFAC-3B40EA21B2CF}">
      <dsp:nvSpPr>
        <dsp:cNvPr id="0" name=""/>
        <dsp:cNvSpPr/>
      </dsp:nvSpPr>
      <dsp:spPr>
        <a:xfrm>
          <a:off x="3197460" y="1181431"/>
          <a:ext cx="2857391" cy="495911"/>
        </a:xfrm>
        <a:custGeom>
          <a:avLst/>
          <a:gdLst/>
          <a:ahLst/>
          <a:cxnLst/>
          <a:rect l="0" t="0" r="0" b="0"/>
          <a:pathLst>
            <a:path>
              <a:moveTo>
                <a:pt x="2857391" y="0"/>
              </a:moveTo>
              <a:lnTo>
                <a:pt x="2857391" y="247955"/>
              </a:lnTo>
              <a:lnTo>
                <a:pt x="0" y="247955"/>
              </a:lnTo>
              <a:lnTo>
                <a:pt x="0" y="49591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24CED-C699-4E92-B515-006EA242D2CA}">
      <dsp:nvSpPr>
        <dsp:cNvPr id="0" name=""/>
        <dsp:cNvSpPr/>
      </dsp:nvSpPr>
      <dsp:spPr>
        <a:xfrm>
          <a:off x="4874111" y="691"/>
          <a:ext cx="2361480" cy="118074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  <a:endParaRPr lang="LID4096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4111" y="691"/>
        <a:ext cx="2361480" cy="1180740"/>
      </dsp:txXfrm>
    </dsp:sp>
    <dsp:sp modelId="{D2BD98AE-F8D3-42AE-ACAE-5CD21073F945}">
      <dsp:nvSpPr>
        <dsp:cNvPr id="0" name=""/>
        <dsp:cNvSpPr/>
      </dsp:nvSpPr>
      <dsp:spPr>
        <a:xfrm>
          <a:off x="2016719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Номинальные </a:t>
          </a:r>
          <a:endParaRPr lang="LID4096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6719" y="1677343"/>
        <a:ext cx="2361480" cy="1180740"/>
      </dsp:txXfrm>
    </dsp:sp>
    <dsp:sp modelId="{D029C553-8E4C-4A06-AB6D-DEDADF861128}">
      <dsp:nvSpPr>
        <dsp:cNvPr id="0" name=""/>
        <dsp:cNvSpPr/>
      </dsp:nvSpPr>
      <dsp:spPr>
        <a:xfrm>
          <a:off x="4874111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Реальные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4111" y="1677343"/>
        <a:ext cx="2361480" cy="1180740"/>
      </dsp:txXfrm>
    </dsp:sp>
    <dsp:sp modelId="{10E0DA21-B7C6-4420-A695-B5EC42C19C6B}">
      <dsp:nvSpPr>
        <dsp:cNvPr id="0" name=""/>
        <dsp:cNvSpPr/>
      </dsp:nvSpPr>
      <dsp:spPr>
        <a:xfrm>
          <a:off x="7731503" y="1677343"/>
          <a:ext cx="2361480" cy="1180740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Располагаемые</a:t>
          </a:r>
          <a:endParaRPr lang="LID4096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31503" y="1677343"/>
        <a:ext cx="2361480" cy="118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CB7AC-80D2-44A3-9CFF-3644D0BF1473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9B6B8-CAC6-4356-B9C9-291397D6C761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97143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Располагаемые денежные доходы </a:t>
            </a:r>
            <a:r>
              <a:rPr lang="ru-RU" dirty="0"/>
              <a:t>определяются исходя из денежных доходов текущего периода за минусом обязательных платежей и взносов. </a:t>
            </a:r>
            <a:endParaRPr lang="ru-KG" dirty="0"/>
          </a:p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9B6B8-CAC6-4356-B9C9-291397D6C761}" type="slidenum">
              <a:rPr lang="ru-KG" smtClean="0"/>
              <a:t>2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42339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оминальные денежные доходы населения в 202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 составили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781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млрд. сомов и по сравнению с предыдущим годом увеличились на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,6 процента.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Среднедушевые располагаемые денежные доходы населения, характеризующие доходы за вычетом обязательных платежей и взносов, в целом по республике в 202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 составили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9 716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сомов в месяц.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и прежде, сохранялось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различие в среднедушевых денежных доходах населения в зависимости от места проживания. Так, выше среднереспубликанского значения среднедушевые располагаемые денежные доходы населения сложились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г. Би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шкек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1 051,1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сома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Джалал-Абадской (на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611,6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сома)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Иссык-Кульской                          (на 389,3 сома) областях.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Приблизились к среднереспубликанскому значению доходы населения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Баткенской области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Среднедушевые доходы, уровень которых не достигал среднереспубликанского значения, наблюдались у населения Ошской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 203,2 сома),         Чуйской  (на 418 сомов),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Таласской (на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1 309,9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сома)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Нарынской (на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1 425,5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сома) </a:t>
            </a:r>
            <a:r>
              <a:rPr lang="ky-K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областей и г. Ош (на 2 134,9 сома).</a:t>
            </a:r>
            <a:endParaRPr lang="ru-K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9B6B8-CAC6-4356-B9C9-291397D6C761}" type="slidenum">
              <a:rPr lang="ru-KG" smtClean="0"/>
              <a:t>3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408937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AE99A-568B-482B-8518-68FC91AE8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77E9E1-C89D-4F8B-943B-C65410556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E75335-BA8D-414D-B178-F565541F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B558E2-43CF-44BB-9C74-0F0BBB62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747098-BBF0-4A61-B1D4-E82F37D7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83329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1B5A2A-65AD-46D6-935F-80016E6B4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14BDA0-2A1B-4DFA-A0B0-2C16A38C2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2BFDA-21BE-4FD0-8B1E-4E5346D6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601E41-12F8-460A-8517-59E05D68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EDB109-E395-478F-BB88-06BA5C12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404703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B9A3C-F392-48D5-9DA6-2062FA82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601588-B6B3-4F4A-BC87-790087116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B2142B-EFB6-4174-8A07-0BFECFD0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D393C4-F989-4AC8-9E41-4CACFFD5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E1CB3-521B-477C-9E98-DF6CA67E4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57443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15D22-46CB-4BF5-9075-ECF484CB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2821B6-1DE6-49BE-8D38-12C09D2AD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C9BB5B-A05D-4206-9907-C463C4397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DDED96-6558-4F90-9FA9-03794D27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B3F45C-EB85-47F3-A7B6-29DC68C5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E90CEE-FF57-4178-9C7E-1372FE834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69483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32BB2-5B52-4F59-A3C9-871D412CF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E853D2-2912-4004-89E4-4F1C44AC9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5BB233-75D5-4546-98B6-5B78AFCFE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7BFD9A-B609-41F4-87EA-A3A0B49B4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F293B8-A95D-4E62-8DCA-6B8ADC59C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B89021-9C5F-4330-84DA-FFD0978F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156AF0-BDFF-45D8-B0AE-C50C7557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5CC8D2-B94F-4AA7-846F-CAFEFD11D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5019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294DA-1B64-4939-BC4A-BEF8B374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857676-34F1-47FA-997F-B4E140FDD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82A96A-7895-4F2B-A759-A288F8BF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37B2D6-03BC-4F5C-A74C-5CCFC706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25223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2198D7-A1C7-4B7C-9C84-02987072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B554B0-D28A-457C-8886-3C643822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3B4226-8F94-4063-9BF2-87CAEF66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41406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25CBE-F2BF-44A0-AA51-A987A6D6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1F9AAC-CDB4-42B1-B067-E8B5B62EE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26BC2D-8872-48C1-B226-F9B8500CE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E9A9F5-4075-457B-AFFE-281285E8F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4E360E-5DCC-4C7D-AC2E-79DCF50D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B24D5-F853-46A9-B4FA-230EC77C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2904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C3473-53B1-4ED7-BA1E-B1D76B75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E42CB8E-A1DA-4395-BBCC-11259F8BB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2972A5-3A26-45DB-A427-836A2D3DE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E93E95-E897-43C1-B971-30DDCE39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79E57B-09DF-42FF-BC0D-068536A0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DD40D3-3C5B-4C63-B3DC-F59C0816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26128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E8124-2A5F-4337-9969-0C165C89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C9BEDB-567F-451E-B54A-EFBCE7D25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4CCA69-1C8C-474F-BFD7-D20CC31F8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34C6CB-AC9D-41B5-A0B5-2182F4E5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89CF3-01A8-44CB-B27C-8ACC6BE8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05888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AD6C2B-B395-45A1-9480-6F80C4732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258719-1A90-419C-A239-BF3024D2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ED6208-AEA7-4A8B-94C0-C6E8E8897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C70139-17C8-4B78-891D-E7E840B4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5D4AC0-C390-4CA8-B059-E2D1270F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27985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324CC-AD22-4713-B3A8-691B4BCA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5208B-007B-4325-A252-EF9A4CF2B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99ABDC-0BAA-41B4-8326-8E55D232A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0376C-9F2D-4C4A-B26A-132BED5FBDC2}" type="datetimeFigureOut">
              <a:rPr lang="ru-KG" smtClean="0"/>
              <a:t>07/10/2024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D7C3DA-2F86-4986-A5A6-33299F51D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345182-73BC-439A-925C-DBF99627C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58A5-264C-4E17-BE73-32EA5F81EC0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86618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EB15D-19A9-4CB5-5058-597C3D756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85" y="1263445"/>
            <a:ext cx="10858746" cy="2512142"/>
          </a:xfrm>
        </p:spPr>
        <p:txBody>
          <a:bodyPr>
            <a:noAutofit/>
          </a:bodyPr>
          <a:lstStyle/>
          <a:p>
            <a:r>
              <a:rPr lang="ky-KG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доходы населения </a:t>
            </a:r>
            <a:br>
              <a:rPr lang="ky-KG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Республики</a:t>
            </a:r>
            <a:endParaRPr lang="ru-KG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2B5B7A-22E8-306C-888D-82E756FFB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6031" y="5922249"/>
            <a:ext cx="9144000" cy="38022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домашних хозяйств</a:t>
            </a:r>
          </a:p>
        </p:txBody>
      </p:sp>
      <p:pic>
        <p:nvPicPr>
          <p:cNvPr id="4" name="Picture 36" descr="7oblastif-01">
            <a:extLst>
              <a:ext uri="{FF2B5EF4-FFF2-40B4-BE49-F238E27FC236}">
                <a16:creationId xmlns:a16="http://schemas.microsoft.com/office/drawing/2014/main" id="{C6F46515-C238-4F70-8459-63ED984C2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5" y="167917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>
            <a:extLst>
              <a:ext uri="{FF2B5EF4-FFF2-40B4-BE49-F238E27FC236}">
                <a16:creationId xmlns:a16="http://schemas.microsoft.com/office/drawing/2014/main" id="{B13C04C7-BB1A-4426-BCFF-283FA7684072}"/>
              </a:ext>
            </a:extLst>
          </p:cNvPr>
          <p:cNvSpPr/>
          <p:nvPr/>
        </p:nvSpPr>
        <p:spPr bwMode="auto">
          <a:xfrm>
            <a:off x="1347019" y="363950"/>
            <a:ext cx="10273012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sz="2400" b="1" dirty="0">
                <a:latin typeface="Times New Roman" panose="02020603050405020304" pitchFamily="18" charset="0"/>
                <a:ea typeface="+mj-ea"/>
                <a:cs typeface="+mj-cs"/>
              </a:rPr>
              <a:t> Национальный статистический комитет Кыргызской Республики</a:t>
            </a:r>
            <a:endParaRPr lang="pl-PL" sz="24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741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3675B-3AC0-4A8C-8ACC-CEC2D9B8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доходы домашних хозяйств</a:t>
            </a:r>
            <a:endParaRPr lang="ru-K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B96CA-73AA-4AEB-A38F-BF8D19FA3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948" y="1403284"/>
            <a:ext cx="10058400" cy="1162936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доходы домашних хозяйств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представляют собой сумму денежных средств, полученных членами домашних хозяйств от трудовой деятельности, пенсий, стипендий, пособий, компенсационных и других дополнительных выплат, процентов, дивидендов, ренты и других доходов от собственности, средств от продажи продукции личного подсобного хозяйства и прочих денежных поступлений.</a:t>
            </a:r>
            <a:endParaRPr lang="ru-K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58B5DF9-0B15-0DDA-622B-BDF011946F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438575"/>
              </p:ext>
            </p:extLst>
          </p:nvPr>
        </p:nvGraphicFramePr>
        <p:xfrm>
          <a:off x="82296" y="2566220"/>
          <a:ext cx="12109704" cy="285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36" descr="7oblastif-01">
            <a:extLst>
              <a:ext uri="{FF2B5EF4-FFF2-40B4-BE49-F238E27FC236}">
                <a16:creationId xmlns:a16="http://schemas.microsoft.com/office/drawing/2014/main" id="{B9AD35BC-4042-426A-B250-9CBD9A42F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>
            <a:extLst>
              <a:ext uri="{FF2B5EF4-FFF2-40B4-BE49-F238E27FC236}">
                <a16:creationId xmlns:a16="http://schemas.microsoft.com/office/drawing/2014/main" id="{562FFF87-A76B-4804-BD88-21F79BC755E3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774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13AFD-BD28-1290-6EA3-A37EE546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68452"/>
            <a:ext cx="10494264" cy="580498"/>
          </a:xfrm>
        </p:spPr>
        <p:txBody>
          <a:bodyPr>
            <a:noAutofit/>
          </a:bodyPr>
          <a:lstStyle/>
          <a:p>
            <a:pPr algn="ctr"/>
            <a:r>
              <a:rPr lang="ky-K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Номинальные денежные доходы</a:t>
            </a:r>
            <a:endParaRPr lang="ru-K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E75540C-380A-D35C-622C-B7C86ABE0C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531850"/>
              </p:ext>
            </p:extLst>
          </p:nvPr>
        </p:nvGraphicFramePr>
        <p:xfrm>
          <a:off x="768096" y="1775418"/>
          <a:ext cx="6237428" cy="3776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EF65179-F9EC-5B79-2B65-D97DAAB0B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64099"/>
              </p:ext>
            </p:extLst>
          </p:nvPr>
        </p:nvGraphicFramePr>
        <p:xfrm>
          <a:off x="6861543" y="1943099"/>
          <a:ext cx="5100083" cy="3708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36" descr="7oblastif-01">
            <a:extLst>
              <a:ext uri="{FF2B5EF4-FFF2-40B4-BE49-F238E27FC236}">
                <a16:creationId xmlns:a16="http://schemas.microsoft.com/office/drawing/2014/main" id="{AB88E92E-5377-41D7-AC4D-E4F633137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dtytuł 2">
            <a:extLst>
              <a:ext uri="{FF2B5EF4-FFF2-40B4-BE49-F238E27FC236}">
                <a16:creationId xmlns:a16="http://schemas.microsoft.com/office/drawing/2014/main" id="{0F65A179-17C2-4E82-9397-0D574EA86B6F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225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7F369-476B-7C5C-607E-E9828F22F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/>
          </a:bodyPr>
          <a:lstStyle/>
          <a:p>
            <a:r>
              <a:rPr lang="ky-K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реальных денежных доходов,%</a:t>
            </a:r>
            <a:endParaRPr lang="ru-K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2C7A191-B436-CA24-26FE-899F8A2A98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796143"/>
              </p:ext>
            </p:extLst>
          </p:nvPr>
        </p:nvGraphicFramePr>
        <p:xfrm>
          <a:off x="1096963" y="1455738"/>
          <a:ext cx="10058400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6" descr="7oblastif-01">
            <a:extLst>
              <a:ext uri="{FF2B5EF4-FFF2-40B4-BE49-F238E27FC236}">
                <a16:creationId xmlns:a16="http://schemas.microsoft.com/office/drawing/2014/main" id="{FB6E31AA-F5C2-4E1A-A1D2-916947072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52E966E6-08A0-4DF4-9C8A-6C7BAAC6BDEC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681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A6A5B-C9CD-26C9-F37B-7F4744C4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932" y="198115"/>
            <a:ext cx="7004501" cy="93259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Реальные денежные доходы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</a:t>
            </a:r>
            <a:endParaRPr lang="LID4096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78DE7DD-7DFA-4D23-853A-1FE1672E78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1447828"/>
              </p:ext>
            </p:extLst>
          </p:nvPr>
        </p:nvGraphicFramePr>
        <p:xfrm>
          <a:off x="2032000" y="1032387"/>
          <a:ext cx="8128000" cy="5105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6" descr="7oblastif-01">
            <a:extLst>
              <a:ext uri="{FF2B5EF4-FFF2-40B4-BE49-F238E27FC236}">
                <a16:creationId xmlns:a16="http://schemas.microsoft.com/office/drawing/2014/main" id="{BE1E5B1E-1310-45E3-98E5-D0459D4F4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5D9B50BC-C8D8-4CED-AF0E-9856EE659D88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1063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17A02-A77E-5209-C879-AD18DA0D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358"/>
            <a:ext cx="10515600" cy="598260"/>
          </a:xfrm>
        </p:spPr>
        <p:txBody>
          <a:bodyPr>
            <a:normAutofit fontScale="90000"/>
          </a:bodyPr>
          <a:lstStyle/>
          <a:p>
            <a:pPr algn="ctr"/>
            <a:r>
              <a:rPr lang="ky-K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денежные доходы</a:t>
            </a:r>
            <a:br>
              <a:rPr lang="ky-K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населения)</a:t>
            </a:r>
            <a:endParaRPr lang="ru-K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13">
            <a:extLst>
              <a:ext uri="{FF2B5EF4-FFF2-40B4-BE49-F238E27FC236}">
                <a16:creationId xmlns:a16="http://schemas.microsoft.com/office/drawing/2014/main" id="{D09831F6-3E70-3912-FA50-1739F35BEB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461156"/>
              </p:ext>
            </p:extLst>
          </p:nvPr>
        </p:nvGraphicFramePr>
        <p:xfrm>
          <a:off x="542192" y="2196687"/>
          <a:ext cx="9718227" cy="335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6" descr="7oblastif-01">
            <a:extLst>
              <a:ext uri="{FF2B5EF4-FFF2-40B4-BE49-F238E27FC236}">
                <a16:creationId xmlns:a16="http://schemas.microsoft.com/office/drawing/2014/main" id="{CBD337AC-A389-4B3F-9C09-F8677598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2303A7C2-4ED5-44C6-99C4-D8F3F31EB944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996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91C25CD-CF06-F0F6-158F-CAB6C74B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27" y="721170"/>
            <a:ext cx="11110348" cy="4745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Официальную статистическую информацию вы можете найти: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www.stat.gov.kg</a:t>
            </a:r>
            <a:endParaRPr lang="ky-KG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y-KG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ежегодник Кыргызской Республики</a:t>
            </a:r>
          </a:p>
          <a:p>
            <a:pPr algn="ctr"/>
            <a:r>
              <a:rPr lang="ky-KG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в цифрах </a:t>
            </a:r>
          </a:p>
          <a:p>
            <a:pPr algn="ctr"/>
            <a:r>
              <a:rPr lang="ky-KG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жизни населения Кыргызской Республики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ID4096" sz="6600" dirty="0">
              <a:solidFill>
                <a:schemeClr val="tx1"/>
              </a:solidFill>
            </a:endParaRPr>
          </a:p>
        </p:txBody>
      </p:sp>
      <p:pic>
        <p:nvPicPr>
          <p:cNvPr id="6" name="Picture 36" descr="7oblastif-01">
            <a:extLst>
              <a:ext uri="{FF2B5EF4-FFF2-40B4-BE49-F238E27FC236}">
                <a16:creationId xmlns:a16="http://schemas.microsoft.com/office/drawing/2014/main" id="{63366232-5294-4CB6-A1F3-4F9CAB230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4" y="6057900"/>
            <a:ext cx="61531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AFE5F6E7-7CE9-4435-94FC-BBD3C36C0665}"/>
              </a:ext>
            </a:extLst>
          </p:cNvPr>
          <p:cNvSpPr/>
          <p:nvPr/>
        </p:nvSpPr>
        <p:spPr bwMode="auto">
          <a:xfrm>
            <a:off x="1394103" y="6164981"/>
            <a:ext cx="7488237" cy="360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18288"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ru-RU" b="1" dirty="0"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Кыргызской Республики</a:t>
            </a:r>
            <a:endParaRPr lang="pl-PL" sz="1600" b="1" dirty="0"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98291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</TotalTime>
  <Words>375</Words>
  <Application>Microsoft Office PowerPoint</Application>
  <PresentationFormat>Широкоэкранный</PresentationFormat>
  <Paragraphs>35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 2</vt:lpstr>
      <vt:lpstr>Тема Office</vt:lpstr>
      <vt:lpstr>Денежные доходы населения  Кыргызской Республики</vt:lpstr>
      <vt:lpstr>Денежные доходы домашних хозяйств</vt:lpstr>
      <vt:lpstr>Номинальные денежные доходы</vt:lpstr>
      <vt:lpstr>Темп роста реальных денежных доходов,%</vt:lpstr>
      <vt:lpstr>Реальные денежные доходы (в среднем на душу населения, сомов в месяц)</vt:lpstr>
      <vt:lpstr>Располагаемые денежные доходы (в среднем на душу населения)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Денежные доходы населения</dc:title>
  <dc:creator>Акматова Бермет</dc:creator>
  <cp:lastModifiedBy>Чынара Турдубаева</cp:lastModifiedBy>
  <cp:revision>23</cp:revision>
  <cp:lastPrinted>2024-07-09T09:56:30Z</cp:lastPrinted>
  <dcterms:created xsi:type="dcterms:W3CDTF">2024-07-08T11:19:12Z</dcterms:created>
  <dcterms:modified xsi:type="dcterms:W3CDTF">2024-07-10T06:48:41Z</dcterms:modified>
</cp:coreProperties>
</file>