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8"/>
  </p:notesMasterIdLst>
  <p:sldIdLst>
    <p:sldId id="256" r:id="rId3"/>
    <p:sldId id="262" r:id="rId4"/>
    <p:sldId id="260" r:id="rId5"/>
    <p:sldId id="258" r:id="rId6"/>
    <p:sldId id="264" r:id="rId7"/>
    <p:sldId id="266" r:id="rId8"/>
    <p:sldId id="268" r:id="rId9"/>
    <p:sldId id="281" r:id="rId10"/>
    <p:sldId id="271" r:id="rId11"/>
    <p:sldId id="273" r:id="rId12"/>
    <p:sldId id="275" r:id="rId13"/>
    <p:sldId id="277" r:id="rId14"/>
    <p:sldId id="279" r:id="rId15"/>
    <p:sldId id="282" r:id="rId16"/>
    <p:sldId id="28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2"/>
            <p14:sldId id="260"/>
          </p14:sldIdLst>
        </p14:section>
        <p14:section name="Последняя страница" id="{4FE91FCE-F239-445C-9A5B-61A7535B0391}">
          <p14:sldIdLst>
            <p14:sldId id="258"/>
            <p14:sldId id="264"/>
            <p14:sldId id="266"/>
            <p14:sldId id="268"/>
            <p14:sldId id="281"/>
            <p14:sldId id="271"/>
            <p14:sldId id="273"/>
            <p14:sldId id="275"/>
            <p14:sldId id="277"/>
            <p14:sldId id="279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20" autoAdjust="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12133032488132"/>
          <c:y val="3.6462180863755668E-2"/>
          <c:w val="0.85469309532664584"/>
          <c:h val="0.850189214984490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747,0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0B9-4671-985D-AEE222756187}"/>
                </c:ext>
              </c:extLst>
            </c:dLbl>
            <c:dLbl>
              <c:idx val="1"/>
              <c:layout>
                <c:manualLayout>
                  <c:x val="-1.6532340316793486E-3"/>
                  <c:y val="-1.7241379310344827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885,0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0B9-4671-985D-AEE2227561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  2024-жылдын 9 айы</c:v>
                </c:pt>
                <c:pt idx="1">
                  <c:v>2025-жылдын 9 айы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747</c:v>
                </c:pt>
                <c:pt idx="1">
                  <c:v>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B9-4671-985D-AEE222756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661824"/>
        <c:axId val="42037632"/>
      </c:barChart>
      <c:catAx>
        <c:axId val="2966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KG"/>
          </a:p>
        </c:txPr>
        <c:crossAx val="42037632"/>
        <c:crosses val="autoZero"/>
        <c:auto val="1"/>
        <c:lblAlgn val="ctr"/>
        <c:lblOffset val="100"/>
        <c:noMultiLvlLbl val="0"/>
      </c:catAx>
      <c:valAx>
        <c:axId val="42037632"/>
        <c:scaling>
          <c:orientation val="minMax"/>
          <c:max val="1000"/>
          <c:min val="0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0.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KG"/>
          </a:p>
        </c:txPr>
        <c:crossAx val="29661824"/>
        <c:crosses val="autoZero"/>
        <c:crossBetween val="between"/>
        <c:majorUnit val="100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796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737150744760695"/>
          <c:y val="0.12227292907808741"/>
          <c:w val="0.45103249564075243"/>
          <c:h val="0.8695316613837463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 2025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5"/>
            <c:bubble3D val="0"/>
            <c:explosion val="7"/>
            <c:extLst>
              <c:ext xmlns:c16="http://schemas.microsoft.com/office/drawing/2014/chart" uri="{C3380CC4-5D6E-409C-BE32-E72D297353CC}">
                <c16:uniqueId val="{00000001-BCCE-48C6-BC18-9CD01C4962FD}"/>
              </c:ext>
            </c:extLst>
          </c:dPt>
          <c:dLbls>
            <c:dLbl>
              <c:idx val="0"/>
              <c:layout>
                <c:manualLayout>
                  <c:x val="4.3602725953416258E-2"/>
                  <c:y val="-0.1736089309527444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i="0" u="none" strike="noStrike" baseline="0" dirty="0" err="1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Иштетүү</a:t>
                    </a:r>
                    <a:r>
                      <a:rPr lang="ru-RU" sz="1600" b="1" i="0" u="none" strike="noStrike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i="0" u="none" strike="noStrike" baseline="0" dirty="0" err="1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өндүрүшү</a:t>
                    </a:r>
                    <a:endParaRPr lang="ru-RU" sz="1600" b="1" i="0" u="none" strike="noStrike" baseline="0" dirty="0">
                      <a:solidFill>
                        <a:schemeClr val="dk1"/>
                      </a:solidFill>
                      <a:effectLst/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36,6%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CCE-48C6-BC18-9CD01C4962FD}"/>
                </c:ext>
              </c:extLst>
            </c:dLbl>
            <c:dLbl>
              <c:idx val="1"/>
              <c:layout>
                <c:manualLayout>
                  <c:x val="0.15148016998033126"/>
                  <c:y val="-0.11816881235395806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i="0" baseline="0" dirty="0" err="1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Дүң</a:t>
                    </a:r>
                    <a:r>
                      <a:rPr lang="ru-RU" sz="1600" b="1" i="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i="0" baseline="0" dirty="0" err="1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жана</a:t>
                    </a:r>
                    <a:r>
                      <a:rPr lang="ru-RU" sz="1600" b="1" i="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i="0" baseline="0" dirty="0" err="1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чекене</a:t>
                    </a:r>
                    <a:r>
                      <a:rPr lang="ru-RU" sz="1600" b="1" i="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i="0" baseline="0" dirty="0" err="1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соода</a:t>
                    </a:r>
                    <a:endParaRPr lang="ru-RU" sz="1600" b="1" dirty="0">
                      <a:solidFill>
                        <a:schemeClr val="dk1"/>
                      </a:solidFill>
                      <a:effectLst/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10,9%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CCE-48C6-BC18-9CD01C4962FD}"/>
                </c:ext>
              </c:extLst>
            </c:dLbl>
            <c:dLbl>
              <c:idx val="2"/>
              <c:layout>
                <c:manualLayout>
                  <c:x val="-0.15345847901580661"/>
                  <c:y val="-5.056538281022900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Пайдалуу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кендерди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казуу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21,5%</a:t>
                    </a:r>
                    <a:endParaRPr lang="ru-RU" sz="1500" b="1" dirty="0"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BCCE-48C6-BC18-9CD01C4962FD}"/>
                </c:ext>
              </c:extLst>
            </c:dLbl>
            <c:dLbl>
              <c:idx val="3"/>
              <c:layout>
                <c:manualLayout>
                  <c:x val="-9.7521175878845276E-2"/>
                  <c:y val="-7.1386319129677619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i="0" baseline="0" dirty="0" err="1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Финансылык</a:t>
                    </a:r>
                    <a:r>
                      <a:rPr lang="ru-RU" sz="1600" b="1" i="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i="0" baseline="0" dirty="0" err="1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rPr>
                      <a:t>ортомчулук</a:t>
                    </a:r>
                    <a:endParaRPr lang="ru-RU" sz="1600" dirty="0">
                      <a:solidFill>
                        <a:schemeClr val="dk1"/>
                      </a:solidFill>
                      <a:effectLst/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12,2%</a:t>
                    </a:r>
                    <a:endParaRPr lang="ru-RU" sz="1600" b="1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CCE-48C6-BC18-9CD01C4962FD}"/>
                </c:ext>
              </c:extLst>
            </c:dLbl>
            <c:dLbl>
              <c:idx val="4"/>
              <c:layout>
                <c:manualLayout>
                  <c:x val="-0.11837460206664259"/>
                  <c:y val="-7.287805574771388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Маалымат</a:t>
                    </a:r>
                    <a:r>
                      <a:rPr lang="ru-RU" sz="1600" b="1" baseline="0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baseline="0" dirty="0" err="1">
                        <a:latin typeface="+mn-lt"/>
                        <a:cs typeface="Arial" panose="020B0604020202020204" pitchFamily="34" charset="0"/>
                      </a:rPr>
                      <a:t>жана</a:t>
                    </a:r>
                    <a:r>
                      <a:rPr lang="ru-RU" sz="1600" b="1" baseline="0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baseline="0" dirty="0" err="1">
                        <a:latin typeface="+mn-lt"/>
                        <a:cs typeface="Arial" panose="020B0604020202020204" pitchFamily="34" charset="0"/>
                      </a:rPr>
                      <a:t>байланыш</a:t>
                    </a:r>
                    <a:r>
                      <a:rPr lang="ru-RU" sz="1600" b="1" baseline="0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8,3%</a:t>
                    </a: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BCCE-48C6-BC18-9CD01C4962FD}"/>
                </c:ext>
              </c:extLst>
            </c:dLbl>
            <c:dLbl>
              <c:idx val="5"/>
              <c:layout>
                <c:manualLayout>
                  <c:x val="-6.2150797160988452E-2"/>
                  <c:y val="1.546265130317766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Башкалар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10,5%</a:t>
                    </a:r>
                    <a:endParaRPr lang="ru-RU" b="1" dirty="0"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CCE-48C6-BC18-9CD01C4962FD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CCE-48C6-BC18-9CD01C4962FD}"/>
                </c:ext>
              </c:extLst>
            </c:dLbl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6"/>
                <c:pt idx="0">
                  <c:v>Обрабатывающие производства</c:v>
                </c:pt>
                <c:pt idx="1">
                  <c:v>Оптовая и розничная торговля</c:v>
                </c:pt>
                <c:pt idx="2">
                  <c:v>Добыча полезных ископаемых</c:v>
                </c:pt>
                <c:pt idx="3">
                  <c:v>Финансовое посредничество</c:v>
                </c:pt>
                <c:pt idx="4">
                  <c:v>Информация и связь</c:v>
                </c:pt>
                <c:pt idx="5">
                  <c:v>Прочие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36.6</c:v>
                </c:pt>
                <c:pt idx="1">
                  <c:v>10.9</c:v>
                </c:pt>
                <c:pt idx="2">
                  <c:v>21.5</c:v>
                </c:pt>
                <c:pt idx="3">
                  <c:v>12.2</c:v>
                </c:pt>
                <c:pt idx="4" formatCode="0.0">
                  <c:v>8.3000000000000007</c:v>
                </c:pt>
                <c:pt idx="5" formatCode="0.0">
                  <c:v>10.5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CE-48C6-BC18-9CD01C4962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908818468960867E-2"/>
          <c:y val="2.7272628510846872E-2"/>
          <c:w val="0.90318253850344177"/>
          <c:h val="0.56837088071504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2024-ж. 9 айы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-7.4738415545590429E-3"/>
                  <c:y val="2.4103643389063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F0-44B0-BF7A-88A5EE156CDB}"/>
                </c:ext>
              </c:extLst>
            </c:dLbl>
            <c:dLbl>
              <c:idx val="1"/>
              <c:layout>
                <c:manualLayout>
                  <c:x val="-8.4322700196996763E-3"/>
                  <c:y val="-1.40878012869137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F0-44B0-BF7A-88A5EE156CDB}"/>
                </c:ext>
              </c:extLst>
            </c:dLbl>
            <c:dLbl>
              <c:idx val="2"/>
              <c:layout>
                <c:manualLayout>
                  <c:x val="-4.1221183654938454E-3"/>
                  <c:y val="-9.4877246438215715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5F0-44B0-BF7A-88A5EE156CDB}"/>
                </c:ext>
              </c:extLst>
            </c:dLbl>
            <c:dLbl>
              <c:idx val="3"/>
              <c:layout>
                <c:manualLayout>
                  <c:x val="-7.1642631530747306E-3"/>
                  <c:y val="-1.8642079528604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F0-44B0-BF7A-88A5EE156CDB}"/>
                </c:ext>
              </c:extLst>
            </c:dLbl>
            <c:dLbl>
              <c:idx val="4"/>
              <c:layout>
                <c:manualLayout>
                  <c:x val="-4.5069730769576235E-3"/>
                  <c:y val="-2.5303643724696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5F0-44B0-BF7A-88A5EE156CDB}"/>
                </c:ext>
              </c:extLst>
            </c:dLbl>
            <c:dLbl>
              <c:idx val="5"/>
              <c:layout>
                <c:manualLayout>
                  <c:x val="-7.1392245234380017E-3"/>
                  <c:y val="-1.441137231821070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32,0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5F0-44B0-BF7A-88A5EE156CDB}"/>
                </c:ext>
              </c:extLst>
            </c:dLbl>
            <c:dLbl>
              <c:idx val="6"/>
              <c:layout>
                <c:manualLayout>
                  <c:x val="-1.1267432692394679E-3"/>
                  <c:y val="-1.1246063877642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F0-44B0-BF7A-88A5EE156CDB}"/>
                </c:ext>
              </c:extLst>
            </c:dLbl>
            <c:dLbl>
              <c:idx val="7"/>
              <c:layout>
                <c:manualLayout>
                  <c:x val="4.6452990703556264E-4"/>
                  <c:y val="-4.18000944512147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5F0-44B0-BF7A-88A5EE156CDB}"/>
                </c:ext>
              </c:extLst>
            </c:dLbl>
            <c:dLbl>
              <c:idx val="8"/>
              <c:layout>
                <c:manualLayout>
                  <c:x val="-5.6193437155184402E-3"/>
                  <c:y val="-3.72696327938764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F0-44B0-BF7A-88A5EE156C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j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Иштетүү                                өндүрүшү</c:v>
                </c:pt>
                <c:pt idx="1">
                  <c:v>Дүң
 жана чекене
соода</c:v>
                </c:pt>
                <c:pt idx="2">
                  <c:v>Пайдалуу
кендерди 
казуу</c:v>
                </c:pt>
                <c:pt idx="3">
                  <c:v>Финансылык
ортомчулук
</c:v>
                </c:pt>
                <c:pt idx="4">
                  <c:v>Геологиялык
чалгындоо</c:v>
                </c:pt>
                <c:pt idx="5">
                  <c:v>Маалымат
 жана
 байланыш</c:v>
                </c:pt>
                <c:pt idx="6">
                  <c:v>Транспорт
ишмердиги</c:v>
                </c:pt>
                <c:pt idx="7">
                  <c:v>Курулуш</c:v>
                </c:pt>
                <c:pt idx="8">
                  <c:v>Башкалар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281.89999999999998</c:v>
                </c:pt>
                <c:pt idx="1">
                  <c:v>158.5</c:v>
                </c:pt>
                <c:pt idx="2">
                  <c:v>93.5</c:v>
                </c:pt>
                <c:pt idx="3" formatCode="General">
                  <c:v>79.599999999999994</c:v>
                </c:pt>
                <c:pt idx="4">
                  <c:v>53.8</c:v>
                </c:pt>
                <c:pt idx="5" formatCode="General">
                  <c:v>32</c:v>
                </c:pt>
                <c:pt idx="6">
                  <c:v>12.4</c:v>
                </c:pt>
                <c:pt idx="7">
                  <c:v>3.5</c:v>
                </c:pt>
                <c:pt idx="8">
                  <c:v>31.8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F0-44B0-BF7A-88A5EE156CD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2025-ж. 9 айы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2.6800102103050035E-3"/>
                  <c:y val="4.05411709522254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5F0-44B0-BF7A-88A5EE156CDB}"/>
                </c:ext>
              </c:extLst>
            </c:dLbl>
            <c:dLbl>
              <c:idx val="1"/>
              <c:layout>
                <c:manualLayout>
                  <c:x val="9.986223882371051E-5"/>
                  <c:y val="-5.898408068868866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5F0-44B0-BF7A-88A5EE156CDB}"/>
                </c:ext>
              </c:extLst>
            </c:dLbl>
            <c:dLbl>
              <c:idx val="2"/>
              <c:layout>
                <c:manualLayout>
                  <c:x val="9.073824012532955E-3"/>
                  <c:y val="-1.55703913973987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5F0-44B0-BF7A-88A5EE156CDB}"/>
                </c:ext>
              </c:extLst>
            </c:dLbl>
            <c:dLbl>
              <c:idx val="3"/>
              <c:layout>
                <c:manualLayout>
                  <c:x val="4.3572086896710291E-3"/>
                  <c:y val="-1.490088267365533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108,0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95F0-44B0-BF7A-88A5EE156CDB}"/>
                </c:ext>
              </c:extLst>
            </c:dLbl>
            <c:dLbl>
              <c:idx val="5"/>
              <c:layout>
                <c:manualLayout>
                  <c:x val="2.2279351950502671E-3"/>
                  <c:y val="-2.3297948080376645E-2"/>
                </c:manualLayout>
              </c:layout>
              <c:tx>
                <c:rich>
                  <a:bodyPr/>
                  <a:lstStyle/>
                  <a:p>
                    <a:fld id="{48E92597-1674-4FBA-928E-24E2B26718DF}" type="VALUE">
                      <a:rPr lang="en-US" smtClean="0"/>
                      <a:pPr/>
                      <a:t>[ЗНАЧЕНИЕ]</a:t>
                    </a:fld>
                    <a:endParaRPr lang="ru-KG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95F0-44B0-BF7A-88A5EE156CDB}"/>
                </c:ext>
              </c:extLst>
            </c:dLbl>
            <c:dLbl>
              <c:idx val="7"/>
              <c:layout>
                <c:manualLayout>
                  <c:x val="7.8616574273507288E-3"/>
                  <c:y val="6.87219546042988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5F0-44B0-BF7A-88A5EE156CDB}"/>
                </c:ext>
              </c:extLst>
            </c:dLbl>
            <c:dLbl>
              <c:idx val="8"/>
              <c:layout>
                <c:manualLayout>
                  <c:x val="2.9124095511276617E-3"/>
                  <c:y val="-1.88818755955101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5F0-44B0-BF7A-88A5EE156C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Иштетүү                                өндүрүшү</c:v>
                </c:pt>
                <c:pt idx="1">
                  <c:v>Дүң
 жана чекене
соода</c:v>
                </c:pt>
                <c:pt idx="2">
                  <c:v>Пайдалуу
кендерди 
казуу</c:v>
                </c:pt>
                <c:pt idx="3">
                  <c:v>Финансылык
ортомчулук
</c:v>
                </c:pt>
                <c:pt idx="4">
                  <c:v>Геологиялык
чалгындоо</c:v>
                </c:pt>
                <c:pt idx="5">
                  <c:v>Маалымат
 жана
 байланыш</c:v>
                </c:pt>
                <c:pt idx="6">
                  <c:v>Транспорт
ишмердиги</c:v>
                </c:pt>
                <c:pt idx="7">
                  <c:v>Курулуш</c:v>
                </c:pt>
                <c:pt idx="8">
                  <c:v>Башкалар</c:v>
                </c:pt>
              </c:strCache>
            </c:strRef>
          </c:cat>
          <c:val>
            <c:numRef>
              <c:f>Лист1!$C$2:$C$10</c:f>
              <c:numCache>
                <c:formatCode>0.0</c:formatCode>
                <c:ptCount val="9"/>
                <c:pt idx="0">
                  <c:v>324.10000000000002</c:v>
                </c:pt>
                <c:pt idx="1">
                  <c:v>96.1</c:v>
                </c:pt>
                <c:pt idx="2">
                  <c:v>190.3</c:v>
                </c:pt>
                <c:pt idx="3" formatCode="General">
                  <c:v>108</c:v>
                </c:pt>
                <c:pt idx="4" formatCode="General">
                  <c:v>48.2</c:v>
                </c:pt>
                <c:pt idx="5" formatCode="General">
                  <c:v>73.2</c:v>
                </c:pt>
                <c:pt idx="6" formatCode="General">
                  <c:v>9.4</c:v>
                </c:pt>
                <c:pt idx="7">
                  <c:v>6.9</c:v>
                </c:pt>
                <c:pt idx="8">
                  <c:v>28.8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95F0-44B0-BF7A-88A5EE156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361984"/>
        <c:axId val="42363520"/>
      </c:barChart>
      <c:catAx>
        <c:axId val="42361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 b="1">
                <a:latin typeface="+mn-lt"/>
              </a:defRPr>
            </a:pPr>
            <a:endParaRPr lang="ru-KG"/>
          </a:p>
        </c:txPr>
        <c:crossAx val="42363520"/>
        <c:crosses val="autoZero"/>
        <c:auto val="1"/>
        <c:lblAlgn val="ctr"/>
        <c:lblOffset val="100"/>
        <c:noMultiLvlLbl val="0"/>
      </c:catAx>
      <c:valAx>
        <c:axId val="42363520"/>
        <c:scaling>
          <c:orientation val="minMax"/>
          <c:max val="40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599">
                <a:latin typeface="+mn-lt"/>
              </a:defRPr>
            </a:pPr>
            <a:endParaRPr lang="ru-KG"/>
          </a:p>
        </c:txPr>
        <c:crossAx val="42361984"/>
        <c:crosses val="autoZero"/>
        <c:crossBetween val="between"/>
        <c:majorUnit val="50"/>
      </c:valAx>
      <c:spPr>
        <a:noFill/>
        <a:ln w="25398">
          <a:noFill/>
        </a:ln>
      </c:spPr>
    </c:plotArea>
    <c:legend>
      <c:legendPos val="b"/>
      <c:layout>
        <c:manualLayout>
          <c:xMode val="edge"/>
          <c:yMode val="edge"/>
          <c:x val="0.19208655532408225"/>
          <c:y val="0.91011201010887877"/>
          <c:w val="0.64302181152327964"/>
          <c:h val="5.8071520913786749E-2"/>
        </c:manualLayout>
      </c:layout>
      <c:overlay val="0"/>
      <c:txPr>
        <a:bodyPr/>
        <a:lstStyle/>
        <a:p>
          <a:pPr>
            <a:defRPr sz="1599" b="1">
              <a:latin typeface="+mn-lt"/>
            </a:defRPr>
          </a:pPr>
          <a:endParaRPr lang="ru-KG"/>
        </a:p>
      </c:txPr>
    </c:legend>
    <c:plotVisOnly val="1"/>
    <c:dispBlanksAs val="gap"/>
    <c:showDLblsOverMax val="0"/>
  </c:chart>
  <c:txPr>
    <a:bodyPr/>
    <a:lstStyle/>
    <a:p>
      <a:pPr>
        <a:defRPr sz="1797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870893054603822"/>
          <c:y val="7.0436403782860479E-2"/>
          <c:w val="0.4174042592568899"/>
          <c:h val="0.8766535433070866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2025-ж. 9 айы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1-097F-4C9B-B2E9-A2F144B3907C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2-097F-4C9B-B2E9-A2F144B3907C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3-097F-4C9B-B2E9-A2F144B3907C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097F-4C9B-B2E9-A2F144B3907C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5-097F-4C9B-B2E9-A2F144B3907C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6-097F-4C9B-B2E9-A2F144B3907C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7-097F-4C9B-B2E9-A2F144B3907C}"/>
              </c:ext>
            </c:extLst>
          </c:dPt>
          <c:dPt>
            <c:idx val="7"/>
            <c:bubble3D val="0"/>
            <c:explosion val="4"/>
            <c:extLst>
              <c:ext xmlns:c16="http://schemas.microsoft.com/office/drawing/2014/chart" uri="{C3380CC4-5D6E-409C-BE32-E72D297353CC}">
                <c16:uniqueId val="{00000009-097F-4C9B-B2E9-A2F144B3907C}"/>
              </c:ext>
            </c:extLst>
          </c:dPt>
          <c:dLbls>
            <c:dLbl>
              <c:idx val="0"/>
              <c:layout>
                <c:manualLayout>
                  <c:x val="9.7709359310319224E-2"/>
                  <c:y val="1.2590301212348456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Кытай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</a:p>
                  <a:p>
                    <a:pPr>
                      <a:defRPr sz="1600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31,9%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97F-4C9B-B2E9-A2F144B3907C}"/>
                </c:ext>
              </c:extLst>
            </c:dLbl>
            <c:dLbl>
              <c:idx val="1"/>
              <c:layout>
                <c:manualLayout>
                  <c:x val="0.17188369548194732"/>
                  <c:y val="-0.10587926509186361"/>
                </c:manualLayout>
              </c:layout>
              <c:tx>
                <c:rich>
                  <a:bodyPr/>
                  <a:lstStyle/>
                  <a:p>
                    <a:pPr algn="ctr" rtl="0">
                      <a:defRPr sz="160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u="none" strike="noStrike" kern="1200" baseline="0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Россия</a:t>
                    </a:r>
                  </a:p>
                  <a:p>
                    <a:pPr algn="ctr" rtl="0">
                      <a:defRPr sz="160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u="none" strike="noStrike" kern="1200" baseline="0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20,7%</a:t>
                    </a:r>
                    <a:endParaRPr lang="ru-RU" sz="1600" b="1" i="0" u="none" strike="noStrike" kern="1200" baseline="0" dirty="0">
                      <a:solidFill>
                        <a:schemeClr val="tx1"/>
                      </a:solidFill>
                      <a:latin typeface="DIN Pro Regular" panose="020B0504020101020102" pitchFamily="34" charset="0"/>
                      <a:ea typeface="+mn-ea"/>
                      <a:cs typeface="DIN Pro Regular" panose="020B0504020101020102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97F-4C9B-B2E9-A2F144B3907C}"/>
                </c:ext>
              </c:extLst>
            </c:dLbl>
            <c:dLbl>
              <c:idx val="2"/>
              <c:layout>
                <c:manualLayout>
                  <c:x val="-0.12290479022834004"/>
                  <c:y val="-2.1905178519351746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Түркия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</a:p>
                  <a:p>
                    <a:pPr>
                      <a:defRPr sz="1600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15,8%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97F-4C9B-B2E9-A2F144B3907C}"/>
                </c:ext>
              </c:extLst>
            </c:dLbl>
            <c:dLbl>
              <c:idx val="3"/>
              <c:layout>
                <c:manualLayout>
                  <c:x val="-0.12923250995317315"/>
                  <c:y val="-1.0582010582010581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Казакстан</a:t>
                    </a:r>
                    <a:endParaRPr lang="ru-RU" sz="1600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  <a:p>
                    <a:pPr>
                      <a:defRPr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9,4%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97F-4C9B-B2E9-A2F144B3907C}"/>
                </c:ext>
              </c:extLst>
            </c:dLbl>
            <c:dLbl>
              <c:idx val="4"/>
              <c:layout>
                <c:manualLayout>
                  <c:x val="-0.11473759688457337"/>
                  <c:y val="4.5683247927342414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Нидерланд</a:t>
                    </a:r>
                    <a:endParaRPr lang="ru-RU" sz="1600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  <a:p>
                    <a:pPr>
                      <a:defRPr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8,0%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87021082591985"/>
                      <c:h val="0.1104497354497354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097F-4C9B-B2E9-A2F144B3907C}"/>
                </c:ext>
              </c:extLst>
            </c:dLbl>
            <c:dLbl>
              <c:idx val="5"/>
              <c:layout>
                <c:manualLayout>
                  <c:x val="-9.352546099102968E-2"/>
                  <c:y val="-5.4960213306670003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Азербайжан</a:t>
                    </a:r>
                    <a:endParaRPr lang="ru-RU" sz="1600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  <a:p>
                    <a:pPr>
                      <a:defRPr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4,0%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097F-4C9B-B2E9-A2F144B3907C}"/>
                </c:ext>
              </c:extLst>
            </c:dLbl>
            <c:dLbl>
              <c:idx val="6"/>
              <c:layout>
                <c:manualLayout>
                  <c:x val="-0.19396933705253655"/>
                  <c:y val="2.675686372536765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Кипр</a:t>
                    </a:r>
                  </a:p>
                  <a:p>
                    <a:pPr>
                      <a:defRPr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DIN Pro Regular" panose="020B0504020101020102" pitchFamily="34" charset="0"/>
                        <a:cs typeface="DIN Pro Regular" panose="020B0504020101020102" pitchFamily="34" charset="0"/>
                      </a:rPr>
                      <a:t>3,8%</a:t>
                    </a:r>
                    <a:endParaRPr lang="ru-RU" b="1" dirty="0"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097F-4C9B-B2E9-A2F144B3907C}"/>
                </c:ext>
              </c:extLst>
            </c:dLbl>
            <c:dLbl>
              <c:idx val="7"/>
              <c:layout>
                <c:manualLayout>
                  <c:x val="-0.10577107994346223"/>
                  <c:y val="7.9365079365079361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Башка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өлкөлөр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10,4%</a:t>
                    </a:r>
                    <a:endParaRPr lang="ru-RU" sz="1600" b="1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097F-4C9B-B2E9-A2F144B3907C}"/>
                </c:ext>
              </c:extLst>
            </c:dLbl>
            <c:spPr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DIN Pro Regular" panose="020B0504020101020102" pitchFamily="34" charset="0"/>
                    <a:ea typeface="+mn-ea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Кытай</c:v>
                </c:pt>
                <c:pt idx="1">
                  <c:v>Россия</c:v>
                </c:pt>
                <c:pt idx="2">
                  <c:v>Түркия</c:v>
                </c:pt>
                <c:pt idx="3">
                  <c:v>Казакстан</c:v>
                </c:pt>
                <c:pt idx="4">
                  <c:v>Нидерланд</c:v>
                </c:pt>
                <c:pt idx="6">
                  <c:v>Кипр</c:v>
                </c:pt>
                <c:pt idx="7">
                  <c:v>Башка өлкөлөр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31.9</c:v>
                </c:pt>
                <c:pt idx="1">
                  <c:v>20.7</c:v>
                </c:pt>
                <c:pt idx="2">
                  <c:v>15.8</c:v>
                </c:pt>
                <c:pt idx="3">
                  <c:v>9.4</c:v>
                </c:pt>
                <c:pt idx="4">
                  <c:v>8</c:v>
                </c:pt>
                <c:pt idx="6">
                  <c:v>3.8</c:v>
                </c:pt>
                <c:pt idx="7">
                  <c:v>10.4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97F-4C9B-B2E9-A2F144B39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1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47812773403324E-2"/>
          <c:y val="2.2434840117224242E-2"/>
          <c:w val="0.91054656362399145"/>
          <c:h val="0.708475750801039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2024-ж. 9 айы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-7.751626232870526E-3"/>
                  <c:y val="2.4562478435304364E-3"/>
                </c:manualLayout>
              </c:layout>
              <c:spPr/>
              <c:txPr>
                <a:bodyPr/>
                <a:lstStyle/>
                <a:p>
                  <a:pPr>
                    <a:defRPr>
                      <a:latin typeface="+mn-lt"/>
                    </a:defRPr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249-4B01-8246-6CA766445251}"/>
                </c:ext>
              </c:extLst>
            </c:dLbl>
            <c:dLbl>
              <c:idx val="1"/>
              <c:layout>
                <c:manualLayout>
                  <c:x val="-7.4379856515983016E-3"/>
                  <c:y val="-9.82499137412174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49-4B01-8246-6CA766445251}"/>
                </c:ext>
              </c:extLst>
            </c:dLbl>
            <c:dLbl>
              <c:idx val="2"/>
              <c:layout>
                <c:manualLayout>
                  <c:x val="-4.403637022763422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249-4B01-8246-6CA766445251}"/>
                </c:ext>
              </c:extLst>
            </c:dLbl>
            <c:dLbl>
              <c:idx val="3"/>
              <c:layout>
                <c:manualLayout>
                  <c:x val="-7.9976073456207407E-3"/>
                  <c:y val="-1.7193734904713057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latin typeface="+mn-lt"/>
                      </a:defRPr>
                    </a:pPr>
                    <a:r>
                      <a:rPr lang="en-US" dirty="0"/>
                      <a:t>49,0</a:t>
                    </a:r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249-4B01-8246-6CA766445251}"/>
                </c:ext>
              </c:extLst>
            </c:dLbl>
            <c:dLbl>
              <c:idx val="4"/>
              <c:layout>
                <c:manualLayout>
                  <c:x val="-1.5431854801933541E-3"/>
                  <c:y val="-1.7193734904713057E-2"/>
                </c:manualLayout>
              </c:layout>
              <c:spPr/>
              <c:txPr>
                <a:bodyPr/>
                <a:lstStyle/>
                <a:p>
                  <a:pPr>
                    <a:defRPr>
                      <a:latin typeface="+mn-lt"/>
                    </a:defRPr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249-4B01-8246-6CA766445251}"/>
                </c:ext>
              </c:extLst>
            </c:dLbl>
            <c:dLbl>
              <c:idx val="7"/>
              <c:layout>
                <c:manualLayout>
                  <c:x val="-2.2018185113817112E-3"/>
                  <c:y val="-7.3687435305913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249-4B01-8246-6CA766445251}"/>
                </c:ext>
              </c:extLst>
            </c:dLbl>
            <c:dLbl>
              <c:idx val="8"/>
              <c:layout>
                <c:manualLayout>
                  <c:x val="-3.9460446285876447E-3"/>
                  <c:y val="2.5102079339513021E-3"/>
                </c:manualLayout>
              </c:layout>
              <c:spPr/>
              <c:txPr>
                <a:bodyPr/>
                <a:lstStyle/>
                <a:p>
                  <a:pPr>
                    <a:defRPr>
                      <a:latin typeface="+mn-lt"/>
                    </a:defRPr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249-4B01-8246-6CA766445251}"/>
                </c:ext>
              </c:extLst>
            </c:dLbl>
            <c:dLbl>
              <c:idx val="9"/>
              <c:layout>
                <c:manualLayout>
                  <c:x val="-1.0498903383011432E-2"/>
                  <c:y val="-1.9703942838664359E-2"/>
                </c:manualLayout>
              </c:layout>
              <c:spPr/>
              <c:txPr>
                <a:bodyPr/>
                <a:lstStyle/>
                <a:p>
                  <a:pPr>
                    <a:defRPr>
                      <a:latin typeface="+mn-lt"/>
                    </a:defRPr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249-4B01-8246-6CA7664452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Кытай</c:v>
                </c:pt>
                <c:pt idx="1">
                  <c:v>Россия</c:v>
                </c:pt>
                <c:pt idx="2">
                  <c:v>Түркия </c:v>
                </c:pt>
                <c:pt idx="3">
                  <c:v>Казакстан</c:v>
                </c:pt>
                <c:pt idx="4">
                  <c:v>Нидер-
ланд</c:v>
                </c:pt>
                <c:pt idx="5">
                  <c:v>Азер-
байжан</c:v>
                </c:pt>
                <c:pt idx="6">
                  <c:v>Кипр</c:v>
                </c:pt>
                <c:pt idx="7">
                  <c:v>Швейца-
рия</c:v>
                </c:pt>
                <c:pt idx="8">
                  <c:v>Уулу
Британия</c:v>
                </c:pt>
                <c:pt idx="9">
                  <c:v>Башка өлкөлөр
страны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221.5</c:v>
                </c:pt>
                <c:pt idx="1">
                  <c:v>192.9</c:v>
                </c:pt>
                <c:pt idx="2" formatCode="0.0">
                  <c:v>71.400000000000006</c:v>
                </c:pt>
                <c:pt idx="3">
                  <c:v>49</c:v>
                </c:pt>
                <c:pt idx="4">
                  <c:v>33.200000000000003</c:v>
                </c:pt>
                <c:pt idx="5" formatCode="0.0">
                  <c:v>29.9</c:v>
                </c:pt>
                <c:pt idx="6" formatCode="0.0">
                  <c:v>28.3</c:v>
                </c:pt>
                <c:pt idx="7" formatCode="0.0">
                  <c:v>8.5</c:v>
                </c:pt>
                <c:pt idx="8">
                  <c:v>6.2</c:v>
                </c:pt>
                <c:pt idx="9" formatCode="0.0">
                  <c:v>106.1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249-4B01-8246-6CA76644525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2025-ж. 9 айы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1"/>
              <c:layout>
                <c:manualLayout>
                  <c:x val="9.259259259259231E-3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latin typeface="+mn-lt"/>
                      </a:defRPr>
                    </a:pPr>
                    <a:r>
                      <a:rPr lang="en-US" dirty="0"/>
                      <a:t>183,0</a:t>
                    </a:r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9249-4B01-8246-6CA766445251}"/>
                </c:ext>
              </c:extLst>
            </c:dLbl>
            <c:dLbl>
              <c:idx val="3"/>
              <c:layout>
                <c:manualLayout>
                  <c:x val="-5.997788299311451E-4"/>
                  <c:y val="-7.3687435305913101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latin typeface="+mn-lt"/>
                      </a:defRPr>
                    </a:pPr>
                    <a:fld id="{C5D3E225-D6FD-4C69-AB8A-DD934D463529}" type="VALUE">
                      <a:rPr lang="en-US" smtClean="0">
                        <a:latin typeface="+mn-lt"/>
                      </a:rPr>
                      <a:pPr>
                        <a:defRPr>
                          <a:latin typeface="+mn-lt"/>
                        </a:defRPr>
                      </a:pPr>
                      <a:t>[ЗНАЧЕНИЕ]</a:t>
                    </a:fld>
                    <a:endParaRPr lang="ru-KG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9249-4B01-8246-6CA766445251}"/>
                </c:ext>
              </c:extLst>
            </c:dLbl>
            <c:dLbl>
              <c:idx val="4"/>
              <c:layout>
                <c:manualLayout>
                  <c:x val="-6.501432612347573E-4"/>
                  <c:y val="4.4808149636938587E-3"/>
                </c:manualLayout>
              </c:layout>
              <c:spPr/>
              <c:txPr>
                <a:bodyPr/>
                <a:lstStyle/>
                <a:p>
                  <a:pPr>
                    <a:defRPr>
                      <a:latin typeface="+mn-lt"/>
                    </a:defRPr>
                  </a:pPr>
                  <a:endParaRPr lang="ru-KG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249-4B01-8246-6CA766445251}"/>
                </c:ext>
              </c:extLst>
            </c:dLbl>
            <c:dLbl>
              <c:idx val="6"/>
              <c:layout>
                <c:manualLayout>
                  <c:x val="1.1009092556907749E-3"/>
                  <c:y val="-2.7018726278834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249-4B01-8246-6CA766445251}"/>
                </c:ext>
              </c:extLst>
            </c:dLbl>
            <c:dLbl>
              <c:idx val="9"/>
              <c:layout>
                <c:manualLayout>
                  <c:x val="1.115700047117096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249-4B01-8246-6CA7664452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Кытай</c:v>
                </c:pt>
                <c:pt idx="1">
                  <c:v>Россия</c:v>
                </c:pt>
                <c:pt idx="2">
                  <c:v>Түркия </c:v>
                </c:pt>
                <c:pt idx="3">
                  <c:v>Казакстан</c:v>
                </c:pt>
                <c:pt idx="4">
                  <c:v>Нидер-
ланд</c:v>
                </c:pt>
                <c:pt idx="5">
                  <c:v>Азер-
байжан</c:v>
                </c:pt>
                <c:pt idx="6">
                  <c:v>Кипр</c:v>
                </c:pt>
                <c:pt idx="7">
                  <c:v>Швейца-
рия</c:v>
                </c:pt>
                <c:pt idx="8">
                  <c:v>Уулу
Британия</c:v>
                </c:pt>
                <c:pt idx="9">
                  <c:v>Башка өлкөлөр
страны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282.3</c:v>
                </c:pt>
                <c:pt idx="1">
                  <c:v>183</c:v>
                </c:pt>
                <c:pt idx="2">
                  <c:v>139.6</c:v>
                </c:pt>
                <c:pt idx="3">
                  <c:v>82.8</c:v>
                </c:pt>
                <c:pt idx="4">
                  <c:v>70.8</c:v>
                </c:pt>
                <c:pt idx="5">
                  <c:v>8.4</c:v>
                </c:pt>
                <c:pt idx="6">
                  <c:v>33.799999999999997</c:v>
                </c:pt>
                <c:pt idx="7">
                  <c:v>5.9</c:v>
                </c:pt>
                <c:pt idx="8">
                  <c:v>12.3</c:v>
                </c:pt>
                <c:pt idx="9" formatCode="0.0">
                  <c:v>66.099999999999994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249-4B01-8246-6CA766445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778816"/>
        <c:axId val="87780352"/>
      </c:barChart>
      <c:catAx>
        <c:axId val="87778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>
                <a:latin typeface="+mn-lt"/>
              </a:defRPr>
            </a:pPr>
            <a:endParaRPr lang="ru-KG"/>
          </a:p>
        </c:txPr>
        <c:crossAx val="87780352"/>
        <c:crosses val="autoZero"/>
        <c:auto val="1"/>
        <c:lblAlgn val="ctr"/>
        <c:lblOffset val="100"/>
        <c:noMultiLvlLbl val="0"/>
      </c:catAx>
      <c:valAx>
        <c:axId val="87780352"/>
        <c:scaling>
          <c:orientation val="minMax"/>
          <c:max val="350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99" b="0"/>
            </a:pPr>
            <a:endParaRPr lang="ru-KG"/>
          </a:p>
        </c:txPr>
        <c:crossAx val="87778816"/>
        <c:crosses val="autoZero"/>
        <c:crossBetween val="between"/>
      </c:valAx>
      <c:spPr>
        <a:noFill/>
        <a:ln w="25391">
          <a:noFill/>
        </a:ln>
      </c:spPr>
    </c:plotArea>
    <c:legend>
      <c:legendPos val="b"/>
      <c:layout>
        <c:manualLayout>
          <c:xMode val="edge"/>
          <c:yMode val="edge"/>
          <c:x val="0.19264048063356243"/>
          <c:y val="0.94019395553496987"/>
          <c:w val="0.63015113862212313"/>
          <c:h val="5.9482206268334115E-2"/>
        </c:manualLayout>
      </c:layout>
      <c:overlay val="0"/>
      <c:txPr>
        <a:bodyPr/>
        <a:lstStyle/>
        <a:p>
          <a:pPr>
            <a:defRPr>
              <a:latin typeface="+mn-lt"/>
            </a:defRPr>
          </a:pPr>
          <a:endParaRPr lang="ru-KG"/>
        </a:p>
      </c:txPr>
    </c:legend>
    <c:plotVisOnly val="1"/>
    <c:dispBlanksAs val="gap"/>
    <c:showDLblsOverMax val="0"/>
  </c:chart>
  <c:txPr>
    <a:bodyPr/>
    <a:lstStyle/>
    <a:p>
      <a:pPr algn="ctr">
        <a:defRPr lang="ru-RU" sz="1399" b="1" i="0" u="none" strike="noStrike" kern="1200" baseline="0">
          <a:solidFill>
            <a:prstClr val="black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19619616195516543"/>
          <c:y val="0.21186836905252451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2024-ж. 9 айы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7F2A-4B51-810F-FD24D1BBADB3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7F2A-4B51-810F-FD24D1BBADB3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7F2A-4B51-810F-FD24D1BBADB3}"/>
              </c:ext>
            </c:extLst>
          </c:dPt>
          <c:dPt>
            <c:idx val="3"/>
            <c:bubble3D val="0"/>
            <c:explosion val="1"/>
            <c:extLst>
              <c:ext xmlns:c16="http://schemas.microsoft.com/office/drawing/2014/chart" uri="{C3380CC4-5D6E-409C-BE32-E72D297353CC}">
                <c16:uniqueId val="{00000007-7F2A-4B51-810F-FD24D1BBADB3}"/>
              </c:ext>
            </c:extLst>
          </c:dPt>
          <c:dPt>
            <c:idx val="4"/>
            <c:bubble3D val="0"/>
            <c:explosion val="14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9-7F2A-4B51-810F-FD24D1BBADB3}"/>
              </c:ext>
            </c:extLst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7F2A-4B51-810F-FD24D1BBADB3}"/>
              </c:ext>
            </c:extLst>
          </c:dPt>
          <c:dLbls>
            <c:dLbl>
              <c:idx val="0"/>
              <c:layout>
                <c:manualLayout>
                  <c:x val="7.313540725442097E-2"/>
                  <c:y val="3.031772631354375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Жалал</a:t>
                    </a:r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-Абад </a:t>
                    </a:r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endParaRPr lang="ru-RU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11,8%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F2A-4B51-810F-FD24D1BBADB3}"/>
                </c:ext>
              </c:extLst>
            </c:dLbl>
            <c:dLbl>
              <c:idx val="1"/>
              <c:layout>
                <c:manualLayout>
                  <c:x val="-0.17489037741384539"/>
                  <c:y val="-0.22280650214590428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Бишкек ш. 44,6%</a:t>
                    </a:r>
                    <a:endParaRPr lang="ru-RU" sz="1600" b="1" dirty="0">
                      <a:solidFill>
                        <a:schemeClr val="bg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8334625722462"/>
                      <c:h val="0.1550016903996483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7F2A-4B51-810F-FD24D1BBADB3}"/>
                </c:ext>
              </c:extLst>
            </c:dLbl>
            <c:dLbl>
              <c:idx val="2"/>
              <c:layout>
                <c:manualLayout>
                  <c:x val="-6.5854947512537815E-2"/>
                  <c:y val="5.5061865186111614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Чүй</a:t>
                    </a:r>
                    <a:r>
                      <a:rPr lang="ru-RU"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6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21,3%</a:t>
                    </a:r>
                    <a:endParaRPr lang="ru-RU" sz="16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F2A-4B51-810F-FD24D1BBADB3}"/>
                </c:ext>
              </c:extLst>
            </c:dLbl>
            <c:dLbl>
              <c:idx val="3"/>
              <c:layout>
                <c:manualLayout>
                  <c:x val="-3.4473344520459533E-2"/>
                  <c:y val="-2.3899369175540905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Талас </a:t>
                    </a:r>
                    <a:r>
                      <a:rPr lang="ru-RU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11,5%</a:t>
                    </a:r>
                    <a:endParaRPr lang="ru-RU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7F2A-4B51-810F-FD24D1BBADB3}"/>
                </c:ext>
              </c:extLst>
            </c:dLbl>
            <c:dLbl>
              <c:idx val="4"/>
              <c:layout>
                <c:manualLayout>
                  <c:x val="-0.15371369562411258"/>
                  <c:y val="-1.0146699161338108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Башкалар</a:t>
                    </a:r>
                    <a:endParaRPr lang="ru-RU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10,8%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7F2A-4B51-810F-FD24D1BBADB3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7F2A-4B51-810F-FD24D1BBADB3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Жалал-Абад облусу</c:v>
                </c:pt>
                <c:pt idx="1">
                  <c:v>Бишкек ш.</c:v>
                </c:pt>
                <c:pt idx="2">
                  <c:v>Чүй облусу</c:v>
                </c:pt>
                <c:pt idx="3">
                  <c:v>Талас облусу</c:v>
                </c:pt>
                <c:pt idx="4">
                  <c:v>Башкалар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11.8</c:v>
                </c:pt>
                <c:pt idx="1">
                  <c:v>44.6</c:v>
                </c:pt>
                <c:pt idx="2" formatCode="General">
                  <c:v>21.3</c:v>
                </c:pt>
                <c:pt idx="3" formatCode="General">
                  <c:v>11.5</c:v>
                </c:pt>
                <c:pt idx="4" formatCode="General">
                  <c:v>10.8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F2A-4B51-810F-FD24D1BBA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19619616195516543"/>
          <c:y val="0.21186836905252451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2025-ж. 9 айы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explosion val="6"/>
          <c:dPt>
            <c:idx val="0"/>
            <c:bubble3D val="0"/>
            <c:explosion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A877-49CB-97FE-7C96F156FD46}"/>
              </c:ext>
            </c:extLst>
          </c:dPt>
          <c:dPt>
            <c:idx val="1"/>
            <c:bubble3D val="0"/>
            <c:explosion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A877-49CB-97FE-7C96F156FD46}"/>
              </c:ext>
            </c:extLst>
          </c:dPt>
          <c:dPt>
            <c:idx val="2"/>
            <c:bubble3D val="0"/>
            <c:explosion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A877-49CB-97FE-7C96F156FD46}"/>
              </c:ext>
            </c:extLst>
          </c:dPt>
          <c:dPt>
            <c:idx val="3"/>
            <c:bubble3D val="0"/>
            <c:explosion val="0"/>
            <c:extLst>
              <c:ext xmlns:c16="http://schemas.microsoft.com/office/drawing/2014/chart" uri="{C3380CC4-5D6E-409C-BE32-E72D297353CC}">
                <c16:uniqueId val="{00000007-A877-49CB-97FE-7C96F156FD46}"/>
              </c:ext>
            </c:extLst>
          </c:dPt>
          <c:dPt>
            <c:idx val="4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9-A877-49CB-97FE-7C96F156FD46}"/>
              </c:ext>
            </c:extLst>
          </c:dPt>
          <c:dPt>
            <c:idx val="5"/>
            <c:bubble3D val="0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A877-49CB-97FE-7C96F156FD46}"/>
              </c:ext>
            </c:extLst>
          </c:dPt>
          <c:dLbls>
            <c:dLbl>
              <c:idx val="0"/>
              <c:layout>
                <c:manualLayout>
                  <c:x val="7.313540725442097E-2"/>
                  <c:y val="3.031772631354375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Жалал</a:t>
                    </a:r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-Абад</a:t>
                    </a:r>
                    <a:r>
                      <a:rPr lang="ru-RU" sz="15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500" baseline="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endParaRPr lang="ru-RU" sz="1500" baseline="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17,8%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877-49CB-97FE-7C96F156FD46}"/>
                </c:ext>
              </c:extLst>
            </c:dLbl>
            <c:dLbl>
              <c:idx val="1"/>
              <c:layout>
                <c:manualLayout>
                  <c:x val="-0.19701501291868512"/>
                  <c:y val="-0.19959038992745476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Бишкек ш. 38,4%</a:t>
                    </a:r>
                    <a:endParaRPr lang="ru-RU" sz="1600" b="1" dirty="0">
                      <a:solidFill>
                        <a:schemeClr val="bg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7895588545426"/>
                      <c:h val="0.1522703830798307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A877-49CB-97FE-7C96F156FD46}"/>
                </c:ext>
              </c:extLst>
            </c:dLbl>
            <c:dLbl>
              <c:idx val="2"/>
              <c:layout>
                <c:manualLayout>
                  <c:x val="-5.7044035823858259E-2"/>
                  <c:y val="6.5149206802545693E-3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Чүй</a:t>
                    </a:r>
                    <a:r>
                      <a:rPr lang="ru-RU"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 </a:t>
                    </a:r>
                    <a:r>
                      <a:rPr lang="ru-RU" sz="16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14,6%</a:t>
                    </a:r>
                    <a:endParaRPr lang="ru-RU" sz="16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895819308586492"/>
                      <c:h val="0.1682212178275654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A877-49CB-97FE-7C96F156FD46}"/>
                </c:ext>
              </c:extLst>
            </c:dLbl>
            <c:dLbl>
              <c:idx val="3"/>
              <c:layout>
                <c:manualLayout>
                  <c:x val="-8.5770252396188226E-2"/>
                  <c:y val="-2.0489106170001729E-3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Талас </a:t>
                    </a:r>
                    <a:r>
                      <a:rPr lang="ru-RU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15,3%</a:t>
                    </a:r>
                    <a:endParaRPr lang="ru-RU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A877-49CB-97FE-7C96F156FD46}"/>
                </c:ext>
              </c:extLst>
            </c:dLbl>
            <c:dLbl>
              <c:idx val="4"/>
              <c:layout>
                <c:manualLayout>
                  <c:x val="-0.15371369562411258"/>
                  <c:y val="-1.0146699161338108E-2"/>
                </c:manualLayout>
              </c:layout>
              <c:tx>
                <c:rich>
                  <a:bodyPr/>
                  <a:lstStyle/>
                  <a:p>
                    <a:r>
                      <a:rPr lang="ru-RU" sz="1500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Башкалар</a:t>
                    </a:r>
                    <a:endParaRPr lang="ru-RU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5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13,9%</a:t>
                    </a:r>
                    <a:endParaRPr lang="ru-RU" sz="1500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A877-49CB-97FE-7C96F156FD46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dirty="0">
                      <a:solidFill>
                        <a:schemeClr val="bg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A877-49CB-97FE-7C96F156FD46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Жалал-Абад облусу</c:v>
                </c:pt>
                <c:pt idx="1">
                  <c:v>Бишкек ш.</c:v>
                </c:pt>
                <c:pt idx="2">
                  <c:v>Чүй облусу</c:v>
                </c:pt>
                <c:pt idx="3">
                  <c:v>Талас облусу</c:v>
                </c:pt>
                <c:pt idx="4">
                  <c:v>Башкалар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17.8</c:v>
                </c:pt>
                <c:pt idx="1">
                  <c:v>38.4</c:v>
                </c:pt>
                <c:pt idx="2" formatCode="General">
                  <c:v>14.6</c:v>
                </c:pt>
                <c:pt idx="3" formatCode="General">
                  <c:v>15.3</c:v>
                </c:pt>
                <c:pt idx="4" formatCode="General">
                  <c:v>13.9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877-49CB-97FE-7C96F156F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30299016361273"/>
          <c:y val="4.2820401218691885E-2"/>
          <c:w val="0.87856305345009444"/>
          <c:h val="0.866635144225062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1-557D-40EE-BC82-E41062A674A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3-557D-40EE-BC82-E41062A674A5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403,2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57D-40EE-BC82-E41062A674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+mn-lt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2024-ж. 9 айы</c:v>
                </c:pt>
                <c:pt idx="1">
                  <c:v>2025-ж. 9 айы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217.6</c:v>
                </c:pt>
                <c:pt idx="1">
                  <c:v>403.2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7D-40EE-BC82-E41062A67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204032"/>
        <c:axId val="88205568"/>
      </c:barChart>
      <c:catAx>
        <c:axId val="88204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793" b="1">
                <a:latin typeface="+mn-lt"/>
                <a:cs typeface="Arial" panose="020B0604020202020204" pitchFamily="34" charset="0"/>
              </a:defRPr>
            </a:pPr>
            <a:endParaRPr lang="ru-KG"/>
          </a:p>
        </c:txPr>
        <c:crossAx val="88205568"/>
        <c:crosses val="autoZero"/>
        <c:auto val="1"/>
        <c:lblAlgn val="ctr"/>
        <c:lblOffset val="100"/>
        <c:noMultiLvlLbl val="0"/>
      </c:catAx>
      <c:valAx>
        <c:axId val="88205568"/>
        <c:scaling>
          <c:orientation val="minMax"/>
          <c:max val="45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KG"/>
          </a:p>
        </c:txPr>
        <c:crossAx val="88204032"/>
        <c:crosses val="autoZero"/>
        <c:crossBetween val="between"/>
        <c:majorUnit val="50"/>
        <c:minorUnit val="8"/>
      </c:valAx>
      <c:spPr>
        <a:noFill/>
        <a:ln w="25393">
          <a:noFill/>
        </a:ln>
      </c:spPr>
    </c:plotArea>
    <c:plotVisOnly val="1"/>
    <c:dispBlanksAs val="gap"/>
    <c:showDLblsOverMax val="0"/>
  </c:chart>
  <c:txPr>
    <a:bodyPr/>
    <a:lstStyle/>
    <a:p>
      <a:pPr>
        <a:defRPr sz="1792"/>
      </a:pPr>
      <a:endParaRPr lang="ru-KG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391131338519567"/>
          <c:y val="0.16444314584933306"/>
          <c:w val="0.39365828538790626"/>
          <c:h val="0.8010913951640754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explosion val="1"/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0-7196-42DF-8249-1A80A8334908}"/>
              </c:ext>
            </c:extLst>
          </c:dPt>
          <c:dPt>
            <c:idx val="5"/>
            <c:bubble3D val="0"/>
            <c:explosion val="5"/>
            <c:extLst>
              <c:ext xmlns:c16="http://schemas.microsoft.com/office/drawing/2014/chart" uri="{C3380CC4-5D6E-409C-BE32-E72D297353CC}">
                <c16:uniqueId val="{00000002-7196-42DF-8249-1A80A8334908}"/>
              </c:ext>
            </c:extLst>
          </c:dPt>
          <c:dLbls>
            <c:dLbl>
              <c:idx val="0"/>
              <c:layout>
                <c:manualLayout>
                  <c:x val="6.3293781807481367E-2"/>
                  <c:y val="-1.2595213120662542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u="none" strike="noStrike" baseline="0" dirty="0" err="1">
                        <a:solidFill>
                          <a:schemeClr val="dk1"/>
                        </a:solidFill>
                        <a:effectLst/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Пайдалуу</a:t>
                    </a:r>
                    <a:r>
                      <a:rPr lang="ru-RU" sz="1600" b="1" i="0" u="none" strike="noStrike" baseline="0" dirty="0">
                        <a:solidFill>
                          <a:schemeClr val="dk1"/>
                        </a:solidFill>
                        <a:effectLst/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            </a:t>
                    </a:r>
                    <a:r>
                      <a:rPr lang="ru-RU" sz="1600" b="1" i="0" u="none" strike="noStrike" baseline="0" dirty="0" err="1">
                        <a:solidFill>
                          <a:schemeClr val="dk1"/>
                        </a:solidFill>
                        <a:effectLst/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кендерди</a:t>
                    </a:r>
                    <a:r>
                      <a:rPr lang="ru-RU" sz="1600" b="1" i="0" u="none" strike="noStrike" baseline="0" dirty="0">
                        <a:solidFill>
                          <a:schemeClr val="dk1"/>
                        </a:solidFill>
                        <a:effectLst/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 </a:t>
                    </a:r>
                    <a:r>
                      <a:rPr lang="ru-RU" sz="1600" b="1" i="0" u="none" strike="noStrike" baseline="0" dirty="0" err="1">
                        <a:solidFill>
                          <a:schemeClr val="dk1"/>
                        </a:solidFill>
                        <a:effectLst/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казуу</a:t>
                    </a:r>
                    <a:endParaRPr lang="ru-RU" sz="1600" b="1" i="0" u="none" strike="noStrike" baseline="0" dirty="0">
                      <a:solidFill>
                        <a:schemeClr val="dk1"/>
                      </a:solidFill>
                      <a:effectLst/>
                      <a:latin typeface="DIN Pro Regular" panose="020B0504020101020102" pitchFamily="34" charset="0"/>
                      <a:ea typeface="+mn-ea"/>
                      <a:cs typeface="DIN Pro Regular" panose="020B0504020101020102" pitchFamily="34" charset="0"/>
                    </a:endParaRP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DIN Pro Regular" panose="020B0504020101020102" pitchFamily="34" charset="0"/>
                        <a:ea typeface="+mn-ea"/>
                        <a:cs typeface="DIN Pro Regular" panose="020B0504020101020102" pitchFamily="34" charset="0"/>
                      </a:rPr>
                      <a:t>31,0%</a:t>
                    </a:r>
                    <a:endParaRPr lang="ru-RU" sz="1600" b="1" dirty="0">
                      <a:solidFill>
                        <a:schemeClr val="tx1"/>
                      </a:solidFill>
                      <a:latin typeface="DIN Pro Regular" panose="020B0504020101020102" pitchFamily="34" charset="0"/>
                      <a:cs typeface="DIN Pro Regular" panose="020B0504020101020102" pitchFamily="34" charset="0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196-42DF-8249-1A80A8334908}"/>
                </c:ext>
              </c:extLst>
            </c:dLbl>
            <c:dLbl>
              <c:idx val="1"/>
              <c:layout>
                <c:manualLayout>
                  <c:x val="-1.0718396449316693E-2"/>
                  <c:y val="-0.14626212307323691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Финансылык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ортомчулук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36,4%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271535997134715"/>
                      <c:h val="0.1557821809160165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7196-42DF-8249-1A80A8334908}"/>
                </c:ext>
              </c:extLst>
            </c:dLbl>
            <c:dLbl>
              <c:idx val="2"/>
              <c:layout>
                <c:manualLayout>
                  <c:x val="-0.15246438705982313"/>
                  <c:y val="-0.12233214125245351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Дүң</a:t>
                    </a: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жана</a:t>
                    </a: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чекене</a:t>
                    </a: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соода</a:t>
                    </a:r>
                    <a:endParaRPr lang="ru-RU" sz="1600" b="1" dirty="0">
                      <a:latin typeface="+mn-lt"/>
                      <a:cs typeface="Arial" panose="020B0604020202020204" pitchFamily="34" charset="0"/>
                    </a:endParaRP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6,4%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279050274261253"/>
                      <c:h val="0.1977063563844891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7196-42DF-8249-1A80A8334908}"/>
                </c:ext>
              </c:extLst>
            </c:dLbl>
            <c:dLbl>
              <c:idx val="3"/>
              <c:layout>
                <c:manualLayout>
                  <c:x val="-0.1139873436695075"/>
                  <c:y val="-0.15044862068529571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i="0" baseline="0" dirty="0" err="1">
                        <a:effectLst/>
                        <a:latin typeface="+mn-lt"/>
                        <a:cs typeface="Arial" panose="020B0604020202020204" pitchFamily="34" charset="0"/>
                      </a:rPr>
                      <a:t>Геологиялык</a:t>
                    </a:r>
                    <a:r>
                      <a:rPr lang="ru-RU" sz="1600" b="1" i="0" baseline="0" dirty="0">
                        <a:effectLst/>
                        <a:latin typeface="+mn-lt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i="0" baseline="0" dirty="0" err="1">
                        <a:effectLst/>
                        <a:latin typeface="+mn-lt"/>
                        <a:cs typeface="Arial" panose="020B0604020202020204" pitchFamily="34" charset="0"/>
                      </a:rPr>
                      <a:t>чалгындоо</a:t>
                    </a:r>
                    <a:endParaRPr lang="ru-RU" sz="1600" b="1" dirty="0">
                      <a:effectLst/>
                      <a:latin typeface="+mn-lt"/>
                      <a:cs typeface="Arial" panose="020B0604020202020204" pitchFamily="34" charset="0"/>
                    </a:endParaRP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8,3%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7196-42DF-8249-1A80A8334908}"/>
                </c:ext>
              </c:extLst>
            </c:dLbl>
            <c:dLbl>
              <c:idx val="4"/>
              <c:layout>
                <c:manualLayout>
                  <c:x val="-0.11468828175107508"/>
                  <c:y val="-8.1554627051131978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Иштетүү</a:t>
                    </a: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өндүрүшү</a:t>
                    </a:r>
                    <a:endParaRPr lang="ru-RU" sz="1600" b="1" dirty="0">
                      <a:latin typeface="+mn-lt"/>
                      <a:cs typeface="Arial" panose="020B0604020202020204" pitchFamily="34" charset="0"/>
                    </a:endParaRP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16,1%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196-42DF-8249-1A80A8334908}"/>
                </c:ext>
              </c:extLst>
            </c:dLbl>
            <c:dLbl>
              <c:idx val="5"/>
              <c:layout>
                <c:manualLayout>
                  <c:x val="-7.7702260278781701E-2"/>
                  <c:y val="5.0463530893932226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Башкалар</a:t>
                    </a:r>
                    <a:endParaRPr lang="ru-RU" sz="1600" b="1" dirty="0">
                      <a:latin typeface="+mn-lt"/>
                      <a:cs typeface="Arial" panose="020B0604020202020204" pitchFamily="34" charset="0"/>
                    </a:endParaRPr>
                  </a:p>
                  <a:p>
                    <a:pPr>
                      <a:defRPr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DIN Pro Regular" panose="020B0504020101020102" pitchFamily="34" charset="0"/>
                      </a:defRPr>
                    </a:pPr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10,1%</a:t>
                    </a:r>
                    <a:endParaRPr lang="ru-RU" dirty="0">
                      <a:latin typeface="+mn-lt"/>
                    </a:endParaRPr>
                  </a:p>
                </c:rich>
              </c:tx>
              <c:spPr>
                <a:noFill/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196-42DF-8249-1A80A8334908}"/>
                </c:ext>
              </c:extLst>
            </c:dLbl>
            <c:spPr>
              <a:noFill/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DIN Pro Regular" panose="020B0504020101020102" pitchFamily="34" charset="0"/>
                    <a:ea typeface="+mn-ea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Пайдалуу кендерди казуу</c:v>
                </c:pt>
                <c:pt idx="1">
                  <c:v>Финансылык ортомчулук</c:v>
                </c:pt>
                <c:pt idx="2">
                  <c:v>Дүң жана чекене соода</c:v>
                </c:pt>
                <c:pt idx="4">
                  <c:v>Иштетүү өндүрүшү</c:v>
                </c:pt>
                <c:pt idx="5">
                  <c:v>Башкалар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31</c:v>
                </c:pt>
                <c:pt idx="1">
                  <c:v>36.4</c:v>
                </c:pt>
                <c:pt idx="2">
                  <c:v>6.4</c:v>
                </c:pt>
                <c:pt idx="4">
                  <c:v>16.100000000000001</c:v>
                </c:pt>
                <c:pt idx="5" formatCode="0.0">
                  <c:v>10.1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196-42DF-8249-1A80A83349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293158474542773E-2"/>
          <c:y val="4.9988406788235344E-2"/>
          <c:w val="0.91467669455052403"/>
          <c:h val="0.618783270637169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2024-ж. 9 айы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-6.8629129159366482E-3"/>
                  <c:y val="-7.13938865910648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301-4F7A-986B-B9D37DE80E7B}"/>
                </c:ext>
              </c:extLst>
            </c:dLbl>
            <c:dLbl>
              <c:idx val="1"/>
              <c:layout>
                <c:manualLayout>
                  <c:x val="-4.70123193253874E-3"/>
                  <c:y val="-1.92478542799639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01-4F7A-986B-B9D37DE80E7B}"/>
                </c:ext>
              </c:extLst>
            </c:dLbl>
            <c:dLbl>
              <c:idx val="2"/>
              <c:layout>
                <c:manualLayout>
                  <c:x val="-2.8652109023456465E-3"/>
                  <c:y val="-6.48731929032377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301-4F7A-986B-B9D37DE80E7B}"/>
                </c:ext>
              </c:extLst>
            </c:dLbl>
            <c:dLbl>
              <c:idx val="3"/>
              <c:layout>
                <c:manualLayout>
                  <c:x val="-2.9239766081871343E-3"/>
                  <c:y val="-7.19640111946535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01-4F7A-986B-B9D37DE80E7B}"/>
                </c:ext>
              </c:extLst>
            </c:dLbl>
            <c:dLbl>
              <c:idx val="4"/>
              <c:layout>
                <c:manualLayout>
                  <c:x val="-6.8644978627459309E-3"/>
                  <c:y val="2.638529121991815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01-4F7A-986B-B9D37DE80E7B}"/>
                </c:ext>
              </c:extLst>
            </c:dLbl>
            <c:dLbl>
              <c:idx val="5"/>
              <c:layout>
                <c:manualLayout>
                  <c:x val="-3.7578156524125873E-3"/>
                  <c:y val="7.988386490355256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01-4F7A-986B-B9D37DE80E7B}"/>
                </c:ext>
              </c:extLst>
            </c:dLbl>
            <c:dLbl>
              <c:idx val="6"/>
              <c:layout>
                <c:manualLayout>
                  <c:x val="-3.7578156524127613E-3"/>
                  <c:y val="2.39885801008951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301-4F7A-986B-B9D37DE80E7B}"/>
                </c:ext>
              </c:extLst>
            </c:dLbl>
            <c:dLbl>
              <c:idx val="7"/>
              <c:layout>
                <c:manualLayout>
                  <c:x val="-4.4588283028987987E-3"/>
                  <c:y val="-3.9932173856019337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01-4F7A-986B-B9D37DE80E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Пайдалуу
кендерди 
казуу</c:v>
                </c:pt>
                <c:pt idx="1">
                  <c:v>Финансылык
ортомчулук
</c:v>
                </c:pt>
                <c:pt idx="2">
                  <c:v>Дүң жана
чекене
соода</c:v>
                </c:pt>
                <c:pt idx="3">
                  <c:v>Геологиялык
чалгындоо</c:v>
                </c:pt>
                <c:pt idx="4">
                  <c:v>Иштетүү
өндүрүшү </c:v>
                </c:pt>
                <c:pt idx="5">
                  <c:v>Курулуш</c:v>
                </c:pt>
                <c:pt idx="6">
                  <c:v>Маалымат жана байланыш</c:v>
                </c:pt>
                <c:pt idx="7">
                  <c:v>Башкалар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 formatCode="General">
                  <c:v>106.3</c:v>
                </c:pt>
                <c:pt idx="1">
                  <c:v>25.6</c:v>
                </c:pt>
                <c:pt idx="2">
                  <c:v>24.5</c:v>
                </c:pt>
                <c:pt idx="3" formatCode="General">
                  <c:v>18.100000000000001</c:v>
                </c:pt>
                <c:pt idx="4" formatCode="General">
                  <c:v>15.9</c:v>
                </c:pt>
                <c:pt idx="5" formatCode="General">
                  <c:v>11.1</c:v>
                </c:pt>
                <c:pt idx="6">
                  <c:v>2</c:v>
                </c:pt>
                <c:pt idx="7" formatCode="General">
                  <c:v>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301-4F7A-986B-B9D37DE80E7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2025-ж. 9 айы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dLbl>
              <c:idx val="0"/>
              <c:layout>
                <c:manualLayout>
                  <c:x val="2.127651243083084E-3"/>
                  <c:y val="-1.43927577167071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01-4F7A-986B-B9D37DE80E7B}"/>
                </c:ext>
              </c:extLst>
            </c:dLbl>
            <c:dLbl>
              <c:idx val="1"/>
              <c:layout>
                <c:manualLayout>
                  <c:x val="1.5953888116926561E-3"/>
                  <c:y val="-1.67916157267967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301-4F7A-986B-B9D37DE80E7B}"/>
                </c:ext>
              </c:extLst>
            </c:dLbl>
            <c:dLbl>
              <c:idx val="2"/>
              <c:layout>
                <c:manualLayout>
                  <c:x val="3.1296173229837737E-3"/>
                  <c:y val="-2.45471621222837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301-4F7A-986B-B9D37DE80E7B}"/>
                </c:ext>
              </c:extLst>
            </c:dLbl>
            <c:dLbl>
              <c:idx val="3"/>
              <c:layout>
                <c:manualLayout>
                  <c:x val="1.1840484986265038E-3"/>
                  <c:y val="-4.9573666468372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301-4F7A-986B-B9D37DE80E7B}"/>
                </c:ext>
              </c:extLst>
            </c:dLbl>
            <c:dLbl>
              <c:idx val="5"/>
              <c:layout>
                <c:manualLayout>
                  <c:x val="-1.534321743456494E-3"/>
                  <c:y val="-9.515411555114206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8301-4F7A-986B-B9D37DE80E7B}"/>
                </c:ext>
              </c:extLst>
            </c:dLbl>
            <c:dLbl>
              <c:idx val="6"/>
              <c:layout>
                <c:manualLayout>
                  <c:x val="1.4618731869042686E-3"/>
                  <c:y val="-2.39880037315503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301-4F7A-986B-B9D37DE80E7B}"/>
                </c:ext>
              </c:extLst>
            </c:dLbl>
            <c:dLbl>
              <c:idx val="7"/>
              <c:layout>
                <c:manualLayout>
                  <c:x val="1.4260791996054171E-3"/>
                  <c:y val="-2.15891365750607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301-4F7A-986B-B9D37DE80E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Пайдалуу
кендерди 
казуу</c:v>
                </c:pt>
                <c:pt idx="1">
                  <c:v>Финансылык
ортомчулук
</c:v>
                </c:pt>
                <c:pt idx="2">
                  <c:v>Дүң жана
чекене
соода</c:v>
                </c:pt>
                <c:pt idx="3">
                  <c:v>Геологиялык
чалгындоо</c:v>
                </c:pt>
                <c:pt idx="4">
                  <c:v>Иштетүү
өндүрүшү </c:v>
                </c:pt>
                <c:pt idx="5">
                  <c:v>Курулуш</c:v>
                </c:pt>
                <c:pt idx="6">
                  <c:v>Маалымат жана байланыш</c:v>
                </c:pt>
                <c:pt idx="7">
                  <c:v>Башкалар</c:v>
                </c:pt>
              </c:strCache>
            </c:strRef>
          </c:cat>
          <c:val>
            <c:numRef>
              <c:f>Лист1!$C$2:$C$9</c:f>
              <c:numCache>
                <c:formatCode>0.0</c:formatCode>
                <c:ptCount val="8"/>
                <c:pt idx="0" formatCode="General">
                  <c:v>125.1</c:v>
                </c:pt>
                <c:pt idx="1">
                  <c:v>146.69999999999999</c:v>
                </c:pt>
                <c:pt idx="2">
                  <c:v>26</c:v>
                </c:pt>
                <c:pt idx="3" formatCode="General">
                  <c:v>11.5</c:v>
                </c:pt>
                <c:pt idx="4" formatCode="General">
                  <c:v>64.8</c:v>
                </c:pt>
                <c:pt idx="5" formatCode="General">
                  <c:v>6</c:v>
                </c:pt>
                <c:pt idx="6">
                  <c:v>8.6</c:v>
                </c:pt>
                <c:pt idx="7" formatCode="General">
                  <c:v>14.5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301-4F7A-986B-B9D37DE80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015488"/>
        <c:axId val="96017024"/>
      </c:barChart>
      <c:catAx>
        <c:axId val="96015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 b="1">
                <a:latin typeface="+mn-lt"/>
              </a:defRPr>
            </a:pPr>
            <a:endParaRPr lang="ru-KG"/>
          </a:p>
        </c:txPr>
        <c:crossAx val="96017024"/>
        <c:crosses val="autoZero"/>
        <c:auto val="1"/>
        <c:lblAlgn val="ctr"/>
        <c:lblOffset val="100"/>
        <c:noMultiLvlLbl val="0"/>
      </c:catAx>
      <c:valAx>
        <c:axId val="96017024"/>
        <c:scaling>
          <c:orientation val="minMax"/>
          <c:max val="2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95"/>
            </a:pPr>
            <a:endParaRPr lang="ru-KG"/>
          </a:p>
        </c:txPr>
        <c:crossAx val="96015488"/>
        <c:crosses val="autoZero"/>
        <c:crossBetween val="between"/>
        <c:majorUnit val="50"/>
      </c:valAx>
      <c:spPr>
        <a:noFill/>
        <a:ln w="25392">
          <a:noFill/>
        </a:ln>
      </c:spPr>
    </c:plotArea>
    <c:legend>
      <c:legendPos val="r"/>
      <c:layout>
        <c:manualLayout>
          <c:xMode val="edge"/>
          <c:yMode val="edge"/>
          <c:x val="1.5036576843069379E-2"/>
          <c:y val="0.91325100549481664"/>
          <c:w val="0.76196038155077173"/>
          <c:h val="7.4941180913536853E-2"/>
        </c:manualLayout>
      </c:layout>
      <c:overlay val="0"/>
      <c:txPr>
        <a:bodyPr/>
        <a:lstStyle/>
        <a:p>
          <a:pPr>
            <a:defRPr sz="1595" b="1">
              <a:latin typeface="+mn-lt"/>
            </a:defRPr>
          </a:pPr>
          <a:endParaRPr lang="ru-KG"/>
        </a:p>
      </c:txPr>
    </c:legend>
    <c:plotVisOnly val="1"/>
    <c:dispBlanksAs val="gap"/>
    <c:showDLblsOverMax val="0"/>
  </c:chart>
  <c:txPr>
    <a:bodyPr/>
    <a:lstStyle/>
    <a:p>
      <a:pPr>
        <a:defRPr sz="1795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936533895054858"/>
          <c:y val="0.14240632994823715"/>
          <c:w val="0.41031625492118062"/>
          <c:h val="0.839286771753913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2025-ж. 9 айы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/>
            </a:sp3d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5A3-4B77-85E2-ACB321183111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15A3-4B77-85E2-ACB321183111}"/>
              </c:ext>
            </c:extLst>
          </c:dPt>
          <c:dPt>
            <c:idx val="2"/>
            <c:bubble3D val="0"/>
            <c:spPr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  <c:extLst>
              <c:ext xmlns:c16="http://schemas.microsoft.com/office/drawing/2014/chart" uri="{C3380CC4-5D6E-409C-BE32-E72D297353CC}">
                <c16:uniqueId val="{00000003-15A3-4B77-85E2-ACB321183111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15A3-4B77-85E2-ACB321183111}"/>
              </c:ext>
            </c:extLst>
          </c:dPt>
          <c:dPt>
            <c:idx val="6"/>
            <c:bubble3D val="0"/>
            <c:explosion val="7"/>
            <c:extLst>
              <c:ext xmlns:c16="http://schemas.microsoft.com/office/drawing/2014/chart" uri="{C3380CC4-5D6E-409C-BE32-E72D297353CC}">
                <c16:uniqueId val="{00000006-15A3-4B77-85E2-ACB321183111}"/>
              </c:ext>
            </c:extLst>
          </c:dPt>
          <c:dLbls>
            <c:dLbl>
              <c:idx val="0"/>
              <c:layout>
                <c:manualLayout>
                  <c:x val="0.12157764738810886"/>
                  <c:y val="-1.06070848828388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Кытай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Arial" panose="020B0604020202020204" pitchFamily="34" charset="0"/>
                    </a:endParaRP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23,2%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5A3-4B77-85E2-ACB321183111}"/>
                </c:ext>
              </c:extLst>
            </c:dLbl>
            <c:dLbl>
              <c:idx val="1"/>
              <c:layout>
                <c:manualLayout>
                  <c:x val="9.0478376639461316E-2"/>
                  <c:y val="-0.14862861021579038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Түркия</a:t>
                    </a:r>
                    <a:b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</a:b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24,3%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268799606815876E-2"/>
                      <c:h val="0.1189516672308384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15A3-4B77-85E2-ACB321183111}"/>
                </c:ext>
              </c:extLst>
            </c:dLbl>
            <c:dLbl>
              <c:idx val="2"/>
              <c:layout>
                <c:manualLayout>
                  <c:x val="-0.18054182154638035"/>
                  <c:y val="-1.2196550777025923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Россия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rPr>
                      <a:t>9,0%</a:t>
                    </a:r>
                    <a:endParaRPr lang="ru-RU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5A3-4B77-85E2-ACB321183111}"/>
                </c:ext>
              </c:extLst>
            </c:dLbl>
            <c:dLbl>
              <c:idx val="3"/>
              <c:layout>
                <c:manualLayout>
                  <c:x val="-0.17587747069863591"/>
                  <c:y val="-0.10347690439442293"/>
                </c:manualLayout>
              </c:layout>
              <c:tx>
                <c:rich>
                  <a:bodyPr/>
                  <a:lstStyle/>
                  <a:p>
                    <a:fld id="{AD9B2C05-009A-40D7-A8CD-1F3E74460E06}" type="CATEGORYNAME">
                      <a:rPr lang="ru-RU" smtClean="0"/>
                      <a:pPr/>
                      <a:t>[ИМЯ КАТЕГОРИИ]</a:t>
                    </a:fld>
                    <a:endParaRPr lang="ru-RU" baseline="0" dirty="0"/>
                  </a:p>
                  <a:p>
                    <a:fld id="{12894596-ABF3-4D94-8467-0A414332333D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5A3-4B77-85E2-ACB321183111}"/>
                </c:ext>
              </c:extLst>
            </c:dLbl>
            <c:dLbl>
              <c:idx val="4"/>
              <c:layout>
                <c:manualLayout>
                  <c:x val="-0.10372331551259771"/>
                  <c:y val="2.6582423135120548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Люксембург</a:t>
                    </a:r>
                  </a:p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10,5%</a:t>
                    </a:r>
                    <a:endParaRPr lang="ru-RU" dirty="0">
                      <a:latin typeface="+mn-lt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15A3-4B77-85E2-ACB321183111}"/>
                </c:ext>
              </c:extLst>
            </c:dLbl>
            <c:dLbl>
              <c:idx val="5"/>
              <c:layout>
                <c:manualLayout>
                  <c:x val="-0.13435093018116068"/>
                  <c:y val="-8.0642797840874372E-5"/>
                </c:manualLayout>
              </c:layout>
              <c:tx>
                <c:rich>
                  <a:bodyPr/>
                  <a:lstStyle/>
                  <a:p>
                    <a:fld id="{5531F4AC-19BD-4D89-8F17-6E0997B9FEAC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</a:p>
                  <a:p>
                    <a:fld id="{F5C43B59-7612-4067-BAAC-9A578408DDFD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/>
                      <a:t>,0%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15A3-4B77-85E2-ACB321183111}"/>
                </c:ext>
              </c:extLst>
            </c:dLbl>
            <c:dLbl>
              <c:idx val="6"/>
              <c:layout>
                <c:manualLayout>
                  <c:x val="-0.12308486629737611"/>
                  <c:y val="1.7116728876356693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Башка </a:t>
                    </a:r>
                    <a:r>
                      <a:rPr lang="ru-RU" sz="1600" b="1" dirty="0" err="1">
                        <a:latin typeface="+mn-lt"/>
                        <a:cs typeface="Arial" panose="020B0604020202020204" pitchFamily="34" charset="0"/>
                      </a:rPr>
                      <a:t>өлкөлөр</a:t>
                    </a:r>
                    <a:endParaRPr lang="ru-RU" sz="1600" b="1" dirty="0">
                      <a:latin typeface="+mn-lt"/>
                      <a:cs typeface="Arial" panose="020B0604020202020204" pitchFamily="34" charset="0"/>
                    </a:endParaRPr>
                  </a:p>
                  <a:p>
                    <a:r>
                      <a:rPr lang="ru-RU" sz="1600" b="1" dirty="0">
                        <a:latin typeface="+mn-lt"/>
                        <a:cs typeface="Arial" panose="020B0604020202020204" pitchFamily="34" charset="0"/>
                      </a:rPr>
                      <a:t>13,6%</a:t>
                    </a:r>
                    <a:endParaRPr lang="ru-RU" dirty="0">
                      <a:latin typeface="+mn-lt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15A3-4B77-85E2-ACB321183111}"/>
                </c:ext>
              </c:extLst>
            </c:dLbl>
            <c:dLbl>
              <c:idx val="7"/>
              <c:layout>
                <c:manualLayout>
                  <c:x val="0.283015699426460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Другие 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страны 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4,8%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15A3-4B77-85E2-ACB321183111}"/>
                </c:ext>
              </c:extLst>
            </c:dLbl>
            <c:spPr>
              <a:noFill/>
              <a:ln w="9525" cap="flat" cmpd="sng" algn="ctr">
                <a:solidFill>
                  <a:srgbClr val="1A246A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Кытай</c:v>
                </c:pt>
                <c:pt idx="1">
                  <c:v>Түркия</c:v>
                </c:pt>
                <c:pt idx="2">
                  <c:v>Россия</c:v>
                </c:pt>
                <c:pt idx="3">
                  <c:v>Казакстан</c:v>
                </c:pt>
                <c:pt idx="4">
                  <c:v>Люксембург</c:v>
                </c:pt>
                <c:pt idx="5">
                  <c:v>Швейцария</c:v>
                </c:pt>
                <c:pt idx="6">
                  <c:v>Башка өлкөлөр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23.2</c:v>
                </c:pt>
                <c:pt idx="1">
                  <c:v>24.3</c:v>
                </c:pt>
                <c:pt idx="2" formatCode="0.0">
                  <c:v>9</c:v>
                </c:pt>
                <c:pt idx="3" formatCode="0.0">
                  <c:v>14.4</c:v>
                </c:pt>
                <c:pt idx="4">
                  <c:v>10.5</c:v>
                </c:pt>
                <c:pt idx="5">
                  <c:v>5</c:v>
                </c:pt>
                <c:pt idx="6" formatCode="0.0">
                  <c:v>13.6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5A3-4B77-85E2-ACB321183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2">
          <a:noFill/>
        </a:ln>
      </c:spPr>
    </c:plotArea>
    <c:plotVisOnly val="1"/>
    <c:dispBlanksAs val="gap"/>
    <c:showDLblsOverMax val="0"/>
  </c:chart>
  <c:txPr>
    <a:bodyPr/>
    <a:lstStyle/>
    <a:p>
      <a:pPr>
        <a:defRPr sz="1796"/>
      </a:pPr>
      <a:endParaRPr lang="ru-KG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53962108924475E-2"/>
          <c:y val="2.1214285714285713E-2"/>
          <c:w val="0.9368460093729819"/>
          <c:h val="0.685771091113610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2024-ж. 9 айы</c:v>
                </c:pt>
              </c:strCache>
            </c:strRef>
          </c:tx>
          <c:spPr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4.6083489201315091E-3"/>
                  <c:y val="-4.76198709127816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FE-4E6E-8596-62D6FF9F7C95}"/>
                </c:ext>
              </c:extLst>
            </c:dLbl>
            <c:dLbl>
              <c:idx val="1"/>
              <c:layout>
                <c:manualLayout>
                  <c:x val="-9.446920025127319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13C-4000-B8F4-8B8E8C0E2807}"/>
                </c:ext>
              </c:extLst>
            </c:dLbl>
            <c:dLbl>
              <c:idx val="2"/>
              <c:layout>
                <c:manualLayout>
                  <c:x val="-8.1726086181945455E-3"/>
                  <c:y val="2.1525014676146369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23,0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6FE-4E6E-8596-62D6FF9F7C95}"/>
                </c:ext>
              </c:extLst>
            </c:dLbl>
            <c:dLbl>
              <c:idx val="3"/>
              <c:layout>
                <c:manualLayout>
                  <c:x val="-6.1348261450578289E-3"/>
                  <c:y val="-1.428571428571428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6FE-4E6E-8596-62D6FF9F7C95}"/>
                </c:ext>
              </c:extLst>
            </c:dLbl>
            <c:dLbl>
              <c:idx val="4"/>
              <c:layout>
                <c:manualLayout>
                  <c:x val="-2.2681906209937462E-3"/>
                  <c:y val="-9.866614065681641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FE-4E6E-8596-62D6FF9F7C95}"/>
                </c:ext>
              </c:extLst>
            </c:dLbl>
            <c:dLbl>
              <c:idx val="5"/>
              <c:layout>
                <c:manualLayout>
                  <c:x val="-3.0097817908201654E-3"/>
                  <c:y val="-9.52399700037495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6FE-4E6E-8596-62D6FF9F7C95}"/>
                </c:ext>
              </c:extLst>
            </c:dLbl>
            <c:dLbl>
              <c:idx val="6"/>
              <c:layout>
                <c:manualLayout>
                  <c:x val="-3.0098110355647649E-3"/>
                  <c:y val="-7.9422117404455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FE-4E6E-8596-62D6FF9F7C95}"/>
                </c:ext>
              </c:extLst>
            </c:dLbl>
            <c:dLbl>
              <c:idx val="8"/>
              <c:layout>
                <c:manualLayout>
                  <c:x val="-6.6677031004123786E-3"/>
                  <c:y val="-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6FE-4E6E-8596-62D6FF9F7C95}"/>
                </c:ext>
              </c:extLst>
            </c:dLbl>
            <c:dLbl>
              <c:idx val="9"/>
              <c:layout>
                <c:manualLayout>
                  <c:x val="-6.0195635816403309E-3"/>
                  <c:y val="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6FE-4E6E-8596-62D6FF9F7C95}"/>
                </c:ext>
              </c:extLst>
            </c:dLbl>
            <c:dLbl>
              <c:idx val="10"/>
              <c:layout>
                <c:manualLayout>
                  <c:x val="-1.053423626787047E-2"/>
                  <c:y val="-7.14285714285714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6FE-4E6E-8596-62D6FF9F7C95}"/>
                </c:ext>
              </c:extLst>
            </c:dLbl>
            <c:dLbl>
              <c:idx val="11"/>
              <c:layout>
                <c:manualLayout>
                  <c:x val="0"/>
                  <c:y val="-1.90476190476191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6FE-4E6E-8596-62D6FF9F7C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Кытай</c:v>
                </c:pt>
                <c:pt idx="1">
                  <c:v>Түркия</c:v>
                </c:pt>
                <c:pt idx="2">
                  <c:v>Россия</c:v>
                </c:pt>
                <c:pt idx="3">
                  <c:v>Казакстан</c:v>
                </c:pt>
                <c:pt idx="4">
                  <c:v>Уулу
Британия</c:v>
                </c:pt>
                <c:pt idx="5">
                  <c:v>Швейцария</c:v>
                </c:pt>
                <c:pt idx="6">
                  <c:v>Германия</c:v>
                </c:pt>
                <c:pt idx="7">
                  <c:v>Люксембург</c:v>
                </c:pt>
                <c:pt idx="8">
                  <c:v>Башка
өлкөлөр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88.2</c:v>
                </c:pt>
                <c:pt idx="1">
                  <c:v>49.8</c:v>
                </c:pt>
                <c:pt idx="2">
                  <c:v>23</c:v>
                </c:pt>
                <c:pt idx="3">
                  <c:v>12.3</c:v>
                </c:pt>
                <c:pt idx="4" formatCode="0.0">
                  <c:v>8.6999999999999993</c:v>
                </c:pt>
                <c:pt idx="5" formatCode="0.0">
                  <c:v>8.1999999999999993</c:v>
                </c:pt>
                <c:pt idx="6">
                  <c:v>4.2</c:v>
                </c:pt>
                <c:pt idx="7" formatCode="0.0">
                  <c:v>2.1</c:v>
                </c:pt>
                <c:pt idx="8" formatCode="0.0">
                  <c:v>21.1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6FE-4E6E-8596-62D6FF9F7C9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2025-ж. 9 айы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3.6577061018549066E-3"/>
                  <c:y val="-1.72376938449774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6FE-4E6E-8596-62D6FF9F7C95}"/>
                </c:ext>
              </c:extLst>
            </c:dLbl>
            <c:dLbl>
              <c:idx val="1"/>
              <c:layout>
                <c:manualLayout>
                  <c:x val="4.629920627275446E-3"/>
                  <c:y val="-7.5995718573203521E-3"/>
                </c:manualLayout>
              </c:layout>
              <c:tx>
                <c:rich>
                  <a:bodyPr/>
                  <a:lstStyle/>
                  <a:p>
                    <a:fld id="{DAB5BCD2-6F5B-430E-B42A-9CC5FD167DFE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F6FE-4E6E-8596-62D6FF9F7C95}"/>
                </c:ext>
              </c:extLst>
            </c:dLbl>
            <c:dLbl>
              <c:idx val="2"/>
              <c:layout>
                <c:manualLayout>
                  <c:x val="2.4769340802102587E-3"/>
                  <c:y val="-4.99028270147971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6FE-4E6E-8596-62D6FF9F7C95}"/>
                </c:ext>
              </c:extLst>
            </c:dLbl>
            <c:dLbl>
              <c:idx val="3"/>
              <c:layout>
                <c:manualLayout>
                  <c:x val="3.009781790820165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6FE-4E6E-8596-62D6FF9F7C95}"/>
                </c:ext>
              </c:extLst>
            </c:dLbl>
            <c:dLbl>
              <c:idx val="4"/>
              <c:layout>
                <c:manualLayout>
                  <c:x val="4.3057871311377553E-3"/>
                  <c:y val="-1.810254520135292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6FE-4E6E-8596-62D6FF9F7C95}"/>
                </c:ext>
              </c:extLst>
            </c:dLbl>
            <c:dLbl>
              <c:idx val="5"/>
              <c:layout>
                <c:manualLayout>
                  <c:x val="-3.1033504208528486E-3"/>
                  <c:y val="-7.4854240522195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6FE-4E6E-8596-62D6FF9F7C95}"/>
                </c:ext>
              </c:extLst>
            </c:dLbl>
            <c:dLbl>
              <c:idx val="6"/>
              <c:layout>
                <c:manualLayout>
                  <c:x val="-5.3278397385815297E-4"/>
                  <c:y val="2.951929038965856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F6FE-4E6E-8596-62D6FF9F7C95}"/>
                </c:ext>
              </c:extLst>
            </c:dLbl>
            <c:dLbl>
              <c:idx val="8"/>
              <c:layout>
                <c:manualLayout>
                  <c:x val="-2.0874345921664204E-4"/>
                  <c:y val="-1.49708481044391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6FE-4E6E-8596-62D6FF9F7C95}"/>
                </c:ext>
              </c:extLst>
            </c:dLbl>
            <c:dLbl>
              <c:idx val="9"/>
              <c:layout>
                <c:manualLayout>
                  <c:x val="-1.1849534598492472E-7"/>
                  <c:y val="-9.52399700037486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6FE-4E6E-8596-62D6FF9F7C95}"/>
                </c:ext>
              </c:extLst>
            </c:dLbl>
            <c:dLbl>
              <c:idx val="10"/>
              <c:layout>
                <c:manualLayout>
                  <c:x val="1.5047724000639875E-3"/>
                  <c:y val="-2.85714285714285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F6FE-4E6E-8596-62D6FF9F7C95}"/>
                </c:ext>
              </c:extLst>
            </c:dLbl>
            <c:dLbl>
              <c:idx val="11"/>
              <c:layout>
                <c:manualLayout>
                  <c:x val="8.6953069918180061E-3"/>
                  <c:y val="2.38095238095238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F6FE-4E6E-8596-62D6FF9F7C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+mn-lt"/>
                    <a:cs typeface="Arial" panose="020B0604020202020204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Кытай</c:v>
                </c:pt>
                <c:pt idx="1">
                  <c:v>Түркия</c:v>
                </c:pt>
                <c:pt idx="2">
                  <c:v>Россия</c:v>
                </c:pt>
                <c:pt idx="3">
                  <c:v>Казакстан</c:v>
                </c:pt>
                <c:pt idx="4">
                  <c:v>Уулу
Британия</c:v>
                </c:pt>
                <c:pt idx="5">
                  <c:v>Швейцария</c:v>
                </c:pt>
                <c:pt idx="6">
                  <c:v>Германия</c:v>
                </c:pt>
                <c:pt idx="7">
                  <c:v>Люксембург</c:v>
                </c:pt>
                <c:pt idx="8">
                  <c:v>Башка
өлкөлөр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93.4</c:v>
                </c:pt>
                <c:pt idx="1">
                  <c:v>98</c:v>
                </c:pt>
                <c:pt idx="2">
                  <c:v>36.299999999999997</c:v>
                </c:pt>
                <c:pt idx="3">
                  <c:v>58.2</c:v>
                </c:pt>
                <c:pt idx="4" formatCode="0.0">
                  <c:v>4.9000000000000004</c:v>
                </c:pt>
                <c:pt idx="5" formatCode="0.0">
                  <c:v>20.3</c:v>
                </c:pt>
                <c:pt idx="6">
                  <c:v>4</c:v>
                </c:pt>
                <c:pt idx="7" formatCode="0.0">
                  <c:v>42.5</c:v>
                </c:pt>
                <c:pt idx="8" formatCode="0.0">
                  <c:v>45.6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F6FE-4E6E-8596-62D6FF9F7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516736"/>
        <c:axId val="96547200"/>
      </c:barChart>
      <c:catAx>
        <c:axId val="96516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394" b="1">
                <a:latin typeface="+mn-lt"/>
                <a:cs typeface="Arial" panose="020B0604020202020204" pitchFamily="34" charset="0"/>
              </a:defRPr>
            </a:pPr>
            <a:endParaRPr lang="ru-KG"/>
          </a:p>
        </c:txPr>
        <c:crossAx val="96547200"/>
        <c:crosses val="autoZero"/>
        <c:auto val="1"/>
        <c:lblAlgn val="ctr"/>
        <c:lblOffset val="100"/>
        <c:noMultiLvlLbl val="0"/>
      </c:catAx>
      <c:valAx>
        <c:axId val="96547200"/>
        <c:scaling>
          <c:orientation val="minMax"/>
          <c:max val="16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95">
                <a:latin typeface="+mn-lt"/>
                <a:cs typeface="Arial" panose="020B0604020202020204" pitchFamily="34" charset="0"/>
              </a:defRPr>
            </a:pPr>
            <a:endParaRPr lang="ru-KG"/>
          </a:p>
        </c:txPr>
        <c:crossAx val="96516736"/>
        <c:crosses val="autoZero"/>
        <c:crossBetween val="between"/>
        <c:majorUnit val="20"/>
      </c:valAx>
      <c:spPr>
        <a:noFill/>
        <a:ln w="25388">
          <a:noFill/>
        </a:ln>
      </c:spPr>
    </c:plotArea>
    <c:legend>
      <c:legendPos val="r"/>
      <c:layout>
        <c:manualLayout>
          <c:xMode val="edge"/>
          <c:yMode val="edge"/>
          <c:x val="0.16875462720485757"/>
          <c:y val="0.92735619277536829"/>
          <c:w val="0.70332957534761364"/>
          <c:h val="7.2643807224631707E-2"/>
        </c:manualLayout>
      </c:layout>
      <c:overlay val="0"/>
      <c:txPr>
        <a:bodyPr/>
        <a:lstStyle/>
        <a:p>
          <a:pPr>
            <a:defRPr sz="1594" b="1">
              <a:latin typeface="+mn-lt"/>
              <a:cs typeface="Arial" panose="020B0604020202020204" pitchFamily="34" charset="0"/>
            </a:defRPr>
          </a:pPr>
          <a:endParaRPr lang="ru-KG"/>
        </a:p>
      </c:txPr>
    </c:legend>
    <c:plotVisOnly val="1"/>
    <c:dispBlanksAs val="gap"/>
    <c:showDLblsOverMax val="0"/>
  </c:chart>
  <c:txPr>
    <a:bodyPr/>
    <a:lstStyle/>
    <a:p>
      <a:pPr>
        <a:defRPr sz="1794"/>
      </a:pPr>
      <a:endParaRPr lang="ru-KG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/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25228928551754731"/>
          <c:y val="0.21186838854913617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2024-ж. 9 айы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32D9-4C40-BDF4-B1AA7BCA287A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32D9-4C40-BDF4-B1AA7BCA287A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32D9-4C40-BDF4-B1AA7BCA287A}"/>
              </c:ext>
            </c:extLst>
          </c:dPt>
          <c:dPt>
            <c:idx val="3"/>
            <c:bubble3D val="0"/>
            <c:explosion val="1"/>
            <c:extLst>
              <c:ext xmlns:c16="http://schemas.microsoft.com/office/drawing/2014/chart" uri="{C3380CC4-5D6E-409C-BE32-E72D297353CC}">
                <c16:uniqueId val="{00000007-32D9-4C40-BDF4-B1AA7BCA287A}"/>
              </c:ext>
            </c:extLst>
          </c:dPt>
          <c:dPt>
            <c:idx val="4"/>
            <c:bubble3D val="0"/>
            <c:explosion val="14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9-32D9-4C40-BDF4-B1AA7BCA287A}"/>
              </c:ext>
            </c:extLst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32D9-4C40-BDF4-B1AA7BCA287A}"/>
              </c:ext>
            </c:extLst>
          </c:dPt>
          <c:dLbls>
            <c:dLbl>
              <c:idx val="0"/>
              <c:layout>
                <c:manualLayout>
                  <c:x val="9.5711002297315259E-2"/>
                  <c:y val="-8.8871821055633241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Чүй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pPr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7,6%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2D9-4C40-BDF4-B1AA7BCA287A}"/>
                </c:ext>
              </c:extLst>
            </c:dLbl>
            <c:dLbl>
              <c:idx val="1"/>
              <c:layout>
                <c:manualLayout>
                  <c:x val="-0.12139883765142363"/>
                  <c:y val="-1.0065759056948601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Бишкек ш. 34,8%</a:t>
                    </a:r>
                    <a:endParaRPr lang="ru-RU" sz="1600" b="1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2D9-4C40-BDF4-B1AA7BCA287A}"/>
                </c:ext>
              </c:extLst>
            </c:dLbl>
            <c:dLbl>
              <c:idx val="2"/>
              <c:layout>
                <c:manualLayout>
                  <c:x val="-0.18877227761501963"/>
                  <c:y val="-3.0136766340791456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Жалал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-Абад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32,6%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2D9-4C40-BDF4-B1AA7BCA287A}"/>
                </c:ext>
              </c:extLst>
            </c:dLbl>
            <c:dLbl>
              <c:idx val="3"/>
              <c:layout>
                <c:manualLayout>
                  <c:x val="-8.0792179905103637E-2"/>
                  <c:y val="5.6940097837706788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Ысык-Көл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12,9%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32D9-4C40-BDF4-B1AA7BCA287A}"/>
                </c:ext>
              </c:extLst>
            </c:dLbl>
            <c:dLbl>
              <c:idx val="4"/>
              <c:layout>
                <c:manualLayout>
                  <c:x val="-0.16317093026823665"/>
                  <c:y val="2.231682916922585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Башкалар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12,1%</a:t>
                    </a:r>
                    <a:endParaRPr lang="ru-RU" sz="16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32D9-4C40-BDF4-B1AA7BCA287A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6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sz="1600" b="1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32D9-4C40-BDF4-B1AA7BCA287A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Чүй облусу</c:v>
                </c:pt>
                <c:pt idx="1">
                  <c:v>Бишкек ш.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Башкалар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7.6</c:v>
                </c:pt>
                <c:pt idx="1">
                  <c:v>34.799999999999997</c:v>
                </c:pt>
                <c:pt idx="2">
                  <c:v>32.6</c:v>
                </c:pt>
                <c:pt idx="3">
                  <c:v>12.9</c:v>
                </c:pt>
                <c:pt idx="4">
                  <c:v>12.1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2D9-4C40-BDF4-B1AA7BCA2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tx1"/>
          </a:solidFill>
        </a:defRPr>
      </a:pPr>
      <a:endParaRPr lang="ru-KG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>
              <a:latin typeface="+mn-lt"/>
              <a:cs typeface="Arial" panose="020B0604020202020204" pitchFamily="34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28656990506062463"/>
          <c:y val="0.19680000537874043"/>
          <c:w val="0.71689729357600784"/>
          <c:h val="0.716652458133575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2025-ж. 9 айы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1-CF75-46ED-9F2D-B47DD70D258E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3-CF75-46ED-9F2D-B47DD70D258E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5-CF75-46ED-9F2D-B47DD70D258E}"/>
              </c:ext>
            </c:extLst>
          </c:dPt>
          <c:dPt>
            <c:idx val="3"/>
            <c:bubble3D val="0"/>
            <c:explosion val="1"/>
            <c:extLst>
              <c:ext xmlns:c16="http://schemas.microsoft.com/office/drawing/2014/chart" uri="{C3380CC4-5D6E-409C-BE32-E72D297353CC}">
                <c16:uniqueId val="{00000007-CF75-46ED-9F2D-B47DD70D258E}"/>
              </c:ext>
            </c:extLst>
          </c:dPt>
          <c:dPt>
            <c:idx val="4"/>
            <c:bubble3D val="0"/>
            <c:explosion val="14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9-CF75-46ED-9F2D-B47DD70D258E}"/>
              </c:ext>
            </c:extLst>
          </c:dPt>
          <c:dPt>
            <c:idx val="5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>
              <c:ext xmlns:c16="http://schemas.microsoft.com/office/drawing/2014/chart" uri="{C3380CC4-5D6E-409C-BE32-E72D297353CC}">
                <c16:uniqueId val="{0000000B-CF75-46ED-9F2D-B47DD70D258E}"/>
              </c:ext>
            </c:extLst>
          </c:dPt>
          <c:dLbls>
            <c:dLbl>
              <c:idx val="0"/>
              <c:layout>
                <c:manualLayout>
                  <c:x val="-1.875562773291067E-2"/>
                  <c:y val="-3.65125512512888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Чүй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15,9%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F75-46ED-9F2D-B47DD70D258E}"/>
                </c:ext>
              </c:extLst>
            </c:dLbl>
            <c:dLbl>
              <c:idx val="1"/>
              <c:layout>
                <c:manualLayout>
                  <c:x val="-0.18593472421758409"/>
                  <c:y val="-0.24788123108295015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Бишкек ш. 50,4%</a:t>
                    </a:r>
                    <a:endParaRPr lang="ru-RU" sz="1600" b="1" dirty="0">
                      <a:solidFill>
                        <a:schemeClr val="bg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F75-46ED-9F2D-B47DD70D258E}"/>
                </c:ext>
              </c:extLst>
            </c:dLbl>
            <c:dLbl>
              <c:idx val="2"/>
              <c:layout>
                <c:manualLayout>
                  <c:x val="-0.11536652253635002"/>
                  <c:y val="0.19588898121514448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Жалал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-Абад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27,6%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F75-46ED-9F2D-B47DD70D258E}"/>
                </c:ext>
              </c:extLst>
            </c:dLbl>
            <c:dLbl>
              <c:idx val="3"/>
              <c:layout>
                <c:manualLayout>
                  <c:x val="-0.28987481623906924"/>
                  <c:y val="0.1724643688107407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Ысык-Көл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облусу</a:t>
                    </a:r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1,5%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F75-46ED-9F2D-B47DD70D258E}"/>
                </c:ext>
              </c:extLst>
            </c:dLbl>
            <c:dLbl>
              <c:idx val="4"/>
              <c:layout>
                <c:manualLayout>
                  <c:x val="-0.21080399367952929"/>
                  <c:y val="4.4919403924819447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err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Башкалар</a:t>
                    </a:r>
                    <a:endParaRPr lang="ru-RU" sz="16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4,6%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CF75-46ED-9F2D-B47DD70D258E}"/>
                </c:ext>
              </c:extLst>
            </c:dLbl>
            <c:dLbl>
              <c:idx val="5"/>
              <c:layout>
                <c:manualLayout>
                  <c:x val="0.25473710253431436"/>
                  <c:y val="-1.901054413663591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Другие</a:t>
                    </a:r>
                  </a:p>
                  <a:p>
                    <a:r>
                      <a:rPr lang="ru-RU"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2,4%</a:t>
                    </a:r>
                    <a:endParaRPr lang="ru-RU" sz="1600" b="1" dirty="0">
                      <a:solidFill>
                        <a:schemeClr val="tx1"/>
                      </a:solidFill>
                      <a:latin typeface="+mn-lt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CF75-46ED-9F2D-B47DD70D258E}"/>
                </c:ext>
              </c:extLst>
            </c:dLbl>
            <c:spPr>
              <a:noFill/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Чү облусу</c:v>
                </c:pt>
                <c:pt idx="1">
                  <c:v>Бишкек ш.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Башкалар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15.9</c:v>
                </c:pt>
                <c:pt idx="1">
                  <c:v>50.4</c:v>
                </c:pt>
                <c:pt idx="2">
                  <c:v>27.6</c:v>
                </c:pt>
                <c:pt idx="3">
                  <c:v>1.5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F75-46ED-9F2D-B47DD70D25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G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71155477223101"/>
          <c:y val="3.1362887674754938E-2"/>
          <c:w val="0.92348687564092569"/>
          <c:h val="0.831211117174709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Келип түшүү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1"/>
              <c:layout>
                <c:manualLayout>
                  <c:x val="1.5232394853109403E-3"/>
                  <c:y val="-2.31106379559697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EE-41E2-99F4-812F39C22A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95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2024-ж. 9 айы</c:v>
                </c:pt>
                <c:pt idx="1">
                  <c:v>2025-ж. 9 айы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747</c:v>
                </c:pt>
                <c:pt idx="1">
                  <c:v>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EE-41E2-99F4-812F39C22AA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Чыгып кетүү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1"/>
              <c:layout>
                <c:manualLayout>
                  <c:x val="1.5232292460015233E-3"/>
                  <c:y val="-4.95049504950495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CEE-41E2-99F4-812F39C22A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95" b="1">
                    <a:latin typeface="+mn-lt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2024-ж. 9 айы</c:v>
                </c:pt>
                <c:pt idx="1">
                  <c:v>2025-ж. 9 айы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217.6</c:v>
                </c:pt>
                <c:pt idx="1">
                  <c:v>403.2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EE-41E2-99F4-812F39C22AA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Сальдо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2024-ж. 9 айы</c:v>
                </c:pt>
                <c:pt idx="1">
                  <c:v>2025-ж. 9 айы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529.4</c:v>
                </c:pt>
                <c:pt idx="1">
                  <c:v>481.8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EE-41E2-99F4-812F39C22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872704"/>
        <c:axId val="96882688"/>
      </c:barChart>
      <c:catAx>
        <c:axId val="9687270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96882688"/>
        <c:crosses val="autoZero"/>
        <c:auto val="1"/>
        <c:lblAlgn val="ctr"/>
        <c:lblOffset val="100"/>
        <c:noMultiLvlLbl val="0"/>
      </c:catAx>
      <c:valAx>
        <c:axId val="96882688"/>
        <c:scaling>
          <c:orientation val="minMax"/>
          <c:max val="12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 rot="0" vert="horz"/>
          <a:lstStyle/>
          <a:p>
            <a:pPr>
              <a:defRPr>
                <a:latin typeface="+mn-lt"/>
              </a:defRPr>
            </a:pPr>
            <a:endParaRPr lang="ru-KG"/>
          </a:p>
        </c:txPr>
        <c:crossAx val="96872704"/>
        <c:crosses val="autoZero"/>
        <c:crossBetween val="between"/>
        <c:majorUnit val="200"/>
      </c:valAx>
      <c:spPr>
        <a:noFill/>
        <a:ln w="25378">
          <a:noFill/>
        </a:ln>
      </c:spPr>
    </c:plotArea>
    <c:plotVisOnly val="1"/>
    <c:dispBlanksAs val="gap"/>
    <c:showDLblsOverMax val="0"/>
  </c:chart>
  <c:txPr>
    <a:bodyPr/>
    <a:lstStyle/>
    <a:p>
      <a:pPr>
        <a:defRPr sz="1694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0.40701</cdr:x>
      <cdr:y>0.03322</cdr:y>
    </cdr:from>
    <cdr:to>
      <cdr:x>0.69898</cdr:x>
      <cdr:y>0.10436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549F8EA-5592-CC1D-6296-C28F6AC6F807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957407" y="172471"/>
          <a:ext cx="2838859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 eaLnBrk="1" hangingPunct="1">
            <a:spcBef>
              <a:spcPct val="0"/>
            </a:spcBef>
            <a:buFontTx/>
            <a:buNone/>
          </a:pPr>
          <a:r>
            <a:rPr lang="ru-RU" altLang="ru-RU" sz="1800" dirty="0">
              <a:solidFill>
                <a:srgbClr val="FF0000"/>
              </a:solidFill>
              <a:latin typeface="Arial" charset="0"/>
            </a:rPr>
            <a:t>18,5</a:t>
          </a:r>
          <a:r>
            <a:rPr lang="ru-RU" altLang="ru-RU" sz="1800" dirty="0">
              <a:solidFill>
                <a:srgbClr val="FF0000"/>
              </a:solidFill>
            </a:rPr>
            <a:t> </a:t>
          </a:r>
          <a:r>
            <a:rPr lang="ru-RU" altLang="ru-RU" sz="1800" dirty="0" err="1">
              <a:solidFill>
                <a:srgbClr val="FF0000"/>
              </a:solidFill>
            </a:rPr>
            <a:t>пайызга</a:t>
          </a:r>
          <a:r>
            <a:rPr lang="ru-RU" altLang="ru-RU" sz="1800" dirty="0">
              <a:solidFill>
                <a:srgbClr val="FF0000"/>
              </a:solidFill>
            </a:rPr>
            <a:t> к</a:t>
          </a:r>
          <a:r>
            <a:rPr lang="ky-KG" altLang="ru-RU" sz="1800" dirty="0" err="1">
              <a:solidFill>
                <a:srgbClr val="FF0000"/>
              </a:solidFill>
            </a:rPr>
            <a:t>өбөйүшү</a:t>
          </a:r>
          <a:endParaRPr lang="ru-RU" altLang="ru-RU" sz="1800" dirty="0">
            <a:solidFill>
              <a:srgbClr val="FF0000"/>
            </a:solidFill>
            <a:latin typeface="Arial" charset="0"/>
          </a:endParaRPr>
        </a:p>
      </cdr:txBody>
    </cdr:sp>
  </cdr:relSizeAnchor>
  <cdr:relSizeAnchor xmlns:cdr="http://schemas.openxmlformats.org/drawingml/2006/chartDrawing">
    <cdr:from>
      <cdr:x>0.42856</cdr:x>
      <cdr:y>0.13561</cdr:y>
    </cdr:from>
    <cdr:to>
      <cdr:x>0.68502</cdr:x>
      <cdr:y>0.25832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ADBA1741-AD77-6643-8AE6-AD9080B37707}"/>
            </a:ext>
          </a:extLst>
        </cdr:cNvPr>
        <cdr:cNvCxnSpPr/>
      </cdr:nvCxnSpPr>
      <cdr:spPr>
        <a:xfrm xmlns:a="http://schemas.openxmlformats.org/drawingml/2006/main" flipV="1">
          <a:off x="4166937" y="666991"/>
          <a:ext cx="2493589" cy="603545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0.29027</cdr:x>
      <cdr:y>0.0639</cdr:y>
    </cdr:from>
    <cdr:to>
      <cdr:x>0.71029</cdr:x>
      <cdr:y>0.16583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962702" y="322997"/>
          <a:ext cx="4287078" cy="5152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1,9 </a:t>
          </a:r>
          <a:r>
            <a:rPr lang="ru-RU" sz="1800" b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эсеге</a:t>
          </a:r>
          <a:r>
            <a: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b="1" dirty="0" err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көбөйүшү</a:t>
          </a:r>
          <a:endParaRPr lang="ru-RU" sz="1800" b="1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0.4097</cdr:x>
      <cdr:y>0.13508</cdr:y>
    </cdr:from>
    <cdr:to>
      <cdr:x>0.67489</cdr:x>
      <cdr:y>0.49655</cdr:y>
    </cdr:to>
    <cdr:cxnSp macro="">
      <cdr:nvCxnSpPr>
        <cdr:cNvPr id="8" name="Прямая со стрелкой 7">
          <a:extLst xmlns:a="http://schemas.openxmlformats.org/drawingml/2006/main">
            <a:ext uri="{FF2B5EF4-FFF2-40B4-BE49-F238E27FC236}">
              <a16:creationId xmlns:a16="http://schemas.microsoft.com/office/drawing/2014/main" id="{D10EE199-653F-1A3A-DEAD-54FEE24A735C}"/>
            </a:ext>
          </a:extLst>
        </cdr:cNvPr>
        <cdr:cNvCxnSpPr/>
      </cdr:nvCxnSpPr>
      <cdr:spPr>
        <a:xfrm xmlns:a="http://schemas.openxmlformats.org/drawingml/2006/main" flipV="1">
          <a:off x="4181686" y="682752"/>
          <a:ext cx="2706795" cy="182713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0.1611</cdr:x>
      <cdr:y>0.42777</cdr:y>
    </cdr:from>
    <cdr:to>
      <cdr:x>0.24336</cdr:x>
      <cdr:y>0.54084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05803" y="2129586"/>
          <a:ext cx="871031" cy="562907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err="1">
              <a:latin typeface="+mn-lt"/>
              <a:cs typeface="Arial" panose="020B0604020202020204" pitchFamily="34" charset="0"/>
            </a:rPr>
            <a:t>Келип</a:t>
          </a:r>
          <a:endParaRPr lang="ru-RU" sz="1200" b="1" dirty="0">
            <a:latin typeface="+mn-lt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ru-RU" sz="1200" b="1" dirty="0" err="1">
              <a:latin typeface="+mn-lt"/>
              <a:cs typeface="Arial" panose="020B0604020202020204" pitchFamily="34" charset="0"/>
            </a:rPr>
            <a:t>түшүү</a:t>
          </a:r>
          <a:endParaRPr lang="ru-RU" sz="1200" b="1" dirty="0">
            <a:latin typeface="+mn-lt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0.26344</cdr:x>
      <cdr:y>0.72801</cdr:y>
    </cdr:from>
    <cdr:to>
      <cdr:x>0.35153</cdr:x>
      <cdr:y>0.8245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789487" y="3624313"/>
          <a:ext cx="932763" cy="48036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>
              <a:cs typeface="Arial" panose="020B0604020202020204" pitchFamily="34" charset="0"/>
            </a:rPr>
            <a:t> </a:t>
          </a:r>
          <a:r>
            <a:rPr lang="ru-RU" sz="1200" b="1" dirty="0" err="1">
              <a:cs typeface="Arial" panose="020B0604020202020204" pitchFamily="34" charset="0"/>
            </a:rPr>
            <a:t>Чыгып</a:t>
          </a:r>
          <a:r>
            <a:rPr lang="ru-RU" sz="1200" b="1" dirty="0">
              <a:cs typeface="Arial" panose="020B0604020202020204" pitchFamily="34" charset="0"/>
            </a:rPr>
            <a:t> </a:t>
          </a:r>
        </a:p>
        <a:p xmlns:a="http://schemas.openxmlformats.org/drawingml/2006/main">
          <a:pPr algn="ctr"/>
          <a:r>
            <a:rPr lang="ru-RU" sz="1200" b="1" dirty="0" err="1">
              <a:cs typeface="Arial" panose="020B0604020202020204" pitchFamily="34" charset="0"/>
            </a:rPr>
            <a:t>кетүү</a:t>
          </a:r>
          <a:endParaRPr lang="ru-RU" sz="1200" b="1" dirty="0"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0.61927</cdr:x>
      <cdr:y>0.31603</cdr:y>
    </cdr:from>
    <cdr:to>
      <cdr:x>0.71067</cdr:x>
      <cdr:y>0.41721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557289" y="1573322"/>
          <a:ext cx="967812" cy="50371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err="1">
              <a:cs typeface="Arial" panose="020B0604020202020204" pitchFamily="34" charset="0"/>
            </a:rPr>
            <a:t>Келип</a:t>
          </a:r>
          <a:endParaRPr lang="ru-RU" sz="1200" b="1" dirty="0"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ru-RU" sz="1200" b="1" dirty="0" err="1">
              <a:cs typeface="Arial" panose="020B0604020202020204" pitchFamily="34" charset="0"/>
            </a:rPr>
            <a:t>түшүү</a:t>
          </a:r>
          <a:endParaRPr lang="ru-RU" sz="1200" b="1" dirty="0"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0.7255</cdr:x>
      <cdr:y>0.6362</cdr:y>
    </cdr:from>
    <cdr:to>
      <cdr:x>0.8136</cdr:x>
      <cdr:y>0.72242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7682132" y="3167271"/>
          <a:ext cx="932869" cy="42923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err="1">
              <a:cs typeface="Arial" panose="020B0604020202020204" pitchFamily="34" charset="0"/>
            </a:rPr>
            <a:t>Чыгып</a:t>
          </a:r>
          <a:endParaRPr lang="ru-RU" sz="1200" b="1" dirty="0"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ru-RU" sz="1200" b="1" dirty="0">
              <a:cs typeface="Arial" panose="020B0604020202020204" pitchFamily="34" charset="0"/>
            </a:rPr>
            <a:t> </a:t>
          </a:r>
          <a:r>
            <a:rPr lang="ru-RU" sz="1200" b="1" dirty="0" err="1">
              <a:cs typeface="Arial" panose="020B0604020202020204" pitchFamily="34" charset="0"/>
            </a:rPr>
            <a:t>кетүү</a:t>
          </a:r>
          <a:endParaRPr lang="ru-RU" sz="1200" b="1" dirty="0"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0.39878</cdr:x>
      <cdr:y>0.82439</cdr:y>
    </cdr:from>
    <cdr:to>
      <cdr:x>0.5155</cdr:x>
      <cdr:y>0.89268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24200" y="4292600"/>
          <a:ext cx="914400" cy="355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0.7003</cdr:x>
      <cdr:y>0.17561</cdr:y>
    </cdr:from>
    <cdr:to>
      <cdr:x>0.81702</cdr:x>
      <cdr:y>0.23415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86400" y="91440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0.67022</cdr:x>
      <cdr:y>0.87624</cdr:y>
    </cdr:from>
    <cdr:to>
      <cdr:x>0.77989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588000" y="4495800"/>
          <a:ext cx="914400" cy="635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0.69299</cdr:x>
      <cdr:y>0.90293</cdr:y>
    </cdr:from>
    <cdr:to>
      <cdr:x>0.96488</cdr:x>
      <cdr:y>0.97712</cdr:y>
    </cdr:to>
    <cdr:sp macro="" textlink="">
      <cdr:nvSpPr>
        <cdr:cNvPr id="11" name="TextBox 8"/>
        <cdr:cNvSpPr txBox="1"/>
      </cdr:nvSpPr>
      <cdr:spPr>
        <a:xfrm xmlns:a="http://schemas.openxmlformats.org/drawingml/2006/main">
          <a:off x="6855525" y="4495128"/>
          <a:ext cx="2689735" cy="36934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800" dirty="0">
              <a:latin typeface="DIN Pro Regular" panose="020B0504020101020102" pitchFamily="34" charset="0"/>
              <a:cs typeface="DIN Pro Regular" panose="020B0504020101020102" pitchFamily="34" charset="0"/>
            </a:rPr>
            <a:t>2025-ж. 9 </a:t>
          </a:r>
          <a:r>
            <a:rPr lang="ru-RU" sz="1800" dirty="0" err="1">
              <a:latin typeface="DIN Pro Regular" panose="020B0504020101020102" pitchFamily="34" charset="0"/>
              <a:cs typeface="DIN Pro Regular" panose="020B0504020101020102" pitchFamily="34" charset="0"/>
            </a:rPr>
            <a:t>айы</a:t>
          </a:r>
          <a:endParaRPr lang="ru-RU" sz="1800" dirty="0">
            <a:latin typeface="DIN Pro Regular" panose="020B0504020101020102" pitchFamily="34" charset="0"/>
            <a:cs typeface="DIN Pro Regular" panose="020B0504020101020102" pitchFamily="34" charset="0"/>
          </a:endParaRPr>
        </a:p>
      </cdr:txBody>
    </cdr:sp>
  </cdr:relSizeAnchor>
  <cdr:relSizeAnchor xmlns:cdr="http://schemas.openxmlformats.org/drawingml/2006/chartDrawing">
    <cdr:from>
      <cdr:x>0.36313</cdr:x>
      <cdr:y>0.5185</cdr:y>
    </cdr:from>
    <cdr:to>
      <cdr:x>0.46026</cdr:x>
      <cdr:y>0.5779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45056" y="2581298"/>
          <a:ext cx="1028485" cy="29571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>
              <a:cs typeface="Arial" panose="020B0604020202020204" pitchFamily="34" charset="0"/>
            </a:rPr>
            <a:t>Сальдо</a:t>
          </a:r>
        </a:p>
      </cdr:txBody>
    </cdr:sp>
  </cdr:relSizeAnchor>
  <cdr:relSizeAnchor xmlns:cdr="http://schemas.openxmlformats.org/drawingml/2006/chartDrawing">
    <cdr:from>
      <cdr:x>0.82313</cdr:x>
      <cdr:y>0.54953</cdr:y>
    </cdr:from>
    <cdr:to>
      <cdr:x>0.92005</cdr:x>
      <cdr:y>0.60893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8715882" y="2735766"/>
          <a:ext cx="1026262" cy="29571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cs typeface="Arial" panose="020B0604020202020204" pitchFamily="34" charset="0"/>
            </a:rPr>
            <a:t>Сальдо</a:t>
          </a:r>
        </a:p>
      </cdr:txBody>
    </cdr:sp>
  </cdr:relSizeAnchor>
  <cdr:relSizeAnchor xmlns:cdr="http://schemas.openxmlformats.org/drawingml/2006/chartDrawing">
    <cdr:from>
      <cdr:x>0.35751</cdr:x>
      <cdr:y>0.41656</cdr:y>
    </cdr:from>
    <cdr:to>
      <cdr:x>0.47089</cdr:x>
      <cdr:y>0.47001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85616" y="2073826"/>
          <a:ext cx="1200521" cy="266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cs typeface="Arial" panose="020B0604020202020204" pitchFamily="34" charset="0"/>
            </a:rPr>
            <a:t>529,4</a:t>
          </a:r>
        </a:p>
      </cdr:txBody>
    </cdr:sp>
  </cdr:relSizeAnchor>
  <cdr:relSizeAnchor xmlns:cdr="http://schemas.openxmlformats.org/drawingml/2006/chartDrawing">
    <cdr:from>
      <cdr:x>0.82157</cdr:x>
      <cdr:y>0.44366</cdr:y>
    </cdr:from>
    <cdr:to>
      <cdr:x>0.9221</cdr:x>
      <cdr:y>0.51894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8699401" y="2208737"/>
          <a:ext cx="1064487" cy="3747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cs typeface="Arial" panose="020B0604020202020204" pitchFamily="34" charset="0"/>
            </a:rPr>
            <a:t>481,8</a:t>
          </a:r>
        </a:p>
      </cdr:txBody>
    </cdr:sp>
  </cdr:relSizeAnchor>
  <cdr:relSizeAnchor xmlns:cdr="http://schemas.openxmlformats.org/drawingml/2006/chartDrawing">
    <cdr:from>
      <cdr:x>0.25394</cdr:x>
      <cdr:y>0.90293</cdr:y>
    </cdr:from>
    <cdr:to>
      <cdr:x>0.52583</cdr:x>
      <cdr:y>0.97712</cdr:y>
    </cdr:to>
    <cdr:sp macro="" textlink="">
      <cdr:nvSpPr>
        <cdr:cNvPr id="14" name="TextBox 8">
          <a:extLst xmlns:a="http://schemas.openxmlformats.org/drawingml/2006/main">
            <a:ext uri="{FF2B5EF4-FFF2-40B4-BE49-F238E27FC236}">
              <a16:creationId xmlns:a16="http://schemas.microsoft.com/office/drawing/2014/main" id="{98DC4AFA-D72F-BE3B-FC1C-D15C4B41290C}"/>
            </a:ext>
          </a:extLst>
        </cdr:cNvPr>
        <cdr:cNvSpPr txBox="1"/>
      </cdr:nvSpPr>
      <cdr:spPr>
        <a:xfrm xmlns:a="http://schemas.openxmlformats.org/drawingml/2006/main">
          <a:off x="2512125" y="4495128"/>
          <a:ext cx="2689735" cy="36934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r>
            <a:rPr lang="ru-RU" sz="1800" b="1" dirty="0">
              <a:latin typeface="+mn-lt"/>
              <a:ea typeface="+mn-ea"/>
              <a:cs typeface="+mn-cs"/>
            </a:rPr>
            <a:t>2024-ж. 9 </a:t>
          </a:r>
          <a:r>
            <a:rPr lang="ru-RU" sz="1800" b="1" dirty="0" err="1">
              <a:latin typeface="+mn-lt"/>
              <a:ea typeface="+mn-ea"/>
              <a:cs typeface="+mn-cs"/>
            </a:rPr>
            <a:t>айы</a:t>
          </a:r>
          <a:endParaRPr lang="ru-RU" sz="1800" b="1" dirty="0">
            <a:latin typeface="+mn-lt"/>
            <a:ea typeface="+mn-ea"/>
            <a:cs typeface="+mn-cs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362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98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freepngimg.com/png/70962-united-banknote-money-dollars-bill-dollar-one-dolla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lvl="0" algn="ctr">
              <a:defRPr/>
            </a:pP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lvl="0" algn="ctr">
              <a:defRPr/>
            </a:pP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143500" y="3305411"/>
            <a:ext cx="6526183" cy="1897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200" dirty="0"/>
              <a:t>2025-жылдын январь-</a:t>
            </a:r>
            <a:r>
              <a:rPr lang="ru-RU" altLang="ru-RU" sz="3200" dirty="0" err="1"/>
              <a:t>сентябрында</a:t>
            </a:r>
            <a:r>
              <a:rPr lang="ru-RU" altLang="ru-RU" sz="3200" dirty="0"/>
              <a:t> Кыргыз </a:t>
            </a:r>
            <a:r>
              <a:rPr lang="ru-RU" altLang="ru-RU" sz="3200" dirty="0" err="1"/>
              <a:t>Республикасына</a:t>
            </a:r>
            <a:r>
              <a:rPr lang="ru-RU" altLang="ru-RU" sz="3200" dirty="0"/>
              <a:t> тике чет </a:t>
            </a:r>
            <a:r>
              <a:rPr lang="ru-RU" altLang="ru-RU" sz="3200" dirty="0" err="1"/>
              <a:t>өлкөлүк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инвестициялардын</a:t>
            </a:r>
            <a:r>
              <a:rPr lang="ru-RU" altLang="ru-RU" sz="3200" dirty="0"/>
              <a:t>  </a:t>
            </a:r>
            <a:br>
              <a:rPr lang="ru-RU" altLang="ru-RU" sz="3200" dirty="0"/>
            </a:br>
            <a:r>
              <a:rPr lang="ru-RU" altLang="ru-RU" sz="3200" dirty="0" err="1"/>
              <a:t>келип</a:t>
            </a:r>
            <a:r>
              <a:rPr lang="ru-RU" altLang="ru-RU" sz="3200" dirty="0"/>
              <a:t> </a:t>
            </a:r>
            <a:r>
              <a:rPr lang="ru-RU" altLang="ru-RU" sz="3200" dirty="0" err="1"/>
              <a:t>түшүүсү</a:t>
            </a:r>
            <a:endParaRPr lang="ru-RU" altLang="ru-RU" sz="3200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625938"/>
            <a:ext cx="6781800" cy="7388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 algn="r">
              <a:buFont typeface="Georgia" pitchFamily="18" charset="0"/>
              <a:buNone/>
              <a:defRPr/>
            </a:pPr>
            <a:r>
              <a:rPr lang="ru-RU" sz="1800" b="0" dirty="0">
                <a:solidFill>
                  <a:schemeClr val="tx1"/>
                </a:solidFill>
                <a:cs typeface="Arial" panose="020B0604020202020204" pitchFamily="34" charset="0"/>
              </a:rPr>
              <a:t>Бирюкова Виктория  Ивановна</a:t>
            </a:r>
            <a:r>
              <a:rPr lang="ru-RU" sz="1800" b="0" i="1" dirty="0">
                <a:solidFill>
                  <a:schemeClr val="tx1"/>
                </a:solidFill>
                <a:cs typeface="Arial" panose="020B0604020202020204" pitchFamily="34" charset="0"/>
              </a:rPr>
              <a:t>       </a:t>
            </a:r>
          </a:p>
          <a:p>
            <a:pPr marL="46037" indent="0" algn="r">
              <a:buFont typeface="Georgia" pitchFamily="18" charset="0"/>
              <a:buNone/>
              <a:defRPr/>
            </a:pPr>
            <a:r>
              <a:rPr lang="ru-RU" sz="1800" b="0" dirty="0">
                <a:solidFill>
                  <a:schemeClr val="tx1"/>
                </a:solidFill>
                <a:cs typeface="Arial" panose="020B0604020202020204" pitchFamily="34" charset="0"/>
              </a:rPr>
              <a:t>Инвестиция </a:t>
            </a:r>
            <a:r>
              <a:rPr lang="ru-RU" sz="1800" b="0" dirty="0" err="1">
                <a:solidFill>
                  <a:schemeClr val="tx1"/>
                </a:solidFill>
                <a:cs typeface="Arial" panose="020B0604020202020204" pitchFamily="34" charset="0"/>
              </a:rPr>
              <a:t>статистикасы</a:t>
            </a:r>
            <a:r>
              <a:rPr lang="ru-RU" sz="1800" b="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cs typeface="Arial" panose="020B0604020202020204" pitchFamily="34" charset="0"/>
              </a:rPr>
              <a:t>бөлүмүнүн</a:t>
            </a:r>
            <a:r>
              <a:rPr lang="ru-RU" sz="1800" b="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1800" b="0" dirty="0" err="1">
                <a:solidFill>
                  <a:schemeClr val="tx1"/>
                </a:solidFill>
                <a:cs typeface="Arial" panose="020B0604020202020204" pitchFamily="34" charset="0"/>
              </a:rPr>
              <a:t>башчысы</a:t>
            </a:r>
            <a:endParaRPr lang="ru-RU" sz="18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3B566-0D13-FE6C-A13A-2BC036B361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9C70B6-E2A6-C24F-8562-1CB4051D6C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1370" y="58444"/>
            <a:ext cx="5601903" cy="412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1605048" y="313061"/>
            <a:ext cx="9285456" cy="985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ky-KG" sz="4400" b="1" dirty="0"/>
          </a:p>
          <a:p>
            <a:pPr algn="ctr"/>
            <a:endParaRPr lang="ky-KG" sz="4400" b="1" dirty="0"/>
          </a:p>
          <a:p>
            <a:pPr algn="ctr"/>
            <a:r>
              <a:rPr lang="ky-KG" sz="5900" b="1" dirty="0">
                <a:solidFill>
                  <a:schemeClr val="tx1"/>
                </a:solidFill>
              </a:rPr>
              <a:t>Тике чет </a:t>
            </a:r>
            <a:r>
              <a:rPr lang="ky-KG" sz="5900" b="1" dirty="0">
                <a:solidFill>
                  <a:schemeClr val="tx1"/>
                </a:solidFill>
                <a:latin typeface="+mn-lt"/>
              </a:rPr>
              <a:t>өлкөлүк</a:t>
            </a:r>
            <a:r>
              <a:rPr lang="ky-KG" sz="5900" b="1" dirty="0">
                <a:solidFill>
                  <a:schemeClr val="tx1"/>
                </a:solidFill>
              </a:rPr>
              <a:t> инвестициялардын келип түшүүсү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(млн. АКШ доллары)</a:t>
            </a:r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KG" sz="3200" b="1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1DBDD9-F192-0E39-EF89-6464AD96CF66}"/>
              </a:ext>
            </a:extLst>
          </p:cNvPr>
          <p:cNvSpPr txBox="1"/>
          <p:nvPr/>
        </p:nvSpPr>
        <p:spPr>
          <a:xfrm flipH="1">
            <a:off x="11850624" y="6501384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3</a:t>
            </a:r>
            <a:endParaRPr lang="ru-KG" sz="1100" dirty="0">
              <a:solidFill>
                <a:schemeClr val="bg1"/>
              </a:solidFill>
            </a:endParaRPr>
          </a:p>
        </p:txBody>
      </p: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02CE6F2F-34CA-D457-EB20-2FFFCABAA2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1641392"/>
              </p:ext>
            </p:extLst>
          </p:nvPr>
        </p:nvGraphicFramePr>
        <p:xfrm>
          <a:off x="838200" y="929899"/>
          <a:ext cx="9723120" cy="519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9188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A04F46-A09A-3860-E891-B39A31AD54F5}"/>
              </a:ext>
            </a:extLst>
          </p:cNvPr>
          <p:cNvSpPr txBox="1">
            <a:spLocks/>
          </p:cNvSpPr>
          <p:nvPr/>
        </p:nvSpPr>
        <p:spPr>
          <a:xfrm>
            <a:off x="741582" y="935706"/>
            <a:ext cx="10560402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20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2025-жылдын январь-сентябрдагы тике чет өлкөлүк инвестициялардын экономикалык ишмердиктин түрлөрү боюнча келип түшүүсү</a:t>
            </a:r>
            <a:endParaRPr lang="ky-KG" sz="2000" b="1" baseline="300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algn="ctr"/>
            <a:r>
              <a:rPr lang="ru-RU" altLang="ru-RU" sz="2000" b="0" i="1" dirty="0">
                <a:solidFill>
                  <a:schemeClr val="tx1"/>
                </a:solidFill>
              </a:rPr>
              <a:t>(</a:t>
            </a:r>
            <a:r>
              <a:rPr lang="ru-RU" altLang="ru-RU" sz="2000" b="0" i="1" dirty="0" err="1">
                <a:solidFill>
                  <a:schemeClr val="tx1"/>
                </a:solidFill>
              </a:rPr>
              <a:t>жыйынтыкка</a:t>
            </a:r>
            <a:r>
              <a:rPr lang="ru-RU" altLang="ru-RU" sz="2000" b="0" i="1" dirty="0">
                <a:solidFill>
                  <a:schemeClr val="tx1"/>
                </a:solidFill>
              </a:rPr>
              <a:t> карата </a:t>
            </a:r>
            <a:r>
              <a:rPr lang="ru-RU" altLang="ru-RU" sz="2000" b="0" i="1" dirty="0" err="1">
                <a:solidFill>
                  <a:schemeClr val="tx1"/>
                </a:solidFill>
              </a:rPr>
              <a:t>пайыз</a:t>
            </a:r>
            <a:r>
              <a:rPr lang="ru-RU" altLang="ru-RU" sz="2000" b="0" i="1" dirty="0">
                <a:solidFill>
                  <a:schemeClr val="tx1"/>
                </a:solidFill>
              </a:rPr>
              <a:t> </a:t>
            </a:r>
            <a:r>
              <a:rPr lang="ru-RU" altLang="ru-RU" sz="2000" b="0" i="1" dirty="0" err="1">
                <a:solidFill>
                  <a:schemeClr val="tx1"/>
                </a:solidFill>
              </a:rPr>
              <a:t>менен</a:t>
            </a:r>
            <a:r>
              <a:rPr lang="ru-RU" altLang="ru-RU" sz="3200" b="0" i="1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ru-RU" altLang="ru-RU" sz="3200" i="1" dirty="0"/>
          </a:p>
          <a:p>
            <a:pPr algn="ctr"/>
            <a:endParaRPr lang="ru-RU" altLang="ru-RU" sz="3200" b="0" i="1" dirty="0"/>
          </a:p>
          <a:p>
            <a:pPr algn="l"/>
            <a:endParaRPr lang="ru-RU" sz="3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39F677-DBAC-F8C2-15E4-B5FB3903D528}"/>
              </a:ext>
            </a:extLst>
          </p:cNvPr>
          <p:cNvSpPr txBox="1">
            <a:spLocks/>
          </p:cNvSpPr>
          <p:nvPr/>
        </p:nvSpPr>
        <p:spPr>
          <a:xfrm>
            <a:off x="741582" y="1618165"/>
            <a:ext cx="10888443" cy="610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3724D94A-B5B1-D9C5-9F1B-4BFA715DD8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3730491"/>
              </p:ext>
            </p:extLst>
          </p:nvPr>
        </p:nvGraphicFramePr>
        <p:xfrm>
          <a:off x="606392" y="1357163"/>
          <a:ext cx="10631583" cy="4860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E6558D5-EBEF-0263-C1FF-613DBE00F9A1}"/>
              </a:ext>
            </a:extLst>
          </p:cNvPr>
          <p:cNvSpPr txBox="1"/>
          <p:nvPr/>
        </p:nvSpPr>
        <p:spPr>
          <a:xfrm flipH="1">
            <a:off x="11850624" y="6501384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5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436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804672" y="0"/>
            <a:ext cx="10945367" cy="1581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ky-KG" sz="2800" b="1" dirty="0">
              <a:effectLst/>
              <a:ea typeface="Times New Roman" panose="02020603050405020304" pitchFamily="18" charset="0"/>
            </a:endParaRPr>
          </a:p>
          <a:p>
            <a:pPr algn="ctr"/>
            <a:endParaRPr lang="ky-KG" sz="2800" b="1" dirty="0">
              <a:effectLst/>
              <a:ea typeface="Times New Roman" panose="02020603050405020304" pitchFamily="18" charset="0"/>
            </a:endParaRPr>
          </a:p>
          <a:p>
            <a:pPr algn="ctr"/>
            <a:r>
              <a:rPr lang="ky-KG" sz="3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Тике чет өлкөлүк инвестициялардын экономикалык ишмердиктин түрлөрү боюнча келип түшүүсү </a:t>
            </a:r>
          </a:p>
          <a:p>
            <a:pPr algn="ctr"/>
            <a:r>
              <a:rPr lang="ky-KG" sz="26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ru-RU" sz="26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млн. АКШ доллары)</a:t>
            </a:r>
          </a:p>
          <a:p>
            <a:pPr algn="ctr"/>
            <a:endParaRPr lang="ru-RU" sz="2400" b="1" i="1" dirty="0"/>
          </a:p>
          <a:p>
            <a:pPr algn="ctr"/>
            <a:endParaRPr lang="ru-RU" sz="2400" b="1" i="1" dirty="0"/>
          </a:p>
          <a:p>
            <a:pPr algn="ctr"/>
            <a:endParaRPr lang="ru-RU" sz="2400" b="1" i="1" dirty="0"/>
          </a:p>
          <a:p>
            <a:pPr algn="ctr"/>
            <a:endParaRPr lang="ru-RU" sz="2400" b="1" i="1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7E8C00-E371-6C79-6D18-DB11F710E0F8}"/>
              </a:ext>
            </a:extLst>
          </p:cNvPr>
          <p:cNvSpPr txBox="1">
            <a:spLocks/>
          </p:cNvSpPr>
          <p:nvPr/>
        </p:nvSpPr>
        <p:spPr>
          <a:xfrm>
            <a:off x="2962360" y="387667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  <a:p>
            <a:r>
              <a:rPr lang="ru-RU" dirty="0"/>
              <a:t>.</a:t>
            </a:r>
          </a:p>
        </p:txBody>
      </p:sp>
      <p:graphicFrame>
        <p:nvGraphicFramePr>
          <p:cNvPr id="4" name="Диаграмма 2">
            <a:extLst>
              <a:ext uri="{FF2B5EF4-FFF2-40B4-BE49-F238E27FC236}">
                <a16:creationId xmlns:a16="http://schemas.microsoft.com/office/drawing/2014/main" id="{0EF51B15-523E-60CA-6876-9C67CAFB17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0576833"/>
              </p:ext>
            </p:extLst>
          </p:nvPr>
        </p:nvGraphicFramePr>
        <p:xfrm>
          <a:off x="314024" y="1161289"/>
          <a:ext cx="11271423" cy="4517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1F4E2A1-C783-9050-EAC3-1CA3209B17AB}"/>
              </a:ext>
            </a:extLst>
          </p:cNvPr>
          <p:cNvSpPr txBox="1"/>
          <p:nvPr/>
        </p:nvSpPr>
        <p:spPr>
          <a:xfrm flipH="1">
            <a:off x="11850624" y="6510528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7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379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EFC20B-41B7-C222-7190-5303471037D8}"/>
              </a:ext>
            </a:extLst>
          </p:cNvPr>
          <p:cNvSpPr txBox="1"/>
          <p:nvPr/>
        </p:nvSpPr>
        <p:spPr>
          <a:xfrm>
            <a:off x="1508760" y="202948"/>
            <a:ext cx="96834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itchFamily="34" charset="0"/>
              <a:buNone/>
            </a:pPr>
            <a:r>
              <a:rPr lang="ru-RU" altLang="ru-RU" sz="2800" b="1" dirty="0">
                <a:solidFill>
                  <a:srgbClr val="212745"/>
                </a:solidFill>
              </a:rPr>
              <a:t>2025-жылдын январь-</a:t>
            </a:r>
            <a:r>
              <a:rPr lang="ru-RU" altLang="ru-RU" sz="2800" b="1" dirty="0" err="1">
                <a:solidFill>
                  <a:srgbClr val="212745"/>
                </a:solidFill>
              </a:rPr>
              <a:t>сентябрындагы</a:t>
            </a:r>
            <a:r>
              <a:rPr lang="ru-RU" altLang="ru-RU" sz="2800" b="1" dirty="0">
                <a:solidFill>
                  <a:srgbClr val="212745"/>
                </a:solidFill>
              </a:rPr>
              <a:t> </a:t>
            </a:r>
            <a:r>
              <a:rPr lang="ru-RU" altLang="ru-RU" sz="2800" b="1" dirty="0" err="1">
                <a:solidFill>
                  <a:srgbClr val="212745"/>
                </a:solidFill>
              </a:rPr>
              <a:t>өлкөлөр</a:t>
            </a:r>
            <a:r>
              <a:rPr lang="ru-RU" altLang="ru-RU" sz="2800" b="1" dirty="0">
                <a:solidFill>
                  <a:srgbClr val="212745"/>
                </a:solidFill>
              </a:rPr>
              <a:t> </a:t>
            </a:r>
            <a:r>
              <a:rPr lang="ru-RU" altLang="ru-RU" sz="2800" b="1" dirty="0" err="1">
                <a:solidFill>
                  <a:srgbClr val="212745"/>
                </a:solidFill>
              </a:rPr>
              <a:t>боюнча</a:t>
            </a:r>
            <a:r>
              <a:rPr lang="ru-RU" altLang="ru-RU" sz="2800" b="1" dirty="0">
                <a:solidFill>
                  <a:srgbClr val="212745"/>
                </a:solidFill>
              </a:rPr>
              <a:t> тике чет </a:t>
            </a:r>
            <a:r>
              <a:rPr lang="ru-RU" altLang="ru-RU" sz="2800" b="1" dirty="0" err="1">
                <a:solidFill>
                  <a:srgbClr val="212745"/>
                </a:solidFill>
              </a:rPr>
              <a:t>өлкөлүк</a:t>
            </a:r>
            <a:r>
              <a:rPr lang="ru-RU" altLang="ru-RU" sz="2800" b="1" dirty="0">
                <a:solidFill>
                  <a:srgbClr val="212745"/>
                </a:solidFill>
              </a:rPr>
              <a:t> </a:t>
            </a:r>
            <a:r>
              <a:rPr lang="ru-RU" altLang="ru-RU" sz="2800" b="1" dirty="0" err="1">
                <a:solidFill>
                  <a:srgbClr val="212745"/>
                </a:solidFill>
              </a:rPr>
              <a:t>инвестициялардын</a:t>
            </a:r>
            <a:r>
              <a:rPr lang="ru-RU" altLang="ru-RU" sz="2800" b="1" dirty="0">
                <a:solidFill>
                  <a:srgbClr val="212745"/>
                </a:solidFill>
              </a:rPr>
              <a:t> </a:t>
            </a:r>
            <a:r>
              <a:rPr lang="ru-RU" altLang="ru-RU" sz="2800" b="1" dirty="0" err="1">
                <a:solidFill>
                  <a:srgbClr val="212745"/>
                </a:solidFill>
              </a:rPr>
              <a:t>келип</a:t>
            </a:r>
            <a:r>
              <a:rPr lang="ru-RU" altLang="ru-RU" sz="2800" b="1" dirty="0">
                <a:solidFill>
                  <a:srgbClr val="212745"/>
                </a:solidFill>
              </a:rPr>
              <a:t> </a:t>
            </a:r>
            <a:r>
              <a:rPr lang="ru-RU" altLang="ru-RU" sz="2800" b="1" dirty="0" err="1">
                <a:solidFill>
                  <a:srgbClr val="212745"/>
                </a:solidFill>
              </a:rPr>
              <a:t>түшүүсү</a:t>
            </a:r>
            <a:endParaRPr lang="ru-RU" altLang="ru-RU" sz="2800" b="1" dirty="0">
              <a:solidFill>
                <a:srgbClr val="212745"/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ru-RU" altLang="ru-RU" sz="2400" i="1" dirty="0">
                <a:solidFill>
                  <a:srgbClr val="212745"/>
                </a:solidFill>
              </a:rPr>
              <a:t>(</a:t>
            </a:r>
            <a:r>
              <a:rPr lang="ru-RU" altLang="ru-RU" sz="2400" i="1" dirty="0" err="1">
                <a:solidFill>
                  <a:srgbClr val="212745"/>
                </a:solidFill>
              </a:rPr>
              <a:t>жыйынтыкка</a:t>
            </a:r>
            <a:r>
              <a:rPr lang="ru-RU" altLang="ru-RU" sz="2400" i="1" dirty="0">
                <a:solidFill>
                  <a:srgbClr val="212745"/>
                </a:solidFill>
              </a:rPr>
              <a:t> карата </a:t>
            </a:r>
            <a:r>
              <a:rPr lang="ru-RU" altLang="ru-RU" sz="2400" i="1" dirty="0" err="1">
                <a:solidFill>
                  <a:srgbClr val="212745"/>
                </a:solidFill>
              </a:rPr>
              <a:t>пайыз</a:t>
            </a:r>
            <a:r>
              <a:rPr lang="ru-RU" altLang="ru-RU" sz="2400" i="1" dirty="0">
                <a:solidFill>
                  <a:srgbClr val="212745"/>
                </a:solidFill>
              </a:rPr>
              <a:t> </a:t>
            </a:r>
            <a:r>
              <a:rPr lang="ru-RU" altLang="ru-RU" sz="2400" i="1" dirty="0" err="1">
                <a:solidFill>
                  <a:srgbClr val="212745"/>
                </a:solidFill>
              </a:rPr>
              <a:t>менен</a:t>
            </a:r>
            <a:r>
              <a:rPr lang="ru-RU" altLang="ru-RU" sz="2400" i="1" dirty="0">
                <a:solidFill>
                  <a:srgbClr val="212745"/>
                </a:solidFill>
              </a:rPr>
              <a:t>)</a:t>
            </a:r>
            <a:endParaRPr lang="ru-KG" sz="2400" b="1" i="1" dirty="0"/>
          </a:p>
        </p:txBody>
      </p:sp>
      <p:graphicFrame>
        <p:nvGraphicFramePr>
          <p:cNvPr id="4" name="Объект 4">
            <a:extLst>
              <a:ext uri="{FF2B5EF4-FFF2-40B4-BE49-F238E27FC236}">
                <a16:creationId xmlns:a16="http://schemas.microsoft.com/office/drawing/2014/main" id="{7066813A-E789-5F87-4A97-25CFF11C1C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5873024"/>
              </p:ext>
            </p:extLst>
          </p:nvPr>
        </p:nvGraphicFramePr>
        <p:xfrm>
          <a:off x="418699" y="1410101"/>
          <a:ext cx="11084453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200BE6-1238-0A04-60D2-D7E8B31939D4}"/>
              </a:ext>
            </a:extLst>
          </p:cNvPr>
          <p:cNvSpPr txBox="1"/>
          <p:nvPr/>
        </p:nvSpPr>
        <p:spPr>
          <a:xfrm flipH="1">
            <a:off x="11850624" y="6501384"/>
            <a:ext cx="27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9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745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9E9E98-352A-9213-D5AF-0CA2B8017A00}"/>
              </a:ext>
            </a:extLst>
          </p:cNvPr>
          <p:cNvSpPr txBox="1"/>
          <p:nvPr/>
        </p:nvSpPr>
        <p:spPr>
          <a:xfrm>
            <a:off x="832104" y="202948"/>
            <a:ext cx="1102766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ru-RU" altLang="ru-RU" sz="2800" b="1" dirty="0" err="1">
                <a:solidFill>
                  <a:srgbClr val="212745"/>
                </a:solidFill>
              </a:rPr>
              <a:t>Өлкөлөр</a:t>
            </a:r>
            <a:r>
              <a:rPr lang="ru-RU" altLang="ru-RU" sz="2800" b="1" dirty="0">
                <a:solidFill>
                  <a:srgbClr val="212745"/>
                </a:solidFill>
              </a:rPr>
              <a:t> </a:t>
            </a:r>
            <a:r>
              <a:rPr lang="ru-RU" altLang="ru-RU" sz="2800" b="1" dirty="0" err="1">
                <a:solidFill>
                  <a:srgbClr val="212745"/>
                </a:solidFill>
              </a:rPr>
              <a:t>боюнча</a:t>
            </a:r>
            <a:r>
              <a:rPr lang="ru-RU" altLang="ru-RU" sz="2800" b="1" dirty="0">
                <a:solidFill>
                  <a:srgbClr val="212745"/>
                </a:solidFill>
              </a:rPr>
              <a:t> тике чет </a:t>
            </a:r>
            <a:r>
              <a:rPr lang="ru-RU" altLang="ru-RU" sz="2800" b="1" dirty="0" err="1">
                <a:solidFill>
                  <a:srgbClr val="212745"/>
                </a:solidFill>
              </a:rPr>
              <a:t>өлкөлүк</a:t>
            </a:r>
            <a:r>
              <a:rPr lang="ru-RU" altLang="ru-RU" sz="2800" b="1" dirty="0">
                <a:solidFill>
                  <a:srgbClr val="212745"/>
                </a:solidFill>
              </a:rPr>
              <a:t> </a:t>
            </a:r>
            <a:r>
              <a:rPr lang="ru-RU" altLang="ru-RU" sz="2800" b="1" dirty="0" err="1">
                <a:solidFill>
                  <a:srgbClr val="212745"/>
                </a:solidFill>
              </a:rPr>
              <a:t>инвестициялардын</a:t>
            </a:r>
            <a:r>
              <a:rPr lang="ru-RU" altLang="ru-RU" sz="2800" b="1" dirty="0">
                <a:solidFill>
                  <a:srgbClr val="212745"/>
                </a:solidFill>
              </a:rPr>
              <a:t> </a:t>
            </a:r>
            <a:r>
              <a:rPr lang="ru-RU" altLang="ru-RU" sz="2800" b="1" dirty="0" err="1">
                <a:solidFill>
                  <a:srgbClr val="212745"/>
                </a:solidFill>
              </a:rPr>
              <a:t>келип</a:t>
            </a:r>
            <a:r>
              <a:rPr lang="ru-RU" altLang="ru-RU" sz="2800" b="1" dirty="0">
                <a:solidFill>
                  <a:srgbClr val="212745"/>
                </a:solidFill>
              </a:rPr>
              <a:t> </a:t>
            </a:r>
            <a:r>
              <a:rPr lang="ru-RU" altLang="ru-RU" sz="2800" b="1" dirty="0" err="1">
                <a:solidFill>
                  <a:srgbClr val="212745"/>
                </a:solidFill>
              </a:rPr>
              <a:t>түшүүсү</a:t>
            </a:r>
            <a:endParaRPr lang="ru-RU" altLang="ru-RU" sz="2800" b="1" dirty="0">
              <a:solidFill>
                <a:srgbClr val="212745"/>
              </a:solidFill>
            </a:endParaRPr>
          </a:p>
          <a:p>
            <a:pPr algn="ctr">
              <a:buFont typeface="Arial" pitchFamily="34" charset="0"/>
              <a:buNone/>
            </a:pPr>
            <a:r>
              <a:rPr lang="ru-RU" altLang="ru-RU" sz="2400" b="0" i="1" dirty="0">
                <a:solidFill>
                  <a:srgbClr val="212745"/>
                </a:solidFill>
              </a:rPr>
              <a:t>(млн. АКШ доллары)</a:t>
            </a:r>
          </a:p>
        </p:txBody>
      </p:sp>
      <p:graphicFrame>
        <p:nvGraphicFramePr>
          <p:cNvPr id="4" name="Объект 6">
            <a:extLst>
              <a:ext uri="{FF2B5EF4-FFF2-40B4-BE49-F238E27FC236}">
                <a16:creationId xmlns:a16="http://schemas.microsoft.com/office/drawing/2014/main" id="{0717745B-2384-FCEE-FB4B-B2C04E14A8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7557025"/>
              </p:ext>
            </p:extLst>
          </p:nvPr>
        </p:nvGraphicFramePr>
        <p:xfrm>
          <a:off x="323849" y="1095500"/>
          <a:ext cx="11535919" cy="5170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8369CB2-7D50-C096-54C5-D07BF93662B0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11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357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E5D342-EC94-BB99-19CD-47ECE567667D}"/>
              </a:ext>
            </a:extLst>
          </p:cNvPr>
          <p:cNvSpPr txBox="1"/>
          <p:nvPr/>
        </p:nvSpPr>
        <p:spPr>
          <a:xfrm>
            <a:off x="630936" y="160127"/>
            <a:ext cx="1104595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600" b="1" dirty="0"/>
              <a:t>Тике чет </a:t>
            </a:r>
            <a:r>
              <a:rPr lang="ru-RU" altLang="ru-RU" sz="2600" b="1" dirty="0" err="1"/>
              <a:t>өлкөлүк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инвестициялардын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региондор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боюнча</a:t>
            </a:r>
            <a:r>
              <a:rPr lang="ru-RU" altLang="ru-RU" sz="2600" b="1" dirty="0"/>
              <a:t>  </a:t>
            </a:r>
            <a:r>
              <a:rPr lang="ru-RU" altLang="ru-RU" sz="2600" b="1" dirty="0" err="1"/>
              <a:t>келип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түшүүсү</a:t>
            </a:r>
            <a:endParaRPr lang="ru-RU" altLang="ru-RU" sz="2600" b="1" dirty="0"/>
          </a:p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b="0" i="1" dirty="0"/>
              <a:t>(</a:t>
            </a:r>
            <a:r>
              <a:rPr lang="ru-RU" altLang="ru-RU" sz="2400" b="0" i="1" dirty="0" err="1"/>
              <a:t>жыйынтыкка</a:t>
            </a:r>
            <a:r>
              <a:rPr lang="ru-RU" altLang="ru-RU" sz="2400" b="0" i="1" dirty="0"/>
              <a:t> карата </a:t>
            </a:r>
            <a:r>
              <a:rPr lang="ru-RU" altLang="ru-RU" sz="2400" b="0" i="1" dirty="0" err="1"/>
              <a:t>пайыз</a:t>
            </a:r>
            <a:r>
              <a:rPr lang="ru-RU" altLang="ru-RU" sz="2400" b="0" i="1" dirty="0"/>
              <a:t> </a:t>
            </a:r>
            <a:r>
              <a:rPr lang="ru-RU" altLang="ru-RU" sz="2400" b="0" i="1" dirty="0" err="1"/>
              <a:t>менен</a:t>
            </a:r>
            <a:r>
              <a:rPr lang="ru-RU" altLang="ru-RU" sz="2400" b="0" i="1" dirty="0"/>
              <a:t>)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DEA5C873-629A-AF01-23B0-EF80070403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0072223"/>
              </p:ext>
            </p:extLst>
          </p:nvPr>
        </p:nvGraphicFramePr>
        <p:xfrm>
          <a:off x="417496" y="1468166"/>
          <a:ext cx="5061685" cy="464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C2FA96B-8FBA-B9E0-FD85-F011100B0A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6263202"/>
              </p:ext>
            </p:extLst>
          </p:nvPr>
        </p:nvGraphicFramePr>
        <p:xfrm>
          <a:off x="5796851" y="1468166"/>
          <a:ext cx="5182803" cy="464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32C3908-3984-08EA-DE24-A7D2A7092662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13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565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FD4729-FB44-95A0-9DD1-BE866A603903}"/>
              </a:ext>
            </a:extLst>
          </p:cNvPr>
          <p:cNvSpPr txBox="1"/>
          <p:nvPr/>
        </p:nvSpPr>
        <p:spPr>
          <a:xfrm>
            <a:off x="667512" y="64229"/>
            <a:ext cx="1108252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/>
              <a:t>Тике чет </a:t>
            </a:r>
            <a:r>
              <a:rPr lang="ru-RU" altLang="ru-RU" sz="2800" b="1" dirty="0" err="1"/>
              <a:t>өлкөлүк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инвестициялардын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чыгып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кетүү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агымы</a:t>
            </a:r>
            <a:br>
              <a:rPr lang="ru-RU" altLang="ru-RU" sz="1600" dirty="0"/>
            </a:br>
            <a:r>
              <a:rPr lang="ru-RU" altLang="ru-RU" sz="2400" i="1" dirty="0"/>
              <a:t>(млн. АКШ доллары)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7495F0C-CAB4-322F-4A6E-EDE74D6D5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96124"/>
              </p:ext>
            </p:extLst>
          </p:nvPr>
        </p:nvGraphicFramePr>
        <p:xfrm>
          <a:off x="380999" y="1219200"/>
          <a:ext cx="10206789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F2CB4B5-2EB8-4B47-578A-EA5BB45D4DA2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15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668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6FE936-A5A5-8B41-059A-DFAEE023D7AE}"/>
              </a:ext>
            </a:extLst>
          </p:cNvPr>
          <p:cNvSpPr txBox="1"/>
          <p:nvPr/>
        </p:nvSpPr>
        <p:spPr>
          <a:xfrm>
            <a:off x="832104" y="0"/>
            <a:ext cx="1115568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600" b="1" dirty="0"/>
              <a:t>2025-жылдын январь-</a:t>
            </a:r>
            <a:r>
              <a:rPr lang="ru-RU" altLang="ru-RU" sz="2600" b="1" dirty="0" err="1"/>
              <a:t>сентябрындагы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экономикалык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ишмердиктин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түрлөрү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боюнча</a:t>
            </a:r>
            <a:r>
              <a:rPr lang="ru-RU" altLang="ru-RU" sz="2600" b="1" dirty="0"/>
              <a:t> тике чет </a:t>
            </a:r>
            <a:r>
              <a:rPr lang="ru-RU" altLang="ru-RU" sz="2600" b="1" dirty="0" err="1"/>
              <a:t>өлкөлүк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инвестициялардын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чыгып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кетүү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агымы</a:t>
            </a:r>
            <a:br>
              <a:rPr lang="ru-RU" altLang="ru-RU" sz="2600" b="1" dirty="0"/>
            </a:br>
            <a:r>
              <a:rPr lang="ru-RU" altLang="ru-RU" sz="2400" b="0" i="1" dirty="0"/>
              <a:t>(</a:t>
            </a:r>
            <a:r>
              <a:rPr lang="ru-RU" altLang="ru-RU" sz="2400" b="0" i="1" dirty="0" err="1"/>
              <a:t>жыйынтыкка</a:t>
            </a:r>
            <a:r>
              <a:rPr lang="ru-RU" altLang="ru-RU" sz="2400" b="0" i="1" dirty="0"/>
              <a:t> карата </a:t>
            </a:r>
            <a:r>
              <a:rPr lang="ru-RU" altLang="ru-RU" sz="2400" b="0" i="1" dirty="0" err="1"/>
              <a:t>пайыз</a:t>
            </a:r>
            <a:r>
              <a:rPr lang="ru-RU" altLang="ru-RU" sz="2400" b="0" i="1" dirty="0"/>
              <a:t> </a:t>
            </a:r>
            <a:r>
              <a:rPr lang="ru-RU" altLang="ru-RU" sz="2400" b="0" i="1" dirty="0" err="1"/>
              <a:t>менен</a:t>
            </a:r>
            <a:r>
              <a:rPr lang="ru-RU" altLang="ru-RU" sz="2400" b="0" i="1" dirty="0"/>
              <a:t>)</a:t>
            </a:r>
            <a:endParaRPr lang="ru-RU" sz="2400" b="1" i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C1B27DC-2FBD-67A5-A6A7-BC39FA125B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1072921"/>
              </p:ext>
            </p:extLst>
          </p:nvPr>
        </p:nvGraphicFramePr>
        <p:xfrm>
          <a:off x="495701" y="1143000"/>
          <a:ext cx="10140696" cy="4983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9FF9D5E-AC6F-2AEB-E1B9-BB77FCA18A9F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17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636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9CD3C-7307-78B3-84B3-5F44969C336F}"/>
              </a:ext>
            </a:extLst>
          </p:cNvPr>
          <p:cNvSpPr txBox="1"/>
          <p:nvPr/>
        </p:nvSpPr>
        <p:spPr>
          <a:xfrm>
            <a:off x="457200" y="160127"/>
            <a:ext cx="11320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1800" b="1" dirty="0" err="1"/>
              <a:t>Экономикалык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ишмердиктин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түрлөрү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боюнча</a:t>
            </a:r>
            <a:r>
              <a:rPr lang="ru-RU" altLang="ru-RU" sz="1800" b="1" dirty="0"/>
              <a:t> тике чет </a:t>
            </a:r>
            <a:r>
              <a:rPr lang="ru-RU" altLang="ru-RU" sz="1800" b="1" dirty="0" err="1"/>
              <a:t>өлкөлүк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инвестициялардын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чыгып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кетүү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агымы</a:t>
            </a:r>
            <a:r>
              <a:rPr lang="ru-RU" altLang="ru-RU" sz="1800" b="1" dirty="0"/>
              <a:t> </a:t>
            </a:r>
            <a:r>
              <a:rPr lang="ru-RU" altLang="ru-RU" sz="1800" dirty="0"/>
              <a:t>                    </a:t>
            </a:r>
          </a:p>
          <a:p>
            <a:pPr algn="ctr"/>
            <a:r>
              <a:rPr lang="ru-RU" altLang="ru-RU" sz="1800" dirty="0"/>
              <a:t>     </a:t>
            </a:r>
            <a:r>
              <a:rPr lang="ru-RU" altLang="ru-RU" sz="1800" b="0" i="1" dirty="0"/>
              <a:t>(млн. АКШ доллары)</a:t>
            </a:r>
            <a:endParaRPr lang="ru-RU" sz="1800" b="1" i="1" dirty="0"/>
          </a:p>
        </p:txBody>
      </p:sp>
      <p:graphicFrame>
        <p:nvGraphicFramePr>
          <p:cNvPr id="4" name="Диаграмма 2">
            <a:extLst>
              <a:ext uri="{FF2B5EF4-FFF2-40B4-BE49-F238E27FC236}">
                <a16:creationId xmlns:a16="http://schemas.microsoft.com/office/drawing/2014/main" id="{21E2A5B2-B79B-2918-6AB2-100812A81C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6665514"/>
              </p:ext>
            </p:extLst>
          </p:nvPr>
        </p:nvGraphicFramePr>
        <p:xfrm>
          <a:off x="603504" y="1066801"/>
          <a:ext cx="10725912" cy="5123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F4CE23-F1F7-A45B-5EE3-D52C57BD209A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19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140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2B112E-E75D-E697-9E8A-026A34C0A8E6}"/>
              </a:ext>
            </a:extLst>
          </p:cNvPr>
          <p:cNvSpPr txBox="1"/>
          <p:nvPr/>
        </p:nvSpPr>
        <p:spPr>
          <a:xfrm>
            <a:off x="521208" y="266956"/>
            <a:ext cx="115305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600" b="1" dirty="0"/>
              <a:t>2025-ж. январь-</a:t>
            </a:r>
            <a:r>
              <a:rPr lang="ru-RU" altLang="ru-RU" sz="2600" b="1" dirty="0" err="1"/>
              <a:t>сентябрындагы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өлкөлөр</a:t>
            </a:r>
            <a:r>
              <a:rPr lang="ru-RU" altLang="ru-RU" sz="2600" b="1" dirty="0"/>
              <a:t>  </a:t>
            </a:r>
            <a:r>
              <a:rPr lang="ru-RU" altLang="ru-RU" sz="2600" b="1" dirty="0" err="1"/>
              <a:t>боюнча</a:t>
            </a:r>
            <a:r>
              <a:rPr lang="ru-RU" altLang="ru-RU" sz="2600" b="1" dirty="0"/>
              <a:t> тике чет </a:t>
            </a:r>
            <a:r>
              <a:rPr lang="ru-RU" altLang="ru-RU" sz="2600" b="1" dirty="0" err="1"/>
              <a:t>өлкөлүк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инвестициялардын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чыгып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кетүү</a:t>
            </a:r>
            <a:r>
              <a:rPr lang="ru-RU" altLang="ru-RU" sz="2600" b="1" dirty="0"/>
              <a:t> </a:t>
            </a:r>
            <a:r>
              <a:rPr lang="ru-RU" altLang="ru-RU" sz="2600" b="1" dirty="0" err="1"/>
              <a:t>агымы</a:t>
            </a:r>
            <a:br>
              <a:rPr lang="ru-RU" altLang="ru-RU" sz="1800" dirty="0"/>
            </a:br>
            <a:r>
              <a:rPr lang="ru-RU" altLang="ru-RU" sz="1600" dirty="0"/>
              <a:t>                    </a:t>
            </a:r>
            <a:r>
              <a:rPr lang="ru-RU" altLang="ru-RU" sz="2000" b="0" i="1" dirty="0"/>
              <a:t>(</a:t>
            </a:r>
            <a:r>
              <a:rPr lang="ru-RU" altLang="ru-RU" sz="2000" b="0" i="1" dirty="0" err="1"/>
              <a:t>жыйынтыкка</a:t>
            </a:r>
            <a:r>
              <a:rPr lang="ru-RU" altLang="ru-RU" sz="2000" b="0" i="1" dirty="0"/>
              <a:t> карата </a:t>
            </a:r>
            <a:r>
              <a:rPr lang="ru-RU" altLang="ru-RU" sz="2000" b="0" i="1" dirty="0" err="1"/>
              <a:t>пайыз</a:t>
            </a:r>
            <a:r>
              <a:rPr lang="ru-RU" altLang="ru-RU" sz="2000" b="0" i="1" dirty="0"/>
              <a:t> </a:t>
            </a:r>
            <a:r>
              <a:rPr lang="ru-RU" altLang="ru-RU" sz="2000" b="0" i="1" dirty="0" err="1"/>
              <a:t>менен</a:t>
            </a:r>
            <a:r>
              <a:rPr lang="ru-RU" altLang="ru-RU" sz="2000" b="0" i="1" dirty="0"/>
              <a:t>)</a:t>
            </a:r>
            <a:endParaRPr lang="ru-KG" sz="2000" b="1" i="1" dirty="0"/>
          </a:p>
        </p:txBody>
      </p:sp>
      <p:graphicFrame>
        <p:nvGraphicFramePr>
          <p:cNvPr id="4" name="Объект 5">
            <a:extLst>
              <a:ext uri="{FF2B5EF4-FFF2-40B4-BE49-F238E27FC236}">
                <a16:creationId xmlns:a16="http://schemas.microsoft.com/office/drawing/2014/main" id="{622D43FB-ED9F-67D6-7471-5CBE50FF50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8248953"/>
              </p:ext>
            </p:extLst>
          </p:nvPr>
        </p:nvGraphicFramePr>
        <p:xfrm>
          <a:off x="494414" y="1066394"/>
          <a:ext cx="10189628" cy="5206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CC69032-4DEB-D85C-174A-7466D2C6B7CB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21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19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F71546-64DE-B5B5-7282-7D5FA6EB8E6D}"/>
              </a:ext>
            </a:extLst>
          </p:cNvPr>
          <p:cNvSpPr txBox="1"/>
          <p:nvPr/>
        </p:nvSpPr>
        <p:spPr>
          <a:xfrm>
            <a:off x="512064" y="141839"/>
            <a:ext cx="1086307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err="1"/>
              <a:t>Өлкөлөр</a:t>
            </a:r>
            <a:r>
              <a:rPr lang="ru-RU" altLang="ru-RU" sz="2400" b="1" dirty="0"/>
              <a:t>  боюнча тике чет </a:t>
            </a:r>
            <a:r>
              <a:rPr lang="ru-RU" altLang="ru-RU" sz="2400" b="1" dirty="0" err="1"/>
              <a:t>өлкөлүк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инвестициялардын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чыгып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кетүү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агымы</a:t>
            </a:r>
            <a:br>
              <a:rPr lang="ru-RU" altLang="ru-RU" sz="2800" dirty="0"/>
            </a:br>
            <a:r>
              <a:rPr lang="ru-RU" altLang="ru-RU" sz="2000" dirty="0"/>
              <a:t> </a:t>
            </a:r>
            <a:r>
              <a:rPr lang="ru-RU" altLang="ru-RU" sz="2000" b="0" i="1" dirty="0"/>
              <a:t>(млн АКШ доллары)</a:t>
            </a:r>
            <a:r>
              <a:rPr lang="ru-RU" altLang="ru-RU" sz="2000" dirty="0"/>
              <a:t>                               </a:t>
            </a:r>
            <a:endParaRPr lang="ru-KG" sz="2000" b="1" i="1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91BB6098-3659-4710-6BC7-8CB2FA5252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0826124"/>
              </p:ext>
            </p:extLst>
          </p:nvPr>
        </p:nvGraphicFramePr>
        <p:xfrm>
          <a:off x="323850" y="1183908"/>
          <a:ext cx="10754828" cy="5089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EFA7923-3D0C-46CB-357A-EB4682F6E4B3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23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800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A4ECED-064E-5C26-AA62-895A66CFD54A}"/>
              </a:ext>
            </a:extLst>
          </p:cNvPr>
          <p:cNvSpPr txBox="1"/>
          <p:nvPr/>
        </p:nvSpPr>
        <p:spPr>
          <a:xfrm>
            <a:off x="441960" y="183844"/>
            <a:ext cx="114067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y-KG" altLang="ru-RU" sz="2400" b="1" dirty="0"/>
              <a:t>Р</a:t>
            </a:r>
            <a:r>
              <a:rPr lang="ru-RU" altLang="ru-RU" sz="2400" b="1" dirty="0" err="1"/>
              <a:t>егиондор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боюнча</a:t>
            </a:r>
            <a:r>
              <a:rPr lang="ru-RU" altLang="ru-RU" sz="2400" b="1" dirty="0"/>
              <a:t> тике чет </a:t>
            </a:r>
            <a:r>
              <a:rPr lang="ru-RU" altLang="ru-RU" sz="2400" b="1" dirty="0" err="1"/>
              <a:t>өлкөлүк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инвестициялардын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чыгып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кетүү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агымы</a:t>
            </a:r>
            <a:br>
              <a:rPr lang="ru-RU" altLang="ru-RU" sz="2000" b="1" dirty="0"/>
            </a:br>
            <a:r>
              <a:rPr lang="ru-RU" altLang="ru-RU" sz="2000" b="0" i="1" dirty="0"/>
              <a:t>(</a:t>
            </a:r>
            <a:r>
              <a:rPr lang="ru-RU" altLang="ru-RU" sz="2000" b="0" i="1" dirty="0" err="1"/>
              <a:t>жыйынтыкка</a:t>
            </a:r>
            <a:r>
              <a:rPr lang="ru-RU" altLang="ru-RU" sz="2000" b="0" i="1" dirty="0"/>
              <a:t> карата </a:t>
            </a:r>
            <a:r>
              <a:rPr lang="ru-RU" altLang="ru-RU" sz="2000" b="0" i="1" dirty="0" err="1"/>
              <a:t>пайыз</a:t>
            </a:r>
            <a:r>
              <a:rPr lang="ru-RU" altLang="ru-RU" sz="2000" b="0" i="1" dirty="0"/>
              <a:t> </a:t>
            </a:r>
            <a:r>
              <a:rPr lang="ru-RU" altLang="ru-RU" sz="2000" b="0" i="1" dirty="0" err="1"/>
              <a:t>менен</a:t>
            </a:r>
            <a:r>
              <a:rPr lang="ru-RU" altLang="ru-RU" sz="2000" b="0" i="1" dirty="0"/>
              <a:t>)</a:t>
            </a:r>
            <a:br>
              <a:rPr lang="ru-RU" altLang="ru-RU" sz="2000" b="0" i="1" dirty="0"/>
            </a:br>
            <a:endParaRPr lang="ru-RU" altLang="ru-RU" sz="2000" b="0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6785A642-98D3-2D9E-449C-D0DB6E49B9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3930127"/>
              </p:ext>
            </p:extLst>
          </p:nvPr>
        </p:nvGraphicFramePr>
        <p:xfrm>
          <a:off x="0" y="1037279"/>
          <a:ext cx="5573027" cy="5056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B78AB053-ABEA-E5C1-D56E-B99573496C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9337468"/>
              </p:ext>
            </p:extLst>
          </p:nvPr>
        </p:nvGraphicFramePr>
        <p:xfrm>
          <a:off x="6014987" y="1037279"/>
          <a:ext cx="5743876" cy="5056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998ECCE-8812-F3BD-DD14-8FBC1C19B93A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25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725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2FCC74-E29D-5EF2-81ED-419676F423C6}"/>
              </a:ext>
            </a:extLst>
          </p:cNvPr>
          <p:cNvSpPr txBox="1"/>
          <p:nvPr/>
        </p:nvSpPr>
        <p:spPr>
          <a:xfrm>
            <a:off x="731520" y="378024"/>
            <a:ext cx="984808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ky-KG" sz="2800" b="1" dirty="0"/>
              <a:t>Тике чет өлкөлүк инвестиция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400" b="0" i="1" dirty="0"/>
              <a:t>(</a:t>
            </a:r>
            <a:r>
              <a:rPr lang="ru-RU" sz="2400" dirty="0"/>
              <a:t>Млн. </a:t>
            </a:r>
            <a:r>
              <a:rPr lang="ky-KG" sz="2400" dirty="0"/>
              <a:t>АКШ </a:t>
            </a:r>
            <a:r>
              <a:rPr lang="ru-RU" sz="2400" dirty="0"/>
              <a:t>доллар</a:t>
            </a:r>
            <a:r>
              <a:rPr lang="ky-KG" sz="2400" dirty="0"/>
              <a:t>ы</a:t>
            </a:r>
            <a:r>
              <a:rPr lang="ru-RU" altLang="ru-RU" sz="2400" b="0" i="1" dirty="0"/>
              <a:t>)</a:t>
            </a:r>
          </a:p>
        </p:txBody>
      </p:sp>
      <p:graphicFrame>
        <p:nvGraphicFramePr>
          <p:cNvPr id="4" name="Объект 6">
            <a:extLst>
              <a:ext uri="{FF2B5EF4-FFF2-40B4-BE49-F238E27FC236}">
                <a16:creationId xmlns:a16="http://schemas.microsoft.com/office/drawing/2014/main" id="{45DF7973-1274-0CED-1984-2304ACC47C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4510099"/>
              </p:ext>
            </p:extLst>
          </p:nvPr>
        </p:nvGraphicFramePr>
        <p:xfrm>
          <a:off x="996696" y="1089099"/>
          <a:ext cx="10588752" cy="497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4FDCBBB-64C0-E9BF-A903-516EB337DAF5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27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263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E1384F-400A-DE28-7806-5A45F308982A}"/>
              </a:ext>
            </a:extLst>
          </p:cNvPr>
          <p:cNvSpPr txBox="1">
            <a:spLocks/>
          </p:cNvSpPr>
          <p:nvPr/>
        </p:nvSpPr>
        <p:spPr>
          <a:xfrm>
            <a:off x="2830569" y="2958440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К</a:t>
            </a:r>
            <a:r>
              <a:rPr lang="ky-KG" dirty="0"/>
              <a:t>өңүл </a:t>
            </a:r>
            <a:r>
              <a:rPr lang="ky-KG" dirty="0" err="1"/>
              <a:t>бурганыңыздарга</a:t>
            </a:r>
            <a:r>
              <a:rPr lang="ky-KG" dirty="0"/>
              <a:t> рахмат</a:t>
            </a:r>
            <a:r>
              <a:rPr lang="ru-RU" dirty="0"/>
              <a:t>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9ECB4E-7252-CE4C-CE32-30993559F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0C90E8-CE17-8D89-BCBE-8931F38CA370}"/>
              </a:ext>
            </a:extLst>
          </p:cNvPr>
          <p:cNvSpPr txBox="1"/>
          <p:nvPr/>
        </p:nvSpPr>
        <p:spPr>
          <a:xfrm flipH="1">
            <a:off x="11750040" y="6501384"/>
            <a:ext cx="37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29</a:t>
            </a:r>
            <a:endParaRPr lang="ru-K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17896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</TotalTime>
  <Words>556</Words>
  <Application>Microsoft Office PowerPoint</Application>
  <PresentationFormat>Широкоэкранный</PresentationFormat>
  <Paragraphs>234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DIN Pro Bold</vt:lpstr>
      <vt:lpstr>DIN Pro Regular</vt:lpstr>
      <vt:lpstr>Georgia</vt:lpstr>
      <vt:lpstr>Times New Roman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Виктория Бирюкова</cp:lastModifiedBy>
  <cp:revision>106</cp:revision>
  <dcterms:created xsi:type="dcterms:W3CDTF">2024-10-02T10:12:32Z</dcterms:created>
  <dcterms:modified xsi:type="dcterms:W3CDTF">2025-12-12T04:51:30Z</dcterms:modified>
</cp:coreProperties>
</file>