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3.xml" ContentType="application/vnd.openxmlformats-officedocument.presentationml.notesSlide+xml"/>
  <Override PartName="/ppt/charts/chart6.xml" ContentType="application/vnd.openxmlformats-officedocument.drawingml.chart+xml"/>
  <Override PartName="/ppt/notesSlides/notesSlide4.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ppt/charts/chart8.xml" ContentType="application/vnd.openxmlformats-officedocument.drawingml.chart+xml"/>
  <Override PartName="/ppt/theme/themeOverride2.xml" ContentType="application/vnd.openxmlformats-officedocument.themeOverride+xml"/>
  <Override PartName="/ppt/charts/chart9.xml" ContentType="application/vnd.openxmlformats-officedocument.drawingml.chart+xml"/>
  <Override PartName="/ppt/charts/style3.xml" ContentType="application/vnd.ms-office.chartstyle+xml"/>
  <Override PartName="/ppt/charts/colors3.xml" ContentType="application/vnd.ms-office.chartcolorstyle+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72" r:id="rId3"/>
  </p:sldMasterIdLst>
  <p:notesMasterIdLst>
    <p:notesMasterId r:id="rId16"/>
  </p:notesMasterIdLst>
  <p:handoutMasterIdLst>
    <p:handoutMasterId r:id="rId17"/>
  </p:handoutMasterIdLst>
  <p:sldIdLst>
    <p:sldId id="256" r:id="rId4"/>
    <p:sldId id="294" r:id="rId5"/>
    <p:sldId id="290" r:id="rId6"/>
    <p:sldId id="302" r:id="rId7"/>
    <p:sldId id="300" r:id="rId8"/>
    <p:sldId id="282" r:id="rId9"/>
    <p:sldId id="301" r:id="rId10"/>
    <p:sldId id="261" r:id="rId11"/>
    <p:sldId id="277" r:id="rId12"/>
    <p:sldId id="296" r:id="rId13"/>
    <p:sldId id="293" r:id="rId14"/>
    <p:sldId id="295" r:id="rId15"/>
  </p:sldIdLst>
  <p:sldSz cx="9144000" cy="6858000" type="screen4x3"/>
  <p:notesSz cx="6794500" cy="9906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8B59F5CA-7518-4F79-A733-5651CE1B472A}">
          <p14:sldIdLst>
            <p14:sldId id="256"/>
            <p14:sldId id="294"/>
            <p14:sldId id="290"/>
            <p14:sldId id="302"/>
            <p14:sldId id="300"/>
            <p14:sldId id="282"/>
            <p14:sldId id="301"/>
            <p14:sldId id="261"/>
            <p14:sldId id="277"/>
            <p14:sldId id="296"/>
            <p14:sldId id="293"/>
            <p14:sldId id="295"/>
          </p14:sldIdLst>
        </p14:section>
        <p14:section name="Раздел без заголовка" id="{89F51D38-602B-493E-B740-9741BC91FA2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1"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C23E"/>
    <a:srgbClr val="DCEB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56" autoAdjust="0"/>
    <p:restoredTop sz="90311" autoAdjust="0"/>
  </p:normalViewPr>
  <p:slideViewPr>
    <p:cSldViewPr>
      <p:cViewPr varScale="1">
        <p:scale>
          <a:sx n="97" d="100"/>
          <a:sy n="97" d="100"/>
        </p:scale>
        <p:origin x="1626" y="96"/>
      </p:cViewPr>
      <p:guideLst>
        <p:guide orient="horz" pos="2160"/>
        <p:guide pos="2880"/>
      </p:guideLst>
    </p:cSldViewPr>
  </p:slideViewPr>
  <p:outlineViewPr>
    <p:cViewPr>
      <p:scale>
        <a:sx n="33" d="100"/>
        <a:sy n="33" d="100"/>
      </p:scale>
      <p:origin x="0" y="8142"/>
    </p:cViewPr>
  </p:outlineViewPr>
  <p:notesTextViewPr>
    <p:cViewPr>
      <p:scale>
        <a:sx n="100" d="100"/>
        <a:sy n="100" d="100"/>
      </p:scale>
      <p:origin x="0" y="0"/>
    </p:cViewPr>
  </p:notesTextViewPr>
  <p:notesViewPr>
    <p:cSldViewPr>
      <p:cViewPr varScale="1">
        <p:scale>
          <a:sx n="60" d="100"/>
          <a:sy n="60" d="100"/>
        </p:scale>
        <p:origin x="-2490" y="-78"/>
      </p:cViewPr>
      <p:guideLst>
        <p:guide orient="horz" pos="3121"/>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Excel6.xlsx"/></Relationships>
</file>

<file path=ppt/charts/_rels/chart7.xml.rels><?xml version="1.0" encoding="UTF-8" standalone="yes"?>
<Relationships xmlns="http://schemas.openxmlformats.org/package/2006/relationships"><Relationship Id="rId2" Type="http://schemas.openxmlformats.org/officeDocument/2006/relationships/package" Target="../embeddings/_____Microsoft_Excel7.xlsx"/><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2" Type="http://schemas.openxmlformats.org/officeDocument/2006/relationships/package" Target="../embeddings/_____Microsoft_Excel8.xlsx"/><Relationship Id="rId1" Type="http://schemas.openxmlformats.org/officeDocument/2006/relationships/themeOverride" Target="../theme/themeOverride2.xml"/></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Excel9.xlsx"/><Relationship Id="rId2" Type="http://schemas.microsoft.com/office/2011/relationships/chartColorStyle" Target="colors3.xml"/><Relationship Id="rId1" Type="http://schemas.microsoft.com/office/2011/relationships/chartStyle" Target="style3.xml"/></Relationships>
</file>

<file path=ppt/charts/_rels/chart10.xml.rels><?xml version="1.0" encoding="UTF-8" standalone="yes"?>
<Relationships xmlns="http://schemas.openxmlformats.org/package/2006/relationships"><Relationship Id="rId3" Type="http://schemas.openxmlformats.org/officeDocument/2006/relationships/package" Target="../embeddings/_____Microsoft_Excel10.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999990114092784"/>
          <c:y val="2.6623853388270873E-2"/>
          <c:w val="0.3646454537066503"/>
          <c:h val="0.83984320655105105"/>
        </c:manualLayout>
      </c:layout>
      <c:barChart>
        <c:barDir val="bar"/>
        <c:grouping val="stacked"/>
        <c:varyColors val="0"/>
        <c:ser>
          <c:idx val="0"/>
          <c:order val="0"/>
          <c:tx>
            <c:strRef>
              <c:f>Лист1!$B$1</c:f>
              <c:strCache>
                <c:ptCount val="1"/>
                <c:pt idx="0">
                  <c:v>Всего 3116  </c:v>
                </c:pt>
              </c:strCache>
            </c:strRef>
          </c:tx>
          <c:spPr>
            <a:solidFill>
              <a:schemeClr val="accent1"/>
            </a:solidFill>
            <a:ln>
              <a:noFill/>
            </a:ln>
            <a:effectLst/>
          </c:spPr>
          <c:invertIfNegative val="0"/>
          <c:dPt>
            <c:idx val="7"/>
            <c:invertIfNegative val="0"/>
            <c:bubble3D val="0"/>
            <c:spPr>
              <a:solidFill>
                <a:schemeClr val="accent2">
                  <a:lumMod val="50000"/>
                </a:schemeClr>
              </a:solidFill>
              <a:ln>
                <a:noFill/>
              </a:ln>
              <a:effectLst/>
            </c:spPr>
          </c:dPt>
          <c:dPt>
            <c:idx val="8"/>
            <c:invertIfNegative val="0"/>
            <c:bubble3D val="0"/>
            <c:spPr>
              <a:solidFill>
                <a:schemeClr val="bg2"/>
              </a:solidFill>
              <a:ln>
                <a:noFill/>
              </a:ln>
              <a:effectLst/>
            </c:spPr>
          </c:dPt>
          <c:dPt>
            <c:idx val="9"/>
            <c:invertIfNegative val="0"/>
            <c:bubble3D val="0"/>
            <c:spPr>
              <a:solidFill>
                <a:schemeClr val="accent4"/>
              </a:solidFill>
              <a:ln>
                <a:noFill/>
              </a:ln>
              <a:effectLst/>
            </c:spPr>
          </c:dPt>
          <c:dPt>
            <c:idx val="11"/>
            <c:invertIfNegative val="0"/>
            <c:bubble3D val="0"/>
            <c:spPr>
              <a:solidFill>
                <a:schemeClr val="accent5">
                  <a:lumMod val="40000"/>
                  <a:lumOff val="60000"/>
                </a:schemeClr>
              </a:solidFill>
              <a:ln>
                <a:noFill/>
              </a:ln>
              <a:effectLst/>
            </c:spPr>
          </c:dPt>
          <c:dPt>
            <c:idx val="12"/>
            <c:invertIfNegative val="0"/>
            <c:bubble3D val="0"/>
            <c:spPr>
              <a:solidFill>
                <a:schemeClr val="bg2">
                  <a:lumMod val="50000"/>
                </a:schemeClr>
              </a:solidFill>
              <a:ln>
                <a:noFill/>
              </a:ln>
              <a:effectLst/>
            </c:spPr>
          </c:dPt>
          <c:dPt>
            <c:idx val="13"/>
            <c:invertIfNegative val="0"/>
            <c:bubble3D val="0"/>
            <c:spPr>
              <a:solidFill>
                <a:schemeClr val="accent5"/>
              </a:solidFill>
              <a:ln>
                <a:noFill/>
              </a:ln>
              <a:effectLst/>
            </c:spPr>
          </c:dPt>
          <c:dPt>
            <c:idx val="14"/>
            <c:invertIfNegative val="0"/>
            <c:bubble3D val="0"/>
            <c:spPr>
              <a:solidFill>
                <a:schemeClr val="accent6">
                  <a:lumMod val="75000"/>
                </a:schemeClr>
              </a:solidFill>
              <a:ln>
                <a:noFill/>
              </a:ln>
              <a:effectLst/>
            </c:spPr>
          </c:dPt>
          <c:dPt>
            <c:idx val="15"/>
            <c:invertIfNegative val="0"/>
            <c:bubble3D val="0"/>
            <c:spPr>
              <a:solidFill>
                <a:schemeClr val="accent4">
                  <a:lumMod val="75000"/>
                </a:schemeClr>
              </a:solidFill>
              <a:ln>
                <a:noFill/>
              </a:ln>
              <a:effectLst/>
            </c:spPr>
          </c:dPt>
          <c:dPt>
            <c:idx val="16"/>
            <c:invertIfNegative val="0"/>
            <c:bubble3D val="0"/>
            <c:spPr>
              <a:solidFill>
                <a:schemeClr val="accent4">
                  <a:lumMod val="60000"/>
                  <a:lumOff val="40000"/>
                </a:schemeClr>
              </a:solidFill>
              <a:ln>
                <a:noFill/>
              </a:ln>
              <a:effectLst/>
            </c:spPr>
          </c:dPt>
          <c:dPt>
            <c:idx val="17"/>
            <c:invertIfNegative val="0"/>
            <c:bubble3D val="0"/>
            <c:spPr>
              <a:solidFill>
                <a:schemeClr val="accent2">
                  <a:lumMod val="60000"/>
                  <a:lumOff val="40000"/>
                </a:schemeClr>
              </a:solidFill>
              <a:ln>
                <a:noFill/>
              </a:ln>
              <a:effectLst/>
            </c:spPr>
          </c:dPt>
          <c:dLbls>
            <c:dLbl>
              <c:idx val="0"/>
              <c:layout>
                <c:manualLayout>
                  <c:x val="3.282248474449341E-2"/>
                  <c:y val="1.0376956457574365E-2"/>
                </c:manualLayout>
              </c:layout>
              <c:dLblPos val="ctr"/>
              <c:showLegendKey val="1"/>
              <c:showVal val="1"/>
              <c:showCatName val="0"/>
              <c:showSerName val="0"/>
              <c:showPercent val="0"/>
              <c:showBubbleSize val="0"/>
              <c:extLst>
                <c:ext xmlns:c15="http://schemas.microsoft.com/office/drawing/2012/chart" uri="{CE6537A1-D6FC-4f65-9D91-7224C49458BB}"/>
              </c:extLst>
            </c:dLbl>
            <c:dLbl>
              <c:idx val="1"/>
              <c:layout>
                <c:manualLayout>
                  <c:x val="4.4444264423294529E-2"/>
                  <c:y val="2.556100731759393E-3"/>
                </c:manualLayout>
              </c:layout>
              <c:dLblPos val="ctr"/>
              <c:showLegendKey val="1"/>
              <c:showVal val="1"/>
              <c:showCatName val="0"/>
              <c:showSerName val="0"/>
              <c:showPercent val="0"/>
              <c:showBubbleSize val="0"/>
              <c:extLst>
                <c:ext xmlns:c15="http://schemas.microsoft.com/office/drawing/2012/chart" uri="{CE6537A1-D6FC-4f65-9D91-7224C49458BB}"/>
              </c:extLst>
            </c:dLbl>
            <c:dLbl>
              <c:idx val="2"/>
              <c:layout>
                <c:manualLayout>
                  <c:x val="3.8021711567622712E-2"/>
                  <c:y val="1.0224306800049592E-2"/>
                </c:manualLayout>
              </c:layout>
              <c:dLblPos val="ctr"/>
              <c:showLegendKey val="1"/>
              <c:showVal val="1"/>
              <c:showCatName val="0"/>
              <c:showSerName val="0"/>
              <c:showPercent val="0"/>
              <c:showBubbleSize val="0"/>
              <c:extLst>
                <c:ext xmlns:c15="http://schemas.microsoft.com/office/drawing/2012/chart" uri="{CE6537A1-D6FC-4f65-9D91-7224C49458BB}"/>
              </c:extLst>
            </c:dLbl>
            <c:dLbl>
              <c:idx val="3"/>
              <c:layout>
                <c:manualLayout>
                  <c:x val="3.802171156762265E-2"/>
                  <c:y val="0"/>
                </c:manualLayout>
              </c:layout>
              <c:dLblPos val="ctr"/>
              <c:showLegendKey val="1"/>
              <c:showVal val="1"/>
              <c:showCatName val="0"/>
              <c:showSerName val="0"/>
              <c:showPercent val="0"/>
              <c:showBubbleSize val="0"/>
              <c:extLst>
                <c:ext xmlns:c15="http://schemas.microsoft.com/office/drawing/2012/chart" uri="{CE6537A1-D6FC-4f65-9D91-7224C49458BB}"/>
              </c:extLst>
            </c:dLbl>
            <c:dLbl>
              <c:idx val="4"/>
              <c:layout>
                <c:manualLayout>
                  <c:x val="2.7652153867361862E-2"/>
                  <c:y val="2.5560767000123979E-3"/>
                </c:manualLayout>
              </c:layout>
              <c:spPr>
                <a:noFill/>
                <a:ln>
                  <a:noFill/>
                </a:ln>
                <a:effectLst/>
              </c:spPr>
              <c:txPr>
                <a:bodyPr rot="0" spcFirstLastPara="1" vertOverflow="ellipsis" vert="horz" wrap="square" lIns="38100" tIns="19050" rIns="38100" bIns="19050" anchor="ctr" anchorCtr="0">
                  <a:spAutoFit/>
                </a:bodyPr>
                <a:lstStyle/>
                <a:p>
                  <a:pPr algn="l">
                    <a:defRPr sz="1100" b="1" i="1" u="none" strike="noStrike" kern="1200" baseline="0">
                      <a:solidFill>
                        <a:schemeClr val="tx1">
                          <a:lumMod val="75000"/>
                          <a:lumOff val="25000"/>
                        </a:schemeClr>
                      </a:solidFill>
                      <a:latin typeface="+mn-lt"/>
                      <a:ea typeface="+mn-ea"/>
                      <a:cs typeface="+mn-cs"/>
                    </a:defRPr>
                  </a:pPr>
                  <a:endParaRPr lang="ru-RU"/>
                </a:p>
              </c:txPr>
              <c:dLblPos val="ctr"/>
              <c:showLegendKey val="1"/>
              <c:showVal val="1"/>
              <c:showCatName val="0"/>
              <c:showSerName val="0"/>
              <c:showPercent val="0"/>
              <c:showBubbleSize val="0"/>
              <c:extLst>
                <c:ext xmlns:c15="http://schemas.microsoft.com/office/drawing/2012/chart" uri="{CE6537A1-D6FC-4f65-9D91-7224C49458BB}"/>
              </c:extLst>
            </c:dLbl>
            <c:dLbl>
              <c:idx val="5"/>
              <c:layout>
                <c:manualLayout>
                  <c:x val="5.5304307734723855E-2"/>
                  <c:y val="5.1121534000247958E-3"/>
                </c:manualLayout>
              </c:layout>
              <c:dLblPos val="ctr"/>
              <c:showLegendKey val="1"/>
              <c:showVal val="1"/>
              <c:showCatName val="0"/>
              <c:showSerName val="0"/>
              <c:showPercent val="0"/>
              <c:showBubbleSize val="0"/>
              <c:extLst>
                <c:ext xmlns:c15="http://schemas.microsoft.com/office/drawing/2012/chart" uri="{CE6537A1-D6FC-4f65-9D91-7224C49458BB}"/>
              </c:extLst>
            </c:dLbl>
            <c:dLbl>
              <c:idx val="6"/>
              <c:layout>
                <c:manualLayout>
                  <c:x val="5.3576048118013794E-2"/>
                  <c:y val="-2.5560767000124916E-3"/>
                </c:manualLayout>
              </c:layout>
              <c:dLblPos val="ctr"/>
              <c:showLegendKey val="1"/>
              <c:showVal val="1"/>
              <c:showCatName val="0"/>
              <c:showSerName val="0"/>
              <c:showPercent val="0"/>
              <c:showBubbleSize val="0"/>
              <c:extLst>
                <c:ext xmlns:c15="http://schemas.microsoft.com/office/drawing/2012/chart" uri="{CE6537A1-D6FC-4f65-9D91-7224C49458BB}"/>
              </c:extLst>
            </c:dLbl>
            <c:dLbl>
              <c:idx val="7"/>
              <c:layout>
                <c:manualLayout>
                  <c:x val="5.1847788501303609E-2"/>
                  <c:y val="0"/>
                </c:manualLayout>
              </c:layout>
              <c:dLblPos val="ctr"/>
              <c:showLegendKey val="1"/>
              <c:showVal val="1"/>
              <c:showCatName val="0"/>
              <c:showSerName val="0"/>
              <c:showPercent val="0"/>
              <c:showBubbleSize val="0"/>
              <c:extLst>
                <c:ext xmlns:c15="http://schemas.microsoft.com/office/drawing/2012/chart" uri="{CE6537A1-D6FC-4f65-9D91-7224C49458BB}"/>
              </c:extLst>
            </c:dLbl>
            <c:dLbl>
              <c:idx val="8"/>
              <c:layout>
                <c:manualLayout>
                  <c:x val="3.1108673100782105E-2"/>
                  <c:y val="0"/>
                </c:manualLayout>
              </c:layout>
              <c:dLblPos val="ctr"/>
              <c:showLegendKey val="1"/>
              <c:showVal val="1"/>
              <c:showCatName val="0"/>
              <c:showSerName val="0"/>
              <c:showPercent val="0"/>
              <c:showBubbleSize val="0"/>
              <c:extLst>
                <c:ext xmlns:c15="http://schemas.microsoft.com/office/drawing/2012/chart" uri="{CE6537A1-D6FC-4f65-9D91-7224C49458BB}"/>
              </c:extLst>
            </c:dLbl>
            <c:dLbl>
              <c:idx val="9"/>
              <c:layout>
                <c:manualLayout>
                  <c:x val="5.5304307734723918E-2"/>
                  <c:y val="2.5560767000123979E-3"/>
                </c:manualLayout>
              </c:layout>
              <c:dLblPos val="ctr"/>
              <c:showLegendKey val="1"/>
              <c:showVal val="1"/>
              <c:showCatName val="0"/>
              <c:showSerName val="0"/>
              <c:showPercent val="0"/>
              <c:showBubbleSize val="0"/>
              <c:extLst>
                <c:ext xmlns:c15="http://schemas.microsoft.com/office/drawing/2012/chart" uri="{CE6537A1-D6FC-4f65-9D91-7224C49458BB}"/>
              </c:extLst>
            </c:dLbl>
            <c:dLbl>
              <c:idx val="10"/>
              <c:layout>
                <c:manualLayout>
                  <c:x val="6.2217346201564272E-2"/>
                  <c:y val="-5.1121534000247958E-3"/>
                </c:manualLayout>
              </c:layout>
              <c:dLblPos val="ctr"/>
              <c:showLegendKey val="1"/>
              <c:showVal val="1"/>
              <c:showCatName val="0"/>
              <c:showSerName val="0"/>
              <c:showPercent val="0"/>
              <c:showBubbleSize val="0"/>
              <c:extLst>
                <c:ext xmlns:c15="http://schemas.microsoft.com/office/drawing/2012/chart" uri="{CE6537A1-D6FC-4f65-9D91-7224C49458BB}"/>
              </c:extLst>
            </c:dLbl>
            <c:dLbl>
              <c:idx val="11"/>
              <c:layout>
                <c:manualLayout>
                  <c:x val="6.0489086584854211E-2"/>
                  <c:y val="-2.5560767000123979E-3"/>
                </c:manualLayout>
              </c:layout>
              <c:dLblPos val="ctr"/>
              <c:showLegendKey val="1"/>
              <c:showVal val="1"/>
              <c:showCatName val="0"/>
              <c:showSerName val="0"/>
              <c:showPercent val="0"/>
              <c:showBubbleSize val="0"/>
              <c:extLst>
                <c:ext xmlns:c15="http://schemas.microsoft.com/office/drawing/2012/chart" uri="{CE6537A1-D6FC-4f65-9D91-7224C49458BB}"/>
              </c:extLst>
            </c:dLbl>
            <c:dLbl>
              <c:idx val="12"/>
              <c:layout>
                <c:manualLayout>
                  <c:x val="7.0858644285114875E-2"/>
                  <c:y val="-4.6860864826184696E-17"/>
                </c:manualLayout>
              </c:layout>
              <c:dLblPos val="ctr"/>
              <c:showLegendKey val="1"/>
              <c:showVal val="1"/>
              <c:showCatName val="0"/>
              <c:showSerName val="0"/>
              <c:showPercent val="0"/>
              <c:showBubbleSize val="0"/>
              <c:extLst>
                <c:ext xmlns:c15="http://schemas.microsoft.com/office/drawing/2012/chart" uri="{CE6537A1-D6FC-4f65-9D91-7224C49458BB}"/>
              </c:extLst>
            </c:dLbl>
            <c:dLbl>
              <c:idx val="13"/>
              <c:layout>
                <c:manualLayout>
                  <c:x val="6.3945605818274395E-2"/>
                  <c:y val="2.5560767000123979E-3"/>
                </c:manualLayout>
              </c:layout>
              <c:dLblPos val="ctr"/>
              <c:showLegendKey val="1"/>
              <c:showVal val="1"/>
              <c:showCatName val="0"/>
              <c:showSerName val="0"/>
              <c:showPercent val="0"/>
              <c:showBubbleSize val="0"/>
              <c:extLst>
                <c:ext xmlns:c15="http://schemas.microsoft.com/office/drawing/2012/chart" uri="{CE6537A1-D6FC-4f65-9D91-7224C49458BB}"/>
              </c:extLst>
            </c:dLbl>
            <c:dLbl>
              <c:idx val="14"/>
              <c:layout>
                <c:manualLayout>
                  <c:x val="9.1597759685636312E-2"/>
                  <c:y val="5.1121534000247958E-3"/>
                </c:manualLayout>
              </c:layout>
              <c:dLblPos val="ctr"/>
              <c:showLegendKey val="1"/>
              <c:showVal val="1"/>
              <c:showCatName val="0"/>
              <c:showSerName val="0"/>
              <c:showPercent val="0"/>
              <c:showBubbleSize val="0"/>
              <c:extLst>
                <c:ext xmlns:c15="http://schemas.microsoft.com/office/drawing/2012/chart" uri="{CE6537A1-D6FC-4f65-9D91-7224C49458BB}"/>
              </c:extLst>
            </c:dLbl>
            <c:dLbl>
              <c:idx val="15"/>
              <c:layout>
                <c:manualLayout>
                  <c:x val="0.1192499135529983"/>
                  <c:y val="-2.5560767000123979E-3"/>
                </c:manualLayout>
              </c:layout>
              <c:dLblPos val="ctr"/>
              <c:showLegendKey val="1"/>
              <c:showVal val="1"/>
              <c:showCatName val="0"/>
              <c:showSerName val="0"/>
              <c:showPercent val="0"/>
              <c:showBubbleSize val="0"/>
              <c:extLst>
                <c:ext xmlns:c15="http://schemas.microsoft.com/office/drawing/2012/chart" uri="{CE6537A1-D6FC-4f65-9D91-7224C49458BB}"/>
              </c:extLst>
            </c:dLbl>
            <c:dLbl>
              <c:idx val="16"/>
              <c:layout>
                <c:manualLayout>
                  <c:x val="0.13480425010338939"/>
                  <c:y val="-1.1715216206546174E-17"/>
                </c:manualLayout>
              </c:layout>
              <c:dLblPos val="ctr"/>
              <c:showLegendKey val="1"/>
              <c:showVal val="1"/>
              <c:showCatName val="0"/>
              <c:showSerName val="0"/>
              <c:showPercent val="0"/>
              <c:showBubbleSize val="0"/>
              <c:extLst>
                <c:ext xmlns:c15="http://schemas.microsoft.com/office/drawing/2012/chart" uri="{CE6537A1-D6FC-4f65-9D91-7224C49458BB}"/>
              </c:extLst>
            </c:dLbl>
            <c:dLbl>
              <c:idx val="17"/>
              <c:layout>
                <c:manualLayout>
                  <c:x val="0.2384998271059966"/>
                  <c:y val="0"/>
                </c:manualLayout>
              </c:layout>
              <c:dLblPos val="ctr"/>
              <c:showLegendKey val="1"/>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0">
                <a:spAutoFit/>
              </a:bodyPr>
              <a:lstStyle/>
              <a:p>
                <a:pPr algn="r">
                  <a:defRPr sz="1100" b="1" i="1" u="none" strike="noStrike" kern="1200" baseline="0">
                    <a:solidFill>
                      <a:schemeClr val="tx1">
                        <a:lumMod val="75000"/>
                        <a:lumOff val="25000"/>
                      </a:schemeClr>
                    </a:solidFill>
                    <a:latin typeface="+mn-lt"/>
                    <a:ea typeface="+mn-ea"/>
                    <a:cs typeface="+mn-cs"/>
                  </a:defRPr>
                </a:pPr>
                <a:endParaRPr lang="ru-RU"/>
              </a:p>
            </c:txPr>
            <c:dLblPos val="ctr"/>
            <c:showLegendKey val="1"/>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Лист1!$A$2:$A$19</c:f>
              <c:strCache>
                <c:ptCount val="18"/>
                <c:pt idx="0">
                  <c:v>Суу менен жабдуу, тазалоо, калдыктарды иштетүү жана кайра пайдалануучу чийки затты  алуу</c:v>
                </c:pt>
                <c:pt idx="1">
                  <c:v>Башка тейлөө ишмердиги</c:v>
                </c:pt>
                <c:pt idx="2">
                  <c:v>Электр энергия, газ, буу жана кондицияланган
 аба менен камсыздоо (жабдуу)</c:v>
                </c:pt>
                <c:pt idx="3">
                  <c:v>Финансылык ортомчулук жана камсыздандыруу</c:v>
                </c:pt>
                <c:pt idx="4">
                  <c:v>Искусство, көнүл ачуу жана эс алуу</c:v>
                </c:pt>
                <c:pt idx="5">
                  <c:v>Билим берүү</c:v>
                </c:pt>
                <c:pt idx="6">
                  <c:v>Айыл-чарбасы, токой чарбасы жана балык уулоочулук</c:v>
                </c:pt>
                <c:pt idx="7">
                  <c:v>Саламаттыкты сактоо жана калкты социалдык 
 жактан тейлөө</c:v>
                </c:pt>
                <c:pt idx="8">
                  <c:v>Пайдалуу кендерди казуу</c:v>
                </c:pt>
                <c:pt idx="9">
                  <c:v>Мейманканалар менен ресторандар ишмердиги</c:v>
                </c:pt>
                <c:pt idx="10">
                  <c:v>Кыймылсыз мүлк операциялары</c:v>
                </c:pt>
                <c:pt idx="11">
                  <c:v>Маалымат жана байланыш</c:v>
                </c:pt>
                <c:pt idx="12">
                  <c:v>Административтик жана көмөкчү ишмердик</c:v>
                </c:pt>
                <c:pt idx="13">
                  <c:v>Транспорттук ишмердик жана жүктөрду сактоо</c:v>
                </c:pt>
                <c:pt idx="14">
                  <c:v>Курулуш</c:v>
                </c:pt>
                <c:pt idx="15">
                  <c:v>Кесиптик, илимий жана техникалык ишмердик</c:v>
                </c:pt>
                <c:pt idx="16">
                  <c:v>Иштетүү өндүрүшү</c:v>
                </c:pt>
                <c:pt idx="17">
                  <c:v>Дүн жана чекене соода; автоунааларды жана 
  мотоциклдерди ондоо</c:v>
                </c:pt>
              </c:strCache>
            </c:strRef>
          </c:cat>
          <c:val>
            <c:numRef>
              <c:f>Лист1!$B$2:$B$19</c:f>
              <c:numCache>
                <c:formatCode>General</c:formatCode>
                <c:ptCount val="18"/>
                <c:pt idx="0">
                  <c:v>9</c:v>
                </c:pt>
                <c:pt idx="1">
                  <c:v>16</c:v>
                </c:pt>
                <c:pt idx="2">
                  <c:v>25</c:v>
                </c:pt>
                <c:pt idx="3">
                  <c:v>28</c:v>
                </c:pt>
                <c:pt idx="4">
                  <c:v>35</c:v>
                </c:pt>
                <c:pt idx="5">
                  <c:v>40</c:v>
                </c:pt>
                <c:pt idx="6">
                  <c:v>48</c:v>
                </c:pt>
                <c:pt idx="7">
                  <c:v>51</c:v>
                </c:pt>
                <c:pt idx="8">
                  <c:v>55</c:v>
                </c:pt>
                <c:pt idx="9">
                  <c:v>85</c:v>
                </c:pt>
                <c:pt idx="10">
                  <c:v>121</c:v>
                </c:pt>
                <c:pt idx="11">
                  <c:v>126</c:v>
                </c:pt>
                <c:pt idx="12">
                  <c:v>126</c:v>
                </c:pt>
                <c:pt idx="13">
                  <c:v>160</c:v>
                </c:pt>
                <c:pt idx="14">
                  <c:v>256</c:v>
                </c:pt>
                <c:pt idx="15">
                  <c:v>405</c:v>
                </c:pt>
                <c:pt idx="16">
                  <c:v>466</c:v>
                </c:pt>
                <c:pt idx="17">
                  <c:v>1064</c:v>
                </c:pt>
              </c:numCache>
            </c:numRef>
          </c:val>
        </c:ser>
        <c:dLbls>
          <c:showLegendKey val="0"/>
          <c:showVal val="0"/>
          <c:showCatName val="0"/>
          <c:showSerName val="0"/>
          <c:showPercent val="0"/>
          <c:showBubbleSize val="0"/>
        </c:dLbls>
        <c:gapWidth val="30"/>
        <c:overlap val="100"/>
        <c:axId val="602843848"/>
        <c:axId val="602837576"/>
      </c:barChart>
      <c:catAx>
        <c:axId val="602843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1" u="sng" strike="noStrike" kern="1200" baseline="0">
                <a:solidFill>
                  <a:schemeClr val="tx1">
                    <a:lumMod val="65000"/>
                    <a:lumOff val="35000"/>
                  </a:schemeClr>
                </a:solidFill>
                <a:latin typeface="+mn-lt"/>
                <a:ea typeface="+mn-ea"/>
                <a:cs typeface="+mn-cs"/>
              </a:defRPr>
            </a:pPr>
            <a:endParaRPr lang="ru-RU"/>
          </a:p>
        </c:txPr>
        <c:crossAx val="602837576"/>
        <c:crosses val="autoZero"/>
        <c:auto val="1"/>
        <c:lblAlgn val="ctr"/>
        <c:lblOffset val="100"/>
        <c:noMultiLvlLbl val="0"/>
      </c:catAx>
      <c:valAx>
        <c:axId val="60283757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ru-RU"/>
          </a:p>
        </c:txPr>
        <c:crossAx val="602843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47102843333491"/>
          <c:y val="3.4688202281602763E-2"/>
          <c:w val="0.40162401574803153"/>
          <c:h val="0.67443506456300062"/>
        </c:manualLayout>
      </c:layout>
      <c:pieChart>
        <c:varyColors val="1"/>
        <c:dLbls>
          <c:showLegendKey val="0"/>
          <c:showVal val="0"/>
          <c:showCatName val="0"/>
          <c:showSerName val="0"/>
          <c:showPercent val="0"/>
          <c:showBubbleSize val="0"/>
          <c:showLeaderLines val="0"/>
        </c:dLbls>
        <c:firstSliceAng val="316"/>
      </c:pieChart>
    </c:plotArea>
    <c:legend>
      <c:legendPos val="r"/>
      <c:layout>
        <c:manualLayout>
          <c:xMode val="edge"/>
          <c:yMode val="edge"/>
          <c:x val="0.65311050394919434"/>
          <c:y val="6.553720841914413E-3"/>
          <c:w val="0.33750000000000002"/>
          <c:h val="0.71577748996473189"/>
        </c:manualLayout>
      </c:layout>
      <c:overlay val="0"/>
      <c:txPr>
        <a:bodyPr/>
        <a:lstStyle/>
        <a:p>
          <a:pPr>
            <a:defRPr sz="1400" b="1" baseline="0"/>
          </a:pPr>
          <a:endParaRPr lang="ru-RU"/>
        </a:p>
      </c:txPr>
    </c:legend>
    <c:plotVisOnly val="1"/>
    <c:dispBlanksAs val="gap"/>
    <c:showDLblsOverMax val="0"/>
  </c:chart>
  <c:spPr>
    <a:effectLst>
      <a:outerShdw blurRad="63500" dist="50800" dir="7200000" sx="101000" sy="101000" algn="ctr" rotWithShape="0">
        <a:srgbClr val="000000">
          <a:alpha val="99000"/>
        </a:srgbClr>
      </a:outerShdw>
    </a:effectLst>
  </c:spPr>
  <c:txPr>
    <a:bodyPr/>
    <a:lstStyle/>
    <a:p>
      <a:pPr>
        <a:defRPr sz="1800"/>
      </a:pPr>
      <a:endParaRPr lang="ru-RU"/>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21168679670512"/>
          <c:y val="0.10384359348046864"/>
          <c:w val="0.4213226808632875"/>
          <c:h val="0.63198402129493125"/>
        </c:manualLayout>
      </c:layout>
      <c:pieChart>
        <c:varyColors val="1"/>
        <c:ser>
          <c:idx val="0"/>
          <c:order val="0"/>
          <c:tx>
            <c:strRef>
              <c:f>Лист1!$B$1</c:f>
              <c:strCache>
                <c:ptCount val="1"/>
                <c:pt idx="0">
                  <c:v>2017</c:v>
                </c:pt>
              </c:strCache>
            </c:strRef>
          </c:tx>
          <c:spPr>
            <a:effectLst>
              <a:glow rad="152400">
                <a:schemeClr val="accent1">
                  <a:alpha val="40000"/>
                </a:schemeClr>
              </a:glow>
            </a:effectLst>
          </c:spPr>
          <c:explosion val="21"/>
          <c:dPt>
            <c:idx val="0"/>
            <c:bubble3D val="0"/>
            <c:spPr>
              <a:solidFill>
                <a:schemeClr val="accent1"/>
              </a:solidFill>
              <a:ln w="19050">
                <a:solidFill>
                  <a:schemeClr val="lt1"/>
                </a:solidFill>
              </a:ln>
              <a:effectLst>
                <a:glow rad="152400">
                  <a:schemeClr val="accent1">
                    <a:alpha val="40000"/>
                  </a:schemeClr>
                </a:glow>
              </a:effectLst>
            </c:spPr>
          </c:dPt>
          <c:dPt>
            <c:idx val="1"/>
            <c:bubble3D val="0"/>
            <c:spPr>
              <a:solidFill>
                <a:schemeClr val="accent2"/>
              </a:solidFill>
              <a:ln w="19050">
                <a:solidFill>
                  <a:schemeClr val="lt1"/>
                </a:solidFill>
              </a:ln>
              <a:effectLst>
                <a:glow rad="152400">
                  <a:schemeClr val="accent1">
                    <a:alpha val="40000"/>
                  </a:schemeClr>
                </a:glow>
              </a:effectLst>
            </c:spPr>
          </c:dPt>
          <c:dPt>
            <c:idx val="2"/>
            <c:bubble3D val="0"/>
            <c:spPr>
              <a:solidFill>
                <a:schemeClr val="accent3"/>
              </a:solidFill>
              <a:ln w="19050">
                <a:solidFill>
                  <a:schemeClr val="lt1"/>
                </a:solidFill>
              </a:ln>
              <a:effectLst>
                <a:glow rad="152400">
                  <a:schemeClr val="accent1">
                    <a:alpha val="40000"/>
                  </a:schemeClr>
                </a:glow>
              </a:effectLst>
            </c:spPr>
          </c:dPt>
          <c:dPt>
            <c:idx val="3"/>
            <c:bubble3D val="0"/>
            <c:spPr>
              <a:solidFill>
                <a:schemeClr val="accent4"/>
              </a:solidFill>
              <a:ln w="19050">
                <a:solidFill>
                  <a:schemeClr val="lt1"/>
                </a:solidFill>
              </a:ln>
              <a:effectLst>
                <a:glow rad="152400">
                  <a:schemeClr val="accent1">
                    <a:alpha val="40000"/>
                  </a:schemeClr>
                </a:glow>
              </a:effectLst>
            </c:spPr>
          </c:dPt>
          <c:dPt>
            <c:idx val="4"/>
            <c:bubble3D val="0"/>
            <c:spPr>
              <a:solidFill>
                <a:schemeClr val="accent5">
                  <a:lumMod val="40000"/>
                  <a:lumOff val="60000"/>
                </a:schemeClr>
              </a:solidFill>
              <a:ln w="19050">
                <a:solidFill>
                  <a:schemeClr val="lt1"/>
                </a:solidFill>
              </a:ln>
              <a:effectLst>
                <a:glow rad="152400">
                  <a:schemeClr val="accent1">
                    <a:alpha val="40000"/>
                  </a:schemeClr>
                </a:glow>
              </a:effectLst>
            </c:spPr>
          </c:dPt>
          <c:dPt>
            <c:idx val="5"/>
            <c:bubble3D val="0"/>
            <c:spPr>
              <a:solidFill>
                <a:schemeClr val="accent6"/>
              </a:solidFill>
              <a:ln w="19050">
                <a:solidFill>
                  <a:schemeClr val="lt1"/>
                </a:solidFill>
              </a:ln>
              <a:effectLst>
                <a:glow rad="152400">
                  <a:schemeClr val="accent1">
                    <a:alpha val="40000"/>
                  </a:schemeClr>
                </a:glow>
              </a:effectLst>
            </c:spPr>
          </c:dPt>
          <c:dPt>
            <c:idx val="6"/>
            <c:bubble3D val="0"/>
            <c:spPr>
              <a:solidFill>
                <a:schemeClr val="accent1">
                  <a:lumMod val="60000"/>
                </a:schemeClr>
              </a:solidFill>
              <a:ln w="19050">
                <a:solidFill>
                  <a:schemeClr val="lt1"/>
                </a:solidFill>
              </a:ln>
              <a:effectLst>
                <a:glow rad="152400">
                  <a:schemeClr val="accent1">
                    <a:alpha val="40000"/>
                  </a:schemeClr>
                </a:glow>
              </a:effectLst>
            </c:spPr>
          </c:dPt>
          <c:dPt>
            <c:idx val="7"/>
            <c:bubble3D val="0"/>
            <c:spPr>
              <a:solidFill>
                <a:schemeClr val="accent2">
                  <a:lumMod val="60000"/>
                </a:schemeClr>
              </a:solidFill>
              <a:ln w="19050">
                <a:solidFill>
                  <a:schemeClr val="lt1"/>
                </a:solidFill>
              </a:ln>
              <a:effectLst>
                <a:glow rad="152400">
                  <a:schemeClr val="accent1">
                    <a:alpha val="40000"/>
                  </a:schemeClr>
                </a:glow>
              </a:effectLst>
            </c:spPr>
          </c:dPt>
          <c:dPt>
            <c:idx val="8"/>
            <c:bubble3D val="0"/>
            <c:spPr>
              <a:solidFill>
                <a:schemeClr val="accent3">
                  <a:lumMod val="60000"/>
                </a:schemeClr>
              </a:solidFill>
              <a:ln w="19050">
                <a:solidFill>
                  <a:schemeClr val="lt1"/>
                </a:solidFill>
              </a:ln>
              <a:effectLst>
                <a:glow rad="152400">
                  <a:schemeClr val="accent1">
                    <a:alpha val="40000"/>
                  </a:schemeClr>
                </a:glow>
              </a:effectLst>
            </c:spPr>
          </c:dPt>
          <c:dPt>
            <c:idx val="9"/>
            <c:bubble3D val="0"/>
            <c:spPr>
              <a:solidFill>
                <a:schemeClr val="accent4">
                  <a:lumMod val="60000"/>
                </a:schemeClr>
              </a:solidFill>
              <a:ln w="19050">
                <a:solidFill>
                  <a:schemeClr val="lt1"/>
                </a:solidFill>
              </a:ln>
              <a:effectLst>
                <a:glow rad="152400">
                  <a:schemeClr val="accent1">
                    <a:alpha val="40000"/>
                  </a:schemeClr>
                </a:glow>
              </a:effectLst>
            </c:spPr>
          </c:dPt>
          <c:dLbls>
            <c:dLbl>
              <c:idx val="0"/>
              <c:layout>
                <c:manualLayout>
                  <c:x val="-1.1863017204437602E-2"/>
                  <c:y val="-6.5912320494148052E-2"/>
                </c:manualLayout>
              </c:layout>
              <c:tx>
                <c:rich>
                  <a:bodyPr/>
                  <a:lstStyle/>
                  <a:p>
                    <a:r>
                      <a:rPr lang="en-US" dirty="0" smtClean="0"/>
                      <a:t>A.</a:t>
                    </a:r>
                    <a:r>
                      <a:rPr lang="en-US" baseline="0" dirty="0" smtClean="0"/>
                      <a:t> </a:t>
                    </a:r>
                    <a:fld id="{46C567AB-0AEA-4629-8F36-24DB84E5F64C}" type="VALUE">
                      <a:rPr lang="en-US" smtClean="0"/>
                      <a:pPr/>
                      <a:t>[ЗНАЧЕНИЕ]</a:t>
                    </a:fld>
                    <a:r>
                      <a:rPr lang="en-US" dirty="0" smtClean="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3.2226577999269923E-2"/>
                  <c:y val="-4.9292649335548763E-2"/>
                </c:manualLayout>
              </c:layout>
              <c:tx>
                <c:rich>
                  <a:bodyPr/>
                  <a:lstStyle/>
                  <a:p>
                    <a:r>
                      <a:rPr lang="en-US" dirty="0" smtClean="0"/>
                      <a:t>B. </a:t>
                    </a:r>
                    <a:fld id="{7926A735-B087-4DDD-8BFF-6FE26D48632E}" type="VALUE">
                      <a:rPr lang="en-US" smtClean="0"/>
                      <a:pPr/>
                      <a:t>[ЗНАЧЕНИЕ]</a:t>
                    </a:fld>
                    <a:r>
                      <a:rPr lang="en-US" dirty="0" smtClean="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6.2341907446791626E-2"/>
                  <c:y val="0.10510296800240637"/>
                </c:manualLayout>
              </c:layout>
              <c:tx>
                <c:rich>
                  <a:bodyPr/>
                  <a:lstStyle/>
                  <a:p>
                    <a:r>
                      <a:rPr lang="en-US" dirty="0" smtClean="0"/>
                      <a:t>C. </a:t>
                    </a:r>
                    <a:fld id="{5FA3CC66-4085-4985-BFE8-693339A20AD2}" type="VALUE">
                      <a:rPr lang="en-US" smtClean="0"/>
                      <a:pPr/>
                      <a:t>[ЗНАЧЕНИЕ]</a:t>
                    </a:fld>
                    <a:r>
                      <a:rPr lang="en-US" dirty="0" smtClean="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3"/>
              <c:layout>
                <c:manualLayout>
                  <c:x val="-9.9150565611757488E-2"/>
                  <c:y val="-5.4067034417721593E-2"/>
                </c:manualLayout>
              </c:layout>
              <c:tx>
                <c:rich>
                  <a:bodyPr/>
                  <a:lstStyle/>
                  <a:p>
                    <a:r>
                      <a:rPr lang="en-US" dirty="0" smtClean="0"/>
                      <a:t>D.</a:t>
                    </a:r>
                    <a:r>
                      <a:rPr lang="en-US" baseline="0" dirty="0" smtClean="0"/>
                      <a:t> </a:t>
                    </a:r>
                    <a:fld id="{910DB495-F7DA-4040-9DB8-EC26575B1620}" type="VALUE">
                      <a:rPr lang="en-US" smtClean="0"/>
                      <a:pPr/>
                      <a:t>[ЗНАЧЕНИЕ]</a:t>
                    </a:fld>
                    <a:r>
                      <a:rPr lang="en-US" dirty="0" smtClean="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1.4114547833023558E-2"/>
                  <c:y val="-5.921076336863472E-3"/>
                </c:manualLayout>
              </c:layout>
              <c:tx>
                <c:rich>
                  <a:bodyPr/>
                  <a:lstStyle/>
                  <a:p>
                    <a:r>
                      <a:rPr lang="en-US" dirty="0" smtClean="0"/>
                      <a:t>F. </a:t>
                    </a:r>
                    <a:fld id="{D2CDFDDA-5EA8-44D1-81AB-49E6058BFA5B}" type="VALUE">
                      <a:rPr lang="en-US" smtClean="0"/>
                      <a:pPr/>
                      <a:t>[ЗНАЧЕНИЕ]</a:t>
                    </a:fld>
                    <a:r>
                      <a:rPr lang="en-US" dirty="0" smtClean="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layout>
                <c:manualLayout>
                  <c:x val="-1.5176992346195762E-2"/>
                  <c:y val="5.4970443399506835E-3"/>
                </c:manualLayout>
              </c:layout>
              <c:tx>
                <c:rich>
                  <a:bodyPr/>
                  <a:lstStyle/>
                  <a:p>
                    <a:r>
                      <a:rPr lang="en-US" dirty="0" smtClean="0"/>
                      <a:t>G. </a:t>
                    </a:r>
                    <a:fld id="{6280CD4F-AA16-41D1-A1B6-E98FC2128F4D}" type="VALUE">
                      <a:rPr lang="en-US" smtClean="0"/>
                      <a:pPr/>
                      <a:t>[ЗНАЧЕНИЕ]</a:t>
                    </a:fld>
                    <a:r>
                      <a:rPr lang="en-US" baseline="0" dirty="0" smtClean="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layout>
                <c:manualLayout>
                  <c:x val="-1.3783810727379497E-2"/>
                  <c:y val="9.5847072927147794E-2"/>
                </c:manualLayout>
              </c:layout>
              <c:tx>
                <c:rich>
                  <a:bodyPr/>
                  <a:lstStyle/>
                  <a:p>
                    <a:r>
                      <a:rPr lang="en-US" dirty="0" smtClean="0"/>
                      <a:t>J. </a:t>
                    </a:r>
                    <a:fld id="{BCF1FEBA-E188-430C-A44C-15E42832D36B}" type="VALUE">
                      <a:rPr lang="en-US" smtClean="0"/>
                      <a:pPr/>
                      <a:t>[ЗНАЧЕНИЕ]</a:t>
                    </a:fld>
                    <a:r>
                      <a:rPr lang="en-US" dirty="0" smtClean="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layout>
                <c:manualLayout>
                  <c:x val="-1.2597806592918254E-2"/>
                  <c:y val="8.5502849851801038E-2"/>
                </c:manualLayout>
              </c:layout>
              <c:tx>
                <c:rich>
                  <a:bodyPr rot="0" spcFirstLastPara="1" vertOverflow="overflow" horzOverflow="overflow" vert="horz" wrap="square" lIns="38100" tIns="19050" rIns="38100" bIns="19050" anchor="ctr" anchorCtr="0">
                    <a:spAutoFit/>
                  </a:bodyPr>
                  <a:lstStyle/>
                  <a:p>
                    <a:pPr algn="l">
                      <a:defRPr sz="1197"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r>
                      <a:rPr lang="en-US" dirty="0" smtClean="0"/>
                      <a:t>M.</a:t>
                    </a:r>
                    <a:r>
                      <a:rPr lang="en-US" baseline="0" dirty="0" smtClean="0"/>
                      <a:t> </a:t>
                    </a:r>
                    <a:fld id="{1826F46F-C01B-447F-BA31-FD6FC29E3051}" type="VALUE">
                      <a:rPr lang="en-US" smtClean="0"/>
                      <a:pPr algn="l">
                        <a:defRPr b="1">
                          <a:latin typeface="Times New Roman" panose="02020603050405020304" pitchFamily="18" charset="0"/>
                          <a:cs typeface="Times New Roman" panose="02020603050405020304" pitchFamily="18" charset="0"/>
                        </a:defRPr>
                      </a:pPr>
                      <a:t>[ЗНАЧЕНИЕ]</a:t>
                    </a:fld>
                    <a:r>
                      <a:rPr lang="en-US" baseline="0" dirty="0" smtClean="0"/>
                      <a:t> </a:t>
                    </a:r>
                  </a:p>
                </c:rich>
              </c:tx>
              <c:spPr>
                <a:noFill/>
                <a:ln>
                  <a:noFill/>
                </a:ln>
                <a:effectLst/>
              </c:spPr>
              <c:txPr>
                <a:bodyPr rot="0" spcFirstLastPara="1" vertOverflow="overflow" horzOverflow="overflow" vert="horz" wrap="square" lIns="38100" tIns="19050" rIns="38100" bIns="19050" anchor="ctr" anchorCtr="0">
                  <a:spAutoFit/>
                </a:bodyPr>
                <a:lstStyle/>
                <a:p>
                  <a:pPr algn="l">
                    <a:defRPr sz="1197"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layout>
                <c:manualLayout>
                  <c:x val="-2.18599223102195E-2"/>
                  <c:y val="6.6279404502605332E-2"/>
                </c:manualLayout>
              </c:layout>
              <c:tx>
                <c:rich>
                  <a:bodyPr/>
                  <a:lstStyle/>
                  <a:p>
                    <a:r>
                      <a:rPr lang="en-US" dirty="0" smtClean="0"/>
                      <a:t>N.</a:t>
                    </a:r>
                    <a:r>
                      <a:rPr lang="en-US" baseline="0" dirty="0" smtClean="0"/>
                      <a:t> </a:t>
                    </a:r>
                    <a:fld id="{6DD0628F-A44B-4400-93D6-9584770E20F4}" type="VALUE">
                      <a:rPr lang="en-US" smtClean="0"/>
                      <a:pPr/>
                      <a:t>[ЗНАЧЕНИЕ]</a:t>
                    </a:fld>
                    <a:endParaRPr lang="en-US" baseline="0" dirty="0" smtClean="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9"/>
              <c:layout>
                <c:manualLayout>
                  <c:x val="8.2939693208691019E-4"/>
                  <c:y val="8.3714435740182905E-2"/>
                </c:manualLayout>
              </c:layout>
              <c:tx>
                <c:rich>
                  <a:bodyPr rot="0" spcFirstLastPara="1" vertOverflow="overflow" horzOverflow="overflow" vert="horz" wrap="square" lIns="38100" tIns="19050" rIns="38100" bIns="19050" anchor="ctr" anchorCtr="1">
                    <a:noAutofit/>
                  </a:bodyPr>
                  <a:lstStyle/>
                  <a:p>
                    <a:pPr>
                      <a:defRPr sz="1197"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r>
                      <a:rPr lang="ru-RU" dirty="0" err="1" smtClean="0"/>
                      <a:t>Башкалар</a:t>
                    </a:r>
                    <a:r>
                      <a:rPr lang="ru-RU" dirty="0" smtClean="0"/>
                      <a:t>: </a:t>
                    </a:r>
                    <a:fld id="{024C657B-E31B-40F8-9E78-6B85372BE021}" type="VALUE">
                      <a:rPr lang="en-US" smtClean="0"/>
                      <a:pPr>
                        <a:defRPr b="1">
                          <a:latin typeface="Times New Roman" panose="02020603050405020304" pitchFamily="18" charset="0"/>
                          <a:cs typeface="Times New Roman" panose="02020603050405020304" pitchFamily="18" charset="0"/>
                        </a:defRPr>
                      </a:pPr>
                      <a:t>[ЗНАЧЕНИЕ]</a:t>
                    </a:fld>
                    <a:endParaRPr lang="ru-RU" dirty="0" smtClean="0"/>
                  </a:p>
                </c:rich>
              </c:tx>
              <c:spPr>
                <a:noFill/>
                <a:ln>
                  <a:noFill/>
                </a:ln>
                <a:effectLst/>
              </c:spPr>
              <c:txPr>
                <a:bodyPr rot="0" spcFirstLastPara="1" vertOverflow="overflow" horzOverflow="overflow" vert="horz" wrap="square" lIns="38100" tIns="19050" rIns="38100" bIns="19050" anchor="ctr" anchorCtr="1">
                  <a:noAutofit/>
                </a:bodyPr>
                <a:lstStyle/>
                <a:p>
                  <a:pPr>
                    <a:defRPr sz="1197"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manualLayout>
                      <c:w val="0.13222191581887727"/>
                      <c:h val="5.6169273046507512E-2"/>
                    </c:manualLayout>
                  </c15:layout>
                  <c15:dlblFieldTable/>
                  <c15:showDataLabelsRange val="0"/>
                </c:ext>
              </c:extLst>
            </c:dLbl>
            <c:spPr>
              <a:noFill/>
              <a:ln>
                <a:noFill/>
              </a:ln>
              <a:effectLst/>
            </c:spPr>
            <c:txPr>
              <a:bodyPr rot="0" spcFirstLastPara="1" vertOverflow="overflow" horzOverflow="overflow"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1"/>
            <c:leaderLines>
              <c:spPr>
                <a:ln w="9525" cap="flat" cmpd="sng" algn="ctr">
                  <a:solidFill>
                    <a:srgbClr val="002060"/>
                  </a:solidFill>
                  <a:round/>
                </a:ln>
                <a:effectLst/>
              </c:spPr>
            </c:leaderLines>
            <c:extLst>
              <c:ext xmlns:c15="http://schemas.microsoft.com/office/drawing/2012/chart" uri="{CE6537A1-D6FC-4f65-9D91-7224C49458BB}"/>
            </c:extLst>
          </c:dLbls>
          <c:cat>
            <c:strRef>
              <c:f>Лист1!$A$2:$A$11</c:f>
              <c:strCache>
                <c:ptCount val="10"/>
                <c:pt idx="0">
                  <c:v> А.Айыл-чарбасы, токой чарбасы жана балык уулоочулук</c:v>
                </c:pt>
                <c:pt idx="1">
                  <c:v>B. Пайдалуу кендерди казуу</c:v>
                </c:pt>
                <c:pt idx="2">
                  <c:v>C. Иштетүү өндүрүшү</c:v>
                </c:pt>
                <c:pt idx="3">
                  <c:v>D. Суу менен жабдуу, тазалоо, калдыктарды иштетүү жана кайра пайдалануучу чийки затты  алуу</c:v>
                </c:pt>
                <c:pt idx="4">
                  <c:v>F. Курулуш</c:v>
                </c:pt>
                <c:pt idx="5">
                  <c:v>G.Дүн жана чекене соода; автомобилдерди жана 
  мотоциклдерди ондоо</c:v>
                </c:pt>
                <c:pt idx="6">
                  <c:v> J. Маалымат жана байланыш</c:v>
                </c:pt>
                <c:pt idx="7">
                  <c:v>  M.Кесиптик, илимий жана техникалык ишмердик</c:v>
                </c:pt>
                <c:pt idx="8">
                  <c:v>  N. Административтик жана көмөкчү ишмердик</c:v>
                </c:pt>
                <c:pt idx="9">
                  <c:v>башкалар</c:v>
                </c:pt>
              </c:strCache>
            </c:strRef>
          </c:cat>
          <c:val>
            <c:numRef>
              <c:f>Лист1!$B$2:$B$11</c:f>
              <c:numCache>
                <c:formatCode>General</c:formatCode>
                <c:ptCount val="10"/>
                <c:pt idx="0">
                  <c:v>0.4</c:v>
                </c:pt>
                <c:pt idx="1">
                  <c:v>6.4</c:v>
                </c:pt>
                <c:pt idx="2">
                  <c:v>17.5</c:v>
                </c:pt>
                <c:pt idx="3">
                  <c:v>11.1</c:v>
                </c:pt>
                <c:pt idx="4">
                  <c:v>3.9</c:v>
                </c:pt>
                <c:pt idx="5">
                  <c:v>11.5</c:v>
                </c:pt>
                <c:pt idx="6">
                  <c:v>3.2</c:v>
                </c:pt>
                <c:pt idx="7">
                  <c:v>2.7</c:v>
                </c:pt>
                <c:pt idx="8">
                  <c:v>1.5</c:v>
                </c:pt>
                <c:pt idx="9">
                  <c:v>4.3</c:v>
                </c:pt>
              </c:numCache>
            </c:numRef>
          </c:val>
        </c:ser>
        <c:dLbls>
          <c:showLegendKey val="0"/>
          <c:showVal val="0"/>
          <c:showCatName val="0"/>
          <c:showSerName val="0"/>
          <c:showPercent val="0"/>
          <c:showBubbleSize val="0"/>
          <c:showLeaderLines val="1"/>
        </c:dLbls>
        <c:firstSliceAng val="290"/>
      </c:pieChart>
      <c:spPr>
        <a:noFill/>
        <a:ln>
          <a:noFill/>
        </a:ln>
        <a:effectLst>
          <a:glow rad="1231900">
            <a:schemeClr val="accent1">
              <a:alpha val="40000"/>
            </a:schemeClr>
          </a:glow>
          <a:softEdge rad="711200"/>
        </a:effectLst>
      </c:spPr>
    </c:plotArea>
    <c:legend>
      <c:legendPos val="r"/>
      <c:layout>
        <c:manualLayout>
          <c:xMode val="edge"/>
          <c:yMode val="edge"/>
          <c:x val="0.52517255027219212"/>
          <c:y val="8.0504170395352182E-4"/>
          <c:w val="0.4729263712762074"/>
          <c:h val="0.99919498540218021"/>
        </c:manualLayout>
      </c:layout>
      <c:overlay val="0"/>
      <c:spPr>
        <a:noFill/>
        <a:ln>
          <a:noFill/>
        </a:ln>
        <a:effectLst/>
      </c:spPr>
      <c:txPr>
        <a:bodyPr rot="0" spcFirstLastPara="1" vertOverflow="ellipsis" vert="horz" wrap="square" anchor="ctr" anchorCtr="1"/>
        <a:lstStyle/>
        <a:p>
          <a:pPr>
            <a:defRPr sz="1100" b="1" i="1"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gradFill flip="none" rotWithShape="1">
        <a:gsLst>
          <a:gs pos="51000">
            <a:schemeClr val="accent1">
              <a:lumMod val="5000"/>
              <a:lumOff val="95000"/>
              <a:alpha val="37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7200000" scaled="0"/>
        <a:tileRect/>
      </a:gradFill>
      <a:prstDash val="sysDot"/>
      <a:bevel/>
    </a:ln>
    <a:effectLst>
      <a:glow rad="520700">
        <a:schemeClr val="accent1">
          <a:alpha val="78000"/>
        </a:schemeClr>
      </a:glow>
      <a:softEdge rad="165100"/>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989700707382507"/>
          <c:y val="3.0831189696871288E-2"/>
          <c:w val="0.82031738336593352"/>
          <c:h val="0.95009559123060416"/>
        </c:manualLayout>
      </c:layout>
      <c:bar3DChart>
        <c:barDir val="col"/>
        <c:grouping val="clustered"/>
        <c:varyColors val="0"/>
        <c:ser>
          <c:idx val="0"/>
          <c:order val="0"/>
          <c:tx>
            <c:strRef>
              <c:f>Лист1!$B$1</c:f>
              <c:strCache>
                <c:ptCount val="1"/>
                <c:pt idx="0">
                  <c:v>2006</c:v>
                </c:pt>
              </c:strCache>
            </c:strRef>
          </c:tx>
          <c:invertIfNegative val="0"/>
          <c:dLbls>
            <c:dLbl>
              <c:idx val="0"/>
              <c:layout>
                <c:manualLayout>
                  <c:x val="4.6296296296296294E-3"/>
                  <c:y val="-3.086635926983942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Лист1!$B$2</c:f>
            </c:numRef>
          </c:val>
        </c:ser>
        <c:ser>
          <c:idx val="1"/>
          <c:order val="1"/>
          <c:tx>
            <c:strRef>
              <c:f>Лист1!$C$1</c:f>
              <c:strCache>
                <c:ptCount val="1"/>
                <c:pt idx="0">
                  <c:v>2007</c:v>
                </c:pt>
              </c:strCache>
            </c:strRef>
          </c:tx>
          <c:invertIfNegative val="0"/>
          <c:dLbls>
            <c:dLbl>
              <c:idx val="0"/>
              <c:layout>
                <c:manualLayout>
                  <c:x val="7.716049382716049E-3"/>
                  <c:y val="-4.7702555235206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Лист1!$C$2</c:f>
            </c:numRef>
          </c:val>
        </c:ser>
        <c:ser>
          <c:idx val="2"/>
          <c:order val="2"/>
          <c:tx>
            <c:strRef>
              <c:f>Лист1!$D$1</c:f>
              <c:strCache>
                <c:ptCount val="1"/>
                <c:pt idx="0">
                  <c:v>2008</c:v>
                </c:pt>
              </c:strCache>
            </c:strRef>
          </c:tx>
          <c:invertIfNegative val="0"/>
          <c:dLbls>
            <c:dLbl>
              <c:idx val="0"/>
              <c:layout>
                <c:manualLayout>
                  <c:x val="1.0802469135802469E-2"/>
                  <c:y val="-3.367239193073385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Лист1!$D$2</c:f>
            </c:numRef>
          </c:val>
        </c:ser>
        <c:ser>
          <c:idx val="3"/>
          <c:order val="3"/>
          <c:tx>
            <c:strRef>
              <c:f>Лист1!$E$1</c:f>
              <c:strCache>
                <c:ptCount val="1"/>
                <c:pt idx="0">
                  <c:v>2009</c:v>
                </c:pt>
              </c:strCache>
            </c:strRef>
          </c:tx>
          <c:invertIfNegative val="0"/>
          <c:dLbls>
            <c:dLbl>
              <c:idx val="0"/>
              <c:layout>
                <c:manualLayout>
                  <c:x val="7.716049382716049E-3"/>
                  <c:y val="-2.806032660894488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Лист1!$E$2</c:f>
            </c:numRef>
          </c:val>
        </c:ser>
        <c:ser>
          <c:idx val="4"/>
          <c:order val="4"/>
          <c:tx>
            <c:strRef>
              <c:f>Лист1!$F$1</c:f>
              <c:strCache>
                <c:ptCount val="1"/>
                <c:pt idx="0">
                  <c:v>2010</c:v>
                </c:pt>
              </c:strCache>
            </c:strRef>
          </c:tx>
          <c:invertIfNegative val="0"/>
          <c:dLbls>
            <c:dLbl>
              <c:idx val="0"/>
              <c:layout>
                <c:manualLayout>
                  <c:x val="4.629629629629573E-3"/>
                  <c:y val="-2.244826128715590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Лист1!$F$2</c:f>
            </c:numRef>
          </c:val>
        </c:ser>
        <c:ser>
          <c:idx val="5"/>
          <c:order val="5"/>
          <c:tx>
            <c:strRef>
              <c:f>Лист1!$G$1</c:f>
              <c:strCache>
                <c:ptCount val="1"/>
                <c:pt idx="0">
                  <c:v>2011</c:v>
                </c:pt>
              </c:strCache>
            </c:strRef>
          </c:tx>
          <c:invertIfNegative val="0"/>
          <c:dLbls>
            <c:dLbl>
              <c:idx val="0"/>
              <c:layout>
                <c:manualLayout>
                  <c:x val="4.6296296296296294E-3"/>
                  <c:y val="-2.8060326608944895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Лист1!$G$2</c:f>
            </c:numRef>
          </c:val>
        </c:ser>
        <c:ser>
          <c:idx val="6"/>
          <c:order val="6"/>
          <c:tx>
            <c:strRef>
              <c:f>Лист1!$H$1</c:f>
              <c:strCache>
                <c:ptCount val="1"/>
                <c:pt idx="0">
                  <c:v>2012</c:v>
                </c:pt>
              </c:strCache>
            </c:strRef>
          </c:tx>
          <c:invertIfNegative val="0"/>
          <c:dLbls>
            <c:dLbl>
              <c:idx val="0"/>
              <c:layout>
                <c:manualLayout>
                  <c:x val="9.2592592592592587E-3"/>
                  <c:y val="-2.244826128715590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Лист1!$H$2</c:f>
            </c:numRef>
          </c:val>
        </c:ser>
        <c:ser>
          <c:idx val="7"/>
          <c:order val="7"/>
          <c:tx>
            <c:strRef>
              <c:f>Лист1!$I$1</c:f>
              <c:strCache>
                <c:ptCount val="1"/>
                <c:pt idx="0">
                  <c:v>2013</c:v>
                </c:pt>
              </c:strCache>
            </c:strRef>
          </c:tx>
          <c:invertIfNegative val="0"/>
          <c:dLbls>
            <c:dLbl>
              <c:idx val="0"/>
              <c:layout>
                <c:manualLayout>
                  <c:x val="6.1728395061728392E-3"/>
                  <c:y val="-1.40301633044724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i="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Лист1!$I$2</c:f>
              <c:numCache>
                <c:formatCode>General</c:formatCode>
                <c:ptCount val="1"/>
                <c:pt idx="0">
                  <c:v>18.399999999999999</c:v>
                </c:pt>
              </c:numCache>
            </c:numRef>
          </c:val>
        </c:ser>
        <c:ser>
          <c:idx val="8"/>
          <c:order val="8"/>
          <c:tx>
            <c:strRef>
              <c:f>Лист1!$J$1</c:f>
              <c:strCache>
                <c:ptCount val="1"/>
                <c:pt idx="0">
                  <c:v>2014</c:v>
                </c:pt>
              </c:strCache>
            </c:strRef>
          </c:tx>
          <c:invertIfNegative val="0"/>
          <c:dLbls>
            <c:dLbl>
              <c:idx val="0"/>
              <c:layout>
                <c:manualLayout>
                  <c:x val="-1.9063538394724472E-3"/>
                  <c:y val="1.683632374180646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i="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Лист1!$J$2</c:f>
              <c:numCache>
                <c:formatCode>General</c:formatCode>
                <c:ptCount val="1"/>
                <c:pt idx="0">
                  <c:v>-7.4</c:v>
                </c:pt>
              </c:numCache>
            </c:numRef>
          </c:val>
        </c:ser>
        <c:ser>
          <c:idx val="9"/>
          <c:order val="9"/>
          <c:tx>
            <c:strRef>
              <c:f>Лист1!$K$1</c:f>
              <c:strCache>
                <c:ptCount val="1"/>
                <c:pt idx="0">
                  <c:v>2015</c:v>
                </c:pt>
              </c:strCache>
            </c:strRef>
          </c:tx>
          <c:invertIfNegative val="0"/>
          <c:dLbls>
            <c:dLbl>
              <c:idx val="0"/>
              <c:layout>
                <c:manualLayout>
                  <c:x val="0.12419453394067326"/>
                  <c:y val="9.460245157945423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i="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Балансовая прибыль (-убыток)</c:v>
                </c:pt>
              </c:strCache>
            </c:strRef>
          </c:cat>
          <c:val>
            <c:numRef>
              <c:f>Лист1!$K$2</c:f>
              <c:numCache>
                <c:formatCode>General</c:formatCode>
                <c:ptCount val="1"/>
                <c:pt idx="0">
                  <c:v>-31.6</c:v>
                </c:pt>
              </c:numCache>
            </c:numRef>
          </c:val>
        </c:ser>
        <c:ser>
          <c:idx val="10"/>
          <c:order val="10"/>
          <c:tx>
            <c:strRef>
              <c:f>Лист1!$L$1</c:f>
              <c:strCache>
                <c:ptCount val="1"/>
                <c:pt idx="0">
                  <c:v>2016</c:v>
                </c:pt>
              </c:strCache>
            </c:strRef>
          </c:tx>
          <c:invertIfNegative val="0"/>
          <c:dLbls>
            <c:dLbl>
              <c:idx val="0"/>
              <c:layout>
                <c:manualLayout>
                  <c:x val="5.3445240091167011E-3"/>
                  <c:y val="-2.9394882050142578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nchorCtr="0">
                <a:spAutoFit/>
              </a:bodyPr>
              <a:lstStyle/>
              <a:p>
                <a:pPr algn="ctr">
                  <a:defRPr lang="ru-RU" sz="1200" b="1" i="1"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c:f>
              <c:strCache>
                <c:ptCount val="1"/>
                <c:pt idx="0">
                  <c:v>Балансовая прибыль (-убыток)</c:v>
                </c:pt>
              </c:strCache>
            </c:strRef>
          </c:cat>
          <c:val>
            <c:numRef>
              <c:f>Лист1!$L$2</c:f>
              <c:numCache>
                <c:formatCode>General</c:formatCode>
                <c:ptCount val="1"/>
                <c:pt idx="0">
                  <c:v>28.3</c:v>
                </c:pt>
              </c:numCache>
            </c:numRef>
          </c:val>
        </c:ser>
        <c:ser>
          <c:idx val="11"/>
          <c:order val="11"/>
          <c:tx>
            <c:strRef>
              <c:f>Лист1!$M$1</c:f>
              <c:strCache>
                <c:ptCount val="1"/>
                <c:pt idx="0">
                  <c:v>2017</c:v>
                </c:pt>
              </c:strCache>
            </c:strRef>
          </c:tx>
          <c:invertIfNegative val="0"/>
          <c:dLbls>
            <c:dLbl>
              <c:idx val="0"/>
              <c:layout>
                <c:manualLayout>
                  <c:x val="3.1379080959095959E-2"/>
                  <c:y val="6.218155247707514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nchorCtr="0">
                <a:spAutoFit/>
              </a:bodyPr>
              <a:lstStyle/>
              <a:p>
                <a:pPr algn="ctr">
                  <a:defRPr lang="ru-RU" sz="1200" b="1" i="1"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c:f>
              <c:strCache>
                <c:ptCount val="1"/>
                <c:pt idx="0">
                  <c:v>Балансовая прибыль (-убыток)</c:v>
                </c:pt>
              </c:strCache>
            </c:strRef>
          </c:cat>
          <c:val>
            <c:numRef>
              <c:f>Лист1!$M$2</c:f>
              <c:numCache>
                <c:formatCode>General</c:formatCode>
                <c:ptCount val="1"/>
                <c:pt idx="0">
                  <c:v>8.6999999999999993</c:v>
                </c:pt>
              </c:numCache>
            </c:numRef>
          </c:val>
        </c:ser>
        <c:dLbls>
          <c:showLegendKey val="0"/>
          <c:showVal val="0"/>
          <c:showCatName val="0"/>
          <c:showSerName val="0"/>
          <c:showPercent val="0"/>
          <c:showBubbleSize val="0"/>
        </c:dLbls>
        <c:gapWidth val="160"/>
        <c:gapDepth val="30"/>
        <c:shape val="cylinder"/>
        <c:axId val="602840320"/>
        <c:axId val="602840712"/>
        <c:axId val="0"/>
      </c:bar3DChart>
      <c:catAx>
        <c:axId val="602840320"/>
        <c:scaling>
          <c:orientation val="minMax"/>
        </c:scaling>
        <c:delete val="1"/>
        <c:axPos val="b"/>
        <c:numFmt formatCode="General" sourceLinked="0"/>
        <c:majorTickMark val="out"/>
        <c:minorTickMark val="none"/>
        <c:tickLblPos val="nextTo"/>
        <c:crossAx val="602840712"/>
        <c:crosses val="autoZero"/>
        <c:auto val="1"/>
        <c:lblAlgn val="ctr"/>
        <c:lblOffset val="100"/>
        <c:noMultiLvlLbl val="0"/>
      </c:catAx>
      <c:valAx>
        <c:axId val="602840712"/>
        <c:scaling>
          <c:orientation val="minMax"/>
        </c:scaling>
        <c:delete val="0"/>
        <c:axPos val="l"/>
        <c:numFmt formatCode="General" sourceLinked="1"/>
        <c:majorTickMark val="out"/>
        <c:minorTickMark val="none"/>
        <c:tickLblPos val="nextTo"/>
        <c:txPr>
          <a:bodyPr/>
          <a:lstStyle/>
          <a:p>
            <a:pPr>
              <a:defRPr sz="1050"/>
            </a:pPr>
            <a:endParaRPr lang="ru-RU"/>
          </a:p>
        </c:txPr>
        <c:crossAx val="602840320"/>
        <c:crosses val="autoZero"/>
        <c:crossBetween val="between"/>
      </c:valAx>
      <c:spPr>
        <a:noFill/>
        <a:ln w="25400">
          <a:noFill/>
        </a:ln>
      </c:spPr>
    </c:plotArea>
    <c:legend>
      <c:legendPos val="b"/>
      <c:layout>
        <c:manualLayout>
          <c:xMode val="edge"/>
          <c:yMode val="edge"/>
          <c:x val="0.12048492928395162"/>
          <c:y val="0.89857724141762019"/>
          <c:w val="0.77684522146248625"/>
          <c:h val="6.026992371218013E-2"/>
        </c:manualLayout>
      </c:layout>
      <c:overlay val="0"/>
      <c:txPr>
        <a:bodyPr/>
        <a:lstStyle/>
        <a:p>
          <a:pPr>
            <a:defRPr sz="1400" b="1"/>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675895065157368E-2"/>
          <c:y val="2.9969544148444487E-2"/>
          <c:w val="0.74587516916278951"/>
          <c:h val="0.83642706365959341"/>
        </c:manualLayout>
      </c:layout>
      <c:barChart>
        <c:barDir val="col"/>
        <c:grouping val="clustered"/>
        <c:varyColors val="0"/>
        <c:ser>
          <c:idx val="0"/>
          <c:order val="0"/>
          <c:tx>
            <c:strRef>
              <c:f>Лист1!$B$1</c:f>
              <c:strCache>
                <c:ptCount val="1"/>
                <c:pt idx="0">
                  <c:v>Чыгашалуу</c:v>
                </c:pt>
              </c:strCache>
            </c:strRef>
          </c:tx>
          <c:spPr>
            <a:solidFill>
              <a:schemeClr val="accent3">
                <a:lumMod val="60000"/>
                <a:lumOff val="40000"/>
              </a:schemeClr>
            </a:solidFill>
          </c:spPr>
          <c:invertIfNegative val="0"/>
          <c:dLbls>
            <c:spPr>
              <a:noFill/>
              <a:ln>
                <a:noFill/>
              </a:ln>
              <a:effectLst/>
            </c:spPr>
            <c:txPr>
              <a:bodyPr/>
              <a:lstStyle/>
              <a:p>
                <a:pPr>
                  <a:defRPr sz="1200" b="1" i="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Лист1!$A$2:$A$8</c:f>
              <c:numCache>
                <c:formatCode>0</c:formatCode>
                <c:ptCount val="5"/>
                <c:pt idx="0">
                  <c:v>2013</c:v>
                </c:pt>
                <c:pt idx="1">
                  <c:v>2014</c:v>
                </c:pt>
                <c:pt idx="2">
                  <c:v>2015</c:v>
                </c:pt>
                <c:pt idx="3">
                  <c:v>2016</c:v>
                </c:pt>
                <c:pt idx="4">
                  <c:v>2017</c:v>
                </c:pt>
              </c:numCache>
            </c:numRef>
          </c:cat>
          <c:val>
            <c:numRef>
              <c:f>Лист1!$B$2:$B$8</c:f>
              <c:numCache>
                <c:formatCode>#,##0.0</c:formatCode>
                <c:ptCount val="5"/>
                <c:pt idx="0">
                  <c:v>37.4</c:v>
                </c:pt>
                <c:pt idx="1">
                  <c:v>37.9</c:v>
                </c:pt>
                <c:pt idx="2">
                  <c:v>42.4</c:v>
                </c:pt>
                <c:pt idx="3">
                  <c:v>36.9</c:v>
                </c:pt>
                <c:pt idx="4">
                  <c:v>35.1</c:v>
                </c:pt>
              </c:numCache>
            </c:numRef>
          </c:val>
        </c:ser>
        <c:ser>
          <c:idx val="1"/>
          <c:order val="1"/>
          <c:tx>
            <c:strRef>
              <c:f>Лист1!$C$1</c:f>
              <c:strCache>
                <c:ptCount val="1"/>
                <c:pt idx="0">
                  <c:v>Кирешелүү</c:v>
                </c:pt>
              </c:strCache>
            </c:strRef>
          </c:tx>
          <c:spPr>
            <a:solidFill>
              <a:schemeClr val="accent4">
                <a:lumMod val="75000"/>
              </a:schemeClr>
            </a:solidFill>
          </c:spPr>
          <c:invertIfNegative val="0"/>
          <c:dLbls>
            <c:spPr>
              <a:noFill/>
              <a:ln>
                <a:noFill/>
              </a:ln>
              <a:effectLst/>
            </c:spPr>
            <c:txPr>
              <a:bodyPr/>
              <a:lstStyle/>
              <a:p>
                <a:pPr>
                  <a:defRPr sz="1200" b="1" i="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Лист1!$A$2:$A$8</c:f>
              <c:numCache>
                <c:formatCode>0</c:formatCode>
                <c:ptCount val="5"/>
                <c:pt idx="0">
                  <c:v>2013</c:v>
                </c:pt>
                <c:pt idx="1">
                  <c:v>2014</c:v>
                </c:pt>
                <c:pt idx="2">
                  <c:v>2015</c:v>
                </c:pt>
                <c:pt idx="3">
                  <c:v>2016</c:v>
                </c:pt>
                <c:pt idx="4">
                  <c:v>2017</c:v>
                </c:pt>
              </c:numCache>
            </c:numRef>
          </c:cat>
          <c:val>
            <c:numRef>
              <c:f>Лист1!$C$2:$C$8</c:f>
              <c:numCache>
                <c:formatCode>#,##0.0</c:formatCode>
                <c:ptCount val="5"/>
                <c:pt idx="0">
                  <c:v>32.4</c:v>
                </c:pt>
                <c:pt idx="1">
                  <c:v>29.3</c:v>
                </c:pt>
                <c:pt idx="2">
                  <c:v>25.4</c:v>
                </c:pt>
                <c:pt idx="3">
                  <c:v>29.2</c:v>
                </c:pt>
                <c:pt idx="4">
                  <c:v>29.4</c:v>
                </c:pt>
              </c:numCache>
            </c:numRef>
          </c:val>
        </c:ser>
        <c:dLbls>
          <c:showLegendKey val="0"/>
          <c:showVal val="0"/>
          <c:showCatName val="0"/>
          <c:showSerName val="0"/>
          <c:showPercent val="0"/>
          <c:showBubbleSize val="0"/>
        </c:dLbls>
        <c:gapWidth val="150"/>
        <c:axId val="602846592"/>
        <c:axId val="602842280"/>
      </c:barChart>
      <c:catAx>
        <c:axId val="602846592"/>
        <c:scaling>
          <c:orientation val="minMax"/>
        </c:scaling>
        <c:delete val="0"/>
        <c:axPos val="b"/>
        <c:numFmt formatCode="0" sourceLinked="1"/>
        <c:majorTickMark val="out"/>
        <c:minorTickMark val="none"/>
        <c:tickLblPos val="nextTo"/>
        <c:txPr>
          <a:bodyPr/>
          <a:lstStyle/>
          <a:p>
            <a:pPr>
              <a:defRPr sz="1460" b="1" baseline="0"/>
            </a:pPr>
            <a:endParaRPr lang="ru-RU"/>
          </a:p>
        </c:txPr>
        <c:crossAx val="602842280"/>
        <c:crosses val="autoZero"/>
        <c:auto val="1"/>
        <c:lblAlgn val="ctr"/>
        <c:lblOffset val="100"/>
        <c:noMultiLvlLbl val="0"/>
      </c:catAx>
      <c:valAx>
        <c:axId val="602842280"/>
        <c:scaling>
          <c:orientation val="minMax"/>
        </c:scaling>
        <c:delete val="0"/>
        <c:axPos val="l"/>
        <c:numFmt formatCode="#,##0.0" sourceLinked="1"/>
        <c:majorTickMark val="out"/>
        <c:minorTickMark val="none"/>
        <c:tickLblPos val="nextTo"/>
        <c:txPr>
          <a:bodyPr/>
          <a:lstStyle/>
          <a:p>
            <a:pPr>
              <a:defRPr sz="1000"/>
            </a:pPr>
            <a:endParaRPr lang="ru-RU"/>
          </a:p>
        </c:txPr>
        <c:crossAx val="602846592"/>
        <c:crosses val="autoZero"/>
        <c:crossBetween val="between"/>
      </c:valAx>
      <c:spPr>
        <a:noFill/>
        <a:ln w="25400">
          <a:noFill/>
        </a:ln>
      </c:spPr>
    </c:plotArea>
    <c:legend>
      <c:legendPos val="r"/>
      <c:overlay val="0"/>
      <c:txPr>
        <a:bodyPr/>
        <a:lstStyle/>
        <a:p>
          <a:pPr>
            <a:defRPr b="1" i="1"/>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67783351682343"/>
          <c:y val="0.16967903216712901"/>
          <c:w val="0.35186727382625477"/>
          <c:h val="0.55474387867295571"/>
        </c:manualLayout>
      </c:layout>
      <c:pieChart>
        <c:varyColors val="1"/>
        <c:ser>
          <c:idx val="0"/>
          <c:order val="0"/>
          <c:tx>
            <c:strRef>
              <c:f>Лист1!$B$1</c:f>
              <c:strCache>
                <c:ptCount val="1"/>
                <c:pt idx="0">
                  <c:v>2017</c:v>
                </c:pt>
              </c:strCache>
            </c:strRef>
          </c:tx>
          <c:explosion val="12"/>
          <c:dPt>
            <c:idx val="1"/>
            <c:bubble3D val="0"/>
          </c:dPt>
          <c:dLbls>
            <c:dLbl>
              <c:idx val="3"/>
              <c:layout>
                <c:manualLayout>
                  <c:x val="2.2523643187292473E-2"/>
                  <c:y val="-2.6255784568355862E-3"/>
                </c:manualLayout>
              </c:layout>
              <c:showLegendKey val="0"/>
              <c:showVal val="1"/>
              <c:showCatName val="0"/>
              <c:showSerName val="0"/>
              <c:showPercent val="0"/>
              <c:showBubbleSize val="0"/>
              <c:extLst>
                <c:ext xmlns:c15="http://schemas.microsoft.com/office/drawing/2012/chart" uri="{CE6537A1-D6FC-4f65-9D91-7224C49458BB}">
                  <c15:layout>
                    <c:manualLayout>
                      <c:w val="7.2479631214250731E-2"/>
                      <c:h val="5.0664840075200709E-2"/>
                    </c:manualLayout>
                  </c15:layout>
                </c:ext>
              </c:extLst>
            </c:dLbl>
            <c:dLbl>
              <c:idx val="6"/>
              <c:layout>
                <c:manualLayout>
                  <c:x val="-2.5281566074615597E-2"/>
                  <c:y val="3.9171906684914659E-2"/>
                </c:manualLayout>
              </c:layout>
              <c:showLegendKey val="0"/>
              <c:showVal val="1"/>
              <c:showCatName val="0"/>
              <c:showSerName val="0"/>
              <c:showPercent val="0"/>
              <c:showBubbleSize val="0"/>
              <c:extLst>
                <c:ext xmlns:c15="http://schemas.microsoft.com/office/drawing/2012/chart" uri="{CE6537A1-D6FC-4f65-9D91-7224C49458BB}">
                  <c15:layout>
                    <c:manualLayout>
                      <c:w val="5.1226701266362244E-2"/>
                      <c:h val="6.6322848045461416E-2"/>
                    </c:manualLayout>
                  </c15:layout>
                </c:ext>
              </c:extLst>
            </c:dLbl>
            <c:dLbl>
              <c:idx val="7"/>
              <c:layout>
                <c:manualLayout>
                  <c:x val="1.0036534574679776E-2"/>
                  <c:y val="-1.2466992257355054E-2"/>
                </c:manualLayout>
              </c:layout>
              <c:showLegendKey val="0"/>
              <c:showVal val="1"/>
              <c:showCatName val="0"/>
              <c:showSerName val="0"/>
              <c:showPercent val="0"/>
              <c:showBubbleSize val="0"/>
              <c:extLst>
                <c:ext xmlns:c15="http://schemas.microsoft.com/office/drawing/2012/chart" uri="{CE6537A1-D6FC-4f65-9D91-7224C49458BB}">
                  <c15:layout>
                    <c:manualLayout>
                      <c:w val="5.5477287255939943E-2"/>
                      <c:h val="5.2901698356666527E-2"/>
                    </c:manualLayout>
                  </c15:layout>
                </c:ext>
              </c:extLst>
            </c:dLbl>
            <c:dLbl>
              <c:idx val="8"/>
              <c:layout>
                <c:manualLayout>
                  <c:x val="2.1147974984942301E-2"/>
                  <c:y val="-6.2803805845791857E-2"/>
                </c:manualLayout>
              </c:layout>
              <c:tx>
                <c:rich>
                  <a:bodyPr/>
                  <a:lstStyle/>
                  <a:p>
                    <a:r>
                      <a:rPr lang="en-US" dirty="0" smtClean="0"/>
                      <a:t>0,1</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5.5477287255939943E-2"/>
                      <c:h val="3.9480548667871637E-2"/>
                    </c:manualLayout>
                  </c15:layout>
                </c:ext>
              </c:extLst>
            </c:dLbl>
            <c:spPr>
              <a:noFill/>
              <a:ln>
                <a:noFill/>
              </a:ln>
              <a:effectLst/>
            </c:spPr>
            <c:txPr>
              <a:bodyPr rot="60000" vertOverflow="overflow" horzOverflow="overflow" wrap="square" numCol="1" spcCol="36000">
                <a:noAutofit/>
              </a:bodyPr>
              <a:lstStyle/>
              <a:p>
                <a:pPr>
                  <a:defRPr sz="1600" b="1" baseline="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1"/>
            <c:extLst>
              <c:ext xmlns:c15="http://schemas.microsoft.com/office/drawing/2012/chart" uri="{CE6537A1-D6FC-4f65-9D91-7224C49458BB}">
                <c15:spPr xmlns:c15="http://schemas.microsoft.com/office/drawing/2012/chart">
                  <a:prstGeom prst="rect">
                    <a:avLst/>
                  </a:prstGeom>
                </c15:spPr>
              </c:ext>
            </c:extLst>
          </c:dLbls>
          <c:cat>
            <c:strRef>
              <c:f>Лист1!$A$2:$A$10</c:f>
              <c:strCache>
                <c:ptCount val="9"/>
                <c:pt idx="0">
                  <c:v>Ысык-Көл облусу</c:v>
                </c:pt>
                <c:pt idx="1">
                  <c:v>Баткен облусу</c:v>
                </c:pt>
                <c:pt idx="2">
                  <c:v>Бишкек ш.</c:v>
                </c:pt>
                <c:pt idx="3">
                  <c:v>Ош облусу</c:v>
                </c:pt>
                <c:pt idx="4">
                  <c:v>Жалал-Абад облусу</c:v>
                </c:pt>
                <c:pt idx="5">
                  <c:v>Чүй облусу</c:v>
                </c:pt>
                <c:pt idx="6">
                  <c:v>Нарын облусу</c:v>
                </c:pt>
                <c:pt idx="7">
                  <c:v>Ош ш.</c:v>
                </c:pt>
                <c:pt idx="8">
                  <c:v>Талас облусу</c:v>
                </c:pt>
              </c:strCache>
            </c:strRef>
          </c:cat>
          <c:val>
            <c:numRef>
              <c:f>Лист1!$B$2:$B$10</c:f>
              <c:numCache>
                <c:formatCode>0.0</c:formatCode>
                <c:ptCount val="9"/>
                <c:pt idx="0">
                  <c:v>39.5</c:v>
                </c:pt>
                <c:pt idx="1">
                  <c:v>1.9</c:v>
                </c:pt>
                <c:pt idx="2">
                  <c:v>14.6</c:v>
                </c:pt>
                <c:pt idx="3">
                  <c:v>1.5</c:v>
                </c:pt>
                <c:pt idx="4">
                  <c:v>16.8</c:v>
                </c:pt>
                <c:pt idx="5">
                  <c:v>23.6</c:v>
                </c:pt>
                <c:pt idx="6">
                  <c:v>0.3</c:v>
                </c:pt>
                <c:pt idx="7">
                  <c:v>1.8</c:v>
                </c:pt>
                <c:pt idx="8">
                  <c:v>0</c:v>
                </c:pt>
              </c:numCache>
            </c:numRef>
          </c:val>
        </c:ser>
        <c:dLbls>
          <c:showLegendKey val="0"/>
          <c:showVal val="0"/>
          <c:showCatName val="0"/>
          <c:showSerName val="0"/>
          <c:showPercent val="0"/>
          <c:showBubbleSize val="0"/>
          <c:showLeaderLines val="1"/>
        </c:dLbls>
        <c:firstSliceAng val="291"/>
      </c:pieChart>
    </c:plotArea>
    <c:legend>
      <c:legendPos val="r"/>
      <c:layout>
        <c:manualLayout>
          <c:xMode val="edge"/>
          <c:yMode val="edge"/>
          <c:x val="0.57760086216610307"/>
          <c:y val="5.463266045933441E-2"/>
          <c:w val="0.41389796585474148"/>
          <c:h val="0.6823446640522195"/>
        </c:manualLayout>
      </c:layout>
      <c:overlay val="1"/>
      <c:spPr>
        <a:ln>
          <a:solidFill>
            <a:schemeClr val="accent3">
              <a:lumMod val="60000"/>
              <a:lumOff val="40000"/>
            </a:schemeClr>
          </a:solidFill>
        </a:ln>
      </c:spPr>
      <c:txPr>
        <a:bodyPr rot="0" vert="horz"/>
        <a:lstStyle/>
        <a:p>
          <a:pPr>
            <a:defRPr sz="1600">
              <a:ln>
                <a:noFill/>
              </a:ln>
              <a:solidFill>
                <a:schemeClr val="tx1">
                  <a:alpha val="92000"/>
                </a:schemeClr>
              </a:solidFill>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spPr>
    <a:ln>
      <a:solidFill>
        <a:schemeClr val="accent3">
          <a:lumMod val="60000"/>
          <a:lumOff val="40000"/>
          <a:alpha val="99000"/>
        </a:schemeClr>
      </a:solidFill>
    </a:ln>
  </c:spPr>
  <c:txPr>
    <a:bodyPr/>
    <a:lstStyle/>
    <a:p>
      <a:pPr>
        <a:defRPr sz="1800"/>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1" i="0" u="none" strike="noStrike" baseline="0">
                <a:solidFill>
                  <a:srgbClr val="000000"/>
                </a:solidFill>
                <a:latin typeface="Times New Roman"/>
                <a:ea typeface="Times New Roman"/>
                <a:cs typeface="Times New Roman"/>
              </a:defRPr>
            </a:pPr>
            <a:r>
              <a:rPr lang="ru-RU"/>
              <a:t>Экспорт</a:t>
            </a:r>
          </a:p>
        </c:rich>
      </c:tx>
      <c:layout>
        <c:manualLayout>
          <c:xMode val="edge"/>
          <c:yMode val="edge"/>
          <c:x val="0.38695033039569238"/>
          <c:y val="2.9303827727853719E-2"/>
        </c:manualLayout>
      </c:layout>
      <c:overlay val="0"/>
      <c:spPr>
        <a:noFill/>
        <a:ln w="25400">
          <a:noFill/>
        </a:ln>
      </c:spPr>
    </c:title>
    <c:autoTitleDeleted val="0"/>
    <c:plotArea>
      <c:layout>
        <c:manualLayout>
          <c:layoutTarget val="inner"/>
          <c:xMode val="edge"/>
          <c:yMode val="edge"/>
          <c:x val="0.30933413889098682"/>
          <c:y val="0.2973977695167288"/>
          <c:w val="0.37866765278034581"/>
          <c:h val="0.52788104089219334"/>
        </c:manualLayout>
      </c:layout>
      <c:pieChart>
        <c:varyColors val="1"/>
        <c:dLbls>
          <c:showLegendKey val="0"/>
          <c:showVal val="0"/>
          <c:showCatName val="0"/>
          <c:showSerName val="0"/>
          <c:showPercent val="0"/>
          <c:showBubbleSize val="0"/>
          <c:showLeaderLines val="0"/>
        </c:dLbls>
        <c:firstSliceAng val="10"/>
      </c:pieChart>
      <c:spPr>
        <a:noFill/>
        <a:ln w="25400">
          <a:noFill/>
        </a:ln>
      </c:spPr>
    </c:plotArea>
    <c:plotVisOnly val="1"/>
    <c:dispBlanksAs val="zero"/>
    <c:showDLblsOverMax val="0"/>
  </c:chart>
  <c:spPr>
    <a:ln>
      <a:solidFill>
        <a:srgbClr val="9BBB59">
          <a:lumMod val="60000"/>
          <a:lumOff val="40000"/>
        </a:srgbClr>
      </a:solidFill>
    </a:ln>
  </c:spPr>
  <c:txPr>
    <a:bodyPr/>
    <a:lstStyle/>
    <a:p>
      <a:pPr>
        <a:defRPr sz="1000" b="0" i="0" u="none" strike="noStrike" baseline="0">
          <a:solidFill>
            <a:srgbClr val="000000"/>
          </a:solidFill>
          <a:latin typeface="Calibri"/>
          <a:ea typeface="Calibri"/>
          <a:cs typeface="Calibri"/>
        </a:defRPr>
      </a:pPr>
      <a:endParaRPr lang="ru-RU"/>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166268322120104"/>
          <c:y val="5.0997837918598993E-2"/>
          <c:w val="0.84491430304041815"/>
          <c:h val="0.79379243368949737"/>
        </c:manualLayout>
      </c:layout>
      <c:barChart>
        <c:barDir val="col"/>
        <c:grouping val="clustered"/>
        <c:varyColors val="0"/>
        <c:ser>
          <c:idx val="0"/>
          <c:order val="0"/>
          <c:tx>
            <c:strRef>
              <c:f>данные!$A$4</c:f>
              <c:strCache>
                <c:ptCount val="1"/>
                <c:pt idx="0">
                  <c:v>Экспорт</c:v>
                </c:pt>
              </c:strCache>
            </c:strRef>
          </c:tx>
          <c:spPr>
            <a:solidFill>
              <a:srgbClr val="FFFF00"/>
            </a:solidFill>
            <a:ln>
              <a:solidFill>
                <a:srgbClr val="EEECE1">
                  <a:lumMod val="75000"/>
                </a:srgbClr>
              </a:solidFill>
            </a:ln>
          </c:spPr>
          <c:invertIfNegative val="0"/>
          <c:dPt>
            <c:idx val="4"/>
            <c:invertIfNegative val="0"/>
            <c:bubble3D val="0"/>
            <c:spPr>
              <a:solidFill>
                <a:srgbClr val="F79646">
                  <a:lumMod val="60000"/>
                  <a:lumOff val="40000"/>
                </a:srgbClr>
              </a:solidFill>
              <a:ln>
                <a:solidFill>
                  <a:srgbClr val="EEECE1">
                    <a:lumMod val="75000"/>
                  </a:srgbClr>
                </a:solidFill>
              </a:ln>
            </c:spPr>
          </c:dPt>
          <c:dLbls>
            <c:spPr>
              <a:noFill/>
              <a:ln>
                <a:noFill/>
              </a:ln>
              <a:effectLst/>
            </c:spPr>
            <c:txPr>
              <a:bodyPr/>
              <a:lstStyle/>
              <a:p>
                <a:pPr>
                  <a:defRPr sz="900"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данные!$B$2:$I$3</c:f>
              <c:strCache>
                <c:ptCount val="5"/>
                <c:pt idx="0">
                  <c:v>2013</c:v>
                </c:pt>
                <c:pt idx="1">
                  <c:v>2014</c:v>
                </c:pt>
                <c:pt idx="2">
                  <c:v>2015</c:v>
                </c:pt>
                <c:pt idx="3">
                  <c:v>2016</c:v>
                </c:pt>
                <c:pt idx="4">
                  <c:v>2017</c:v>
                </c:pt>
              </c:strCache>
            </c:strRef>
          </c:cat>
          <c:val>
            <c:numRef>
              <c:f>данные!$B$4:$I$4</c:f>
              <c:numCache>
                <c:formatCode>0.0</c:formatCode>
                <c:ptCount val="5"/>
                <c:pt idx="0">
                  <c:v>519.70000000000005</c:v>
                </c:pt>
                <c:pt idx="1">
                  <c:v>438</c:v>
                </c:pt>
                <c:pt idx="2">
                  <c:v>326</c:v>
                </c:pt>
                <c:pt idx="3" formatCode="General">
                  <c:v>378.1</c:v>
                </c:pt>
                <c:pt idx="4" formatCode="General">
                  <c:v>492.2</c:v>
                </c:pt>
              </c:numCache>
            </c:numRef>
          </c:val>
        </c:ser>
        <c:ser>
          <c:idx val="1"/>
          <c:order val="1"/>
          <c:tx>
            <c:strRef>
              <c:f>данные!$A$5</c:f>
              <c:strCache>
                <c:ptCount val="1"/>
                <c:pt idx="0">
                  <c:v>Импорт</c:v>
                </c:pt>
              </c:strCache>
            </c:strRef>
          </c:tx>
          <c:spPr>
            <a:solidFill>
              <a:sysClr val="windowText" lastClr="000000">
                <a:lumMod val="50000"/>
                <a:lumOff val="50000"/>
              </a:sysClr>
            </a:solidFill>
            <a:ln>
              <a:solidFill>
                <a:srgbClr val="EEECE1">
                  <a:lumMod val="75000"/>
                </a:srgbClr>
              </a:solidFill>
            </a:ln>
          </c:spPr>
          <c:invertIfNegative val="0"/>
          <c:dPt>
            <c:idx val="4"/>
            <c:invertIfNegative val="0"/>
            <c:bubble3D val="0"/>
            <c:spPr>
              <a:solidFill>
                <a:srgbClr val="C0504D">
                  <a:lumMod val="50000"/>
                </a:srgbClr>
              </a:solidFill>
              <a:ln>
                <a:solidFill>
                  <a:srgbClr val="EEECE1">
                    <a:lumMod val="75000"/>
                  </a:srgbClr>
                </a:solidFill>
              </a:ln>
            </c:spPr>
          </c:dPt>
          <c:dLbls>
            <c:spPr>
              <a:noFill/>
              <a:ln>
                <a:noFill/>
              </a:ln>
              <a:effectLst/>
            </c:spPr>
            <c:txPr>
              <a:bodyPr/>
              <a:lstStyle/>
              <a:p>
                <a:pPr>
                  <a:defRPr sz="900"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данные!$B$2:$I$3</c:f>
              <c:strCache>
                <c:ptCount val="5"/>
                <c:pt idx="0">
                  <c:v>2013</c:v>
                </c:pt>
                <c:pt idx="1">
                  <c:v>2014</c:v>
                </c:pt>
                <c:pt idx="2">
                  <c:v>2015</c:v>
                </c:pt>
                <c:pt idx="3">
                  <c:v>2016</c:v>
                </c:pt>
                <c:pt idx="4">
                  <c:v>2017</c:v>
                </c:pt>
              </c:strCache>
            </c:strRef>
          </c:cat>
          <c:val>
            <c:numRef>
              <c:f>данные!$B$5:$I$5</c:f>
              <c:numCache>
                <c:formatCode>0.0</c:formatCode>
                <c:ptCount val="5"/>
                <c:pt idx="0">
                  <c:v>2394</c:v>
                </c:pt>
                <c:pt idx="1">
                  <c:v>2209.1999999999998</c:v>
                </c:pt>
                <c:pt idx="2">
                  <c:v>1710.5</c:v>
                </c:pt>
                <c:pt idx="3" formatCode="General">
                  <c:v>1658.2</c:v>
                </c:pt>
                <c:pt idx="4" formatCode="General">
                  <c:v>1336.8</c:v>
                </c:pt>
              </c:numCache>
            </c:numRef>
          </c:val>
        </c:ser>
        <c:dLbls>
          <c:showLegendKey val="0"/>
          <c:showVal val="0"/>
          <c:showCatName val="0"/>
          <c:showSerName val="0"/>
          <c:showPercent val="0"/>
          <c:showBubbleSize val="0"/>
        </c:dLbls>
        <c:gapWidth val="150"/>
        <c:axId val="602843456"/>
        <c:axId val="602856392"/>
      </c:barChart>
      <c:lineChart>
        <c:grouping val="stacked"/>
        <c:varyColors val="0"/>
        <c:ser>
          <c:idx val="2"/>
          <c:order val="2"/>
          <c:tx>
            <c:strRef>
              <c:f>данные!$A$6</c:f>
              <c:strCache>
                <c:ptCount val="1"/>
                <c:pt idx="0">
                  <c:v>Сальдо </c:v>
                </c:pt>
              </c:strCache>
            </c:strRef>
          </c:tx>
          <c:spPr>
            <a:ln>
              <a:solidFill>
                <a:srgbClr val="1F497D">
                  <a:lumMod val="75000"/>
                </a:srgbClr>
              </a:solidFill>
            </a:ln>
          </c:spPr>
          <c:marker>
            <c:spPr>
              <a:solidFill>
                <a:schemeClr val="tx1"/>
              </a:solidFill>
              <a:ln>
                <a:solidFill>
                  <a:srgbClr val="1F497D">
                    <a:lumMod val="75000"/>
                  </a:srgbClr>
                </a:solidFill>
              </a:ln>
            </c:spPr>
          </c:marker>
          <c:dLbls>
            <c:dLbl>
              <c:idx val="0"/>
              <c:layout>
                <c:manualLayout>
                  <c:x val="-4.9658597144630875E-2"/>
                  <c:y val="5.506391347099313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1"/>
              <c:layout>
                <c:manualLayout>
                  <c:x val="-3.3343052346143064E-2"/>
                  <c:y val="-7.5633010473583867E-2"/>
                </c:manualLayout>
              </c:layout>
              <c:dLblPos val="r"/>
              <c:showLegendKey val="0"/>
              <c:showVal val="1"/>
              <c:showCatName val="0"/>
              <c:showSerName val="0"/>
              <c:showPercent val="0"/>
              <c:showBubbleSize val="0"/>
              <c:extLst>
                <c:ext xmlns:c15="http://schemas.microsoft.com/office/drawing/2012/chart" uri="{CE6537A1-D6FC-4f65-9D91-7224C49458BB}"/>
              </c:extLst>
            </c:dLbl>
            <c:dLbl>
              <c:idx val="2"/>
              <c:layout>
                <c:manualLayout>
                  <c:x val="-5.2141527001862177E-2"/>
                  <c:y val="6.2930186823992137E-2"/>
                </c:manualLayout>
              </c:layout>
              <c:dLblPos val="r"/>
              <c:showLegendKey val="0"/>
              <c:showVal val="1"/>
              <c:showCatName val="0"/>
              <c:showSerName val="0"/>
              <c:showPercent val="0"/>
              <c:showBubbleSize val="0"/>
              <c:extLst>
                <c:ext xmlns:c15="http://schemas.microsoft.com/office/drawing/2012/chart" uri="{CE6537A1-D6FC-4f65-9D91-7224C49458BB}"/>
              </c:extLst>
            </c:dLbl>
            <c:dLbl>
              <c:idx val="3"/>
              <c:layout>
                <c:manualLayout>
                  <c:x val="-5.2141527001862087E-2"/>
                  <c:y val="-5.113077679449361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4"/>
              <c:layout>
                <c:manualLayout>
                  <c:x val="-5.7107386716325391E-2"/>
                  <c:y val="5.899705014749277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w="25400">
                <a:noFill/>
              </a:ln>
            </c:spPr>
            <c:txPr>
              <a:bodyPr/>
              <a:lstStyle/>
              <a:p>
                <a:pPr>
                  <a:defRPr sz="1000" b="1" i="0" u="none" strike="noStrike" baseline="0">
                    <a:solidFill>
                      <a:srgbClr val="000000"/>
                    </a:solidFill>
                    <a:latin typeface="Calibri"/>
                    <a:ea typeface="Calibri"/>
                    <a:cs typeface="Calibri"/>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данные!$B$2:$I$3</c:f>
              <c:strCache>
                <c:ptCount val="5"/>
                <c:pt idx="0">
                  <c:v>2013</c:v>
                </c:pt>
                <c:pt idx="1">
                  <c:v>2014</c:v>
                </c:pt>
                <c:pt idx="2">
                  <c:v>2015</c:v>
                </c:pt>
                <c:pt idx="3">
                  <c:v>2016</c:v>
                </c:pt>
                <c:pt idx="4">
                  <c:v>2017</c:v>
                </c:pt>
              </c:strCache>
            </c:strRef>
          </c:cat>
          <c:val>
            <c:numRef>
              <c:f>данные!$B$6:$I$6</c:f>
              <c:numCache>
                <c:formatCode>0.0</c:formatCode>
                <c:ptCount val="5"/>
                <c:pt idx="0">
                  <c:v>-1874.3</c:v>
                </c:pt>
                <c:pt idx="1">
                  <c:v>-1771.2</c:v>
                </c:pt>
                <c:pt idx="2">
                  <c:v>-1384.5</c:v>
                </c:pt>
                <c:pt idx="3">
                  <c:v>-1280</c:v>
                </c:pt>
                <c:pt idx="4" formatCode="General">
                  <c:v>-844.5</c:v>
                </c:pt>
              </c:numCache>
            </c:numRef>
          </c:val>
          <c:smooth val="0"/>
        </c:ser>
        <c:dLbls>
          <c:showLegendKey val="0"/>
          <c:showVal val="0"/>
          <c:showCatName val="0"/>
          <c:showSerName val="0"/>
          <c:showPercent val="0"/>
          <c:showBubbleSize val="0"/>
        </c:dLbls>
        <c:marker val="1"/>
        <c:smooth val="0"/>
        <c:axId val="602843456"/>
        <c:axId val="602856392"/>
      </c:lineChart>
      <c:dateAx>
        <c:axId val="602843456"/>
        <c:scaling>
          <c:orientation val="minMax"/>
        </c:scaling>
        <c:delete val="0"/>
        <c:axPos val="b"/>
        <c:numFmt formatCode="dd/mm/yyyy" sourceLinked="0"/>
        <c:majorTickMark val="out"/>
        <c:minorTickMark val="none"/>
        <c:tickLblPos val="nextTo"/>
        <c:spPr>
          <a:ln>
            <a:solidFill>
              <a:sysClr val="windowText" lastClr="000000"/>
            </a:solidFill>
          </a:ln>
        </c:spPr>
        <c:txPr>
          <a:bodyPr rot="0" vert="horz"/>
          <a:lstStyle/>
          <a:p>
            <a:pPr>
              <a:defRPr sz="1000" b="1" i="0" u="none" strike="noStrike" baseline="0">
                <a:solidFill>
                  <a:srgbClr val="000000"/>
                </a:solidFill>
                <a:latin typeface="Calibri"/>
                <a:ea typeface="Calibri"/>
                <a:cs typeface="Calibri"/>
              </a:defRPr>
            </a:pPr>
            <a:endParaRPr lang="ru-RU"/>
          </a:p>
        </c:txPr>
        <c:crossAx val="602856392"/>
        <c:crossesAt val="0"/>
        <c:auto val="0"/>
        <c:lblOffset val="100"/>
        <c:baseTimeUnit val="days"/>
      </c:dateAx>
      <c:valAx>
        <c:axId val="602856392"/>
        <c:scaling>
          <c:orientation val="minMax"/>
        </c:scaling>
        <c:delete val="0"/>
        <c:axPos val="l"/>
        <c:numFmt formatCode="#,##0" sourceLinked="0"/>
        <c:majorTickMark val="out"/>
        <c:minorTickMark val="none"/>
        <c:tickLblPos val="nextTo"/>
        <c:spPr>
          <a:ln w="22225">
            <a:solidFill>
              <a:schemeClr val="tx1"/>
            </a:solidFill>
          </a:ln>
        </c:spPr>
        <c:txPr>
          <a:bodyPr rot="0" vert="horz"/>
          <a:lstStyle/>
          <a:p>
            <a:pPr>
              <a:defRPr sz="900" b="0" i="0" u="none" strike="noStrike" baseline="0">
                <a:solidFill>
                  <a:srgbClr val="000000"/>
                </a:solidFill>
                <a:latin typeface="Calibri"/>
                <a:ea typeface="Calibri"/>
                <a:cs typeface="Calibri"/>
              </a:defRPr>
            </a:pPr>
            <a:endParaRPr lang="ru-RU"/>
          </a:p>
        </c:txPr>
        <c:crossAx val="602843456"/>
        <c:crosses val="autoZero"/>
        <c:crossBetween val="between"/>
      </c:valAx>
    </c:plotArea>
    <c:legend>
      <c:legendPos val="r"/>
      <c:legendEntry>
        <c:idx val="1"/>
        <c:txPr>
          <a:bodyPr/>
          <a:lstStyle/>
          <a:p>
            <a:pPr>
              <a:defRPr sz="1000" b="1" i="0" u="none" strike="noStrike" baseline="0">
                <a:solidFill>
                  <a:srgbClr val="000000"/>
                </a:solidFill>
                <a:latin typeface="Calibri"/>
                <a:ea typeface="Calibri"/>
                <a:cs typeface="Calibri"/>
              </a:defRPr>
            </a:pPr>
            <a:endParaRPr lang="ru-RU"/>
          </a:p>
        </c:txPr>
      </c:legendEntry>
      <c:layout>
        <c:manualLayout>
          <c:xMode val="edge"/>
          <c:yMode val="edge"/>
          <c:x val="0.2116161931582991"/>
          <c:y val="0.87015786124774019"/>
          <c:w val="0.61367895556493512"/>
          <c:h val="6.7039106145251437E-2"/>
        </c:manualLayout>
      </c:layout>
      <c:overlay val="0"/>
      <c:txPr>
        <a:bodyPr/>
        <a:lstStyle/>
        <a:p>
          <a:pPr>
            <a:defRPr sz="1000" b="1" i="0" u="none" strike="noStrike" baseline="0">
              <a:solidFill>
                <a:srgbClr val="000000"/>
              </a:solidFill>
              <a:latin typeface="Calibri"/>
              <a:ea typeface="Calibri"/>
              <a:cs typeface="Calibri"/>
            </a:defRPr>
          </a:pPr>
          <a:endParaRPr lang="ru-RU"/>
        </a:p>
      </c:txPr>
    </c:legend>
    <c:plotVisOnly val="1"/>
    <c:dispBlanksAs val="zero"/>
    <c:showDLblsOverMax val="0"/>
  </c:chart>
  <c:txPr>
    <a:bodyPr/>
    <a:lstStyle/>
    <a:p>
      <a:pPr>
        <a:defRPr sz="1000" b="0" i="0" u="none" strike="noStrike" baseline="0">
          <a:solidFill>
            <a:srgbClr val="000000"/>
          </a:solidFill>
          <a:latin typeface="Calibri"/>
          <a:ea typeface="Calibri"/>
          <a:cs typeface="Calibri"/>
        </a:defRPr>
      </a:pPr>
      <a:endParaRPr lang="ru-RU"/>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79600150884351495"/>
          <c:y val="3.4868463264829827E-2"/>
        </c:manualLayout>
      </c:layout>
      <c:overlay val="0"/>
      <c:spPr>
        <a:noFill/>
        <a:ln>
          <a:noFill/>
        </a:ln>
        <a:effectLst/>
      </c:spPr>
      <c:txPr>
        <a:bodyPr rot="0" spcFirstLastPara="1" vertOverflow="ellipsis" vert="horz" wrap="square" anchor="ctr" anchorCtr="1"/>
        <a:lstStyle/>
        <a:p>
          <a:pPr>
            <a:defRPr sz="1500" b="1" i="0" u="none" strike="noStrike" kern="1200" baseline="0">
              <a:solidFill>
                <a:schemeClr val="accent4">
                  <a:lumMod val="50000"/>
                </a:schemeClr>
              </a:solidFill>
              <a:latin typeface="+mn-lt"/>
              <a:ea typeface="+mn-ea"/>
              <a:cs typeface="+mn-cs"/>
            </a:defRPr>
          </a:pPr>
          <a:endParaRPr lang="ru-RU"/>
        </a:p>
      </c:txPr>
    </c:title>
    <c:autoTitleDeleted val="0"/>
    <c:plotArea>
      <c:layout>
        <c:manualLayout>
          <c:layoutTarget val="inner"/>
          <c:xMode val="edge"/>
          <c:yMode val="edge"/>
          <c:x val="0.16323849639443916"/>
          <c:y val="8.1320888774787478E-2"/>
          <c:w val="0.6999704876462739"/>
          <c:h val="0.88381432911717284"/>
        </c:manualLayout>
      </c:layout>
      <c:pieChart>
        <c:varyColors val="1"/>
        <c:ser>
          <c:idx val="0"/>
          <c:order val="0"/>
          <c:tx>
            <c:strRef>
              <c:f>Лист1!$B$1</c:f>
              <c:strCache>
                <c:ptCount val="1"/>
                <c:pt idx="0">
                  <c:v>Экспорт</c:v>
                </c:pt>
              </c:strCache>
            </c:strRef>
          </c:tx>
          <c:explosion val="25"/>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chemeClr val="accent5"/>
              </a:solidFill>
              <a:ln>
                <a:noFill/>
              </a:ln>
              <a:effectLst>
                <a:outerShdw blurRad="254000" sx="102000" sy="102000" algn="ctr" rotWithShape="0">
                  <a:prstClr val="black">
                    <a:alpha val="20000"/>
                  </a:prstClr>
                </a:outerShdw>
              </a:effectLst>
            </c:spPr>
          </c:dPt>
          <c:dPt>
            <c:idx val="5"/>
            <c:bubble3D val="0"/>
            <c:spPr>
              <a:solidFill>
                <a:schemeClr val="accent6"/>
              </a:solidFill>
              <a:ln>
                <a:noFill/>
              </a:ln>
              <a:effectLst>
                <a:outerShdw blurRad="254000" sx="102000" sy="102000" algn="ctr" rotWithShape="0">
                  <a:prstClr val="black">
                    <a:alpha val="20000"/>
                  </a:prstClr>
                </a:outerShdw>
              </a:effectLst>
            </c:spPr>
          </c:dPt>
          <c:dPt>
            <c:idx val="6"/>
            <c:bubble3D val="0"/>
            <c:spPr>
              <a:solidFill>
                <a:schemeClr val="accent1">
                  <a:lumMod val="60000"/>
                </a:schemeClr>
              </a:solidFill>
              <a:ln>
                <a:noFill/>
              </a:ln>
              <a:effectLst>
                <a:outerShdw blurRad="254000" sx="102000" sy="102000" algn="ctr" rotWithShape="0">
                  <a:prstClr val="black">
                    <a:alpha val="20000"/>
                  </a:prstClr>
                </a:outerShdw>
              </a:effectLst>
            </c:spPr>
          </c:dPt>
          <c:dLbls>
            <c:dLbl>
              <c:idx val="0"/>
              <c:layout>
                <c:manualLayout>
                  <c:x val="-0.12960167257146415"/>
                  <c:y val="7.1650521444037926E-3"/>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5880100548617063"/>
                      <c:h val="0.10606667404653405"/>
                    </c:manualLayout>
                  </c15:layout>
                </c:ext>
              </c:extLst>
            </c:dLbl>
            <c:dLbl>
              <c:idx val="1"/>
              <c:layout>
                <c:manualLayout>
                  <c:x val="-5.7315580792874951E-2"/>
                  <c:y val="-0.13459167464957389"/>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1894452989780125"/>
                      <c:h val="0.10606667404653405"/>
                    </c:manualLayout>
                  </c15:layout>
                </c:ext>
              </c:extLst>
            </c:dLbl>
            <c:dLbl>
              <c:idx val="2"/>
              <c:layout>
                <c:manualLayout>
                  <c:x val="0.15530710669256961"/>
                  <c:y val="-8.4576917663710463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8786020358219105"/>
                      <c:h val="0.10606667404653405"/>
                    </c:manualLayout>
                  </c15:layout>
                </c:ext>
              </c:extLst>
            </c:dLbl>
            <c:dLbl>
              <c:idx val="3"/>
              <c:layout>
                <c:manualLayout>
                  <c:x val="9.210654225553884E-2"/>
                  <c:y val="4.1616336677962287E-2"/>
                </c:manualLayout>
              </c:layout>
              <c:dLblPos val="bestFit"/>
              <c:showLegendKey val="0"/>
              <c:showVal val="1"/>
              <c:showCatName val="1"/>
              <c:showSerName val="0"/>
              <c:showPercent val="0"/>
              <c:showBubbleSize val="0"/>
              <c:extLst>
                <c:ext xmlns:c15="http://schemas.microsoft.com/office/drawing/2012/chart" uri="{CE6537A1-D6FC-4f65-9D91-7224C49458BB}"/>
              </c:extLst>
            </c:dLbl>
            <c:dLbl>
              <c:idx val="4"/>
              <c:layout>
                <c:manualLayout>
                  <c:x val="9.1714772919967963E-2"/>
                  <c:y val="6.0432884670069111E-2"/>
                </c:manualLayout>
              </c:layout>
              <c:dLblPos val="bestFit"/>
              <c:showLegendKey val="0"/>
              <c:showVal val="1"/>
              <c:showCatName val="1"/>
              <c:showSerName val="0"/>
              <c:showPercent val="0"/>
              <c:showBubbleSize val="0"/>
              <c:extLst>
                <c:ext xmlns:c15="http://schemas.microsoft.com/office/drawing/2012/chart" uri="{CE6537A1-D6FC-4f65-9D91-7224C49458BB}"/>
              </c:extLst>
            </c:dLbl>
            <c:dLbl>
              <c:idx val="5"/>
              <c:layout>
                <c:manualLayout>
                  <c:x val="8.2366550134285396E-4"/>
                  <c:y val="8.1189058806026781E-2"/>
                </c:manualLayout>
              </c:layout>
              <c:spPr>
                <a:noFill/>
                <a:ln>
                  <a:noFill/>
                </a:ln>
                <a:effectLst>
                  <a:outerShdw blurRad="50800" dist="38100" dir="2700000" algn="tl" rotWithShape="0">
                    <a:prstClr val="black">
                      <a:alpha val="40000"/>
                    </a:prstClr>
                  </a:outerShdw>
                </a:effectLst>
              </c:spPr>
              <c:txPr>
                <a:bodyPr rot="1200000" spcFirstLastPara="1" vertOverflow="ellipsis" wrap="square" lIns="38100" tIns="19050" rIns="38100" bIns="19050" anchor="ctr" anchorCtr="1">
                  <a:noAutofit/>
                </a:bodyPr>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0"/>
              <c:showBubbleSize val="0"/>
              <c:extLst>
                <c:ext xmlns:c15="http://schemas.microsoft.com/office/drawing/2012/chart" uri="{CE6537A1-D6FC-4f65-9D91-7224C49458BB}">
                  <c15:layout>
                    <c:manualLayout>
                      <c:w val="0.23447578995803772"/>
                      <c:h val="0.12552061556555047"/>
                    </c:manualLayout>
                  </c15:layout>
                </c:ext>
              </c:extLst>
            </c:dLbl>
            <c:dLbl>
              <c:idx val="6"/>
              <c:layout>
                <c:manualLayout>
                  <c:x val="-4.4045179190616332E-2"/>
                  <c:y val="2.7026292526032582E-2"/>
                </c:manualLayout>
              </c:layout>
              <c:dLblPos val="bestFit"/>
              <c:showLegendKey val="0"/>
              <c:showVal val="1"/>
              <c:showCatName val="1"/>
              <c:showSerName val="0"/>
              <c:showPercent val="0"/>
              <c:showBubbleSize val="0"/>
              <c:extLst>
                <c:ext xmlns:c15="http://schemas.microsoft.com/office/drawing/2012/chart" uri="{CE6537A1-D6FC-4f65-9D91-7224C49458BB}"/>
              </c:extLst>
            </c:dLbl>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ctr"/>
            <c:showLegendKey val="0"/>
            <c:showVal val="1"/>
            <c:showCatName val="1"/>
            <c:showSerName val="0"/>
            <c:showPercent val="0"/>
            <c:showBubbleSize val="0"/>
            <c:showLeaderLines val="0"/>
            <c:extLst>
              <c:ext xmlns:c15="http://schemas.microsoft.com/office/drawing/2012/chart" uri="{CE6537A1-D6FC-4f65-9D91-7224C49458BB}"/>
            </c:extLst>
          </c:dLbls>
          <c:cat>
            <c:strRef>
              <c:f>Лист1!$A$2:$A$8</c:f>
              <c:strCache>
                <c:ptCount val="7"/>
                <c:pt idx="0">
                  <c:v>Казакстан </c:v>
                </c:pt>
                <c:pt idx="1">
                  <c:v>Түркия</c:v>
                </c:pt>
                <c:pt idx="2">
                  <c:v>Өзбекстан</c:v>
                </c:pt>
                <c:pt idx="3">
                  <c:v>Кытай</c:v>
                </c:pt>
                <c:pt idx="4">
                  <c:v>Россия</c:v>
                </c:pt>
                <c:pt idx="5">
                  <c:v>башка өлкөлөр</c:v>
                </c:pt>
                <c:pt idx="6">
                  <c:v>АКШ</c:v>
                </c:pt>
              </c:strCache>
            </c:strRef>
          </c:cat>
          <c:val>
            <c:numRef>
              <c:f>Лист1!$B$2:$B$8</c:f>
              <c:numCache>
                <c:formatCode>General</c:formatCode>
                <c:ptCount val="7"/>
                <c:pt idx="0">
                  <c:v>30.9</c:v>
                </c:pt>
                <c:pt idx="1">
                  <c:v>19.100000000000001</c:v>
                </c:pt>
                <c:pt idx="2">
                  <c:v>17.8</c:v>
                </c:pt>
                <c:pt idx="3">
                  <c:v>10.6</c:v>
                </c:pt>
                <c:pt idx="4">
                  <c:v>8.1999999999999993</c:v>
                </c:pt>
                <c:pt idx="5">
                  <c:v>13.4</c:v>
                </c:pt>
                <c:pt idx="6">
                  <c:v>0.1</c:v>
                </c:pt>
              </c:numCache>
            </c:numRef>
          </c:val>
        </c:ser>
        <c:dLbls>
          <c:dLblPos val="ctr"/>
          <c:showLegendKey val="0"/>
          <c:showVal val="0"/>
          <c:showCatName val="0"/>
          <c:showSerName val="0"/>
          <c:showPercent val="0"/>
          <c:showBubbleSize val="0"/>
          <c:showLeaderLines val="0"/>
        </c:dLbls>
        <c:firstSliceAng val="20"/>
      </c:pieChart>
      <c:spPr>
        <a:noFill/>
        <a:ln>
          <a:noFill/>
        </a:ln>
        <a:effectLst/>
      </c:spPr>
    </c:plotArea>
    <c:plotVisOnly val="1"/>
    <c:dispBlanksAs val="gap"/>
    <c:showDLblsOverMax val="0"/>
  </c:chart>
  <c:spPr>
    <a:solidFill>
      <a:schemeClr val="accent3">
        <a:lumMod val="75000"/>
        <a:alpha val="0"/>
      </a:schemeClr>
    </a:soli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7859480431801753"/>
          <c:y val="2.2594455632099837E-2"/>
        </c:manualLayout>
      </c:layout>
      <c:overlay val="0"/>
      <c:spPr>
        <a:noFill/>
        <a:ln>
          <a:noFill/>
        </a:ln>
        <a:effectLst/>
      </c:spPr>
      <c:txPr>
        <a:bodyPr rot="0" spcFirstLastPara="1" vertOverflow="ellipsis" vert="horz" wrap="square" anchor="ctr" anchorCtr="1"/>
        <a:lstStyle/>
        <a:p>
          <a:pPr>
            <a:defRPr sz="1500" b="1" i="0" u="none" strike="noStrike" kern="1200" baseline="0">
              <a:solidFill>
                <a:schemeClr val="accent4">
                  <a:lumMod val="50000"/>
                </a:schemeClr>
              </a:solidFill>
              <a:latin typeface="+mn-lt"/>
              <a:ea typeface="+mn-ea"/>
              <a:cs typeface="+mn-cs"/>
            </a:defRPr>
          </a:pPr>
          <a:endParaRPr lang="ru-RU"/>
        </a:p>
      </c:txPr>
    </c:title>
    <c:autoTitleDeleted val="0"/>
    <c:plotArea>
      <c:layout>
        <c:manualLayout>
          <c:layoutTarget val="inner"/>
          <c:xMode val="edge"/>
          <c:yMode val="edge"/>
          <c:x val="0.14550874746722858"/>
          <c:y val="8.9932199982804786E-2"/>
          <c:w val="0.72472652211290578"/>
          <c:h val="0.78578663883140332"/>
        </c:manualLayout>
      </c:layout>
      <c:pieChart>
        <c:varyColors val="1"/>
        <c:ser>
          <c:idx val="0"/>
          <c:order val="0"/>
          <c:tx>
            <c:strRef>
              <c:f>Лист1!$B$1</c:f>
              <c:strCache>
                <c:ptCount val="1"/>
                <c:pt idx="0">
                  <c:v>Импорт </c:v>
                </c:pt>
              </c:strCache>
            </c:strRef>
          </c:tx>
          <c:explosion val="5"/>
          <c:dPt>
            <c:idx val="0"/>
            <c:bubble3D val="0"/>
            <c:explosion val="13"/>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explosion val="6"/>
            <c:spPr>
              <a:solidFill>
                <a:schemeClr val="accent3"/>
              </a:solidFill>
              <a:ln>
                <a:noFill/>
              </a:ln>
              <a:effectLst>
                <a:outerShdw blurRad="254000" sx="102000" sy="102000" algn="ctr" rotWithShape="0">
                  <a:prstClr val="black">
                    <a:alpha val="20000"/>
                  </a:prstClr>
                </a:outerShdw>
              </a:effectLst>
            </c:spPr>
          </c:dPt>
          <c:dPt>
            <c:idx val="3"/>
            <c:bubble3D val="0"/>
            <c:explosion val="18"/>
            <c:spPr>
              <a:solidFill>
                <a:schemeClr val="accent4"/>
              </a:solidFill>
              <a:ln>
                <a:noFill/>
              </a:ln>
              <a:effectLst>
                <a:outerShdw blurRad="254000" sx="102000" sy="102000" algn="ctr" rotWithShape="0">
                  <a:prstClr val="black">
                    <a:alpha val="20000"/>
                  </a:prstClr>
                </a:outerShdw>
              </a:effectLst>
            </c:spPr>
          </c:dPt>
          <c:dPt>
            <c:idx val="4"/>
            <c:bubble3D val="0"/>
            <c:explosion val="12"/>
            <c:spPr>
              <a:solidFill>
                <a:schemeClr val="accent5"/>
              </a:solidFill>
              <a:ln>
                <a:noFill/>
              </a:ln>
              <a:effectLst>
                <a:outerShdw blurRad="254000" sx="102000" sy="102000" algn="ctr" rotWithShape="0">
                  <a:prstClr val="black">
                    <a:alpha val="20000"/>
                  </a:prstClr>
                </a:outerShdw>
              </a:effectLst>
            </c:spPr>
          </c:dPt>
          <c:dPt>
            <c:idx val="5"/>
            <c:bubble3D val="0"/>
            <c:explosion val="11"/>
            <c:spPr>
              <a:solidFill>
                <a:schemeClr val="accent6"/>
              </a:solidFill>
              <a:ln>
                <a:noFill/>
              </a:ln>
              <a:effectLst>
                <a:outerShdw blurRad="254000" sx="102000" sy="102000" algn="ctr" rotWithShape="0">
                  <a:prstClr val="black">
                    <a:alpha val="20000"/>
                  </a:prstClr>
                </a:outerShdw>
              </a:effectLst>
            </c:spPr>
          </c:dPt>
          <c:dPt>
            <c:idx val="6"/>
            <c:bubble3D val="0"/>
            <c:explosion val="11"/>
            <c:spPr>
              <a:solidFill>
                <a:schemeClr val="accent1">
                  <a:lumMod val="60000"/>
                </a:schemeClr>
              </a:solidFill>
              <a:ln>
                <a:noFill/>
              </a:ln>
              <a:effectLst>
                <a:outerShdw blurRad="254000" sx="102000" sy="102000" algn="ctr" rotWithShape="0">
                  <a:prstClr val="black">
                    <a:alpha val="20000"/>
                  </a:prstClr>
                </a:outerShdw>
              </a:effectLst>
            </c:spPr>
          </c:dPt>
          <c:dLbls>
            <c:dLbl>
              <c:idx val="0"/>
              <c:layout>
                <c:manualLayout>
                  <c:x val="-0.13314762235690628"/>
                  <c:y val="3.7922720816264258E-2"/>
                </c:manualLayout>
              </c:layout>
              <c:dLblPos val="bestFit"/>
              <c:showLegendKey val="0"/>
              <c:showVal val="1"/>
              <c:showCatName val="1"/>
              <c:showSerName val="0"/>
              <c:showPercent val="0"/>
              <c:showBubbleSize val="0"/>
              <c:extLst>
                <c:ext xmlns:c15="http://schemas.microsoft.com/office/drawing/2012/chart" uri="{CE6537A1-D6FC-4f65-9D91-7224C49458BB}"/>
              </c:extLst>
            </c:dLbl>
            <c:dLbl>
              <c:idx val="1"/>
              <c:layout>
                <c:manualLayout>
                  <c:x val="-1.1218324128289671E-2"/>
                  <c:y val="-1.5405764757311298E-2"/>
                </c:manualLayout>
              </c:layout>
              <c:dLblPos val="bestFit"/>
              <c:showLegendKey val="0"/>
              <c:showVal val="1"/>
              <c:showCatName val="1"/>
              <c:showSerName val="0"/>
              <c:showPercent val="0"/>
              <c:showBubbleSize val="0"/>
              <c:extLst>
                <c:ext xmlns:c15="http://schemas.microsoft.com/office/drawing/2012/chart" uri="{CE6537A1-D6FC-4f65-9D91-7224C49458BB}"/>
              </c:extLst>
            </c:dLbl>
            <c:dLbl>
              <c:idx val="2"/>
              <c:layout>
                <c:manualLayout>
                  <c:x val="-1.3877787807814457E-17"/>
                  <c:y val="-2.3061572199934374E-2"/>
                </c:manualLayout>
              </c:layout>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0"/>
              <c:showBubbleSize val="0"/>
              <c:extLst>
                <c:ext xmlns:c15="http://schemas.microsoft.com/office/drawing/2012/chart" uri="{CE6537A1-D6FC-4f65-9D91-7224C49458BB}">
                  <c15:layout>
                    <c:manualLayout>
                      <c:w val="0.24885475594232775"/>
                      <c:h val="5.2634016742329655E-2"/>
                    </c:manualLayout>
                  </c15:layout>
                </c:ext>
              </c:extLst>
            </c:dLbl>
            <c:dLbl>
              <c:idx val="3"/>
              <c:layout>
                <c:manualLayout>
                  <c:x val="-0.11163515471369818"/>
                  <c:y val="-7.7569504402339035E-2"/>
                </c:manualLayout>
              </c:layout>
              <c:dLblPos val="bestFit"/>
              <c:showLegendKey val="0"/>
              <c:showVal val="1"/>
              <c:showCatName val="1"/>
              <c:showSerName val="0"/>
              <c:showPercent val="0"/>
              <c:showBubbleSize val="0"/>
              <c:extLst>
                <c:ext xmlns:c15="http://schemas.microsoft.com/office/drawing/2012/chart" uri="{CE6537A1-D6FC-4f65-9D91-7224C49458BB}"/>
              </c:extLst>
            </c:dLbl>
            <c:dLbl>
              <c:idx val="4"/>
              <c:layout>
                <c:manualLayout>
                  <c:x val="0.13781208197230752"/>
                  <c:y val="-5.1063439455274945E-2"/>
                </c:manualLayout>
              </c:layout>
              <c:dLblPos val="bestFit"/>
              <c:showLegendKey val="0"/>
              <c:showVal val="1"/>
              <c:showCatName val="1"/>
              <c:showSerName val="0"/>
              <c:showPercent val="0"/>
              <c:showBubbleSize val="0"/>
              <c:extLst>
                <c:ext xmlns:c15="http://schemas.microsoft.com/office/drawing/2012/chart" uri="{CE6537A1-D6FC-4f65-9D91-7224C49458BB}"/>
              </c:extLst>
            </c:dLbl>
            <c:dLbl>
              <c:idx val="5"/>
              <c:layout>
                <c:manualLayout>
                  <c:x val="7.9155650722270779E-3"/>
                  <c:y val="0.14349000558239114"/>
                </c:manualLayout>
              </c:layout>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0"/>
              <c:showBubbleSize val="0"/>
              <c:extLst>
                <c:ext xmlns:c15="http://schemas.microsoft.com/office/drawing/2012/chart" uri="{CE6537A1-D6FC-4f65-9D91-7224C49458BB}">
                  <c15:layout>
                    <c:manualLayout>
                      <c:w val="0.37631378137572241"/>
                      <c:h val="8.8562939946307304E-2"/>
                    </c:manualLayout>
                  </c15:layout>
                </c:ext>
              </c:extLst>
            </c:dLbl>
            <c:dLbl>
              <c:idx val="6"/>
              <c:layout>
                <c:manualLayout>
                  <c:x val="-7.9504661527924694E-2"/>
                  <c:y val="1.9336748965562339E-2"/>
                </c:manualLayout>
              </c:layout>
              <c:dLblPos val="bestFit"/>
              <c:showLegendKey val="0"/>
              <c:showVal val="1"/>
              <c:showCatName val="1"/>
              <c:showSerName val="0"/>
              <c:showPercent val="0"/>
              <c:showBubbleSize val="0"/>
              <c:extLst>
                <c:ext xmlns:c15="http://schemas.microsoft.com/office/drawing/2012/chart" uri="{CE6537A1-D6FC-4f65-9D91-7224C49458BB}"/>
              </c:extLst>
            </c:dLbl>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ctr"/>
            <c:showLegendKey val="0"/>
            <c:showVal val="1"/>
            <c:showCatName val="1"/>
            <c:showSerName val="0"/>
            <c:showPercent val="0"/>
            <c:showBubbleSize val="0"/>
            <c:showLeaderLines val="0"/>
            <c:extLst>
              <c:ext xmlns:c15="http://schemas.microsoft.com/office/drawing/2012/chart" uri="{CE6537A1-D6FC-4f65-9D91-7224C49458BB}"/>
            </c:extLst>
          </c:dLbls>
          <c:cat>
            <c:strRef>
              <c:f>Лист1!$A$2:$A$8</c:f>
              <c:strCache>
                <c:ptCount val="7"/>
                <c:pt idx="0">
                  <c:v>Казакстан </c:v>
                </c:pt>
                <c:pt idx="1">
                  <c:v>Түркия</c:v>
                </c:pt>
                <c:pt idx="2">
                  <c:v>Өзбекстан</c:v>
                </c:pt>
                <c:pt idx="3">
                  <c:v>Кытай</c:v>
                </c:pt>
                <c:pt idx="4">
                  <c:v>Россия</c:v>
                </c:pt>
                <c:pt idx="5">
                  <c:v>башка өлкөлөр</c:v>
                </c:pt>
                <c:pt idx="6">
                  <c:v>АКШ</c:v>
                </c:pt>
              </c:strCache>
            </c:strRef>
          </c:cat>
          <c:val>
            <c:numRef>
              <c:f>Лист1!$B$2:$B$8</c:f>
              <c:numCache>
                <c:formatCode>General</c:formatCode>
                <c:ptCount val="7"/>
                <c:pt idx="0">
                  <c:v>14.7</c:v>
                </c:pt>
                <c:pt idx="1">
                  <c:v>4.2</c:v>
                </c:pt>
                <c:pt idx="2">
                  <c:v>2.2999999999999998</c:v>
                </c:pt>
                <c:pt idx="3">
                  <c:v>21.3</c:v>
                </c:pt>
                <c:pt idx="4">
                  <c:v>31.7</c:v>
                </c:pt>
                <c:pt idx="5">
                  <c:v>16.7</c:v>
                </c:pt>
                <c:pt idx="6">
                  <c:v>9.1</c:v>
                </c:pt>
              </c:numCache>
            </c:numRef>
          </c:val>
        </c:ser>
        <c:dLbls>
          <c:dLblPos val="ctr"/>
          <c:showLegendKey val="0"/>
          <c:showVal val="0"/>
          <c:showCatName val="0"/>
          <c:showSerName val="0"/>
          <c:showPercent val="0"/>
          <c:showBubbleSize val="0"/>
          <c:showLeaderLines val="0"/>
        </c:dLbls>
        <c:firstSliceAng val="20"/>
      </c:pieChart>
      <c:spPr>
        <a:noFill/>
        <a:ln>
          <a:noFill/>
        </a:ln>
        <a:effectLst/>
      </c:spPr>
    </c:plotArea>
    <c:plotVisOnly val="1"/>
    <c:dispBlanksAs val="gap"/>
    <c:showDLblsOverMax val="0"/>
  </c:chart>
  <c:spPr>
    <a:solidFill>
      <a:schemeClr val="accent3">
        <a:lumMod val="75000"/>
        <a:alpha val="0"/>
      </a:schemeClr>
    </a:soli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11.jpeg"/></Relationships>
</file>

<file path=ppt/drawings/drawing1.xml><?xml version="1.0" encoding="utf-8"?>
<c:userShapes xmlns:c="http://schemas.openxmlformats.org/drawingml/2006/chart">
  <cdr:relSizeAnchor xmlns:cdr="http://schemas.openxmlformats.org/drawingml/2006/chartDrawing">
    <cdr:from>
      <cdr:x>0.73174</cdr:x>
      <cdr:y>0.04324</cdr:y>
    </cdr:from>
    <cdr:to>
      <cdr:x>1</cdr:x>
      <cdr:y>1</cdr:y>
    </cdr:to>
    <cdr:pic>
      <cdr:nvPicPr>
        <cdr:cNvPr id="3" name="Рисунок 2" descr="images 1.jpg"/>
        <cdr:cNvPicPr>
          <a:picLocks xmlns:a="http://schemas.openxmlformats.org/drawingml/2006/main" noChangeAspect="1"/>
        </cdr:cNvPicPr>
      </cdr:nvPicPr>
      <cdr:blipFill rotWithShape="1">
        <a:blip xmlns:a="http://schemas.openxmlformats.org/drawingml/2006/main" xmlns:r="http://schemas.openxmlformats.org/officeDocument/2006/relationships" r:embed="rId1" cstate="print"/>
        <a:srcRect xmlns:a="http://schemas.openxmlformats.org/drawingml/2006/main" t="41014"/>
        <a:stretch xmlns:a="http://schemas.openxmlformats.org/drawingml/2006/main"/>
      </cdr:blipFill>
      <cdr:spPr>
        <a:xfrm xmlns:a="http://schemas.openxmlformats.org/drawingml/2006/main">
          <a:off x="6285384" y="72001"/>
          <a:ext cx="2304256" cy="1593138"/>
        </a:xfrm>
        <a:prstGeom xmlns:a="http://schemas.openxmlformats.org/drawingml/2006/main" prst="roundRect">
          <a:avLst>
            <a:gd name="adj" fmla="val 8594"/>
          </a:avLst>
        </a:prstGeom>
        <a:solidFill xmlns:a="http://schemas.openxmlformats.org/drawingml/2006/main">
          <a:srgbClr val="FFFFFF">
            <a:shade val="85000"/>
          </a:srgbClr>
        </a:solidFill>
        <a:ln xmlns:a="http://schemas.openxmlformats.org/drawingml/2006/main">
          <a:noFill/>
        </a:ln>
        <a:effectLst xmlns:a="http://schemas.openxmlformats.org/drawingml/2006/main">
          <a:reflection blurRad="12700" stA="38000" endPos="28000" dist="5000" dir="5400000" sy="-100000" algn="bl" rotWithShape="0"/>
        </a:effectLst>
      </cdr:spPr>
    </cdr:pic>
  </cdr:relSizeAnchor>
  <cdr:relSizeAnchor xmlns:cdr="http://schemas.openxmlformats.org/drawingml/2006/chartDrawing">
    <cdr:from>
      <cdr:x>0.01079</cdr:x>
      <cdr:y>0</cdr:y>
    </cdr:from>
    <cdr:to>
      <cdr:x>0.50627</cdr:x>
      <cdr:y>0.95056</cdr:y>
    </cdr:to>
    <cdr:sp macro="" textlink="">
      <cdr:nvSpPr>
        <cdr:cNvPr id="2" name="Овал 1"/>
        <cdr:cNvSpPr/>
      </cdr:nvSpPr>
      <cdr:spPr>
        <a:xfrm xmlns:a="http://schemas.openxmlformats.org/drawingml/2006/main">
          <a:off x="92696" y="0"/>
          <a:ext cx="4255995" cy="1582809"/>
        </a:xfrm>
        <a:prstGeom xmlns:a="http://schemas.openxmlformats.org/drawingml/2006/main" prst="ellipse">
          <a:avLst/>
        </a:prstGeom>
        <a:solidFill xmlns:a="http://schemas.openxmlformats.org/drawingml/2006/main">
          <a:schemeClr val="accent5">
            <a:lumMod val="40000"/>
            <a:lumOff val="6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marL="0" marR="0" lvl="0" indent="0" algn="ctr" defTabSz="914400" eaLnBrk="1" fontAlgn="auto" latinLnBrk="0" hangingPunct="1">
            <a:lnSpc>
              <a:spcPct val="100000"/>
            </a:lnSpc>
            <a:spcBef>
              <a:spcPts val="0"/>
            </a:spcBef>
            <a:spcAft>
              <a:spcPts val="0"/>
            </a:spcAft>
            <a:buClrTx/>
            <a:buSzTx/>
            <a:buFontTx/>
            <a:buNone/>
            <a:tabLst/>
            <a:defRPr/>
          </a:pPr>
          <a:r>
            <a:rPr lang="ru-RU" sz="1200" b="1" dirty="0" smtClean="0">
              <a:solidFill>
                <a:srgbClr val="1F497D">
                  <a:lumMod val="50000"/>
                </a:srgbClr>
              </a:solidFill>
            </a:rPr>
            <a:t>Чет </a:t>
          </a:r>
          <a:r>
            <a:rPr lang="ru-RU" sz="1200" b="1" dirty="0" err="1" smtClean="0">
              <a:solidFill>
                <a:srgbClr val="1F497D">
                  <a:lumMod val="50000"/>
                </a:srgbClr>
              </a:solidFill>
            </a:rPr>
            <a:t>элдик</a:t>
          </a:r>
          <a:r>
            <a:rPr lang="ru-RU" sz="1200" b="1" dirty="0" smtClean="0">
              <a:solidFill>
                <a:srgbClr val="1F497D">
                  <a:lumMod val="50000"/>
                </a:srgbClr>
              </a:solidFill>
            </a:rPr>
            <a:t> инвестиция </a:t>
          </a:r>
          <a:r>
            <a:rPr lang="ru-RU" sz="1200" b="1" dirty="0" err="1" smtClean="0">
              <a:solidFill>
                <a:srgbClr val="1F497D">
                  <a:lumMod val="50000"/>
                </a:srgbClr>
              </a:solidFill>
            </a:rPr>
            <a:t>менен</a:t>
          </a:r>
          <a:r>
            <a:rPr lang="ru-RU" sz="1200" b="1" dirty="0" smtClean="0">
              <a:solidFill>
                <a:srgbClr val="1F497D">
                  <a:lumMod val="50000"/>
                </a:srgbClr>
              </a:solidFill>
            </a:rPr>
            <a:t> </a:t>
          </a:r>
          <a:r>
            <a:rPr lang="ru-RU" sz="1200" b="1" dirty="0" err="1" smtClean="0">
              <a:solidFill>
                <a:srgbClr val="1F497D">
                  <a:lumMod val="50000"/>
                </a:srgbClr>
              </a:solidFill>
            </a:rPr>
            <a:t>иштеген</a:t>
          </a:r>
          <a:r>
            <a:rPr lang="ru-RU" sz="1200" b="1" dirty="0" smtClean="0">
              <a:solidFill>
                <a:srgbClr val="1F497D">
                  <a:lumMod val="50000"/>
                </a:srgbClr>
              </a:solidFill>
            </a:rPr>
            <a:t> </a:t>
          </a:r>
          <a:r>
            <a:rPr lang="ru-RU" sz="1200" b="1" dirty="0" err="1" smtClean="0">
              <a:solidFill>
                <a:srgbClr val="1F497D">
                  <a:lumMod val="50000"/>
                </a:srgbClr>
              </a:solidFill>
            </a:rPr>
            <a:t>ишканадагы</a:t>
          </a:r>
          <a:r>
            <a:rPr lang="ru-RU" sz="1200" b="1" dirty="0" smtClean="0">
              <a:solidFill>
                <a:srgbClr val="1F497D">
                  <a:lumMod val="50000"/>
                </a:srgbClr>
              </a:solidFill>
            </a:rPr>
            <a:t> </a:t>
          </a:r>
          <a:r>
            <a:rPr lang="ru-RU" sz="1200" b="1" dirty="0" err="1" smtClean="0">
              <a:solidFill>
                <a:srgbClr val="1F497D">
                  <a:lumMod val="50000"/>
                </a:srgbClr>
              </a:solidFill>
            </a:rPr>
            <a:t>кызматкерлердин</a:t>
          </a:r>
          <a:r>
            <a:rPr lang="ru-RU" sz="1200" b="1" dirty="0" smtClean="0">
              <a:solidFill>
                <a:srgbClr val="1F497D">
                  <a:lumMod val="50000"/>
                </a:srgbClr>
              </a:solidFill>
            </a:rPr>
            <a:t> </a:t>
          </a:r>
          <a:r>
            <a:rPr lang="ru-RU" sz="1200" b="1" dirty="0" err="1" smtClean="0">
              <a:solidFill>
                <a:srgbClr val="1F497D">
                  <a:lumMod val="50000"/>
                </a:srgbClr>
              </a:solidFill>
            </a:rPr>
            <a:t>тизмелик</a:t>
          </a:r>
          <a:r>
            <a:rPr lang="ru-RU" sz="1200" b="1" dirty="0" smtClean="0">
              <a:solidFill>
                <a:srgbClr val="1F497D">
                  <a:lumMod val="50000"/>
                </a:srgbClr>
              </a:solidFill>
            </a:rPr>
            <a:t> саны </a:t>
          </a:r>
          <a:r>
            <a:rPr kumimoji="0" lang="ru-RU" sz="1200" b="1" i="0" u="none" strike="noStrike" kern="0" cap="none" spc="0" normalizeH="0" baseline="0" noProof="0" dirty="0" smtClean="0">
              <a:ln>
                <a:noFill/>
              </a:ln>
              <a:solidFill>
                <a:srgbClr val="1F497D">
                  <a:lumMod val="50000"/>
                </a:srgbClr>
              </a:solidFill>
              <a:effectLst/>
              <a:uLnTx/>
              <a:uFillTx/>
            </a:rPr>
            <a:t>62,5 мин,</a:t>
          </a:r>
          <a:r>
            <a:rPr kumimoji="0" lang="en-US" sz="1200" b="1" i="0" u="none" strike="noStrike" kern="0" cap="none" spc="0" normalizeH="0" baseline="0" noProof="0" dirty="0" smtClean="0">
              <a:ln>
                <a:noFill/>
              </a:ln>
              <a:solidFill>
                <a:srgbClr val="1F497D">
                  <a:lumMod val="50000"/>
                </a:srgbClr>
              </a:solidFill>
              <a:effectLst/>
              <a:uLnTx/>
              <a:uFillTx/>
            </a:rPr>
            <a:t> </a:t>
          </a:r>
          <a:r>
            <a:rPr kumimoji="0" lang="ru-RU" sz="1200" b="1" i="0" u="none" strike="noStrike" kern="0" cap="none" spc="0" normalizeH="0" baseline="0" noProof="0" dirty="0" err="1" smtClean="0">
              <a:ln>
                <a:noFill/>
              </a:ln>
              <a:solidFill>
                <a:srgbClr val="1F497D">
                  <a:lumMod val="50000"/>
                </a:srgbClr>
              </a:solidFill>
              <a:effectLst/>
              <a:uLnTx/>
              <a:uFillTx/>
            </a:rPr>
            <a:t>адамды</a:t>
          </a:r>
          <a:r>
            <a:rPr kumimoji="0" lang="ru-RU" sz="1200" b="1" i="0" u="none" strike="noStrike" kern="0" cap="none" spc="0" normalizeH="0" baseline="0" noProof="0" dirty="0" smtClean="0">
              <a:ln>
                <a:noFill/>
              </a:ln>
              <a:solidFill>
                <a:srgbClr val="1F497D">
                  <a:lumMod val="50000"/>
                </a:srgbClr>
              </a:solidFill>
              <a:effectLst/>
              <a:uLnTx/>
              <a:uFillTx/>
            </a:rPr>
            <a:t> </a:t>
          </a:r>
          <a:r>
            <a:rPr kumimoji="0" lang="ru-RU" sz="1200" b="1" i="0" u="none" strike="noStrike" kern="0" cap="none" spc="0" normalizeH="0" baseline="0" noProof="0" dirty="0" err="1" smtClean="0">
              <a:ln>
                <a:noFill/>
              </a:ln>
              <a:solidFill>
                <a:srgbClr val="1F497D">
                  <a:lumMod val="50000"/>
                </a:srgbClr>
              </a:solidFill>
              <a:effectLst/>
              <a:uLnTx/>
              <a:uFillTx/>
            </a:rPr>
            <a:t>тузду</a:t>
          </a:r>
          <a:r>
            <a:rPr lang="ru-RU" sz="1200" b="1" dirty="0" smtClean="0">
              <a:solidFill>
                <a:srgbClr val="1F497D">
                  <a:lumMod val="50000"/>
                </a:srgbClr>
              </a:solidFill>
            </a:rPr>
            <a:t>, </a:t>
          </a:r>
          <a:r>
            <a:rPr kumimoji="0" lang="ru-RU" sz="1200" b="1" i="0" u="none" strike="noStrike" kern="0" cap="none" spc="0" normalizeH="0" baseline="0" noProof="0" dirty="0" err="1" smtClean="0">
              <a:ln>
                <a:noFill/>
              </a:ln>
              <a:solidFill>
                <a:srgbClr val="1F497D">
                  <a:lumMod val="50000"/>
                </a:srgbClr>
              </a:solidFill>
              <a:effectLst/>
              <a:uLnTx/>
              <a:uFillTx/>
            </a:rPr>
            <a:t>бул</a:t>
          </a:r>
          <a:r>
            <a:rPr kumimoji="0" lang="ru-RU" sz="1200" b="1" i="0" u="none" strike="noStrike" kern="0" cap="none" spc="0" normalizeH="0" baseline="0" noProof="0" dirty="0" smtClean="0">
              <a:ln>
                <a:noFill/>
              </a:ln>
              <a:solidFill>
                <a:srgbClr val="1F497D">
                  <a:lumMod val="50000"/>
                </a:srgbClr>
              </a:solidFill>
              <a:effectLst/>
              <a:uLnTx/>
              <a:uFillTx/>
            </a:rPr>
            <a:t>  </a:t>
          </a:r>
          <a:r>
            <a:rPr kumimoji="0" lang="ru-RU" sz="1200" b="1" i="0" u="none" strike="noStrike" kern="0" cap="none" spc="0" normalizeH="0" baseline="0" noProof="0" dirty="0" err="1" smtClean="0">
              <a:ln>
                <a:noFill/>
              </a:ln>
              <a:solidFill>
                <a:srgbClr val="1F497D">
                  <a:lumMod val="50000"/>
                </a:srgbClr>
              </a:solidFill>
              <a:effectLst/>
              <a:uLnTx/>
              <a:uFillTx/>
            </a:rPr>
            <a:t>экономиканын</a:t>
          </a:r>
          <a:r>
            <a:rPr kumimoji="0" lang="ru-RU" sz="1200" b="1" i="0" u="none" strike="noStrike" kern="0" cap="none" spc="0" normalizeH="0" baseline="0" noProof="0" dirty="0" smtClean="0">
              <a:ln>
                <a:noFill/>
              </a:ln>
              <a:solidFill>
                <a:srgbClr val="1F497D">
                  <a:lumMod val="50000"/>
                </a:srgbClr>
              </a:solidFill>
              <a:effectLst/>
              <a:uLnTx/>
              <a:uFillTx/>
            </a:rPr>
            <a:t> </a:t>
          </a:r>
          <a:r>
            <a:rPr kumimoji="0" lang="ru-RU" sz="1200" b="1" i="0" u="none" strike="noStrike" kern="0" cap="none" spc="0" normalizeH="0" baseline="0" noProof="0" dirty="0" err="1" smtClean="0">
              <a:ln>
                <a:noFill/>
              </a:ln>
              <a:solidFill>
                <a:srgbClr val="1F497D">
                  <a:lumMod val="50000"/>
                </a:srgbClr>
              </a:solidFill>
              <a:effectLst/>
              <a:uLnTx/>
              <a:uFillTx/>
            </a:rPr>
            <a:t>реалдуу</a:t>
          </a:r>
          <a:r>
            <a:rPr kumimoji="0" lang="ru-RU" sz="1200" b="1" i="0" u="none" strike="noStrike" kern="0" cap="none" spc="0" normalizeH="0" baseline="0" noProof="0" dirty="0" smtClean="0">
              <a:ln>
                <a:noFill/>
              </a:ln>
              <a:solidFill>
                <a:srgbClr val="1F497D">
                  <a:lumMod val="50000"/>
                </a:srgbClr>
              </a:solidFill>
              <a:effectLst/>
              <a:uLnTx/>
              <a:uFillTx/>
            </a:rPr>
            <a:t> </a:t>
          </a:r>
          <a:r>
            <a:rPr kumimoji="0" lang="ru-RU" sz="1200" b="1" i="0" u="none" strike="noStrike" kern="0" cap="none" spc="0" normalizeH="0" baseline="0" noProof="0" dirty="0" err="1" smtClean="0">
              <a:ln>
                <a:noFill/>
              </a:ln>
              <a:solidFill>
                <a:srgbClr val="1F497D">
                  <a:lumMod val="50000"/>
                </a:srgbClr>
              </a:solidFill>
              <a:effectLst/>
              <a:uLnTx/>
              <a:uFillTx/>
            </a:rPr>
            <a:t>секторунун</a:t>
          </a:r>
          <a:r>
            <a:rPr kumimoji="0" lang="ru-RU" sz="1200" b="1" i="0" u="none" strike="noStrike" kern="0" cap="none" spc="0" normalizeH="0" noProof="0" dirty="0" smtClean="0">
              <a:ln>
                <a:noFill/>
              </a:ln>
              <a:solidFill>
                <a:srgbClr val="1F497D">
                  <a:lumMod val="50000"/>
                </a:srgbClr>
              </a:solidFill>
              <a:effectLst/>
              <a:uLnTx/>
              <a:uFillTx/>
            </a:rPr>
            <a:t> </a:t>
          </a:r>
          <a:r>
            <a:rPr kumimoji="0" lang="ru-RU" sz="1200" b="1" i="0" u="none" strike="noStrike" kern="0" cap="none" spc="0" normalizeH="0" noProof="0" dirty="0" err="1" smtClean="0">
              <a:ln>
                <a:noFill/>
              </a:ln>
              <a:solidFill>
                <a:srgbClr val="1F497D">
                  <a:lumMod val="50000"/>
                </a:srgbClr>
              </a:solidFill>
              <a:effectLst/>
              <a:uLnTx/>
              <a:uFillTx/>
            </a:rPr>
            <a:t>жалпы</a:t>
          </a:r>
          <a:r>
            <a:rPr kumimoji="0" lang="ru-RU" sz="1200" b="1" i="0" u="none" strike="noStrike" kern="0" cap="none" spc="0" normalizeH="0" noProof="0" dirty="0" smtClean="0">
              <a:ln>
                <a:noFill/>
              </a:ln>
              <a:solidFill>
                <a:srgbClr val="1F497D">
                  <a:lumMod val="50000"/>
                </a:srgbClr>
              </a:solidFill>
              <a:effectLst/>
              <a:uLnTx/>
              <a:uFillTx/>
            </a:rPr>
            <a:t> </a:t>
          </a:r>
          <a:r>
            <a:rPr kumimoji="0" lang="ru-RU" sz="1200" b="1" i="0" u="none" strike="noStrike" kern="0" cap="none" spc="0" normalizeH="0" noProof="0" dirty="0" err="1" smtClean="0">
              <a:ln>
                <a:noFill/>
              </a:ln>
              <a:solidFill>
                <a:srgbClr val="1F497D">
                  <a:lumMod val="50000"/>
                </a:srgbClr>
              </a:solidFill>
              <a:effectLst/>
              <a:uLnTx/>
              <a:uFillTx/>
            </a:rPr>
            <a:t>санын</a:t>
          </a:r>
          <a:r>
            <a:rPr kumimoji="0" lang="ru-RU" sz="1200" b="1" i="0" u="none" strike="noStrike" kern="0" cap="none" spc="0" normalizeH="0" noProof="0" dirty="0" smtClean="0">
              <a:ln>
                <a:noFill/>
              </a:ln>
              <a:solidFill>
                <a:srgbClr val="1F497D">
                  <a:lumMod val="50000"/>
                </a:srgbClr>
              </a:solidFill>
              <a:effectLst/>
              <a:uLnTx/>
              <a:uFillTx/>
            </a:rPr>
            <a:t> 31,3 </a:t>
          </a:r>
          <a:r>
            <a:rPr kumimoji="0" lang="ru-RU" sz="1200" b="1" i="0" u="none" strike="noStrike" kern="0" cap="none" spc="0" normalizeH="0" noProof="0" dirty="0" err="1" smtClean="0">
              <a:ln>
                <a:noFill/>
              </a:ln>
              <a:solidFill>
                <a:srgbClr val="1F497D">
                  <a:lumMod val="50000"/>
                </a:srgbClr>
              </a:solidFill>
              <a:effectLst/>
              <a:uLnTx/>
              <a:uFillTx/>
            </a:rPr>
            <a:t>пайызын</a:t>
          </a:r>
          <a:r>
            <a:rPr kumimoji="0" lang="ru-RU" sz="1200" b="1" i="0" u="none" strike="noStrike" kern="0" cap="none" spc="0" normalizeH="0" noProof="0" dirty="0" smtClean="0">
              <a:ln>
                <a:noFill/>
              </a:ln>
              <a:solidFill>
                <a:srgbClr val="1F497D">
                  <a:lumMod val="50000"/>
                </a:srgbClr>
              </a:solidFill>
              <a:effectLst/>
              <a:uLnTx/>
              <a:uFillTx/>
            </a:rPr>
            <a:t> т</a:t>
          </a:r>
          <a:r>
            <a:rPr lang="ru-RU" sz="1200" b="1" dirty="0" smtClean="0">
              <a:solidFill>
                <a:srgbClr val="1F497D">
                  <a:lumMod val="50000"/>
                </a:srgbClr>
              </a:solidFill>
            </a:rPr>
            <a:t>узду</a:t>
          </a:r>
          <a:r>
            <a:rPr lang="ru-RU" sz="1050" b="1" dirty="0" smtClean="0">
              <a:solidFill>
                <a:srgbClr val="1F497D">
                  <a:lumMod val="50000"/>
                </a:srgbClr>
              </a:solidFill>
            </a:rPr>
            <a:t>.</a:t>
          </a:r>
          <a:r>
            <a:rPr kumimoji="0" lang="ru-RU" sz="1050" b="1" i="0" u="none" strike="noStrike" kern="0" cap="none" spc="0" normalizeH="0" baseline="0" noProof="0" dirty="0" smtClean="0">
              <a:ln>
                <a:noFill/>
              </a:ln>
              <a:solidFill>
                <a:srgbClr val="1F497D">
                  <a:lumMod val="50000"/>
                </a:srgbClr>
              </a:solidFill>
              <a:effectLst/>
              <a:uLnTx/>
              <a:uFillTx/>
            </a:rPr>
            <a:t> </a:t>
          </a:r>
          <a:endParaRPr kumimoji="0" lang="ru-RU" sz="1050" b="1" i="0" u="none" strike="noStrike" kern="0" cap="none" spc="0" normalizeH="0" baseline="0" noProof="0" dirty="0">
            <a:ln>
              <a:noFill/>
            </a:ln>
            <a:solidFill>
              <a:srgbClr val="1F497D">
                <a:lumMod val="50000"/>
              </a:srgbClr>
            </a:solidFill>
            <a:effectLst/>
            <a:uLnTx/>
            <a:uFillTx/>
          </a:endParaRPr>
        </a:p>
      </cdr:txBody>
    </cdr:sp>
  </cdr:relSizeAnchor>
  <cdr:relSizeAnchor xmlns:cdr="http://schemas.openxmlformats.org/drawingml/2006/chartDrawing">
    <cdr:from>
      <cdr:x>0.43833</cdr:x>
      <cdr:y>0.21622</cdr:y>
    </cdr:from>
    <cdr:to>
      <cdr:x>0.80122</cdr:x>
      <cdr:y>0.95675</cdr:y>
    </cdr:to>
    <cdr:sp macro="" textlink="">
      <cdr:nvSpPr>
        <cdr:cNvPr id="6" name="Овал 5"/>
        <cdr:cNvSpPr/>
      </cdr:nvSpPr>
      <cdr:spPr>
        <a:xfrm xmlns:a="http://schemas.openxmlformats.org/drawingml/2006/main">
          <a:off x="3765104" y="360040"/>
          <a:ext cx="3117052" cy="1233085"/>
        </a:xfrm>
        <a:prstGeom xmlns:a="http://schemas.openxmlformats.org/drawingml/2006/main" prst="ellipse">
          <a:avLst/>
        </a:prstGeom>
        <a:solidFill xmlns:a="http://schemas.openxmlformats.org/drawingml/2006/main">
          <a:schemeClr val="accent6">
            <a:lumMod val="40000"/>
            <a:lumOff val="6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200" b="1" dirty="0" smtClean="0">
              <a:solidFill>
                <a:schemeClr val="tx2">
                  <a:lumMod val="50000"/>
                </a:schemeClr>
              </a:solidFill>
            </a:rPr>
            <a:t>Чет </a:t>
          </a:r>
          <a:r>
            <a:rPr lang="ru-RU" sz="1200" b="1" dirty="0" err="1" smtClean="0">
              <a:solidFill>
                <a:schemeClr val="tx2">
                  <a:lumMod val="50000"/>
                </a:schemeClr>
              </a:solidFill>
            </a:rPr>
            <a:t>элдик</a:t>
          </a:r>
          <a:r>
            <a:rPr lang="ru-RU" sz="1200" b="1" dirty="0" smtClean="0">
              <a:solidFill>
                <a:schemeClr val="tx2">
                  <a:lumMod val="50000"/>
                </a:schemeClr>
              </a:solidFill>
            </a:rPr>
            <a:t> </a:t>
          </a:r>
          <a:r>
            <a:rPr lang="ru-RU" sz="1200" b="1" dirty="0" err="1" smtClean="0">
              <a:solidFill>
                <a:schemeClr val="tx2">
                  <a:lumMod val="50000"/>
                </a:schemeClr>
              </a:solidFill>
            </a:rPr>
            <a:t>инвесиция</a:t>
          </a:r>
          <a:r>
            <a:rPr lang="ru-RU" sz="1200" b="1" dirty="0" smtClean="0">
              <a:solidFill>
                <a:schemeClr val="tx2">
                  <a:lumMod val="50000"/>
                </a:schemeClr>
              </a:solidFill>
            </a:rPr>
            <a:t> </a:t>
          </a:r>
          <a:r>
            <a:rPr lang="ru-RU" sz="1200" b="1" dirty="0" err="1" smtClean="0">
              <a:solidFill>
                <a:schemeClr val="tx2">
                  <a:lumMod val="50000"/>
                </a:schemeClr>
              </a:solidFill>
            </a:rPr>
            <a:t>менен</a:t>
          </a:r>
          <a:r>
            <a:rPr lang="ru-RU" sz="1200" b="1" dirty="0" smtClean="0">
              <a:solidFill>
                <a:schemeClr val="tx2">
                  <a:lumMod val="50000"/>
                </a:schemeClr>
              </a:solidFill>
            </a:rPr>
            <a:t> </a:t>
          </a:r>
          <a:r>
            <a:rPr lang="ru-RU" sz="1200" b="1" dirty="0" err="1" smtClean="0">
              <a:solidFill>
                <a:schemeClr val="tx2">
                  <a:lumMod val="50000"/>
                </a:schemeClr>
              </a:solidFill>
            </a:rPr>
            <a:t>иштеген</a:t>
          </a:r>
          <a:r>
            <a:rPr lang="ru-RU" sz="1200" b="1" dirty="0" smtClean="0">
              <a:solidFill>
                <a:schemeClr val="tx2">
                  <a:lumMod val="50000"/>
                </a:schemeClr>
              </a:solidFill>
            </a:rPr>
            <a:t> </a:t>
          </a:r>
          <a:r>
            <a:rPr lang="ru-RU" sz="1200" b="1" dirty="0" err="1" smtClean="0">
              <a:solidFill>
                <a:schemeClr val="tx2">
                  <a:lumMod val="50000"/>
                </a:schemeClr>
              </a:solidFill>
            </a:rPr>
            <a:t>ишканадагы</a:t>
          </a:r>
          <a:r>
            <a:rPr lang="ru-RU" sz="1200" b="1" dirty="0" smtClean="0">
              <a:solidFill>
                <a:schemeClr val="tx2">
                  <a:lumMod val="50000"/>
                </a:schemeClr>
              </a:solidFill>
            </a:rPr>
            <a:t> </a:t>
          </a:r>
          <a:r>
            <a:rPr lang="ru-RU" sz="1200" b="1" dirty="0" err="1" smtClean="0">
              <a:solidFill>
                <a:schemeClr val="tx2">
                  <a:lumMod val="50000"/>
                </a:schemeClr>
              </a:solidFill>
            </a:rPr>
            <a:t>кызматкерлердин</a:t>
          </a:r>
          <a:r>
            <a:rPr lang="ru-RU" sz="1200" b="1" dirty="0" smtClean="0">
              <a:solidFill>
                <a:schemeClr val="tx2">
                  <a:lumMod val="50000"/>
                </a:schemeClr>
              </a:solidFill>
            </a:rPr>
            <a:t>  75 % – </a:t>
          </a:r>
          <a:r>
            <a:rPr lang="ru-RU" sz="1200" b="1" dirty="0" err="1" smtClean="0">
              <a:solidFill>
                <a:schemeClr val="tx2">
                  <a:lumMod val="50000"/>
                </a:schemeClr>
              </a:solidFill>
            </a:rPr>
            <a:t>эркектер</a:t>
          </a:r>
          <a:endParaRPr lang="ru-RU" sz="1200" b="1" dirty="0">
            <a:solidFill>
              <a:schemeClr val="tx2">
                <a:lumMod val="50000"/>
              </a:schemeClr>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4284" cy="495300"/>
          </a:xfrm>
          <a:prstGeom prst="rect">
            <a:avLst/>
          </a:prstGeom>
        </p:spPr>
        <p:txBody>
          <a:bodyPr vert="horz" lIns="91979" tIns="45990" rIns="91979" bIns="45990" rtlCol="0"/>
          <a:lstStyle>
            <a:lvl1pPr algn="l">
              <a:defRPr sz="1200"/>
            </a:lvl1pPr>
          </a:lstStyle>
          <a:p>
            <a:endParaRPr lang="ru-RU"/>
          </a:p>
        </p:txBody>
      </p:sp>
      <p:sp>
        <p:nvSpPr>
          <p:cNvPr id="3" name="Дата 2"/>
          <p:cNvSpPr>
            <a:spLocks noGrp="1"/>
          </p:cNvSpPr>
          <p:nvPr>
            <p:ph type="dt" sz="quarter" idx="1"/>
          </p:nvPr>
        </p:nvSpPr>
        <p:spPr>
          <a:xfrm>
            <a:off x="3848644" y="0"/>
            <a:ext cx="2944284" cy="495300"/>
          </a:xfrm>
          <a:prstGeom prst="rect">
            <a:avLst/>
          </a:prstGeom>
        </p:spPr>
        <p:txBody>
          <a:bodyPr vert="horz" lIns="91979" tIns="45990" rIns="91979" bIns="45990" rtlCol="0"/>
          <a:lstStyle>
            <a:lvl1pPr algn="r">
              <a:defRPr sz="1200"/>
            </a:lvl1pPr>
          </a:lstStyle>
          <a:p>
            <a:fld id="{FCD972A0-B74C-487D-A4F9-1BEA01E00FE3}" type="datetimeFigureOut">
              <a:rPr lang="ru-RU" smtClean="0"/>
              <a:pPr/>
              <a:t>12.09.2018</a:t>
            </a:fld>
            <a:endParaRPr lang="ru-RU"/>
          </a:p>
        </p:txBody>
      </p:sp>
      <p:sp>
        <p:nvSpPr>
          <p:cNvPr id="4" name="Нижний колонтитул 3"/>
          <p:cNvSpPr>
            <a:spLocks noGrp="1"/>
          </p:cNvSpPr>
          <p:nvPr>
            <p:ph type="ftr" sz="quarter" idx="2"/>
          </p:nvPr>
        </p:nvSpPr>
        <p:spPr>
          <a:xfrm>
            <a:off x="0" y="9408981"/>
            <a:ext cx="2944284" cy="495300"/>
          </a:xfrm>
          <a:prstGeom prst="rect">
            <a:avLst/>
          </a:prstGeom>
        </p:spPr>
        <p:txBody>
          <a:bodyPr vert="horz" lIns="91979" tIns="45990" rIns="91979" bIns="45990" rtlCol="0" anchor="b"/>
          <a:lstStyle>
            <a:lvl1pPr algn="l">
              <a:defRPr sz="1200"/>
            </a:lvl1pPr>
          </a:lstStyle>
          <a:p>
            <a:endParaRPr lang="ru-RU"/>
          </a:p>
        </p:txBody>
      </p:sp>
      <p:sp>
        <p:nvSpPr>
          <p:cNvPr id="5" name="Номер слайда 4"/>
          <p:cNvSpPr>
            <a:spLocks noGrp="1"/>
          </p:cNvSpPr>
          <p:nvPr>
            <p:ph type="sldNum" sz="quarter" idx="3"/>
          </p:nvPr>
        </p:nvSpPr>
        <p:spPr>
          <a:xfrm>
            <a:off x="3848644" y="9408981"/>
            <a:ext cx="2944284" cy="495300"/>
          </a:xfrm>
          <a:prstGeom prst="rect">
            <a:avLst/>
          </a:prstGeom>
        </p:spPr>
        <p:txBody>
          <a:bodyPr vert="horz" lIns="91979" tIns="45990" rIns="91979" bIns="45990" rtlCol="0" anchor="b"/>
          <a:lstStyle>
            <a:lvl1pPr algn="r">
              <a:defRPr sz="1200"/>
            </a:lvl1pPr>
          </a:lstStyle>
          <a:p>
            <a:fld id="{59D6D488-D509-4DB5-BE67-80A0C6FA37BE}" type="slidenum">
              <a:rPr lang="ru-RU" smtClean="0"/>
              <a:pPr/>
              <a:t>‹#›</a:t>
            </a:fld>
            <a:endParaRPr lang="ru-RU"/>
          </a:p>
        </p:txBody>
      </p:sp>
    </p:spTree>
    <p:extLst>
      <p:ext uri="{BB962C8B-B14F-4D97-AF65-F5344CB8AC3E}">
        <p14:creationId xmlns:p14="http://schemas.microsoft.com/office/powerpoint/2010/main" val="3314532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4284" cy="495300"/>
          </a:xfrm>
          <a:prstGeom prst="rect">
            <a:avLst/>
          </a:prstGeom>
        </p:spPr>
        <p:txBody>
          <a:bodyPr vert="horz" lIns="91979" tIns="45990" rIns="91979" bIns="45990" rtlCol="0"/>
          <a:lstStyle>
            <a:lvl1pPr algn="l">
              <a:defRPr sz="1200"/>
            </a:lvl1pPr>
          </a:lstStyle>
          <a:p>
            <a:endParaRPr lang="ru-RU"/>
          </a:p>
        </p:txBody>
      </p:sp>
      <p:sp>
        <p:nvSpPr>
          <p:cNvPr id="3" name="Дата 2"/>
          <p:cNvSpPr>
            <a:spLocks noGrp="1"/>
          </p:cNvSpPr>
          <p:nvPr>
            <p:ph type="dt" idx="1"/>
          </p:nvPr>
        </p:nvSpPr>
        <p:spPr>
          <a:xfrm>
            <a:off x="3848644" y="0"/>
            <a:ext cx="2944284" cy="495300"/>
          </a:xfrm>
          <a:prstGeom prst="rect">
            <a:avLst/>
          </a:prstGeom>
        </p:spPr>
        <p:txBody>
          <a:bodyPr vert="horz" lIns="91979" tIns="45990" rIns="91979" bIns="45990" rtlCol="0"/>
          <a:lstStyle>
            <a:lvl1pPr algn="r">
              <a:defRPr sz="1200"/>
            </a:lvl1pPr>
          </a:lstStyle>
          <a:p>
            <a:fld id="{768BCA36-58B0-409D-8D4D-931C59A48F62}" type="datetimeFigureOut">
              <a:rPr lang="ru-RU" smtClean="0"/>
              <a:pPr/>
              <a:t>12.09.2018</a:t>
            </a:fld>
            <a:endParaRPr lang="ru-RU"/>
          </a:p>
        </p:txBody>
      </p:sp>
      <p:sp>
        <p:nvSpPr>
          <p:cNvPr id="4" name="Образ слайда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979" tIns="45990" rIns="91979" bIns="45990" rtlCol="0" anchor="ctr"/>
          <a:lstStyle/>
          <a:p>
            <a:endParaRPr lang="ru-RU"/>
          </a:p>
        </p:txBody>
      </p:sp>
      <p:sp>
        <p:nvSpPr>
          <p:cNvPr id="5" name="Заметки 4"/>
          <p:cNvSpPr>
            <a:spLocks noGrp="1"/>
          </p:cNvSpPr>
          <p:nvPr>
            <p:ph type="body" sz="quarter" idx="3"/>
          </p:nvPr>
        </p:nvSpPr>
        <p:spPr>
          <a:xfrm>
            <a:off x="679451" y="4705351"/>
            <a:ext cx="5435600" cy="4457700"/>
          </a:xfrm>
          <a:prstGeom prst="rect">
            <a:avLst/>
          </a:prstGeom>
        </p:spPr>
        <p:txBody>
          <a:bodyPr vert="horz" lIns="91979" tIns="45990" rIns="91979" bIns="4599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08981"/>
            <a:ext cx="2944284" cy="495300"/>
          </a:xfrm>
          <a:prstGeom prst="rect">
            <a:avLst/>
          </a:prstGeom>
        </p:spPr>
        <p:txBody>
          <a:bodyPr vert="horz" lIns="91979" tIns="45990" rIns="91979" bIns="45990" rtlCol="0" anchor="b"/>
          <a:lstStyle>
            <a:lvl1pPr algn="l">
              <a:defRPr sz="1200"/>
            </a:lvl1pPr>
          </a:lstStyle>
          <a:p>
            <a:endParaRPr lang="ru-RU"/>
          </a:p>
        </p:txBody>
      </p:sp>
      <p:sp>
        <p:nvSpPr>
          <p:cNvPr id="7" name="Номер слайда 6"/>
          <p:cNvSpPr>
            <a:spLocks noGrp="1"/>
          </p:cNvSpPr>
          <p:nvPr>
            <p:ph type="sldNum" sz="quarter" idx="5"/>
          </p:nvPr>
        </p:nvSpPr>
        <p:spPr>
          <a:xfrm>
            <a:off x="3848644" y="9408981"/>
            <a:ext cx="2944284" cy="495300"/>
          </a:xfrm>
          <a:prstGeom prst="rect">
            <a:avLst/>
          </a:prstGeom>
        </p:spPr>
        <p:txBody>
          <a:bodyPr vert="horz" lIns="91979" tIns="45990" rIns="91979" bIns="45990" rtlCol="0" anchor="b"/>
          <a:lstStyle>
            <a:lvl1pPr algn="r">
              <a:defRPr sz="1200"/>
            </a:lvl1pPr>
          </a:lstStyle>
          <a:p>
            <a:fld id="{99CFB1F9-C80D-473B-919D-292AE325C848}" type="slidenum">
              <a:rPr lang="ru-RU" smtClean="0"/>
              <a:pPr/>
              <a:t>‹#›</a:t>
            </a:fld>
            <a:endParaRPr lang="ru-RU"/>
          </a:p>
        </p:txBody>
      </p:sp>
    </p:spTree>
    <p:extLst>
      <p:ext uri="{BB962C8B-B14F-4D97-AF65-F5344CB8AC3E}">
        <p14:creationId xmlns:p14="http://schemas.microsoft.com/office/powerpoint/2010/main" val="3740112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9CFB1F9-C80D-473B-919D-292AE325C848}" type="slidenum">
              <a:rPr lang="ru-RU" smtClean="0"/>
              <a:pPr/>
              <a:t>1</a:t>
            </a:fld>
            <a:endParaRPr lang="ru-RU"/>
          </a:p>
        </p:txBody>
      </p:sp>
    </p:spTree>
    <p:extLst>
      <p:ext uri="{BB962C8B-B14F-4D97-AF65-F5344CB8AC3E}">
        <p14:creationId xmlns:p14="http://schemas.microsoft.com/office/powerpoint/2010/main" val="2533097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9CFB1F9-C80D-473B-919D-292AE325C848}" type="slidenum">
              <a:rPr lang="ru-RU" smtClean="0"/>
              <a:pPr/>
              <a:t>7</a:t>
            </a:fld>
            <a:endParaRPr lang="ru-RU"/>
          </a:p>
        </p:txBody>
      </p:sp>
    </p:spTree>
    <p:extLst>
      <p:ext uri="{BB962C8B-B14F-4D97-AF65-F5344CB8AC3E}">
        <p14:creationId xmlns:p14="http://schemas.microsoft.com/office/powerpoint/2010/main" val="1701098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9CFB1F9-C80D-473B-919D-292AE325C848}" type="slidenum">
              <a:rPr lang="ru-RU" smtClean="0"/>
              <a:pPr/>
              <a:t>10</a:t>
            </a:fld>
            <a:endParaRPr lang="ru-RU"/>
          </a:p>
        </p:txBody>
      </p:sp>
    </p:spTree>
    <p:extLst>
      <p:ext uri="{BB962C8B-B14F-4D97-AF65-F5344CB8AC3E}">
        <p14:creationId xmlns:p14="http://schemas.microsoft.com/office/powerpoint/2010/main" val="619269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9CFB1F9-C80D-473B-919D-292AE325C848}" type="slidenum">
              <a:rPr lang="ru-RU" smtClean="0"/>
              <a:pPr/>
              <a:t>11</a:t>
            </a:fld>
            <a:endParaRPr lang="ru-RU"/>
          </a:p>
        </p:txBody>
      </p:sp>
    </p:spTree>
    <p:extLst>
      <p:ext uri="{BB962C8B-B14F-4D97-AF65-F5344CB8AC3E}">
        <p14:creationId xmlns:p14="http://schemas.microsoft.com/office/powerpoint/2010/main" val="1479660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CA59A0-74F7-4374-AA6F-9461E64DCC06}" type="slidenum">
              <a:rPr lang="ru-RU" smtClean="0"/>
              <a:pPr/>
              <a:t>‹#›</a:t>
            </a:fld>
            <a:endParaRPr lang="ru-RU"/>
          </a:p>
        </p:txBody>
      </p:sp>
      <p:pic>
        <p:nvPicPr>
          <p:cNvPr id="111618" name="Picture 2" descr="http://t2.gstatic.com/images?q=tbn:ANd9GcQhJkblA7D8gX5ZstEUa4C-H9xQUqmzRCS6ew1zlgnumOsRWPzthA"/>
          <p:cNvPicPr>
            <a:picLocks noChangeAspect="1" noChangeArrowheads="1"/>
          </p:cNvPicPr>
          <p:nvPr userDrawn="1"/>
        </p:nvPicPr>
        <p:blipFill>
          <a:blip r:embed="rId2" cstate="print"/>
          <a:srcRect/>
          <a:stretch>
            <a:fillRect/>
          </a:stretch>
        </p:blipFill>
        <p:spPr bwMode="auto">
          <a:xfrm>
            <a:off x="1" y="0"/>
            <a:ext cx="2000231" cy="1819276"/>
          </a:xfrm>
          <a:prstGeom prst="rect">
            <a:avLst/>
          </a:prstGeom>
          <a:noFill/>
        </p:spPr>
      </p:pic>
      <p:pic>
        <p:nvPicPr>
          <p:cNvPr id="111620" name="Picture 4" descr="http://t2.gstatic.com/images?q=tbn:ANd9GcR6d9SAUnLlbX8G1WethVd4U3XoESJ8fbh_2upnxvFtkmh0hA1aQQ"/>
          <p:cNvPicPr>
            <a:picLocks noChangeAspect="1" noChangeArrowheads="1"/>
          </p:cNvPicPr>
          <p:nvPr userDrawn="1"/>
        </p:nvPicPr>
        <p:blipFill>
          <a:blip r:embed="rId3" cstate="print"/>
          <a:srcRect/>
          <a:stretch>
            <a:fillRect/>
          </a:stretch>
        </p:blipFill>
        <p:spPr bwMode="auto">
          <a:xfrm>
            <a:off x="0" y="1857364"/>
            <a:ext cx="2000232" cy="1743076"/>
          </a:xfrm>
          <a:prstGeom prst="rect">
            <a:avLst/>
          </a:prstGeom>
          <a:noFill/>
        </p:spPr>
      </p:pic>
      <p:pic>
        <p:nvPicPr>
          <p:cNvPr id="111624" name="Picture 8" descr="http://t0.gstatic.com/images?q=tbn:ANd9GcT4UUcxlsFqHVSU5V1MGZkbjk2ZPAL_DDFue2la1fcvQfKZgHgH"/>
          <p:cNvPicPr>
            <a:picLocks noChangeAspect="1" noChangeArrowheads="1"/>
          </p:cNvPicPr>
          <p:nvPr userDrawn="1"/>
        </p:nvPicPr>
        <p:blipFill>
          <a:blip r:embed="rId4" cstate="print"/>
          <a:srcRect/>
          <a:stretch>
            <a:fillRect/>
          </a:stretch>
        </p:blipFill>
        <p:spPr bwMode="auto">
          <a:xfrm>
            <a:off x="1" y="3643314"/>
            <a:ext cx="2000232" cy="1847851"/>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CA59A0-74F7-4374-AA6F-9461E64DCC06}" type="slidenum">
              <a:rPr lang="ru-RU" smtClean="0"/>
              <a:pPr/>
              <a:t>‹#›</a:t>
            </a:fld>
            <a:endParaRPr lang="ru-RU"/>
          </a:p>
        </p:txBody>
      </p:sp>
      <p:pic>
        <p:nvPicPr>
          <p:cNvPr id="7" name="Picture 25" descr="gf dgzer yuy koulkùml"/>
          <p:cNvPicPr>
            <a:picLocks noChangeAspect="1" noChangeArrowheads="1"/>
          </p:cNvPicPr>
          <p:nvPr userDrawn="1"/>
        </p:nvPicPr>
        <p:blipFill>
          <a:blip r:embed="rId2" cstate="print"/>
          <a:srcRect/>
          <a:stretch>
            <a:fillRect/>
          </a:stretch>
        </p:blipFill>
        <p:spPr bwMode="auto">
          <a:xfrm>
            <a:off x="0" y="19442"/>
            <a:ext cx="9144000" cy="6858000"/>
          </a:xfrm>
          <a:prstGeom prst="rect">
            <a:avLst/>
          </a:prstGeom>
          <a:noFill/>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CA59A0-74F7-4374-AA6F-9461E64DCC0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CA59A0-74F7-4374-AA6F-9461E64DCC06}"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marL="1828800" indent="0">
              <a:buNone/>
              <a:defRPr sz="1600"/>
            </a:lvl5pPr>
            <a:lvl6pPr>
              <a:defRPr sz="1600"/>
            </a:lvl6pPr>
            <a:lvl7pPr>
              <a:defRPr sz="1600"/>
            </a:lvl7pPr>
            <a:lvl8pPr>
              <a:defRPr sz="1600"/>
            </a:lvl8pPr>
            <a:lvl9pPr>
              <a:defRPr sz="16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p>
          <a:p>
            <a:pPr lvl="4"/>
            <a:endParaRPr lang="ru-RU" dirty="0" smtClean="0"/>
          </a:p>
          <a:p>
            <a:pPr lvl="4"/>
            <a:endParaRPr lang="ru-RU" dirty="0" smtClean="0"/>
          </a:p>
          <a:p>
            <a:pPr lvl="4"/>
            <a:endParaRPr lang="ru-RU" dirty="0" smtClean="0"/>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1CA59A0-74F7-4374-AA6F-9461E64DCC06}"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1CA59A0-74F7-4374-AA6F-9461E64DCC06}"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1CA59A0-74F7-4374-AA6F-9461E64DCC06}"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CA59A0-74F7-4374-AA6F-9461E64DCC0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CA59A0-74F7-4374-AA6F-9461E64DCC06}"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CA59A0-74F7-4374-AA6F-9461E64DCC06}"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F59AE5A-D500-4AD8-88D1-D0987B4BC851}"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CA59A0-74F7-4374-AA6F-9461E64DCC06}"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1196461-C71F-4692-955B-D33CD0E44A5D}" type="datetimeFigureOut">
              <a:rPr lang="ru-RU" smtClean="0"/>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281138073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1196461-C71F-4692-955B-D33CD0E44A5D}" type="datetimeFigureOut">
              <a:rPr lang="ru-RU" smtClean="0"/>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3284952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1196461-C71F-4692-955B-D33CD0E44A5D}" type="datetimeFigureOut">
              <a:rPr lang="ru-RU" smtClean="0"/>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2939696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1196461-C71F-4692-955B-D33CD0E44A5D}" type="datetimeFigureOut">
              <a:rPr lang="ru-RU" smtClean="0"/>
              <a:t>12.09.2018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3088598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1196461-C71F-4692-955B-D33CD0E44A5D}" type="datetimeFigureOut">
              <a:rPr lang="ru-RU" smtClean="0"/>
              <a:t>12.09.2018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2001042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1196461-C71F-4692-955B-D33CD0E44A5D}" type="datetimeFigureOut">
              <a:rPr lang="ru-RU" smtClean="0"/>
              <a:t>12.09.2018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375711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1196461-C71F-4692-955B-D33CD0E44A5D}" type="datetimeFigureOut">
              <a:rPr lang="ru-RU" smtClean="0"/>
              <a:t>12.09.2018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1578659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1196461-C71F-4692-955B-D33CD0E44A5D}" type="datetimeFigureOut">
              <a:rPr lang="ru-RU" smtClean="0"/>
              <a:t>12.09.2018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1738380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1196461-C71F-4692-955B-D33CD0E44A5D}" type="datetimeFigureOut">
              <a:rPr lang="ru-RU" smtClean="0"/>
              <a:t>12.09.2018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28324366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1196461-C71F-4692-955B-D33CD0E44A5D}" type="datetimeFigureOut">
              <a:rPr lang="ru-RU" smtClean="0"/>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5258124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1196461-C71F-4692-955B-D33CD0E44A5D}" type="datetimeFigureOut">
              <a:rPr lang="ru-RU" smtClean="0"/>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BB763D-EB66-4D6D-8EBB-7E798A1A576E}" type="slidenum">
              <a:rPr lang="ru-RU" smtClean="0"/>
              <a:t>‹#›</a:t>
            </a:fld>
            <a:endParaRPr lang="ru-RU"/>
          </a:p>
        </p:txBody>
      </p:sp>
    </p:spTree>
    <p:extLst>
      <p:ext uri="{BB962C8B-B14F-4D97-AF65-F5344CB8AC3E}">
        <p14:creationId xmlns:p14="http://schemas.microsoft.com/office/powerpoint/2010/main" val="39798392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D881B4-F0A4-4D6B-AC6E-15388CB02C69}" type="datetimeFigureOut">
              <a:rPr lang="ru-RU" smtClean="0"/>
              <a:pPr/>
              <a:t>12.09.2018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9BA135-DD42-43EE-B7BA-3C386112495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59AE5A-D500-4AD8-88D1-D0987B4BC851}" type="datetimeFigureOut">
              <a:rPr lang="ru-RU" smtClean="0"/>
              <a:pPr/>
              <a:t>12.09.2018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A59A0-74F7-4374-AA6F-9461E64DCC06}" type="slidenum">
              <a:rPr lang="ru-RU" smtClean="0"/>
              <a:pPr/>
              <a:t>‹#›</a:t>
            </a:fld>
            <a:endParaRPr lang="ru-RU"/>
          </a:p>
        </p:txBody>
      </p:sp>
      <p:pic>
        <p:nvPicPr>
          <p:cNvPr id="7" name="Picture 25" descr="gf dgzer yuy koulkùml"/>
          <p:cNvPicPr>
            <a:picLocks noChangeAspect="1" noChangeArrowheads="1"/>
          </p:cNvPicPr>
          <p:nvPr userDrawn="1"/>
        </p:nvPicPr>
        <p:blipFill>
          <a:blip r:embed="rId13" cstate="print"/>
          <a:srcRect/>
          <a:stretch>
            <a:fillRect/>
          </a:stretch>
        </p:blipFill>
        <p:spPr bwMode="auto">
          <a:xfrm>
            <a:off x="0" y="19442"/>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96461-C71F-4692-955B-D33CD0E44A5D}" type="datetimeFigureOut">
              <a:rPr lang="ru-RU" smtClean="0"/>
              <a:t>12.09.2018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BB763D-EB66-4D6D-8EBB-7E798A1A576E}" type="slidenum">
              <a:rPr lang="ru-RU" smtClean="0"/>
              <a:t>‹#›</a:t>
            </a:fld>
            <a:endParaRPr lang="ru-RU"/>
          </a:p>
        </p:txBody>
      </p:sp>
    </p:spTree>
    <p:extLst>
      <p:ext uri="{BB962C8B-B14F-4D97-AF65-F5344CB8AC3E}">
        <p14:creationId xmlns:p14="http://schemas.microsoft.com/office/powerpoint/2010/main" val="23281683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D881B4-F0A4-4D6B-AC6E-15388CB02C69}" type="datetimeFigureOut">
              <a:rPr lang="ru-RU" smtClean="0"/>
              <a:pPr/>
              <a:t>12.09.2018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9BA135-DD42-43EE-B7BA-3C386112495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image" Target="../media/image9.png"/><Relationship Id="rId7"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chart" Target="../charts/chart8.xml"/><Relationship Id="rId4" Type="http://schemas.openxmlformats.org/officeDocument/2006/relationships/chart" Target="../charts/chart7.xml"/></Relationships>
</file>

<file path=ppt/slides/_rels/slide12.xml.rels><?xml version="1.0" encoding="UTF-8" standalone="yes"?>
<Relationships xmlns="http://schemas.openxmlformats.org/package/2006/relationships"><Relationship Id="rId2" Type="http://schemas.openxmlformats.org/officeDocument/2006/relationships/hyperlink" Target="mailto:abdrahmanova@stat.k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79712" y="1844824"/>
            <a:ext cx="6696744" cy="2520280"/>
          </a:xfrm>
          <a:scene3d>
            <a:camera prst="orthographicFront"/>
            <a:lightRig rig="threePt" dir="t"/>
          </a:scene3d>
          <a:sp3d>
            <a:bevelT w="114300" prst="artDeco"/>
          </a:sp3d>
        </p:spPr>
        <p:txBody>
          <a:bodyPr>
            <a:normAutofit fontScale="90000"/>
          </a:bodyPr>
          <a:lstStyle/>
          <a:p>
            <a:pPr>
              <a:lnSpc>
                <a:spcPct val="150000"/>
              </a:lnSpc>
            </a:pPr>
            <a:r>
              <a:rPr lang="ru-RU" sz="3000" b="1" spc="300" dirty="0" smtClean="0">
                <a:solidFill>
                  <a:schemeClr val="accent2">
                    <a:lumMod val="50000"/>
                  </a:schemeClr>
                </a:solidFill>
              </a:rPr>
              <a:t>2017-Ж.</a:t>
            </a:r>
            <a:br>
              <a:rPr lang="ru-RU" sz="3000" b="1" spc="300" dirty="0" smtClean="0">
                <a:solidFill>
                  <a:schemeClr val="accent2">
                    <a:lumMod val="50000"/>
                  </a:schemeClr>
                </a:solidFill>
              </a:rPr>
            </a:br>
            <a:r>
              <a:rPr lang="ru-RU" sz="3000" b="1" spc="300" dirty="0" smtClean="0">
                <a:solidFill>
                  <a:schemeClr val="accent2">
                    <a:lumMod val="50000"/>
                  </a:schemeClr>
                </a:solidFill>
              </a:rPr>
              <a:t>КЫРГЫЗ РЕСПУБЛИКАСЫНДАГЫ ЧЕТ ӨЛКӨЛYК ИНВЕСТИЦИЯЛАРЫ БАР ИШКАНАЛАРДЫН ИШМЕРДИГИ </a:t>
            </a:r>
            <a:endParaRPr lang="ru-RU" sz="3000" b="1" spc="300" dirty="0">
              <a:solidFill>
                <a:schemeClr val="accent2">
                  <a:lumMod val="50000"/>
                </a:schemeClr>
              </a:solidFill>
            </a:endParaRPr>
          </a:p>
        </p:txBody>
      </p:sp>
      <p:pic>
        <p:nvPicPr>
          <p:cNvPr id="4" name="Picture 2" descr="logo NS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846"/>
            <a:ext cx="857256" cy="83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одзаголовок 2"/>
          <p:cNvSpPr txBox="1">
            <a:spLocks/>
          </p:cNvSpPr>
          <p:nvPr/>
        </p:nvSpPr>
        <p:spPr>
          <a:xfrm>
            <a:off x="2836968" y="0"/>
            <a:ext cx="6307032" cy="1340768"/>
          </a:xfrm>
          <a:prstGeom prst="rect">
            <a:avLst/>
          </a:prstGeom>
          <a:effectLst>
            <a:reflection blurRad="6350" stA="50000" endA="300" endPos="55000" dir="5400000" sy="-100000" algn="bl" rotWithShape="0"/>
          </a:effectLst>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ru-RU" b="1" dirty="0">
              <a:solidFill>
                <a:schemeClr val="tx2">
                  <a:lumMod val="50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13846"/>
            <a:ext cx="5972736" cy="1064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Заголовок 1"/>
          <p:cNvSpPr txBox="1">
            <a:spLocks/>
          </p:cNvSpPr>
          <p:nvPr/>
        </p:nvSpPr>
        <p:spPr>
          <a:xfrm>
            <a:off x="3059832" y="13846"/>
            <a:ext cx="6084168" cy="1064626"/>
          </a:xfrm>
          <a:prstGeom prst="rect">
            <a:avLst/>
          </a:prstGeom>
          <a:scene3d>
            <a:camera prst="orthographicFront"/>
            <a:lightRig rig="threePt" dir="t"/>
          </a:scene3d>
          <a:sp3d>
            <a:bevelT w="114300" prst="artDeco"/>
          </a:sp3d>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ru-RU" sz="3000" b="1" spc="300" dirty="0" smtClean="0">
                <a:solidFill>
                  <a:schemeClr val="tx2">
                    <a:lumMod val="50000"/>
                  </a:schemeClr>
                </a:solidFill>
              </a:rPr>
              <a:t>КЫРГЫЗ РЕСПУБЛИКАСЫНЫН</a:t>
            </a:r>
            <a:endParaRPr lang="ru-RU" sz="3000" b="1" spc="300" dirty="0">
              <a:solidFill>
                <a:schemeClr val="tx2">
                  <a:lumMod val="50000"/>
                </a:schemeClr>
              </a:solidFill>
            </a:endParaRPr>
          </a:p>
          <a:p>
            <a:pPr>
              <a:lnSpc>
                <a:spcPct val="150000"/>
              </a:lnSpc>
            </a:pPr>
            <a:r>
              <a:rPr lang="ky-KG" sz="3000" b="1" spc="300" dirty="0" smtClean="0">
                <a:solidFill>
                  <a:schemeClr val="tx2">
                    <a:lumMod val="50000"/>
                  </a:schemeClr>
                </a:solidFill>
              </a:rPr>
              <a:t>УЛУТТУК СТАТИСТИКА КОМИТЕТИ</a:t>
            </a:r>
            <a:endParaRPr lang="ru-RU" sz="3000" b="1" spc="300"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229600" cy="6552728"/>
          </a:xfrm>
        </p:spPr>
        <p:txBody>
          <a:bodyPr>
            <a:noAutofit/>
          </a:bodyPr>
          <a:lstStyle/>
          <a:p>
            <a:r>
              <a:rPr lang="ru-RU" sz="2800" b="1" dirty="0" smtClean="0">
                <a:solidFill>
                  <a:schemeClr val="accent4">
                    <a:lumMod val="50000"/>
                  </a:schemeClr>
                </a:solidFill>
                <a:latin typeface="Times New Roman" pitchFamily="18" charset="0"/>
                <a:cs typeface="Times New Roman" pitchFamily="18" charset="0"/>
              </a:rPr>
              <a:t>Чет </a:t>
            </a:r>
            <a:r>
              <a:rPr lang="ru-RU" sz="2800" b="1" dirty="0" err="1">
                <a:solidFill>
                  <a:schemeClr val="accent4">
                    <a:lumMod val="50000"/>
                  </a:schemeClr>
                </a:solidFill>
                <a:latin typeface="Times New Roman" pitchFamily="18" charset="0"/>
                <a:cs typeface="Times New Roman" pitchFamily="18" charset="0"/>
              </a:rPr>
              <a:t>өлкөлүк</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инвестициялары</a:t>
            </a:r>
            <a:r>
              <a:rPr lang="ru-RU" sz="2800" b="1" dirty="0">
                <a:solidFill>
                  <a:schemeClr val="accent4">
                    <a:lumMod val="50000"/>
                  </a:schemeClr>
                </a:solidFill>
                <a:latin typeface="Times New Roman" pitchFamily="18" charset="0"/>
                <a:cs typeface="Times New Roman" pitchFamily="18" charset="0"/>
              </a:rPr>
              <a:t> бар </a:t>
            </a:r>
            <a:r>
              <a:rPr lang="ru-RU" sz="2800" b="1" dirty="0" err="1">
                <a:solidFill>
                  <a:schemeClr val="accent4">
                    <a:lumMod val="50000"/>
                  </a:schemeClr>
                </a:solidFill>
                <a:latin typeface="Times New Roman" pitchFamily="18" charset="0"/>
                <a:cs typeface="Times New Roman" pitchFamily="18" charset="0"/>
              </a:rPr>
              <a:t>ишканалардын</a:t>
            </a:r>
            <a:r>
              <a:rPr lang="ru-RU" sz="2800" b="1" dirty="0">
                <a:solidFill>
                  <a:schemeClr val="accent4">
                    <a:lumMod val="50000"/>
                  </a:schemeClr>
                </a:solidFill>
                <a:latin typeface="Times New Roman" pitchFamily="18" charset="0"/>
                <a:cs typeface="Times New Roman" pitchFamily="18" charset="0"/>
              </a:rPr>
              <a:t> </a:t>
            </a:r>
            <a:r>
              <a:rPr lang="ru-RU" sz="2800" b="1" dirty="0" smtClean="0">
                <a:solidFill>
                  <a:schemeClr val="accent4">
                    <a:lumMod val="50000"/>
                  </a:schemeClr>
                </a:solidFill>
                <a:latin typeface="Times New Roman" pitchFamily="18" charset="0"/>
                <a:cs typeface="Times New Roman" pitchFamily="18" charset="0"/>
              </a:rPr>
              <a:t>    </a:t>
            </a:r>
            <a:r>
              <a:rPr lang="ru-RU" sz="2800" b="1" dirty="0" err="1" smtClean="0">
                <a:solidFill>
                  <a:schemeClr val="accent4">
                    <a:lumMod val="50000"/>
                  </a:schemeClr>
                </a:solidFill>
                <a:latin typeface="Times New Roman" pitchFamily="18" charset="0"/>
                <a:cs typeface="Times New Roman" pitchFamily="18" charset="0"/>
              </a:rPr>
              <a:t>ишмердигинин</a:t>
            </a:r>
            <a:r>
              <a:rPr lang="ru-RU" sz="2800" b="1" dirty="0" smtClean="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түзүү</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тартибин</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түрлөрүн</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жана</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шартын</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регламенттештирген</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негизги</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юридикалык</a:t>
            </a:r>
            <a:r>
              <a:rPr lang="ru-RU" sz="2800" b="1" dirty="0">
                <a:solidFill>
                  <a:schemeClr val="accent4">
                    <a:lumMod val="50000"/>
                  </a:schemeClr>
                </a:solidFill>
                <a:latin typeface="Times New Roman" pitchFamily="18" charset="0"/>
                <a:cs typeface="Times New Roman" pitchFamily="18" charset="0"/>
              </a:rPr>
              <a:t> документ </a:t>
            </a:r>
            <a:r>
              <a:rPr lang="ru-RU" sz="2800" b="1" dirty="0" err="1">
                <a:solidFill>
                  <a:schemeClr val="accent4">
                    <a:lumMod val="50000"/>
                  </a:schemeClr>
                </a:solidFill>
                <a:latin typeface="Times New Roman" pitchFamily="18" charset="0"/>
                <a:cs typeface="Times New Roman" pitchFamily="18" charset="0"/>
              </a:rPr>
              <a:t>Кыргыз</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Республикасынын</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аймактарында</a:t>
            </a:r>
            <a:r>
              <a:rPr lang="ru-RU" sz="2800" b="1" dirty="0">
                <a:solidFill>
                  <a:schemeClr val="accent4">
                    <a:lumMod val="50000"/>
                  </a:schemeClr>
                </a:solidFill>
                <a:latin typeface="Times New Roman" pitchFamily="18" charset="0"/>
                <a:cs typeface="Times New Roman" pitchFamily="18" charset="0"/>
              </a:rPr>
              <a:t> чет </a:t>
            </a:r>
            <a:r>
              <a:rPr lang="ru-RU" sz="2800" b="1" dirty="0" err="1">
                <a:solidFill>
                  <a:schemeClr val="accent4">
                    <a:lumMod val="50000"/>
                  </a:schemeClr>
                </a:solidFill>
                <a:latin typeface="Times New Roman" pitchFamily="18" charset="0"/>
                <a:cs typeface="Times New Roman" pitchFamily="18" charset="0"/>
              </a:rPr>
              <a:t>өлкөлүк</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инвестициялардын</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укуктук</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шарттамы</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бекитилген</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Кыргыз</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Республикасынын</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Кыргыз</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Республикасындагы</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инвестициялар</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жөнүндө</a:t>
            </a:r>
            <a:r>
              <a:rPr lang="ru-RU" sz="2800" b="1" dirty="0">
                <a:solidFill>
                  <a:schemeClr val="accent4">
                    <a:lumMod val="50000"/>
                  </a:schemeClr>
                </a:solidFill>
                <a:latin typeface="Times New Roman" pitchFamily="18" charset="0"/>
                <a:cs typeface="Times New Roman" pitchFamily="18" charset="0"/>
              </a:rPr>
              <a:t>" 2003-жылдын 27-мартындагы №66 </a:t>
            </a:r>
            <a:r>
              <a:rPr lang="ru-RU" sz="2800" b="1" dirty="0" err="1">
                <a:solidFill>
                  <a:schemeClr val="accent4">
                    <a:lumMod val="50000"/>
                  </a:schemeClr>
                </a:solidFill>
                <a:latin typeface="Times New Roman" pitchFamily="18" charset="0"/>
                <a:cs typeface="Times New Roman" pitchFamily="18" charset="0"/>
              </a:rPr>
              <a:t>Мыйзамы</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болуп</a:t>
            </a:r>
            <a:r>
              <a:rPr lang="ru-RU" sz="2800" b="1" dirty="0">
                <a:solidFill>
                  <a:schemeClr val="accent4">
                    <a:lumMod val="50000"/>
                  </a:schemeClr>
                </a:solidFill>
                <a:latin typeface="Times New Roman" pitchFamily="18" charset="0"/>
                <a:cs typeface="Times New Roman" pitchFamily="18" charset="0"/>
              </a:rPr>
              <a:t> </a:t>
            </a:r>
            <a:r>
              <a:rPr lang="ru-RU" sz="2800" b="1" dirty="0" err="1">
                <a:solidFill>
                  <a:schemeClr val="accent4">
                    <a:lumMod val="50000"/>
                  </a:schemeClr>
                </a:solidFill>
                <a:latin typeface="Times New Roman" pitchFamily="18" charset="0"/>
                <a:cs typeface="Times New Roman" pitchFamily="18" charset="0"/>
              </a:rPr>
              <a:t>саналат</a:t>
            </a:r>
            <a:r>
              <a:rPr lang="ru-RU" sz="2800" b="1" dirty="0">
                <a:solidFill>
                  <a:schemeClr val="accent4">
                    <a:lumMod val="50000"/>
                  </a:schemeClr>
                </a:solidFill>
                <a:latin typeface="Times New Roman" pitchFamily="18" charset="0"/>
                <a:cs typeface="Times New Roman" pitchFamily="18" charset="0"/>
              </a:rPr>
              <a:t>. </a:t>
            </a:r>
            <a:r>
              <a:rPr lang="ru-RU" sz="2800" b="1" dirty="0" smtClean="0">
                <a:solidFill>
                  <a:schemeClr val="accent4">
                    <a:lumMod val="50000"/>
                  </a:schemeClr>
                </a:solidFill>
                <a:latin typeface="Times New Roman" pitchFamily="18" charset="0"/>
                <a:cs typeface="Times New Roman" pitchFamily="18" charset="0"/>
              </a:rPr>
              <a:t>	</a:t>
            </a:r>
            <a:endParaRPr lang="ru-RU" sz="2800" b="1" dirty="0">
              <a:solidFill>
                <a:schemeClr val="accent4">
                  <a:lumMod val="50000"/>
                </a:schemeClr>
              </a:solidFill>
              <a:latin typeface="Times New Roman" pitchFamily="18" charset="0"/>
              <a:cs typeface="Times New Roman" pitchFamily="18" charset="0"/>
            </a:endParaRPr>
          </a:p>
        </p:txBody>
      </p:sp>
      <p:pic>
        <p:nvPicPr>
          <p:cNvPr id="5" name="Picture 2" descr="logo NS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063"/>
            <a:ext cx="755576" cy="735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513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3" y="-1"/>
            <a:ext cx="8280919" cy="529733"/>
          </a:xfrm>
        </p:spPr>
        <p:txBody>
          <a:bodyPr>
            <a:noAutofit/>
          </a:bodyPr>
          <a:lstStyle/>
          <a:p>
            <a:pPr algn="l">
              <a:lnSpc>
                <a:spcPct val="100000"/>
              </a:lnSpc>
            </a:pPr>
            <a:r>
              <a:rPr lang="ru-RU" sz="2200" b="1" dirty="0" smtClean="0">
                <a:solidFill>
                  <a:srgbClr val="002060"/>
                </a:solidFill>
              </a:rPr>
              <a:t>2017-ж. </a:t>
            </a:r>
            <a:r>
              <a:rPr lang="ru-RU" sz="2200" b="1" dirty="0" err="1">
                <a:solidFill>
                  <a:srgbClr val="002060"/>
                </a:solidFill>
              </a:rPr>
              <a:t>өнөктөш</a:t>
            </a:r>
            <a:r>
              <a:rPr lang="ru-RU" sz="2200" b="1" dirty="0">
                <a:solidFill>
                  <a:srgbClr val="002060"/>
                </a:solidFill>
              </a:rPr>
              <a:t> </a:t>
            </a:r>
            <a:r>
              <a:rPr lang="ru-RU" sz="2200" b="1" dirty="0" smtClean="0">
                <a:solidFill>
                  <a:srgbClr val="002060"/>
                </a:solidFill>
              </a:rPr>
              <a:t>- </a:t>
            </a:r>
            <a:r>
              <a:rPr lang="ru-RU" sz="2200" b="1" dirty="0" err="1" smtClean="0">
                <a:solidFill>
                  <a:srgbClr val="002060"/>
                </a:solidFill>
              </a:rPr>
              <a:t>өлкөлөр</a:t>
            </a:r>
            <a:r>
              <a:rPr lang="ru-RU" sz="2200" b="1" dirty="0" smtClean="0">
                <a:solidFill>
                  <a:srgbClr val="002060"/>
                </a:solidFill>
              </a:rPr>
              <a:t> </a:t>
            </a:r>
            <a:r>
              <a:rPr lang="ru-RU" sz="2200" b="1" dirty="0" err="1" smtClean="0">
                <a:solidFill>
                  <a:srgbClr val="002060"/>
                </a:solidFill>
              </a:rPr>
              <a:t>иштеген</a:t>
            </a:r>
            <a:r>
              <a:rPr lang="ru-RU" sz="2200" b="1" dirty="0" smtClean="0">
                <a:solidFill>
                  <a:srgbClr val="002060"/>
                </a:solidFill>
              </a:rPr>
              <a:t> </a:t>
            </a:r>
            <a:r>
              <a:rPr lang="ru-RU" sz="2200" b="1" dirty="0" err="1" smtClean="0">
                <a:solidFill>
                  <a:srgbClr val="002060"/>
                </a:solidFill>
              </a:rPr>
              <a:t>ишканалардын</a:t>
            </a:r>
            <a:r>
              <a:rPr lang="ru-RU" sz="2200" b="1" dirty="0">
                <a:solidFill>
                  <a:srgbClr val="002060"/>
                </a:solidFill>
              </a:rPr>
              <a:t> </a:t>
            </a:r>
            <a:r>
              <a:rPr lang="ru-RU" sz="2200" b="1" dirty="0" smtClean="0">
                <a:solidFill>
                  <a:srgbClr val="002060"/>
                </a:solidFill>
              </a:rPr>
              <a:t>боюнча </a:t>
            </a:r>
            <a:r>
              <a:rPr lang="ru-RU" sz="2200" b="1" dirty="0">
                <a:solidFill>
                  <a:srgbClr val="002060"/>
                </a:solidFill>
              </a:rPr>
              <a:t>саны.</a:t>
            </a:r>
            <a:endParaRPr lang="en-US" sz="2200" b="1" dirty="0">
              <a:solidFill>
                <a:srgbClr val="00206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9195"/>
            <a:ext cx="899592" cy="876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9" name="Таблица 18"/>
          <p:cNvGraphicFramePr>
            <a:graphicFrameLocks noGrp="1"/>
          </p:cNvGraphicFramePr>
          <p:nvPr>
            <p:extLst>
              <p:ext uri="{D42A27DB-BD31-4B8C-83A1-F6EECF244321}">
                <p14:modId xmlns:p14="http://schemas.microsoft.com/office/powerpoint/2010/main" val="1591384436"/>
              </p:ext>
            </p:extLst>
          </p:nvPr>
        </p:nvGraphicFramePr>
        <p:xfrm>
          <a:off x="1115617" y="1124743"/>
          <a:ext cx="7704856" cy="5586436"/>
        </p:xfrm>
        <a:graphic>
          <a:graphicData uri="http://schemas.openxmlformats.org/drawingml/2006/table">
            <a:tbl>
              <a:tblPr>
                <a:tableStyleId>{5C22544A-7EE6-4342-B048-85BDC9FD1C3A}</a:tableStyleId>
              </a:tblPr>
              <a:tblGrid>
                <a:gridCol w="1967506"/>
                <a:gridCol w="1868383"/>
                <a:gridCol w="1865404"/>
                <a:gridCol w="2003563"/>
              </a:tblGrid>
              <a:tr h="189768">
                <a:tc>
                  <a:txBody>
                    <a:bodyPr/>
                    <a:lstStyle/>
                    <a:p>
                      <a:pPr algn="l" fontAlgn="b"/>
                      <a:r>
                        <a:rPr lang="ru-RU" sz="1200" b="1" u="none" strike="noStrike" dirty="0">
                          <a:effectLst/>
                        </a:rPr>
                        <a:t>  </a:t>
                      </a:r>
                      <a:r>
                        <a:rPr lang="ru-RU" sz="1200" b="1" u="none" strike="noStrike" dirty="0" err="1" smtClean="0">
                          <a:effectLst/>
                        </a:rPr>
                        <a:t>Бардыгы</a:t>
                      </a:r>
                      <a:endParaRPr lang="ru-RU" sz="1200" b="1" i="0" u="none" strike="noStrike" dirty="0">
                        <a:effectLst/>
                        <a:latin typeface="Times New Roman" panose="02020603050405020304" pitchFamily="18" charset="0"/>
                      </a:endParaRPr>
                    </a:p>
                  </a:txBody>
                  <a:tcPr marL="9419" marR="9419" marT="9419" marB="0" anchor="b">
                    <a:solidFill>
                      <a:schemeClr val="tx2">
                        <a:lumMod val="40000"/>
                        <a:lumOff val="60000"/>
                      </a:schemeClr>
                    </a:solidFill>
                  </a:tcPr>
                </a:tc>
                <a:tc>
                  <a:txBody>
                    <a:bodyPr/>
                    <a:lstStyle/>
                    <a:p>
                      <a:pPr algn="r" fontAlgn="b"/>
                      <a:r>
                        <a:rPr lang="ru-RU" sz="1200" b="1" u="none" strike="noStrike" dirty="0">
                          <a:effectLst/>
                        </a:rPr>
                        <a:t>3 107</a:t>
                      </a:r>
                      <a:endParaRPr lang="ru-RU" sz="1200" b="1" i="0" u="none" strike="noStrike" dirty="0">
                        <a:effectLst/>
                        <a:latin typeface="Times New Roman" panose="02020603050405020304" pitchFamily="18" charset="0"/>
                      </a:endParaRPr>
                    </a:p>
                  </a:txBody>
                  <a:tcPr marL="9419" marR="169535" marT="9419" marB="0" anchor="b">
                    <a:solidFill>
                      <a:schemeClr val="tx2">
                        <a:lumMod val="40000"/>
                        <a:lumOff val="60000"/>
                      </a:schemeClr>
                    </a:solidFill>
                  </a:tcPr>
                </a:tc>
                <a:tc>
                  <a:txBody>
                    <a:bodyPr/>
                    <a:lstStyle/>
                    <a:p>
                      <a:pPr algn="r" fontAlgn="b"/>
                      <a:r>
                        <a:rPr lang="ru-RU" sz="1200" b="1" u="none" strike="noStrike" dirty="0">
                          <a:effectLst/>
                        </a:rPr>
                        <a:t>1 328</a:t>
                      </a:r>
                      <a:endParaRPr lang="ru-RU" sz="1200" b="1" i="0" u="none" strike="noStrike" dirty="0">
                        <a:effectLst/>
                        <a:latin typeface="Times New Roman" panose="02020603050405020304" pitchFamily="18" charset="0"/>
                      </a:endParaRPr>
                    </a:p>
                  </a:txBody>
                  <a:tcPr marL="9419" marR="169535" marT="9419" marB="0" anchor="b">
                    <a:solidFill>
                      <a:schemeClr val="tx2">
                        <a:lumMod val="40000"/>
                        <a:lumOff val="60000"/>
                      </a:schemeClr>
                    </a:solidFill>
                  </a:tcPr>
                </a:tc>
                <a:tc>
                  <a:txBody>
                    <a:bodyPr/>
                    <a:lstStyle/>
                    <a:p>
                      <a:pPr algn="r" fontAlgn="b"/>
                      <a:r>
                        <a:rPr lang="ru-RU" sz="1200" b="1" u="none" strike="noStrike" dirty="0">
                          <a:effectLst/>
                        </a:rPr>
                        <a:t>1 779</a:t>
                      </a:r>
                      <a:endParaRPr lang="ru-RU" sz="1200" b="1" i="0" u="none" strike="noStrike" dirty="0">
                        <a:effectLst/>
                        <a:latin typeface="Times New Roman" panose="02020603050405020304" pitchFamily="18" charset="0"/>
                      </a:endParaRPr>
                    </a:p>
                  </a:txBody>
                  <a:tcPr marL="9419" marR="169535" marT="9419" marB="0" anchor="b">
                    <a:solidFill>
                      <a:schemeClr val="tx2">
                        <a:lumMod val="40000"/>
                        <a:lumOff val="60000"/>
                      </a:schemeClr>
                    </a:solidFill>
                  </a:tcPr>
                </a:tc>
              </a:tr>
              <a:tr h="189768">
                <a:tc gridSpan="4">
                  <a:txBody>
                    <a:bodyPr/>
                    <a:lstStyle/>
                    <a:p>
                      <a:pPr algn="l" fontAlgn="b"/>
                      <a:r>
                        <a:rPr lang="ru-RU" sz="1200" u="none" strike="noStrike" dirty="0" err="1" smtClean="0">
                          <a:effectLst/>
                        </a:rPr>
                        <a:t>анын</a:t>
                      </a:r>
                      <a:r>
                        <a:rPr lang="ru-RU" sz="1200" u="none" strike="noStrike" dirty="0" smtClean="0">
                          <a:effectLst/>
                        </a:rPr>
                        <a:t> </a:t>
                      </a:r>
                      <a:r>
                        <a:rPr lang="ru-RU" sz="1200" u="none" strike="noStrike" dirty="0" err="1" smtClean="0">
                          <a:effectLst/>
                        </a:rPr>
                        <a:t>ичинен</a:t>
                      </a:r>
                      <a:r>
                        <a:rPr lang="ru-RU" sz="1200" u="none" strike="noStrike" dirty="0" smtClean="0">
                          <a:effectLst/>
                        </a:rPr>
                        <a:t> </a:t>
                      </a:r>
                      <a:r>
                        <a:rPr lang="ru-RU" sz="1200" u="none" strike="noStrike" dirty="0" err="1" smtClean="0">
                          <a:effectLst/>
                        </a:rPr>
                        <a:t>өнөктөш</a:t>
                      </a:r>
                      <a:r>
                        <a:rPr lang="ru-RU" sz="1200" u="none" strike="noStrike" dirty="0" smtClean="0">
                          <a:effectLst/>
                        </a:rPr>
                        <a:t> </a:t>
                      </a:r>
                      <a:r>
                        <a:rPr lang="ru-RU" sz="1200" u="none" strike="noStrike" dirty="0" err="1" smtClean="0">
                          <a:effectLst/>
                        </a:rPr>
                        <a:t>өлкөлөр</a:t>
                      </a:r>
                      <a:r>
                        <a:rPr lang="ru-RU" sz="1200" u="none" strike="noStrike" dirty="0" smtClean="0">
                          <a:effectLst/>
                        </a:rPr>
                        <a:t> боюнча:</a:t>
                      </a:r>
                      <a:endParaRPr lang="ru-RU" sz="1200" b="0" i="1" u="none" strike="noStrike" dirty="0">
                        <a:effectLst/>
                        <a:latin typeface="Times New Roman" panose="02020603050405020304" pitchFamily="18" charset="0"/>
                      </a:endParaRPr>
                    </a:p>
                  </a:txBody>
                  <a:tcPr marL="9419" marR="9419" marT="9419" marB="0" anchor="b"/>
                </a:tc>
                <a:tc hMerge="1">
                  <a:txBody>
                    <a:bodyPr/>
                    <a:lstStyle/>
                    <a:p>
                      <a:pPr algn="l" fontAlgn="b"/>
                      <a:endParaRPr lang="ru-RU" sz="1200" b="0" i="1" u="none" strike="noStrike" dirty="0">
                        <a:effectLst/>
                        <a:latin typeface="Kyrghyz Times" pitchFamily="2" charset="0"/>
                      </a:endParaRPr>
                    </a:p>
                  </a:txBody>
                  <a:tcPr marL="9419" marR="9419" marT="9419" marB="0" anchor="b"/>
                </a:tc>
                <a:tc hMerge="1">
                  <a:txBody>
                    <a:bodyPr/>
                    <a:lstStyle/>
                    <a:p>
                      <a:pPr algn="l" fontAlgn="b"/>
                      <a:endParaRPr lang="ru-RU" sz="1200" b="0" i="1" u="none" strike="noStrike" dirty="0">
                        <a:effectLst/>
                        <a:latin typeface="Kyrghyz Times" pitchFamily="2" charset="0"/>
                      </a:endParaRPr>
                    </a:p>
                  </a:txBody>
                  <a:tcPr marL="9419" marR="9419" marT="9419" marB="0" anchor="b"/>
                </a:tc>
                <a:tc hMerge="1">
                  <a:txBody>
                    <a:bodyPr/>
                    <a:lstStyle/>
                    <a:p>
                      <a:endParaRPr lang="ru-RU"/>
                    </a:p>
                  </a:txBody>
                  <a:tcPr/>
                </a:tc>
              </a:tr>
              <a:tr h="189768">
                <a:tc>
                  <a:txBody>
                    <a:bodyPr/>
                    <a:lstStyle/>
                    <a:p>
                      <a:pPr algn="l" fontAlgn="b"/>
                      <a:r>
                        <a:rPr lang="ru-RU" sz="1200" b="1" u="none" strike="noStrike" dirty="0" smtClean="0">
                          <a:effectLst/>
                        </a:rPr>
                        <a:t>  КМШ дан </a:t>
                      </a:r>
                      <a:r>
                        <a:rPr lang="ru-RU" sz="1200" b="1" u="none" strike="noStrike" dirty="0" err="1" smtClean="0">
                          <a:effectLst/>
                        </a:rPr>
                        <a:t>тышкары</a:t>
                      </a:r>
                      <a:r>
                        <a:rPr lang="ru-RU" sz="1200" b="1" u="none" strike="noStrike" dirty="0" smtClean="0">
                          <a:effectLst/>
                        </a:rPr>
                        <a:t> </a:t>
                      </a:r>
                      <a:r>
                        <a:rPr lang="ru-RU" sz="1200" b="1" u="none" strike="noStrike" dirty="0" err="1" smtClean="0">
                          <a:effectLst/>
                        </a:rPr>
                        <a:t>өлкөлөр</a:t>
                      </a:r>
                      <a:r>
                        <a:rPr lang="ru-RU" sz="1200" b="1" u="none" strike="noStrike" dirty="0" smtClean="0">
                          <a:effectLst/>
                        </a:rPr>
                        <a:t> </a:t>
                      </a:r>
                      <a:endParaRPr lang="ru-RU" sz="1200" b="1" i="0" u="none" strike="noStrike" dirty="0">
                        <a:effectLst/>
                        <a:latin typeface="Times New Roman" panose="02020603050405020304" pitchFamily="18" charset="0"/>
                      </a:endParaRPr>
                    </a:p>
                  </a:txBody>
                  <a:tcPr marL="9419" marR="9419" marT="9419" marB="0" anchor="b">
                    <a:solidFill>
                      <a:schemeClr val="tx2">
                        <a:lumMod val="40000"/>
                        <a:lumOff val="60000"/>
                      </a:schemeClr>
                    </a:solidFill>
                  </a:tcPr>
                </a:tc>
                <a:tc>
                  <a:txBody>
                    <a:bodyPr/>
                    <a:lstStyle/>
                    <a:p>
                      <a:pPr algn="r" fontAlgn="b"/>
                      <a:r>
                        <a:rPr lang="ru-RU" sz="1200" b="1" u="none" strike="noStrike" dirty="0">
                          <a:effectLst/>
                        </a:rPr>
                        <a:t>1 833</a:t>
                      </a:r>
                      <a:endParaRPr lang="ru-RU" sz="1200" b="1" i="0" u="none" strike="noStrike" dirty="0">
                        <a:effectLst/>
                        <a:latin typeface="Times New Roman" panose="02020603050405020304" pitchFamily="18" charset="0"/>
                      </a:endParaRPr>
                    </a:p>
                  </a:txBody>
                  <a:tcPr marL="9419" marR="169535" marT="9419" marB="0" anchor="b">
                    <a:solidFill>
                      <a:schemeClr val="tx2">
                        <a:lumMod val="40000"/>
                        <a:lumOff val="60000"/>
                      </a:schemeClr>
                    </a:solidFill>
                  </a:tcPr>
                </a:tc>
                <a:tc>
                  <a:txBody>
                    <a:bodyPr/>
                    <a:lstStyle/>
                    <a:p>
                      <a:pPr algn="r" fontAlgn="b"/>
                      <a:r>
                        <a:rPr lang="ru-RU" sz="1200" b="1" u="none" strike="noStrike" dirty="0">
                          <a:effectLst/>
                        </a:rPr>
                        <a:t>644</a:t>
                      </a:r>
                      <a:endParaRPr lang="ru-RU" sz="1200" b="1" i="0" u="none" strike="noStrike" dirty="0">
                        <a:effectLst/>
                        <a:latin typeface="Times New Roman" panose="02020603050405020304" pitchFamily="18" charset="0"/>
                      </a:endParaRPr>
                    </a:p>
                  </a:txBody>
                  <a:tcPr marL="9419" marR="169535" marT="9419" marB="0" anchor="b">
                    <a:solidFill>
                      <a:schemeClr val="tx2">
                        <a:lumMod val="40000"/>
                        <a:lumOff val="60000"/>
                      </a:schemeClr>
                    </a:solidFill>
                  </a:tcPr>
                </a:tc>
                <a:tc>
                  <a:txBody>
                    <a:bodyPr/>
                    <a:lstStyle/>
                    <a:p>
                      <a:pPr algn="r" fontAlgn="b"/>
                      <a:r>
                        <a:rPr lang="ru-RU" sz="1200" b="1" u="none" strike="noStrike" dirty="0">
                          <a:effectLst/>
                        </a:rPr>
                        <a:t>1 189</a:t>
                      </a:r>
                      <a:endParaRPr lang="ru-RU" sz="1200" b="1" i="0" u="none" strike="noStrike" dirty="0">
                        <a:effectLst/>
                        <a:latin typeface="Times New Roman" panose="02020603050405020304" pitchFamily="18" charset="0"/>
                      </a:endParaRPr>
                    </a:p>
                  </a:txBody>
                  <a:tcPr marL="9419" marR="169535" marT="9419" marB="0" anchor="b">
                    <a:solidFill>
                      <a:schemeClr val="tx2">
                        <a:lumMod val="40000"/>
                        <a:lumOff val="60000"/>
                      </a:schemeClr>
                    </a:solidFill>
                  </a:tcPr>
                </a:tc>
              </a:tr>
              <a:tr h="273068">
                <a:tc>
                  <a:txBody>
                    <a:bodyPr/>
                    <a:lstStyle/>
                    <a:p>
                      <a:pPr algn="l" fontAlgn="ctr"/>
                      <a:r>
                        <a:rPr lang="ru-RU" sz="1200" u="none" strike="noStrike" dirty="0" err="1" smtClean="0">
                          <a:solidFill>
                            <a:schemeClr val="tx2">
                              <a:lumMod val="50000"/>
                            </a:schemeClr>
                          </a:solidFill>
                          <a:effectLst/>
                        </a:rPr>
                        <a:t>алардын</a:t>
                      </a:r>
                      <a:r>
                        <a:rPr lang="ru-RU" sz="1200" u="none" strike="noStrike" dirty="0" smtClean="0">
                          <a:solidFill>
                            <a:schemeClr val="tx2">
                              <a:lumMod val="50000"/>
                            </a:schemeClr>
                          </a:solidFill>
                          <a:effectLst/>
                        </a:rPr>
                        <a:t> </a:t>
                      </a:r>
                      <a:r>
                        <a:rPr lang="ru-RU" sz="1200" u="none" strike="noStrike" dirty="0" err="1" smtClean="0">
                          <a:solidFill>
                            <a:schemeClr val="tx2">
                              <a:lumMod val="50000"/>
                            </a:schemeClr>
                          </a:solidFill>
                          <a:effectLst/>
                        </a:rPr>
                        <a:t>ичинен</a:t>
                      </a:r>
                      <a:r>
                        <a:rPr lang="ru-RU" sz="1200" u="none" strike="noStrike" dirty="0" smtClean="0">
                          <a:solidFill>
                            <a:schemeClr val="tx2">
                              <a:lumMod val="50000"/>
                            </a:schemeClr>
                          </a:solidFill>
                          <a:effectLst/>
                        </a:rPr>
                        <a:t>:</a:t>
                      </a:r>
                      <a:endParaRPr lang="ru-RU" sz="1200" b="0" i="1" u="none" strike="noStrike" dirty="0">
                        <a:solidFill>
                          <a:schemeClr val="tx2">
                            <a:lumMod val="50000"/>
                          </a:schemeClr>
                        </a:solidFill>
                        <a:effectLst/>
                        <a:latin typeface="Times New Roman" panose="02020603050405020304" pitchFamily="18" charset="0"/>
                      </a:endParaRPr>
                    </a:p>
                  </a:txBody>
                  <a:tcPr marL="169535" marR="9419" marT="9419" marB="0" anchor="ctr"/>
                </a:tc>
                <a:tc>
                  <a:txBody>
                    <a:bodyPr/>
                    <a:lstStyle/>
                    <a:p>
                      <a:pPr algn="r" fontAlgn="b"/>
                      <a:endParaRPr lang="ru-RU" sz="1200" b="1"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endParaRPr lang="ru-RU" sz="1200" b="1"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endParaRPr lang="ru-RU" dirty="0">
                        <a:solidFill>
                          <a:schemeClr val="tx2">
                            <a:lumMod val="50000"/>
                          </a:schemeClr>
                        </a:solidFill>
                      </a:endParaRPr>
                    </a:p>
                  </a:txBody>
                  <a:tcPr marL="9419" marR="9419" marT="9419" marB="0" anchor="b"/>
                </a:tc>
              </a:tr>
              <a:tr h="193025">
                <a:tc>
                  <a:txBody>
                    <a:bodyPr/>
                    <a:lstStyle/>
                    <a:p>
                      <a:pPr algn="l" fontAlgn="b"/>
                      <a:r>
                        <a:rPr lang="ru-RU" sz="1200" b="0" i="0" u="none" strike="noStrike" dirty="0" smtClean="0">
                          <a:solidFill>
                            <a:schemeClr val="tx2">
                              <a:lumMod val="50000"/>
                            </a:schemeClr>
                          </a:solidFill>
                          <a:effectLst/>
                          <a:latin typeface="+mn-lt"/>
                        </a:rPr>
                        <a:t>Китай</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b="0" i="0" u="none" strike="noStrike" dirty="0" smtClean="0">
                          <a:solidFill>
                            <a:schemeClr val="tx2">
                              <a:lumMod val="50000"/>
                            </a:schemeClr>
                          </a:solidFill>
                          <a:effectLst/>
                          <a:latin typeface="+mn-lt"/>
                        </a:rPr>
                        <a:t>574</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smtClean="0">
                          <a:solidFill>
                            <a:schemeClr val="tx2">
                              <a:lumMod val="50000"/>
                            </a:schemeClr>
                          </a:solidFill>
                          <a:effectLst/>
                        </a:rPr>
                        <a:t>177</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b="0" i="0" u="none" strike="noStrike" dirty="0" smtClean="0">
                          <a:solidFill>
                            <a:schemeClr val="tx2">
                              <a:lumMod val="50000"/>
                            </a:schemeClr>
                          </a:solidFill>
                          <a:effectLst/>
                          <a:latin typeface="+mn-lt"/>
                        </a:rPr>
                        <a:t>397</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93025">
                <a:tc>
                  <a:txBody>
                    <a:bodyPr/>
                    <a:lstStyle/>
                    <a:p>
                      <a:pPr algn="l" fontAlgn="b"/>
                      <a:r>
                        <a:rPr lang="ru-RU" sz="1200" u="none" strike="noStrike" dirty="0" err="1" smtClean="0">
                          <a:solidFill>
                            <a:schemeClr val="tx2">
                              <a:lumMod val="50000"/>
                            </a:schemeClr>
                          </a:solidFill>
                          <a:effectLst/>
                        </a:rPr>
                        <a:t>Түркия</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420</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113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a:solidFill>
                            <a:schemeClr val="tx2">
                              <a:lumMod val="50000"/>
                            </a:schemeClr>
                          </a:solidFill>
                          <a:effectLst/>
                        </a:rPr>
                        <a:t>307</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r>
              <a:tr h="193025">
                <a:tc>
                  <a:txBody>
                    <a:bodyPr/>
                    <a:lstStyle/>
                    <a:p>
                      <a:pPr algn="l" fontAlgn="b"/>
                      <a:r>
                        <a:rPr lang="ru-RU" sz="1200" u="none" strike="noStrike" dirty="0">
                          <a:solidFill>
                            <a:schemeClr val="tx2">
                              <a:lumMod val="50000"/>
                            </a:schemeClr>
                          </a:solidFill>
                          <a:effectLst/>
                        </a:rPr>
                        <a:t>Корея</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143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44</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99</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234658">
                <a:tc>
                  <a:txBody>
                    <a:bodyPr/>
                    <a:lstStyle/>
                    <a:p>
                      <a:pPr algn="l" fontAlgn="b"/>
                      <a:r>
                        <a:rPr lang="ru-RU" sz="1200" u="none" strike="noStrike" dirty="0" smtClean="0">
                          <a:solidFill>
                            <a:schemeClr val="tx2">
                              <a:lumMod val="50000"/>
                            </a:schemeClr>
                          </a:solidFill>
                          <a:effectLst/>
                        </a:rPr>
                        <a:t>Америка </a:t>
                      </a:r>
                      <a:r>
                        <a:rPr lang="ru-RU" sz="1200" u="none" strike="noStrike" dirty="0" err="1" smtClean="0">
                          <a:solidFill>
                            <a:schemeClr val="tx2">
                              <a:lumMod val="50000"/>
                            </a:schemeClr>
                          </a:solidFill>
                          <a:effectLst/>
                        </a:rPr>
                        <a:t>Кошмо</a:t>
                      </a:r>
                      <a:r>
                        <a:rPr lang="ru-RU" sz="1200" u="none" strike="noStrike" dirty="0" smtClean="0">
                          <a:solidFill>
                            <a:schemeClr val="tx2">
                              <a:lumMod val="50000"/>
                            </a:schemeClr>
                          </a:solidFill>
                          <a:effectLst/>
                        </a:rPr>
                        <a:t> Штаты</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67</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35</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32</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93025">
                <a:tc>
                  <a:txBody>
                    <a:bodyPr/>
                    <a:lstStyle/>
                    <a:p>
                      <a:pPr algn="l" fontAlgn="b"/>
                      <a:r>
                        <a:rPr lang="ru-RU" sz="1200" u="none" strike="noStrike" dirty="0">
                          <a:solidFill>
                            <a:schemeClr val="tx2">
                              <a:lumMod val="50000"/>
                            </a:schemeClr>
                          </a:solidFill>
                          <a:effectLst/>
                        </a:rPr>
                        <a:t>Иран</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a:solidFill>
                            <a:schemeClr val="tx2">
                              <a:lumMod val="50000"/>
                            </a:schemeClr>
                          </a:solidFill>
                          <a:effectLst/>
                        </a:rPr>
                        <a:t>61</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a:solidFill>
                            <a:schemeClr val="tx2">
                              <a:lumMod val="50000"/>
                            </a:schemeClr>
                          </a:solidFill>
                          <a:effectLst/>
                        </a:rPr>
                        <a:t>38</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r>
              <a:tr h="193025">
                <a:tc>
                  <a:txBody>
                    <a:bodyPr/>
                    <a:lstStyle/>
                    <a:p>
                      <a:pPr algn="l" fontAlgn="b"/>
                      <a:r>
                        <a:rPr lang="ru-RU" sz="1200" u="none" strike="noStrike" dirty="0">
                          <a:solidFill>
                            <a:schemeClr val="tx2">
                              <a:lumMod val="50000"/>
                            </a:schemeClr>
                          </a:solidFill>
                          <a:effectLst/>
                        </a:rPr>
                        <a:t>Германия</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a:solidFill>
                            <a:schemeClr val="tx2">
                              <a:lumMod val="50000"/>
                            </a:schemeClr>
                          </a:solidFill>
                          <a:effectLst/>
                        </a:rPr>
                        <a:t>58</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35</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370242">
                <a:tc>
                  <a:txBody>
                    <a:bodyPr/>
                    <a:lstStyle/>
                    <a:p>
                      <a:pPr algn="l" fontAlgn="b"/>
                      <a:r>
                        <a:rPr lang="ru-RU" sz="1200" u="none" strike="noStrike" dirty="0" smtClean="0">
                          <a:solidFill>
                            <a:schemeClr val="tx2">
                              <a:lumMod val="50000"/>
                            </a:schemeClr>
                          </a:solidFill>
                          <a:effectLst/>
                        </a:rPr>
                        <a:t>Британия – </a:t>
                      </a:r>
                      <a:r>
                        <a:rPr lang="ru-RU" sz="1200" u="none" strike="noStrike" dirty="0" err="1" smtClean="0">
                          <a:solidFill>
                            <a:schemeClr val="tx2">
                              <a:lumMod val="50000"/>
                            </a:schemeClr>
                          </a:solidFill>
                          <a:effectLst/>
                        </a:rPr>
                        <a:t>Вергиния</a:t>
                      </a:r>
                      <a:r>
                        <a:rPr lang="ru-RU" sz="1200" u="none" strike="noStrike" baseline="0" dirty="0" smtClean="0">
                          <a:solidFill>
                            <a:schemeClr val="tx2">
                              <a:lumMod val="50000"/>
                            </a:schemeClr>
                          </a:solidFill>
                          <a:effectLst/>
                        </a:rPr>
                        <a:t> </a:t>
                      </a:r>
                      <a:r>
                        <a:rPr lang="ru-RU" sz="1200" u="none" strike="noStrike" baseline="0" dirty="0" err="1" smtClean="0">
                          <a:solidFill>
                            <a:schemeClr val="tx2">
                              <a:lumMod val="50000"/>
                            </a:schemeClr>
                          </a:solidFill>
                          <a:effectLst/>
                        </a:rPr>
                        <a:t>аралдары</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44</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18</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26</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370242">
                <a:tc>
                  <a:txBody>
                    <a:bodyPr/>
                    <a:lstStyle/>
                    <a:p>
                      <a:pPr algn="l" fontAlgn="b"/>
                      <a:r>
                        <a:rPr lang="ru-RU" sz="1200" u="none" strike="noStrike" dirty="0" err="1" smtClean="0">
                          <a:solidFill>
                            <a:schemeClr val="tx2">
                              <a:lumMod val="50000"/>
                            </a:schemeClr>
                          </a:solidFill>
                          <a:effectLst/>
                        </a:rPr>
                        <a:t>Бириккен</a:t>
                      </a:r>
                      <a:r>
                        <a:rPr lang="ru-RU" sz="1200" u="none" strike="noStrike" dirty="0" smtClean="0">
                          <a:solidFill>
                            <a:schemeClr val="tx2">
                              <a:lumMod val="50000"/>
                            </a:schemeClr>
                          </a:solidFill>
                          <a:effectLst/>
                        </a:rPr>
                        <a:t> </a:t>
                      </a:r>
                      <a:r>
                        <a:rPr lang="ru-RU" sz="1200" u="none" strike="noStrike" dirty="0" err="1" smtClean="0">
                          <a:solidFill>
                            <a:schemeClr val="tx2">
                              <a:lumMod val="50000"/>
                            </a:schemeClr>
                          </a:solidFill>
                          <a:effectLst/>
                        </a:rPr>
                        <a:t>Падышалыгы</a:t>
                      </a:r>
                      <a:r>
                        <a:rPr lang="ru-RU" sz="1200" u="none" strike="noStrike" dirty="0" smtClean="0">
                          <a:solidFill>
                            <a:schemeClr val="tx2">
                              <a:lumMod val="50000"/>
                            </a:schemeClr>
                          </a:solidFill>
                          <a:effectLst/>
                        </a:rPr>
                        <a:t>  (</a:t>
                      </a:r>
                      <a:r>
                        <a:rPr lang="ru-RU" sz="1200" u="none" strike="noStrike" dirty="0" err="1" smtClean="0">
                          <a:solidFill>
                            <a:schemeClr val="tx2">
                              <a:lumMod val="50000"/>
                            </a:schemeClr>
                          </a:solidFill>
                          <a:effectLst/>
                        </a:rPr>
                        <a:t>Улуу</a:t>
                      </a:r>
                      <a:r>
                        <a:rPr lang="ru-RU" sz="1200" u="none" strike="noStrike" dirty="0" smtClean="0">
                          <a:solidFill>
                            <a:schemeClr val="tx2">
                              <a:lumMod val="50000"/>
                            </a:schemeClr>
                          </a:solidFill>
                          <a:effectLst/>
                        </a:rPr>
                        <a:t> Британия)</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a:solidFill>
                            <a:schemeClr val="tx2">
                              <a:lumMod val="50000"/>
                            </a:schemeClr>
                          </a:solidFill>
                          <a:effectLst/>
                        </a:rPr>
                        <a:t>33</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20</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93025">
                <a:tc>
                  <a:txBody>
                    <a:bodyPr/>
                    <a:lstStyle/>
                    <a:p>
                      <a:pPr algn="l" fontAlgn="b"/>
                      <a:r>
                        <a:rPr lang="ru-RU" sz="1200" u="none" strike="noStrike" dirty="0">
                          <a:solidFill>
                            <a:schemeClr val="tx2">
                              <a:lumMod val="50000"/>
                            </a:schemeClr>
                          </a:solidFill>
                          <a:effectLst/>
                        </a:rPr>
                        <a:t>Франция</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a:solidFill>
                            <a:schemeClr val="tx2">
                              <a:lumMod val="50000"/>
                            </a:schemeClr>
                          </a:solidFill>
                          <a:effectLst/>
                        </a:rPr>
                        <a:t>26</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b="1" u="none" strike="noStrike" dirty="0">
                          <a:effectLst/>
                        </a:rPr>
                        <a:t>  </a:t>
                      </a:r>
                      <a:r>
                        <a:rPr lang="ru-RU" sz="1200" b="1" u="none" strike="noStrike" dirty="0" smtClean="0">
                          <a:effectLst/>
                        </a:rPr>
                        <a:t>КМШ </a:t>
                      </a:r>
                      <a:r>
                        <a:rPr lang="ru-RU" sz="1200" b="1" u="none" strike="noStrike" dirty="0" err="1" smtClean="0">
                          <a:effectLst/>
                        </a:rPr>
                        <a:t>өлкөлөрү</a:t>
                      </a:r>
                      <a:endParaRPr lang="ru-RU" sz="1200" b="1" i="0" u="none" strike="noStrike" dirty="0">
                        <a:effectLst/>
                        <a:latin typeface="Times New Roman" panose="02020603050405020304" pitchFamily="18" charset="0"/>
                      </a:endParaRPr>
                    </a:p>
                  </a:txBody>
                  <a:tcPr marL="9419" marR="9419" marT="9419" marB="0" anchor="b">
                    <a:solidFill>
                      <a:schemeClr val="tx2">
                        <a:lumMod val="40000"/>
                        <a:lumOff val="60000"/>
                      </a:schemeClr>
                    </a:solidFill>
                  </a:tcPr>
                </a:tc>
                <a:tc>
                  <a:txBody>
                    <a:bodyPr/>
                    <a:lstStyle/>
                    <a:p>
                      <a:pPr algn="r" fontAlgn="b"/>
                      <a:r>
                        <a:rPr lang="ru-RU" sz="1200" b="1" u="none" strike="noStrike" dirty="0">
                          <a:effectLst/>
                        </a:rPr>
                        <a:t>1 274</a:t>
                      </a:r>
                      <a:endParaRPr lang="ru-RU" sz="1200" b="1" i="0" u="none" strike="noStrike" dirty="0">
                        <a:effectLst/>
                        <a:latin typeface="Times New Roman" panose="02020603050405020304" pitchFamily="18" charset="0"/>
                      </a:endParaRPr>
                    </a:p>
                  </a:txBody>
                  <a:tcPr marL="9419" marR="169535" marT="9419" marB="0" anchor="b">
                    <a:solidFill>
                      <a:schemeClr val="tx2">
                        <a:lumMod val="40000"/>
                        <a:lumOff val="60000"/>
                      </a:schemeClr>
                    </a:solidFill>
                  </a:tcPr>
                </a:tc>
                <a:tc>
                  <a:txBody>
                    <a:bodyPr/>
                    <a:lstStyle/>
                    <a:p>
                      <a:pPr algn="r" fontAlgn="b"/>
                      <a:r>
                        <a:rPr lang="ru-RU" sz="1200" b="1" u="none" strike="noStrike" dirty="0">
                          <a:effectLst/>
                        </a:rPr>
                        <a:t>684</a:t>
                      </a:r>
                      <a:endParaRPr lang="ru-RU" sz="1200" b="1" i="0" u="none" strike="noStrike" dirty="0">
                        <a:effectLst/>
                        <a:latin typeface="Times New Roman" panose="02020603050405020304" pitchFamily="18" charset="0"/>
                      </a:endParaRPr>
                    </a:p>
                  </a:txBody>
                  <a:tcPr marL="9419" marR="169535" marT="9419" marB="0" anchor="b">
                    <a:solidFill>
                      <a:schemeClr val="tx2">
                        <a:lumMod val="40000"/>
                        <a:lumOff val="60000"/>
                      </a:schemeClr>
                    </a:solidFill>
                  </a:tcPr>
                </a:tc>
                <a:tc>
                  <a:txBody>
                    <a:bodyPr/>
                    <a:lstStyle/>
                    <a:p>
                      <a:pPr algn="r" fontAlgn="b"/>
                      <a:r>
                        <a:rPr lang="ru-RU" sz="1200" b="1" u="none" strike="noStrike" dirty="0">
                          <a:effectLst/>
                        </a:rPr>
                        <a:t>590</a:t>
                      </a:r>
                      <a:endParaRPr lang="ru-RU" sz="1200" b="1" i="0" u="none" strike="noStrike" dirty="0">
                        <a:effectLst/>
                        <a:latin typeface="Times New Roman" panose="02020603050405020304" pitchFamily="18" charset="0"/>
                      </a:endParaRPr>
                    </a:p>
                  </a:txBody>
                  <a:tcPr marL="9419" marR="169535" marT="9419" marB="0" anchor="b">
                    <a:solidFill>
                      <a:schemeClr val="tx2">
                        <a:lumMod val="40000"/>
                        <a:lumOff val="60000"/>
                      </a:schemeClr>
                    </a:solidFill>
                  </a:tcPr>
                </a:tc>
              </a:tr>
              <a:tr h="273068">
                <a:tc>
                  <a:txBody>
                    <a:bodyPr/>
                    <a:lstStyle/>
                    <a:p>
                      <a:pPr algn="l" fontAlgn="ctr"/>
                      <a:r>
                        <a:rPr lang="ru-RU" sz="1200" u="none" strike="noStrike" dirty="0" err="1" smtClean="0">
                          <a:solidFill>
                            <a:schemeClr val="tx2">
                              <a:lumMod val="50000"/>
                            </a:schemeClr>
                          </a:solidFill>
                          <a:effectLst/>
                        </a:rPr>
                        <a:t>алардын</a:t>
                      </a:r>
                      <a:r>
                        <a:rPr lang="ru-RU" sz="1200" u="none" strike="noStrike" dirty="0" smtClean="0">
                          <a:solidFill>
                            <a:schemeClr val="tx2">
                              <a:lumMod val="50000"/>
                            </a:schemeClr>
                          </a:solidFill>
                          <a:effectLst/>
                        </a:rPr>
                        <a:t> </a:t>
                      </a:r>
                      <a:r>
                        <a:rPr lang="ru-RU" sz="1200" u="none" strike="noStrike" dirty="0" err="1" smtClean="0">
                          <a:solidFill>
                            <a:schemeClr val="tx2">
                              <a:lumMod val="50000"/>
                            </a:schemeClr>
                          </a:solidFill>
                          <a:effectLst/>
                        </a:rPr>
                        <a:t>ичинен</a:t>
                      </a:r>
                      <a:r>
                        <a:rPr lang="ru-RU" sz="1200" u="none" strike="noStrike" dirty="0" smtClean="0">
                          <a:solidFill>
                            <a:schemeClr val="tx2">
                              <a:lumMod val="50000"/>
                            </a:schemeClr>
                          </a:solidFill>
                          <a:effectLst/>
                        </a:rPr>
                        <a:t>:</a:t>
                      </a:r>
                      <a:endParaRPr lang="ru-RU" sz="1200" b="0" i="1" u="none" strike="noStrike" dirty="0">
                        <a:solidFill>
                          <a:schemeClr val="tx2">
                            <a:lumMod val="50000"/>
                          </a:schemeClr>
                        </a:solidFill>
                        <a:effectLst/>
                        <a:latin typeface="Times New Roman" panose="02020603050405020304" pitchFamily="18" charset="0"/>
                      </a:endParaRPr>
                    </a:p>
                  </a:txBody>
                  <a:tcPr marL="169535" marR="9419" marT="9419" marB="0" anchor="ctr"/>
                </a:tc>
                <a:tc>
                  <a:txBody>
                    <a:bodyPr/>
                    <a:lstStyle/>
                    <a:p>
                      <a:pPr algn="r" fontAlgn="b"/>
                      <a:endParaRPr lang="ru-RU" sz="1200" b="1" i="0" u="none" strike="noStrike">
                        <a:effectLst/>
                        <a:latin typeface="Times New Roman" panose="02020603050405020304" pitchFamily="18" charset="0"/>
                      </a:endParaRPr>
                    </a:p>
                  </a:txBody>
                  <a:tcPr marL="9419" marR="169535" marT="9419" marB="0" anchor="b"/>
                </a:tc>
                <a:tc>
                  <a:txBody>
                    <a:bodyPr/>
                    <a:lstStyle/>
                    <a:p>
                      <a:pPr algn="r" fontAlgn="b"/>
                      <a:endParaRPr lang="ru-RU" sz="1200" b="1" i="0" u="none" strike="noStrike" dirty="0">
                        <a:effectLst/>
                        <a:latin typeface="Times New Roman" panose="02020603050405020304" pitchFamily="18" charset="0"/>
                      </a:endParaRPr>
                    </a:p>
                  </a:txBody>
                  <a:tcPr marL="9419" marR="169535" marT="9419" marB="0" anchor="b"/>
                </a:tc>
                <a:tc>
                  <a:txBody>
                    <a:bodyPr/>
                    <a:lstStyle/>
                    <a:p>
                      <a:endParaRPr lang="ru-RU"/>
                    </a:p>
                  </a:txBody>
                  <a:tcPr marL="9419" marR="169535" marT="9419" marB="0" anchor="b"/>
                </a:tc>
              </a:tr>
              <a:tr h="193025">
                <a:tc>
                  <a:txBody>
                    <a:bodyPr/>
                    <a:lstStyle/>
                    <a:p>
                      <a:pPr algn="l" fontAlgn="b"/>
                      <a:r>
                        <a:rPr lang="ru-RU" sz="1200" u="none" strike="noStrike" dirty="0">
                          <a:solidFill>
                            <a:schemeClr val="tx2">
                              <a:lumMod val="50000"/>
                            </a:schemeClr>
                          </a:solidFill>
                          <a:effectLst/>
                        </a:rPr>
                        <a:t>Азербайджан</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20</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17</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u="none" strike="noStrike" dirty="0">
                          <a:solidFill>
                            <a:schemeClr val="tx2">
                              <a:lumMod val="50000"/>
                            </a:schemeClr>
                          </a:solidFill>
                          <a:effectLst/>
                        </a:rPr>
                        <a:t>Армения</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6</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4</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u="none" strike="noStrike" dirty="0">
                          <a:solidFill>
                            <a:schemeClr val="tx2">
                              <a:lumMod val="50000"/>
                            </a:schemeClr>
                          </a:solidFill>
                          <a:effectLst/>
                        </a:rPr>
                        <a:t>Беларусь</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19</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7</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12</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u="none" strike="noStrike" dirty="0" err="1" smtClean="0">
                          <a:solidFill>
                            <a:schemeClr val="tx2">
                              <a:lumMod val="50000"/>
                            </a:schemeClr>
                          </a:solidFill>
                          <a:effectLst/>
                        </a:rPr>
                        <a:t>Казакстан</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436</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232</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204</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u="none" strike="noStrike" dirty="0">
                          <a:solidFill>
                            <a:schemeClr val="tx2">
                              <a:lumMod val="50000"/>
                            </a:schemeClr>
                          </a:solidFill>
                          <a:effectLst/>
                        </a:rPr>
                        <a:t>Молдова</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4</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u="none" strike="noStrike" dirty="0">
                          <a:solidFill>
                            <a:schemeClr val="tx2">
                              <a:lumMod val="50000"/>
                            </a:schemeClr>
                          </a:solidFill>
                          <a:effectLst/>
                        </a:rPr>
                        <a:t>Россия</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688</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a:solidFill>
                            <a:schemeClr val="tx2">
                              <a:lumMod val="50000"/>
                            </a:schemeClr>
                          </a:solidFill>
                          <a:effectLst/>
                        </a:rPr>
                        <a:t>397</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291</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u="none" strike="noStrike" dirty="0">
                          <a:solidFill>
                            <a:schemeClr val="tx2">
                              <a:lumMod val="50000"/>
                            </a:schemeClr>
                          </a:solidFill>
                          <a:effectLst/>
                        </a:rPr>
                        <a:t>Таджикистан</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16</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u="none" strike="noStrike" dirty="0" err="1" smtClean="0">
                          <a:solidFill>
                            <a:schemeClr val="tx2">
                              <a:lumMod val="50000"/>
                            </a:schemeClr>
                          </a:solidFill>
                          <a:effectLst/>
                        </a:rPr>
                        <a:t>Түркмөнстан</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3</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a:solidFill>
                            <a:schemeClr val="tx2">
                              <a:lumMod val="50000"/>
                            </a:schemeClr>
                          </a:solidFill>
                          <a:effectLst/>
                        </a:rPr>
                        <a:t>1</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u="none" strike="noStrike" dirty="0" err="1" smtClean="0">
                          <a:solidFill>
                            <a:schemeClr val="tx2">
                              <a:lumMod val="50000"/>
                            </a:schemeClr>
                          </a:solidFill>
                          <a:effectLst/>
                        </a:rPr>
                        <a:t>Өзбекистан</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50</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a:solidFill>
                            <a:schemeClr val="tx2">
                              <a:lumMod val="50000"/>
                            </a:schemeClr>
                          </a:solidFill>
                          <a:effectLst/>
                        </a:rPr>
                        <a:t>21</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29</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r h="189768">
                <a:tc>
                  <a:txBody>
                    <a:bodyPr/>
                    <a:lstStyle/>
                    <a:p>
                      <a:pPr algn="l" fontAlgn="b"/>
                      <a:r>
                        <a:rPr lang="ru-RU" sz="1200" u="none" strike="noStrike" dirty="0">
                          <a:solidFill>
                            <a:schemeClr val="tx2">
                              <a:lumMod val="50000"/>
                            </a:schemeClr>
                          </a:solidFill>
                          <a:effectLst/>
                        </a:rPr>
                        <a:t>Украина</a:t>
                      </a:r>
                      <a:endParaRPr lang="ru-RU" sz="1200" b="0" i="0" u="none" strike="noStrike" dirty="0">
                        <a:solidFill>
                          <a:schemeClr val="tx2">
                            <a:lumMod val="50000"/>
                          </a:schemeClr>
                        </a:solidFill>
                        <a:effectLst/>
                        <a:latin typeface="Times New Roman" panose="02020603050405020304" pitchFamily="18" charset="0"/>
                      </a:endParaRPr>
                    </a:p>
                  </a:txBody>
                  <a:tcPr marL="84768" marR="9419" marT="9419" marB="0" anchor="b"/>
                </a:tc>
                <a:tc>
                  <a:txBody>
                    <a:bodyPr/>
                    <a:lstStyle/>
                    <a:p>
                      <a:pPr algn="r" fontAlgn="b"/>
                      <a:r>
                        <a:rPr lang="ru-RU" sz="1200" u="none" strike="noStrike" dirty="0">
                          <a:solidFill>
                            <a:schemeClr val="tx2">
                              <a:lumMod val="50000"/>
                            </a:schemeClr>
                          </a:solidFill>
                          <a:effectLst/>
                        </a:rPr>
                        <a:t>32</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a:solidFill>
                            <a:schemeClr val="tx2">
                              <a:lumMod val="50000"/>
                            </a:schemeClr>
                          </a:solidFill>
                          <a:effectLst/>
                        </a:rPr>
                        <a:t>17</a:t>
                      </a:r>
                      <a:endParaRPr lang="ru-RU" sz="1200" b="0" i="0" u="none" strike="noStrike">
                        <a:solidFill>
                          <a:schemeClr val="tx2">
                            <a:lumMod val="50000"/>
                          </a:schemeClr>
                        </a:solidFill>
                        <a:effectLst/>
                        <a:latin typeface="Times New Roman" panose="02020603050405020304" pitchFamily="18" charset="0"/>
                      </a:endParaRPr>
                    </a:p>
                  </a:txBody>
                  <a:tcPr marL="9419" marR="169535" marT="9419" marB="0" anchor="b"/>
                </a:tc>
                <a:tc>
                  <a:txBody>
                    <a:bodyPr/>
                    <a:lstStyle/>
                    <a:p>
                      <a:pPr algn="r" fontAlgn="b"/>
                      <a:r>
                        <a:rPr lang="ru-RU" sz="1200" u="none" strike="noStrike" dirty="0">
                          <a:solidFill>
                            <a:schemeClr val="tx2">
                              <a:lumMod val="50000"/>
                            </a:schemeClr>
                          </a:solidFill>
                          <a:effectLst/>
                        </a:rPr>
                        <a:t>15</a:t>
                      </a:r>
                      <a:endParaRPr lang="ru-RU" sz="1200" b="0" i="0" u="none" strike="noStrike" dirty="0">
                        <a:solidFill>
                          <a:schemeClr val="tx2">
                            <a:lumMod val="50000"/>
                          </a:schemeClr>
                        </a:solidFill>
                        <a:effectLst/>
                        <a:latin typeface="Times New Roman" panose="02020603050405020304" pitchFamily="18" charset="0"/>
                      </a:endParaRPr>
                    </a:p>
                  </a:txBody>
                  <a:tcPr marL="9419" marR="169535" marT="9419" marB="0" anchor="b"/>
                </a:tc>
              </a:tr>
            </a:tbl>
          </a:graphicData>
        </a:graphic>
      </p:graphicFrame>
      <p:sp>
        <p:nvSpPr>
          <p:cNvPr id="5" name="Прямоугольник 4"/>
          <p:cNvSpPr/>
          <p:nvPr/>
        </p:nvSpPr>
        <p:spPr>
          <a:xfrm>
            <a:off x="1115617" y="736064"/>
            <a:ext cx="770485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err="1">
                <a:solidFill>
                  <a:srgbClr val="002060"/>
                </a:solidFill>
              </a:rPr>
              <a:t>өнөктөш</a:t>
            </a:r>
            <a:r>
              <a:rPr lang="ru-RU" b="1" dirty="0">
                <a:solidFill>
                  <a:srgbClr val="002060"/>
                </a:solidFill>
              </a:rPr>
              <a:t> </a:t>
            </a:r>
            <a:r>
              <a:rPr lang="ru-RU" b="1" dirty="0" err="1" smtClean="0">
                <a:solidFill>
                  <a:srgbClr val="002060"/>
                </a:solidFill>
              </a:rPr>
              <a:t>өлкөлөр</a:t>
            </a:r>
            <a:r>
              <a:rPr lang="ru-RU" b="1" dirty="0" smtClean="0">
                <a:solidFill>
                  <a:srgbClr val="002060"/>
                </a:solidFill>
              </a:rPr>
              <a:t>         </a:t>
            </a:r>
            <a:r>
              <a:rPr lang="ru-RU" b="1" dirty="0" err="1" smtClean="0">
                <a:solidFill>
                  <a:srgbClr val="002060"/>
                </a:solidFill>
              </a:rPr>
              <a:t>Бардыгы</a:t>
            </a:r>
            <a:r>
              <a:rPr lang="ru-RU" b="1" dirty="0" smtClean="0">
                <a:solidFill>
                  <a:srgbClr val="002060"/>
                </a:solidFill>
              </a:rPr>
              <a:t>                 </a:t>
            </a:r>
            <a:r>
              <a:rPr lang="ru-RU" b="1" dirty="0" err="1" smtClean="0">
                <a:solidFill>
                  <a:srgbClr val="002060"/>
                </a:solidFill>
              </a:rPr>
              <a:t>Биргелешкен</a:t>
            </a:r>
            <a:r>
              <a:rPr lang="ru-RU" b="1" dirty="0" smtClean="0">
                <a:solidFill>
                  <a:srgbClr val="002060"/>
                </a:solidFill>
              </a:rPr>
              <a:t>           Чет </a:t>
            </a:r>
            <a:r>
              <a:rPr lang="ru-RU" b="1" dirty="0" err="1">
                <a:solidFill>
                  <a:srgbClr val="002060"/>
                </a:solidFill>
              </a:rPr>
              <a:t>өлкөлүк</a:t>
            </a:r>
            <a:endParaRPr lang="ru-RU" b="1" dirty="0">
              <a:solidFill>
                <a:srgbClr val="002060"/>
              </a:solidFill>
            </a:endParaRPr>
          </a:p>
        </p:txBody>
      </p:sp>
    </p:spTree>
    <p:extLst>
      <p:ext uri="{BB962C8B-B14F-4D97-AF65-F5344CB8AC3E}">
        <p14:creationId xmlns:p14="http://schemas.microsoft.com/office/powerpoint/2010/main" val="3108650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9415" y="188641"/>
            <a:ext cx="8229600" cy="576064"/>
          </a:xfrm>
        </p:spPr>
        <p:txBody>
          <a:bodyPr>
            <a:normAutofit fontScale="90000"/>
          </a:bodyPr>
          <a:lstStyle/>
          <a:p>
            <a:r>
              <a:rPr lang="ru-RU" sz="3600" b="1" dirty="0" smtClean="0">
                <a:solidFill>
                  <a:schemeClr val="tx2">
                    <a:lumMod val="75000"/>
                  </a:schemeClr>
                </a:solidFill>
              </a:rPr>
              <a:t/>
            </a:r>
            <a:br>
              <a:rPr lang="ru-RU" sz="3600" b="1" dirty="0" smtClean="0">
                <a:solidFill>
                  <a:schemeClr val="tx2">
                    <a:lumMod val="75000"/>
                  </a:schemeClr>
                </a:solidFill>
              </a:rPr>
            </a:br>
            <a:r>
              <a:rPr lang="ru-RU" sz="3600" b="1" dirty="0" smtClean="0">
                <a:solidFill>
                  <a:schemeClr val="tx2">
                    <a:lumMod val="75000"/>
                  </a:schemeClr>
                </a:solidFill>
              </a:rPr>
              <a:t>2017-ж</a:t>
            </a:r>
            <a:r>
              <a:rPr lang="ru-RU" sz="3600" b="1" dirty="0">
                <a:solidFill>
                  <a:schemeClr val="tx2">
                    <a:lumMod val="75000"/>
                  </a:schemeClr>
                </a:solidFill>
              </a:rPr>
              <a:t>. </a:t>
            </a:r>
            <a:r>
              <a:rPr lang="ru-RU" sz="3600" b="1" dirty="0" err="1">
                <a:solidFill>
                  <a:schemeClr val="tx2">
                    <a:lumMod val="75000"/>
                  </a:schemeClr>
                </a:solidFill>
              </a:rPr>
              <a:t>аймактар</a:t>
            </a:r>
            <a:r>
              <a:rPr lang="ru-RU" sz="3600" b="1" dirty="0">
                <a:solidFill>
                  <a:schemeClr val="tx2">
                    <a:lumMod val="75000"/>
                  </a:schemeClr>
                </a:solidFill>
              </a:rPr>
              <a:t> боюнча </a:t>
            </a:r>
            <a:r>
              <a:rPr lang="ru-RU" sz="3600" b="1" dirty="0" smtClean="0">
                <a:solidFill>
                  <a:schemeClr val="tx2">
                    <a:lumMod val="75000"/>
                  </a:schemeClr>
                </a:solidFill>
              </a:rPr>
              <a:t>чет </a:t>
            </a:r>
            <a:r>
              <a:rPr lang="ru-RU" sz="3600" b="1" dirty="0" err="1" smtClean="0">
                <a:solidFill>
                  <a:schemeClr val="tx2">
                    <a:lumMod val="75000"/>
                  </a:schemeClr>
                </a:solidFill>
              </a:rPr>
              <a:t>өлкөлүк</a:t>
            </a:r>
            <a:r>
              <a:rPr lang="ru-RU" sz="3600" b="1" dirty="0" smtClean="0">
                <a:solidFill>
                  <a:schemeClr val="tx2">
                    <a:lumMod val="75000"/>
                  </a:schemeClr>
                </a:solidFill>
              </a:rPr>
              <a:t> </a:t>
            </a:r>
            <a:r>
              <a:rPr lang="ru-RU" sz="3600" b="1" dirty="0" err="1" smtClean="0">
                <a:solidFill>
                  <a:schemeClr val="tx2">
                    <a:lumMod val="75000"/>
                  </a:schemeClr>
                </a:solidFill>
              </a:rPr>
              <a:t>инвестициялар</a:t>
            </a:r>
            <a:r>
              <a:rPr lang="ru-RU" sz="3600" b="1" dirty="0" smtClean="0">
                <a:solidFill>
                  <a:schemeClr val="tx2">
                    <a:lumMod val="75000"/>
                  </a:schemeClr>
                </a:solidFill>
              </a:rPr>
              <a:t> </a:t>
            </a:r>
            <a:r>
              <a:rPr lang="ru-RU" sz="3600" b="1" dirty="0" err="1" smtClean="0">
                <a:solidFill>
                  <a:schemeClr val="tx2">
                    <a:lumMod val="75000"/>
                  </a:schemeClr>
                </a:solidFill>
              </a:rPr>
              <a:t>менен</a:t>
            </a:r>
            <a:r>
              <a:rPr lang="ru-RU" sz="3600" b="1" dirty="0" smtClean="0">
                <a:solidFill>
                  <a:schemeClr val="tx2">
                    <a:lumMod val="75000"/>
                  </a:schemeClr>
                </a:solidFill>
              </a:rPr>
              <a:t> </a:t>
            </a:r>
            <a:r>
              <a:rPr lang="ru-RU" sz="3600" b="1" dirty="0" err="1" smtClean="0">
                <a:solidFill>
                  <a:schemeClr val="tx2">
                    <a:lumMod val="75000"/>
                  </a:schemeClr>
                </a:solidFill>
              </a:rPr>
              <a:t>ишканалардын</a:t>
            </a:r>
            <a:r>
              <a:rPr lang="ru-RU" sz="3600" b="1" dirty="0" smtClean="0">
                <a:solidFill>
                  <a:schemeClr val="tx2">
                    <a:lumMod val="75000"/>
                  </a:schemeClr>
                </a:solidFill>
              </a:rPr>
              <a:t> </a:t>
            </a:r>
            <a:r>
              <a:rPr lang="ru-RU" sz="3600" b="1" dirty="0">
                <a:solidFill>
                  <a:schemeClr val="tx2">
                    <a:lumMod val="75000"/>
                  </a:schemeClr>
                </a:solidFill>
              </a:rPr>
              <a:t>саны  </a:t>
            </a:r>
            <a:r>
              <a:rPr lang="ru-RU" b="1" dirty="0">
                <a:solidFill>
                  <a:schemeClr val="tx2">
                    <a:lumMod val="75000"/>
                  </a:schemeClr>
                </a:solidFill>
              </a:rPr>
              <a:t> </a:t>
            </a:r>
            <a:r>
              <a:rPr lang="ru-RU" sz="2000" b="1" i="1" dirty="0">
                <a:solidFill>
                  <a:schemeClr val="accent4">
                    <a:lumMod val="50000"/>
                  </a:schemeClr>
                </a:solidFill>
              </a:rPr>
              <a:t>(</a:t>
            </a:r>
            <a:r>
              <a:rPr lang="ru-RU" sz="2000" b="1" i="1" dirty="0" err="1">
                <a:solidFill>
                  <a:schemeClr val="accent4">
                    <a:lumMod val="50000"/>
                  </a:schemeClr>
                </a:solidFill>
              </a:rPr>
              <a:t>бирдик</a:t>
            </a:r>
            <a:r>
              <a:rPr lang="ru-RU" sz="2000" b="1" i="1" dirty="0">
                <a:solidFill>
                  <a:schemeClr val="accent4">
                    <a:lumMod val="50000"/>
                  </a:schemeClr>
                </a:solidFill>
              </a:rPr>
              <a:t>)</a:t>
            </a:r>
            <a:endParaRPr lang="ru-RU" sz="20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9" y="0"/>
            <a:ext cx="901700"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Объект 4"/>
          <p:cNvGraphicFramePr>
            <a:graphicFrameLocks noGrp="1"/>
          </p:cNvGraphicFramePr>
          <p:nvPr>
            <p:ph sz="half" idx="1"/>
            <p:extLst>
              <p:ext uri="{D42A27DB-BD31-4B8C-83A1-F6EECF244321}">
                <p14:modId xmlns:p14="http://schemas.microsoft.com/office/powerpoint/2010/main" val="2031625422"/>
              </p:ext>
            </p:extLst>
          </p:nvPr>
        </p:nvGraphicFramePr>
        <p:xfrm>
          <a:off x="971599" y="1147298"/>
          <a:ext cx="7848873" cy="4934422"/>
        </p:xfrm>
        <a:graphic>
          <a:graphicData uri="http://schemas.openxmlformats.org/drawingml/2006/table">
            <a:tbl>
              <a:tblPr firstRow="1" bandRow="1">
                <a:tableStyleId>{F2DE63D5-997A-4646-A377-4702673A728D}</a:tableStyleId>
              </a:tblPr>
              <a:tblGrid>
                <a:gridCol w="4927200"/>
                <a:gridCol w="1392865"/>
                <a:gridCol w="1528808"/>
              </a:tblGrid>
              <a:tr h="609701">
                <a:tc>
                  <a:txBody>
                    <a:bodyPr/>
                    <a:lstStyle/>
                    <a:p>
                      <a:endParaRPr lang="ru-RU" dirty="0"/>
                    </a:p>
                  </a:txBody>
                  <a:tcPr/>
                </a:tc>
                <a:tc>
                  <a:txBody>
                    <a:bodyPr/>
                    <a:lstStyle/>
                    <a:p>
                      <a:pPr algn="r"/>
                      <a:r>
                        <a:rPr lang="ru-RU" sz="1800" dirty="0" err="1" smtClean="0"/>
                        <a:t>бирдик</a:t>
                      </a:r>
                      <a:endParaRPr lang="ru-RU" dirty="0"/>
                    </a:p>
                  </a:txBody>
                  <a:tcPr/>
                </a:tc>
                <a:tc>
                  <a:txBody>
                    <a:bodyPr/>
                    <a:lstStyle/>
                    <a:p>
                      <a:pPr marL="0" algn="ctr" defTabSz="914400" rtl="0" eaLnBrk="1" latinLnBrk="0" hangingPunct="1"/>
                      <a:r>
                        <a:rPr lang="ru-RU" sz="1800" b="1" kern="1200" dirty="0" err="1" smtClean="0">
                          <a:solidFill>
                            <a:schemeClr val="bg1"/>
                          </a:solidFill>
                          <a:latin typeface="+mn-lt"/>
                          <a:ea typeface="+mn-ea"/>
                          <a:cs typeface="+mn-cs"/>
                        </a:rPr>
                        <a:t>үлүшү</a:t>
                      </a:r>
                      <a:r>
                        <a:rPr lang="ru-RU" sz="1800" b="1" kern="1200" dirty="0" smtClean="0">
                          <a:solidFill>
                            <a:schemeClr val="bg1"/>
                          </a:solidFill>
                          <a:latin typeface="+mn-lt"/>
                          <a:ea typeface="+mn-ea"/>
                          <a:cs typeface="+mn-cs"/>
                        </a:rPr>
                        <a:t> % </a:t>
                      </a:r>
                      <a:r>
                        <a:rPr lang="ru-RU" sz="1800" b="1" kern="1200" dirty="0" err="1" smtClean="0">
                          <a:solidFill>
                            <a:schemeClr val="bg1"/>
                          </a:solidFill>
                          <a:latin typeface="+mn-lt"/>
                          <a:ea typeface="+mn-ea"/>
                          <a:cs typeface="+mn-cs"/>
                        </a:rPr>
                        <a:t>менен</a:t>
                      </a:r>
                      <a:r>
                        <a:rPr lang="ru-RU" sz="1800" b="1" kern="1200" dirty="0" smtClean="0">
                          <a:solidFill>
                            <a:schemeClr val="bg1"/>
                          </a:solidFill>
                          <a:latin typeface="+mn-lt"/>
                          <a:ea typeface="+mn-ea"/>
                          <a:cs typeface="+mn-cs"/>
                        </a:rPr>
                        <a:t> </a:t>
                      </a:r>
                      <a:endParaRPr lang="ru-RU" sz="1800" b="1" kern="1200" dirty="0">
                        <a:solidFill>
                          <a:schemeClr val="bg1"/>
                        </a:solidFill>
                        <a:latin typeface="+mn-lt"/>
                        <a:ea typeface="+mn-ea"/>
                        <a:cs typeface="+mn-cs"/>
                      </a:endParaRPr>
                    </a:p>
                  </a:txBody>
                  <a:tcPr/>
                </a:tc>
              </a:tr>
              <a:tr h="363852">
                <a:tc>
                  <a:txBody>
                    <a:bodyPr/>
                    <a:lstStyle/>
                    <a:p>
                      <a:pPr marL="0" algn="l" defTabSz="914400" rtl="0" eaLnBrk="1" fontAlgn="b" latinLnBrk="0" hangingPunct="1"/>
                      <a:r>
                        <a:rPr lang="ru-RU" sz="1800" b="1" kern="1200" dirty="0" err="1" smtClean="0">
                          <a:solidFill>
                            <a:schemeClr val="tx1"/>
                          </a:solidFill>
                          <a:latin typeface="+mn-lt"/>
                          <a:ea typeface="+mn-ea"/>
                          <a:cs typeface="+mn-cs"/>
                        </a:rPr>
                        <a:t>Кыргыз</a:t>
                      </a:r>
                      <a:r>
                        <a:rPr lang="ru-RU" sz="1800" b="1" kern="1200" baseline="0" dirty="0" smtClean="0">
                          <a:solidFill>
                            <a:schemeClr val="tx1"/>
                          </a:solidFill>
                          <a:latin typeface="+mn-lt"/>
                          <a:ea typeface="+mn-ea"/>
                          <a:cs typeface="+mn-cs"/>
                        </a:rPr>
                        <a:t> </a:t>
                      </a:r>
                      <a:r>
                        <a:rPr lang="ru-RU" sz="1800" b="1" kern="1200" baseline="0" dirty="0" err="1" smtClean="0">
                          <a:solidFill>
                            <a:schemeClr val="tx1"/>
                          </a:solidFill>
                          <a:latin typeface="+mn-lt"/>
                          <a:ea typeface="+mn-ea"/>
                          <a:cs typeface="+mn-cs"/>
                        </a:rPr>
                        <a:t>Республикасы</a:t>
                      </a:r>
                      <a:endParaRPr lang="ru-RU" sz="1800" b="1" kern="1200" dirty="0">
                        <a:solidFill>
                          <a:schemeClr val="dk1"/>
                        </a:solidFill>
                        <a:latin typeface="+mn-lt"/>
                        <a:ea typeface="+mn-ea"/>
                        <a:cs typeface="+mn-cs"/>
                      </a:endParaRPr>
                    </a:p>
                  </a:txBody>
                  <a:tcPr marL="9525" marR="9525" marT="9525" marB="0" anchor="b"/>
                </a:tc>
                <a:tc>
                  <a:txBody>
                    <a:bodyPr/>
                    <a:lstStyle/>
                    <a:p>
                      <a:pPr algn="r"/>
                      <a:r>
                        <a:rPr lang="ru-RU" b="1" dirty="0" smtClean="0"/>
                        <a:t>3107</a:t>
                      </a:r>
                      <a:endParaRPr lang="ru-RU" b="1" dirty="0"/>
                    </a:p>
                  </a:txBody>
                  <a:tcPr/>
                </a:tc>
                <a:tc>
                  <a:txBody>
                    <a:bodyPr/>
                    <a:lstStyle/>
                    <a:p>
                      <a:pPr algn="r"/>
                      <a:r>
                        <a:rPr lang="ru-RU" b="1" dirty="0" smtClean="0"/>
                        <a:t>100,0</a:t>
                      </a:r>
                      <a:endParaRPr lang="ru-RU" b="1" dirty="0"/>
                    </a:p>
                  </a:txBody>
                  <a:tcPr/>
                </a:tc>
              </a:tr>
              <a:tr h="363852">
                <a:tc>
                  <a:txBody>
                    <a:bodyPr/>
                    <a:lstStyle/>
                    <a:p>
                      <a:pPr marL="0" algn="l" defTabSz="914400" rtl="0" eaLnBrk="1" latinLnBrk="0" hangingPunct="1"/>
                      <a:r>
                        <a:rPr lang="ru-RU" sz="1800" b="1" kern="1200" dirty="0" smtClean="0"/>
                        <a:t>Бишкек ш.</a:t>
                      </a:r>
                      <a:endParaRPr lang="ru-RU" sz="1800" b="1" kern="1200" dirty="0">
                        <a:solidFill>
                          <a:schemeClr val="dk1"/>
                        </a:solidFill>
                        <a:latin typeface="+mn-lt"/>
                        <a:ea typeface="+mn-ea"/>
                        <a:cs typeface="+mn-cs"/>
                      </a:endParaRPr>
                    </a:p>
                  </a:txBody>
                  <a:tcPr/>
                </a:tc>
                <a:tc>
                  <a:txBody>
                    <a:bodyPr/>
                    <a:lstStyle/>
                    <a:p>
                      <a:pPr algn="r"/>
                      <a:r>
                        <a:rPr lang="ru-RU" b="1" dirty="0" smtClean="0"/>
                        <a:t>2579 </a:t>
                      </a:r>
                      <a:endParaRPr lang="ru-RU" b="1"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ru-RU" b="1" dirty="0" smtClean="0"/>
                        <a:t>83,0 </a:t>
                      </a:r>
                    </a:p>
                  </a:txBody>
                  <a:tcPr/>
                </a:tc>
              </a:tr>
              <a:tr h="363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err="1" smtClean="0"/>
                        <a:t>Ч</a:t>
                      </a:r>
                      <a:r>
                        <a:rPr lang="ru-RU" sz="1800" b="1" kern="1200" dirty="0" err="1" smtClean="0">
                          <a:solidFill>
                            <a:schemeClr val="tx1"/>
                          </a:solidFill>
                          <a:latin typeface="+mn-lt"/>
                          <a:ea typeface="+mn-ea"/>
                          <a:cs typeface="+mn-cs"/>
                        </a:rPr>
                        <a:t>ү</a:t>
                      </a:r>
                      <a:r>
                        <a:rPr lang="ru-RU" b="1" dirty="0" err="1" smtClean="0"/>
                        <a:t>й</a:t>
                      </a:r>
                      <a:r>
                        <a:rPr lang="ru-RU" b="1" dirty="0" smtClean="0"/>
                        <a:t> </a:t>
                      </a:r>
                      <a:r>
                        <a:rPr lang="ru-RU" b="1" dirty="0" err="1" smtClean="0"/>
                        <a:t>облусу</a:t>
                      </a:r>
                      <a:endParaRPr lang="ru-RU" b="1" dirty="0"/>
                    </a:p>
                  </a:txBody>
                  <a:tcPr/>
                </a:tc>
                <a:tc>
                  <a:txBody>
                    <a:bodyPr/>
                    <a:lstStyle/>
                    <a:p>
                      <a:pPr algn="r"/>
                      <a:r>
                        <a:rPr lang="ru-RU" b="1" dirty="0" smtClean="0"/>
                        <a:t>268</a:t>
                      </a:r>
                      <a:endParaRPr lang="ru-RU" b="1"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ru-RU" b="1" dirty="0" smtClean="0"/>
                        <a:t>8,6 </a:t>
                      </a:r>
                    </a:p>
                  </a:txBody>
                  <a:tcPr/>
                </a:tc>
              </a:tr>
              <a:tr h="363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smtClean="0"/>
                        <a:t>Ош ш.</a:t>
                      </a:r>
                      <a:endParaRPr lang="ru-RU" b="1"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ru-RU" b="1" dirty="0" smtClean="0"/>
                        <a:t>71</a:t>
                      </a:r>
                    </a:p>
                  </a:txBody>
                  <a:tcPr/>
                </a:tc>
                <a:tc>
                  <a:txBody>
                    <a:bodyPr/>
                    <a:lstStyle/>
                    <a:p>
                      <a:pPr algn="r"/>
                      <a:r>
                        <a:rPr lang="ru-RU" b="1" dirty="0" smtClean="0"/>
                        <a:t>2,3</a:t>
                      </a:r>
                    </a:p>
                  </a:txBody>
                  <a:tcPr/>
                </a:tc>
              </a:tr>
              <a:tr h="363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err="1" smtClean="0"/>
                        <a:t>Жалал</a:t>
                      </a:r>
                      <a:r>
                        <a:rPr lang="ru-RU" b="1" dirty="0" smtClean="0"/>
                        <a:t>- </a:t>
                      </a:r>
                      <a:r>
                        <a:rPr lang="ru-RU" b="1" dirty="0" err="1" smtClean="0"/>
                        <a:t>Абад</a:t>
                      </a:r>
                      <a:r>
                        <a:rPr lang="ru-RU" b="1" baseline="0" dirty="0" smtClean="0"/>
                        <a:t> </a:t>
                      </a:r>
                      <a:r>
                        <a:rPr lang="ru-RU" b="1" dirty="0" err="1" smtClean="0"/>
                        <a:t>облусу</a:t>
                      </a:r>
                      <a:endParaRPr lang="ru-RU" b="1" dirty="0" smtClean="0">
                        <a:solidFill>
                          <a:schemeClr val="accent2">
                            <a:lumMod val="75000"/>
                          </a:schemeClr>
                        </a:solidFill>
                      </a:endParaRPr>
                    </a:p>
                  </a:txBody>
                  <a:tcPr/>
                </a:tc>
                <a:tc>
                  <a:txBody>
                    <a:bodyPr/>
                    <a:lstStyle/>
                    <a:p>
                      <a:pPr algn="r"/>
                      <a:r>
                        <a:rPr lang="ru-RU" b="1" dirty="0" smtClean="0"/>
                        <a:t>66</a:t>
                      </a:r>
                      <a:endParaRPr lang="ru-RU" b="1" dirty="0"/>
                    </a:p>
                  </a:txBody>
                  <a:tcPr/>
                </a:tc>
                <a:tc>
                  <a:txBody>
                    <a:bodyPr/>
                    <a:lstStyle/>
                    <a:p>
                      <a:pPr algn="r"/>
                      <a:r>
                        <a:rPr lang="ru-RU" b="1" dirty="0" smtClean="0"/>
                        <a:t>2,1</a:t>
                      </a:r>
                    </a:p>
                  </a:txBody>
                  <a:tcPr/>
                </a:tc>
              </a:tr>
              <a:tr h="363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err="1" smtClean="0"/>
                        <a:t>Ыссык-К</a:t>
                      </a:r>
                      <a:r>
                        <a:rPr lang="ru-RU" sz="1800" b="1" kern="1200" dirty="0" err="1" smtClean="0">
                          <a:solidFill>
                            <a:schemeClr val="tx1"/>
                          </a:solidFill>
                          <a:latin typeface="+mn-lt"/>
                          <a:ea typeface="+mn-ea"/>
                          <a:cs typeface="+mn-cs"/>
                        </a:rPr>
                        <a:t>ө</a:t>
                      </a:r>
                      <a:r>
                        <a:rPr lang="ru-RU" b="1" dirty="0" err="1" smtClean="0"/>
                        <a:t>л</a:t>
                      </a:r>
                      <a:r>
                        <a:rPr lang="ru-RU" b="1" baseline="0" dirty="0" smtClean="0"/>
                        <a:t> </a:t>
                      </a:r>
                      <a:r>
                        <a:rPr lang="ru-RU" b="1" dirty="0" err="1" smtClean="0"/>
                        <a:t>облусу</a:t>
                      </a:r>
                      <a:endParaRPr lang="ru-RU" b="1" dirty="0" smtClean="0">
                        <a:solidFill>
                          <a:schemeClr val="accent2">
                            <a:lumMod val="75000"/>
                          </a:schemeClr>
                        </a:solidFill>
                      </a:endParaRPr>
                    </a:p>
                  </a:txBody>
                  <a:tcPr/>
                </a:tc>
                <a:tc>
                  <a:txBody>
                    <a:bodyPr/>
                    <a:lstStyle/>
                    <a:p>
                      <a:pPr algn="r"/>
                      <a:r>
                        <a:rPr lang="ru-RU" b="1" dirty="0" smtClean="0"/>
                        <a:t>38</a:t>
                      </a:r>
                      <a:endParaRPr lang="ru-RU" b="1" dirty="0"/>
                    </a:p>
                  </a:txBody>
                  <a:tcPr/>
                </a:tc>
                <a:tc>
                  <a:txBody>
                    <a:bodyPr/>
                    <a:lstStyle/>
                    <a:p>
                      <a:pPr algn="r"/>
                      <a:r>
                        <a:rPr lang="ru-RU" b="1" dirty="0" smtClean="0"/>
                        <a:t>1,2</a:t>
                      </a:r>
                      <a:endParaRPr lang="ru-RU" b="1" dirty="0"/>
                    </a:p>
                  </a:txBody>
                  <a:tcPr/>
                </a:tc>
              </a:tr>
              <a:tr h="363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smtClean="0"/>
                        <a:t>Ош </a:t>
                      </a:r>
                      <a:r>
                        <a:rPr lang="ru-RU" b="1" dirty="0" err="1" smtClean="0"/>
                        <a:t>облусу</a:t>
                      </a:r>
                      <a:r>
                        <a:rPr lang="ru-RU" b="1" dirty="0" smtClean="0"/>
                        <a:t> </a:t>
                      </a:r>
                      <a:endParaRPr lang="ru-RU" b="1" dirty="0" smtClean="0">
                        <a:solidFill>
                          <a:schemeClr val="accent2">
                            <a:lumMod val="75000"/>
                          </a:schemeClr>
                        </a:solidFill>
                      </a:endParaRPr>
                    </a:p>
                  </a:txBody>
                  <a:tcPr/>
                </a:tc>
                <a:tc>
                  <a:txBody>
                    <a:bodyPr/>
                    <a:lstStyle/>
                    <a:p>
                      <a:pPr algn="r"/>
                      <a:r>
                        <a:rPr lang="ru-RU" b="1" dirty="0" smtClean="0"/>
                        <a:t>37</a:t>
                      </a:r>
                      <a:endParaRPr lang="ru-RU" b="1" dirty="0"/>
                    </a:p>
                  </a:txBody>
                  <a:tcPr/>
                </a:tc>
                <a:tc>
                  <a:txBody>
                    <a:bodyPr/>
                    <a:lstStyle/>
                    <a:p>
                      <a:pPr algn="r"/>
                      <a:r>
                        <a:rPr lang="ru-RU" b="1" dirty="0" smtClean="0"/>
                        <a:t>1,2</a:t>
                      </a:r>
                      <a:endParaRPr lang="ru-RU" b="1" dirty="0"/>
                    </a:p>
                  </a:txBody>
                  <a:tcPr/>
                </a:tc>
              </a:tr>
              <a:tr h="3638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y-KG" b="1" dirty="0" smtClean="0"/>
                        <a:t>Талас облусу</a:t>
                      </a:r>
                      <a:endParaRPr lang="ru-RU" b="1" dirty="0"/>
                    </a:p>
                  </a:txBody>
                  <a:tcPr/>
                </a:tc>
                <a:tc>
                  <a:txBody>
                    <a:bodyPr/>
                    <a:lstStyle/>
                    <a:p>
                      <a:pPr algn="r"/>
                      <a:r>
                        <a:rPr lang="ru-RU" b="1" dirty="0" smtClean="0"/>
                        <a:t>19</a:t>
                      </a:r>
                      <a:endParaRPr lang="ru-RU" b="1" dirty="0"/>
                    </a:p>
                  </a:txBody>
                  <a:tcPr/>
                </a:tc>
                <a:tc>
                  <a:txBody>
                    <a:bodyPr/>
                    <a:lstStyle/>
                    <a:p>
                      <a:pPr algn="r"/>
                      <a:r>
                        <a:rPr lang="ru-RU" b="1" dirty="0" smtClean="0"/>
                        <a:t>0,6</a:t>
                      </a:r>
                      <a:endParaRPr lang="ru-RU" b="1" dirty="0"/>
                    </a:p>
                  </a:txBody>
                  <a:tcPr/>
                </a:tc>
              </a:tr>
              <a:tr h="3638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y-KG" b="1" dirty="0" smtClean="0"/>
                        <a:t>Нарын облусу</a:t>
                      </a:r>
                      <a:endParaRPr lang="ru-RU" b="1" dirty="0" smtClean="0">
                        <a:solidFill>
                          <a:schemeClr val="accent2">
                            <a:lumMod val="75000"/>
                          </a:schemeClr>
                        </a:solidFill>
                      </a:endParaRPr>
                    </a:p>
                  </a:txBody>
                  <a:tcPr/>
                </a:tc>
                <a:tc>
                  <a:txBody>
                    <a:bodyPr/>
                    <a:lstStyle/>
                    <a:p>
                      <a:pPr algn="r"/>
                      <a:r>
                        <a:rPr lang="ru-RU" b="1" dirty="0" smtClean="0"/>
                        <a:t>13</a:t>
                      </a:r>
                      <a:endParaRPr lang="ru-RU" b="1" dirty="0"/>
                    </a:p>
                  </a:txBody>
                  <a:tcPr/>
                </a:tc>
                <a:tc>
                  <a:txBody>
                    <a:bodyPr/>
                    <a:lstStyle/>
                    <a:p>
                      <a:pPr algn="r"/>
                      <a:r>
                        <a:rPr lang="ru-RU" b="1" dirty="0" smtClean="0"/>
                        <a:t>0,4</a:t>
                      </a:r>
                      <a:endParaRPr lang="ru-RU" b="1" dirty="0"/>
                    </a:p>
                  </a:txBody>
                  <a:tcPr/>
                </a:tc>
              </a:tr>
              <a:tr h="3638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y-KG" b="1" dirty="0" smtClean="0"/>
                        <a:t>Баткен облусу </a:t>
                      </a:r>
                      <a:endParaRPr lang="ru-RU" b="1" dirty="0" smtClean="0">
                        <a:solidFill>
                          <a:schemeClr val="accent2">
                            <a:lumMod val="75000"/>
                          </a:schemeClr>
                        </a:solidFill>
                      </a:endParaRPr>
                    </a:p>
                  </a:txBody>
                  <a:tcPr/>
                </a:tc>
                <a:tc>
                  <a:txBody>
                    <a:bodyPr/>
                    <a:lstStyle/>
                    <a:p>
                      <a:pPr algn="r"/>
                      <a:r>
                        <a:rPr lang="ru-RU" b="1" dirty="0" smtClean="0"/>
                        <a:t>12</a:t>
                      </a:r>
                      <a:endParaRPr lang="ru-RU" b="1" dirty="0"/>
                    </a:p>
                  </a:txBody>
                  <a:tcPr/>
                </a:tc>
                <a:tc>
                  <a:txBody>
                    <a:bodyPr/>
                    <a:lstStyle/>
                    <a:p>
                      <a:pPr algn="r"/>
                      <a:r>
                        <a:rPr lang="ru-RU" b="1" dirty="0" smtClean="0"/>
                        <a:t>0,4</a:t>
                      </a:r>
                      <a:endParaRPr lang="ru-RU" b="1" dirty="0"/>
                    </a:p>
                  </a:txBody>
                  <a:tcPr/>
                </a:tc>
              </a:tr>
              <a:tr h="636742">
                <a:tc>
                  <a:txBody>
                    <a:bodyPr/>
                    <a:lstStyle/>
                    <a:p>
                      <a:r>
                        <a:rPr lang="ru-RU" b="1" dirty="0" err="1" smtClean="0"/>
                        <a:t>Облустук</a:t>
                      </a:r>
                      <a:r>
                        <a:rPr lang="ru-RU" b="1" baseline="0" dirty="0" smtClean="0"/>
                        <a:t> </a:t>
                      </a:r>
                      <a:r>
                        <a:rPr lang="ru-RU" b="1" baseline="0" dirty="0" err="1" smtClean="0"/>
                        <a:t>б</a:t>
                      </a:r>
                      <a:r>
                        <a:rPr lang="ru-RU" sz="1800" b="1" kern="1200" dirty="0" err="1" smtClean="0">
                          <a:solidFill>
                            <a:schemeClr val="tx1"/>
                          </a:solidFill>
                          <a:latin typeface="+mn-lt"/>
                          <a:ea typeface="+mn-ea"/>
                          <a:cs typeface="+mn-cs"/>
                        </a:rPr>
                        <a:t>өлүмдө</a:t>
                      </a:r>
                      <a:r>
                        <a:rPr lang="ru-RU" sz="1800" b="1" kern="1200" dirty="0" smtClean="0">
                          <a:solidFill>
                            <a:schemeClr val="tx1"/>
                          </a:solidFill>
                          <a:latin typeface="+mn-lt"/>
                          <a:ea typeface="+mn-ea"/>
                          <a:cs typeface="+mn-cs"/>
                        </a:rPr>
                        <a:t> </a:t>
                      </a:r>
                      <a:r>
                        <a:rPr lang="ru-RU" sz="1800" b="1" kern="1200" dirty="0" err="1" smtClean="0">
                          <a:solidFill>
                            <a:schemeClr val="tx1"/>
                          </a:solidFill>
                          <a:latin typeface="+mn-lt"/>
                          <a:ea typeface="+mn-ea"/>
                          <a:cs typeface="+mn-cs"/>
                        </a:rPr>
                        <a:t>эмес</a:t>
                      </a:r>
                      <a:r>
                        <a:rPr lang="ru-RU" sz="1800" b="1" kern="1200" dirty="0" smtClean="0">
                          <a:solidFill>
                            <a:schemeClr val="tx1"/>
                          </a:solidFill>
                          <a:latin typeface="+mn-lt"/>
                          <a:ea typeface="+mn-ea"/>
                          <a:cs typeface="+mn-cs"/>
                        </a:rPr>
                        <a:t> </a:t>
                      </a:r>
                      <a:r>
                        <a:rPr lang="ru-RU" sz="1800" b="1" kern="1200" dirty="0" err="1" smtClean="0">
                          <a:solidFill>
                            <a:schemeClr val="tx1"/>
                          </a:solidFill>
                          <a:latin typeface="+mn-lt"/>
                          <a:ea typeface="+mn-ea"/>
                          <a:cs typeface="+mn-cs"/>
                        </a:rPr>
                        <a:t>ишканалар</a:t>
                      </a:r>
                      <a:r>
                        <a:rPr lang="ru-RU" sz="1800" b="1" kern="1200" dirty="0" smtClean="0">
                          <a:solidFill>
                            <a:schemeClr val="tx1"/>
                          </a:solidFill>
                          <a:latin typeface="+mn-lt"/>
                          <a:ea typeface="+mn-ea"/>
                          <a:cs typeface="+mn-cs"/>
                        </a:rPr>
                        <a:t> (</a:t>
                      </a:r>
                      <a:r>
                        <a:rPr lang="ru-RU" sz="1800" b="1" kern="1200" dirty="0" err="1" smtClean="0">
                          <a:solidFill>
                            <a:schemeClr val="tx1"/>
                          </a:solidFill>
                          <a:latin typeface="+mn-lt"/>
                          <a:ea typeface="+mn-ea"/>
                          <a:cs typeface="+mn-cs"/>
                        </a:rPr>
                        <a:t>уюмдар</a:t>
                      </a:r>
                      <a:r>
                        <a:rPr lang="ru-RU" sz="1800" b="1" kern="1200" dirty="0" smtClean="0">
                          <a:solidFill>
                            <a:schemeClr val="tx1"/>
                          </a:solidFill>
                          <a:latin typeface="+mn-lt"/>
                          <a:ea typeface="+mn-ea"/>
                          <a:cs typeface="+mn-cs"/>
                        </a:rPr>
                        <a:t>)</a:t>
                      </a:r>
                      <a:endParaRPr lang="ru-RU" b="1" dirty="0"/>
                    </a:p>
                  </a:txBody>
                  <a:tcPr/>
                </a:tc>
                <a:tc>
                  <a:txBody>
                    <a:bodyPr/>
                    <a:lstStyle/>
                    <a:p>
                      <a:pPr algn="r"/>
                      <a:r>
                        <a:rPr lang="ru-RU" b="1" dirty="0" smtClean="0"/>
                        <a:t>4</a:t>
                      </a:r>
                    </a:p>
                  </a:txBody>
                  <a:tcPr/>
                </a:tc>
                <a:tc>
                  <a:txBody>
                    <a:bodyPr/>
                    <a:lstStyle/>
                    <a:p>
                      <a:pPr algn="r"/>
                      <a:r>
                        <a:rPr lang="ru-RU" b="1" dirty="0" smtClean="0"/>
                        <a:t>0,2</a:t>
                      </a:r>
                      <a:endParaRPr lang="ru-RU" b="1" dirty="0"/>
                    </a:p>
                  </a:txBody>
                  <a:tcPr/>
                </a:tc>
              </a:tr>
            </a:tbl>
          </a:graphicData>
        </a:graphic>
      </p:graphicFrame>
    </p:spTree>
    <p:extLst>
      <p:ext uri="{BB962C8B-B14F-4D97-AF65-F5344CB8AC3E}">
        <p14:creationId xmlns:p14="http://schemas.microsoft.com/office/powerpoint/2010/main" val="2959340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5974" y="3497"/>
            <a:ext cx="8248026" cy="761207"/>
          </a:xfrm>
        </p:spPr>
        <p:txBody>
          <a:bodyPr>
            <a:normAutofit fontScale="90000"/>
          </a:bodyPr>
          <a:lstStyle/>
          <a:p>
            <a:r>
              <a:rPr lang="ru-RU" sz="2700" b="1" dirty="0" smtClean="0"/>
              <a:t>2017-ж. </a:t>
            </a:r>
            <a:r>
              <a:rPr lang="ru-RU" sz="2700" b="1" dirty="0" err="1" smtClean="0"/>
              <a:t>экономикалык</a:t>
            </a:r>
            <a:r>
              <a:rPr lang="ru-RU" sz="2700" b="1" dirty="0" smtClean="0"/>
              <a:t> </a:t>
            </a:r>
            <a:r>
              <a:rPr lang="ru-RU" sz="2700" b="1" dirty="0" err="1"/>
              <a:t>ишмердиктин</a:t>
            </a:r>
            <a:r>
              <a:rPr lang="ru-RU" sz="2700" b="1" dirty="0"/>
              <a:t> </a:t>
            </a:r>
            <a:r>
              <a:rPr lang="ru-RU" sz="2700" b="1" dirty="0" err="1"/>
              <a:t>түрлөрү</a:t>
            </a:r>
            <a:r>
              <a:rPr lang="ru-RU" sz="2700" b="1" dirty="0"/>
              <a:t> боюнча </a:t>
            </a:r>
            <a:r>
              <a:rPr lang="ru-RU" sz="2700" b="1" dirty="0" err="1"/>
              <a:t>ишканалардын</a:t>
            </a:r>
            <a:r>
              <a:rPr lang="ru-RU" sz="2700" b="1" dirty="0"/>
              <a:t> </a:t>
            </a:r>
            <a:r>
              <a:rPr lang="ru-RU" sz="2700" b="1" dirty="0" smtClean="0"/>
              <a:t>саны</a:t>
            </a:r>
            <a:r>
              <a:rPr lang="ru-RU" sz="2400" b="1" dirty="0" smtClean="0"/>
              <a:t>.             </a:t>
            </a:r>
            <a:r>
              <a:rPr lang="ru-RU" sz="1600" b="1" i="1" dirty="0" smtClean="0"/>
              <a:t>(</a:t>
            </a:r>
            <a:r>
              <a:rPr lang="ru-RU" sz="1600" b="1" i="1" dirty="0" err="1" smtClean="0"/>
              <a:t>бирдик</a:t>
            </a:r>
            <a:r>
              <a:rPr lang="ru-RU" sz="1600" b="1" i="1" dirty="0" smtClean="0"/>
              <a:t>)</a:t>
            </a:r>
            <a:endParaRPr lang="ru-RU" sz="1600" b="1" i="1" dirty="0"/>
          </a:p>
        </p:txBody>
      </p:sp>
      <p:pic>
        <p:nvPicPr>
          <p:cNvPr id="4" name="chart"/>
          <p:cNvPicPr>
            <a:picLocks noChangeAspect="1"/>
          </p:cNvPicPr>
          <p:nvPr/>
        </p:nvPicPr>
        <p:blipFill>
          <a:blip r:embed="rId2"/>
          <a:stretch>
            <a:fillRect/>
          </a:stretch>
        </p:blipFill>
        <p:spPr>
          <a:xfrm>
            <a:off x="18425" y="3497"/>
            <a:ext cx="877550" cy="842641"/>
          </a:xfrm>
          <a:prstGeom prst="rect">
            <a:avLst/>
          </a:prstGeom>
        </p:spPr>
      </p:pic>
      <p:pic>
        <p:nvPicPr>
          <p:cNvPr id="5" name="Объект 4" descr="O25WCAKZ1JGJCA2DZ200CA6XHSAFCAV706AFCA72HCX9CAVFUS58CA4OCWVECAJR55T7CAZOEVN9CAQMA88GCAQHT6SUCA29IKBPCAUNO0V3CAMGM87XCAY5IZOLCAKIZHVLCALNUBDMCAV8P81QCAFDUS3N.jpg"/>
          <p:cNvPicPr>
            <a:picLocks noGrp="1" noChangeAspect="1"/>
          </p:cNvPicPr>
          <p:nvPr>
            <p:ph idx="1"/>
          </p:nvPr>
        </p:nvPicPr>
        <p:blipFill>
          <a:blip r:embed="rId3" cstate="print"/>
          <a:stretch>
            <a:fillRect/>
          </a:stretch>
        </p:blipFill>
        <p:spPr>
          <a:xfrm>
            <a:off x="6372200" y="5013176"/>
            <a:ext cx="2765542" cy="1844824"/>
          </a:xfrm>
          <a:prstGeom prst="rect">
            <a:avLst/>
          </a:prstGeom>
          <a:scene3d>
            <a:camera prst="orthographicFront"/>
            <a:lightRig rig="threePt" dir="t"/>
          </a:scene3d>
          <a:sp3d>
            <a:bevelT/>
          </a:sp3d>
        </p:spPr>
      </p:pic>
      <p:graphicFrame>
        <p:nvGraphicFramePr>
          <p:cNvPr id="10" name="Диаграмма 9"/>
          <p:cNvGraphicFramePr/>
          <p:nvPr>
            <p:extLst>
              <p:ext uri="{D42A27DB-BD31-4B8C-83A1-F6EECF244321}">
                <p14:modId xmlns:p14="http://schemas.microsoft.com/office/powerpoint/2010/main" val="3458430740"/>
              </p:ext>
            </p:extLst>
          </p:nvPr>
        </p:nvGraphicFramePr>
        <p:xfrm>
          <a:off x="18425" y="764704"/>
          <a:ext cx="9018071" cy="60932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72416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764704"/>
            <a:ext cx="8229600" cy="130026"/>
          </a:xfrm>
        </p:spPr>
        <p:txBody>
          <a:bodyPr>
            <a:normAutofit fontScale="90000"/>
          </a:bodyPr>
          <a:lstStyle/>
          <a:p>
            <a:r>
              <a:rPr lang="en-US" dirty="0" smtClean="0"/>
              <a:t> </a:t>
            </a:r>
            <a:endParaRPr lang="en-US" dirty="0"/>
          </a:p>
        </p:txBody>
      </p:sp>
      <p:pic>
        <p:nvPicPr>
          <p:cNvPr id="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59"/>
            <a:ext cx="990154" cy="968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Прямоугольник 22"/>
          <p:cNvSpPr/>
          <p:nvPr/>
        </p:nvSpPr>
        <p:spPr>
          <a:xfrm>
            <a:off x="990154" y="12659"/>
            <a:ext cx="8118350" cy="984885"/>
          </a:xfrm>
          <a:prstGeom prst="rect">
            <a:avLst/>
          </a:prstGeom>
        </p:spPr>
        <p:txBody>
          <a:bodyPr wrap="square">
            <a:spAutoFit/>
          </a:bodyPr>
          <a:lstStyle/>
          <a:p>
            <a:pPr algn="ctr"/>
            <a:r>
              <a:rPr lang="ru-RU" sz="2000" b="1" dirty="0" smtClean="0">
                <a:solidFill>
                  <a:srgbClr val="002060"/>
                </a:solidFill>
              </a:rPr>
              <a:t>2017ж. </a:t>
            </a:r>
            <a:r>
              <a:rPr lang="ru-RU" sz="2000" b="1" dirty="0" err="1" smtClean="0">
                <a:solidFill>
                  <a:srgbClr val="002060"/>
                </a:solidFill>
              </a:rPr>
              <a:t>экономикалык</a:t>
            </a:r>
            <a:r>
              <a:rPr lang="ru-RU" sz="2000" b="1" dirty="0" smtClean="0">
                <a:solidFill>
                  <a:srgbClr val="002060"/>
                </a:solidFill>
              </a:rPr>
              <a:t> </a:t>
            </a:r>
            <a:r>
              <a:rPr lang="ru-RU" sz="2000" b="1" dirty="0" err="1">
                <a:solidFill>
                  <a:srgbClr val="002060"/>
                </a:solidFill>
              </a:rPr>
              <a:t>ишмердиктин</a:t>
            </a:r>
            <a:r>
              <a:rPr lang="ru-RU" sz="2000" b="1" dirty="0">
                <a:solidFill>
                  <a:srgbClr val="002060"/>
                </a:solidFill>
              </a:rPr>
              <a:t> </a:t>
            </a:r>
            <a:r>
              <a:rPr lang="ru-RU" sz="2000" b="1" dirty="0" err="1" smtClean="0">
                <a:solidFill>
                  <a:srgbClr val="002060"/>
                </a:solidFill>
              </a:rPr>
              <a:t>трлөрү</a:t>
            </a:r>
            <a:r>
              <a:rPr lang="ru-RU" sz="2000" b="1" dirty="0" smtClean="0">
                <a:solidFill>
                  <a:srgbClr val="002060"/>
                </a:solidFill>
              </a:rPr>
              <a:t> боюнча </a:t>
            </a:r>
            <a:r>
              <a:rPr lang="ru-RU" sz="2000" b="1" dirty="0" err="1" smtClean="0">
                <a:solidFill>
                  <a:srgbClr val="002060"/>
                </a:solidFill>
              </a:rPr>
              <a:t>биргелешкен</a:t>
            </a:r>
            <a:r>
              <a:rPr lang="ru-RU" sz="2000" b="1" dirty="0" smtClean="0">
                <a:solidFill>
                  <a:srgbClr val="002060"/>
                </a:solidFill>
              </a:rPr>
              <a:t> </a:t>
            </a:r>
            <a:r>
              <a:rPr lang="ru-RU" sz="2000" b="1" dirty="0" err="1" smtClean="0">
                <a:solidFill>
                  <a:srgbClr val="002060"/>
                </a:solidFill>
              </a:rPr>
              <a:t>ишканалардын</a:t>
            </a:r>
            <a:r>
              <a:rPr lang="ru-RU" sz="2000" b="1" dirty="0" smtClean="0">
                <a:solidFill>
                  <a:srgbClr val="002060"/>
                </a:solidFill>
              </a:rPr>
              <a:t>  </a:t>
            </a:r>
            <a:r>
              <a:rPr lang="ru-RU" sz="2000" b="1" dirty="0" err="1" smtClean="0">
                <a:solidFill>
                  <a:srgbClr val="002060"/>
                </a:solidFill>
              </a:rPr>
              <a:t>кызматкерлеринин</a:t>
            </a:r>
            <a:r>
              <a:rPr lang="ru-RU" sz="2000" b="1" dirty="0" smtClean="0">
                <a:solidFill>
                  <a:srgbClr val="002060"/>
                </a:solidFill>
              </a:rPr>
              <a:t> саны. </a:t>
            </a:r>
          </a:p>
          <a:p>
            <a:pPr algn="ctr"/>
            <a:r>
              <a:rPr lang="ru-RU" b="1" dirty="0" smtClean="0">
                <a:solidFill>
                  <a:schemeClr val="accent4">
                    <a:lumMod val="50000"/>
                  </a:schemeClr>
                </a:solidFill>
              </a:rPr>
              <a:t> </a:t>
            </a:r>
            <a:r>
              <a:rPr lang="ru-RU" sz="1400" b="1" i="1" dirty="0" smtClean="0">
                <a:solidFill>
                  <a:schemeClr val="accent4">
                    <a:lumMod val="50000"/>
                  </a:schemeClr>
                </a:solidFill>
              </a:rPr>
              <a:t>(</a:t>
            </a:r>
            <a:r>
              <a:rPr lang="ru-RU" sz="1400" b="1" i="1" dirty="0" err="1" smtClean="0">
                <a:solidFill>
                  <a:schemeClr val="accent4">
                    <a:lumMod val="50000"/>
                  </a:schemeClr>
                </a:solidFill>
              </a:rPr>
              <a:t>жыйынтыка</a:t>
            </a:r>
            <a:r>
              <a:rPr lang="ru-RU" sz="1400" b="1" i="1" dirty="0" smtClean="0">
                <a:solidFill>
                  <a:schemeClr val="accent4">
                    <a:lumMod val="50000"/>
                  </a:schemeClr>
                </a:solidFill>
              </a:rPr>
              <a:t> карата </a:t>
            </a:r>
            <a:r>
              <a:rPr lang="ru-RU" sz="1400" b="1" i="1" dirty="0" err="1" smtClean="0">
                <a:solidFill>
                  <a:schemeClr val="accent4">
                    <a:lumMod val="50000"/>
                  </a:schemeClr>
                </a:solidFill>
              </a:rPr>
              <a:t>пайыз</a:t>
            </a:r>
            <a:r>
              <a:rPr lang="ru-RU" sz="1400" b="1" i="1" dirty="0" smtClean="0">
                <a:solidFill>
                  <a:schemeClr val="accent4">
                    <a:lumMod val="50000"/>
                  </a:schemeClr>
                </a:solidFill>
              </a:rPr>
              <a:t> </a:t>
            </a:r>
            <a:r>
              <a:rPr lang="ru-RU" sz="1400" b="1" i="1" dirty="0" err="1" smtClean="0">
                <a:solidFill>
                  <a:schemeClr val="accent4">
                    <a:lumMod val="50000"/>
                  </a:schemeClr>
                </a:solidFill>
              </a:rPr>
              <a:t>менен</a:t>
            </a:r>
            <a:r>
              <a:rPr lang="ru-RU" sz="1400" b="1" i="1" dirty="0" smtClean="0">
                <a:solidFill>
                  <a:schemeClr val="accent4">
                    <a:lumMod val="50000"/>
                  </a:schemeClr>
                </a:solidFill>
              </a:rPr>
              <a:t>) </a:t>
            </a:r>
            <a:endParaRPr lang="ru-RU" i="1" dirty="0">
              <a:solidFill>
                <a:schemeClr val="accent4">
                  <a:lumMod val="50000"/>
                </a:schemeClr>
              </a:solidFill>
            </a:endParaRPr>
          </a:p>
        </p:txBody>
      </p:sp>
      <p:graphicFrame>
        <p:nvGraphicFramePr>
          <p:cNvPr id="24" name="Объект 3"/>
          <p:cNvGraphicFramePr>
            <a:graphicFrameLocks noGrp="1"/>
          </p:cNvGraphicFramePr>
          <p:nvPr>
            <p:ph idx="1"/>
            <p:extLst>
              <p:ext uri="{D42A27DB-BD31-4B8C-83A1-F6EECF244321}">
                <p14:modId xmlns:p14="http://schemas.microsoft.com/office/powerpoint/2010/main" val="1276880294"/>
              </p:ext>
            </p:extLst>
          </p:nvPr>
        </p:nvGraphicFramePr>
        <p:xfrm>
          <a:off x="518864" y="5157192"/>
          <a:ext cx="8589640" cy="16651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Диаграмма 7"/>
          <p:cNvGraphicFramePr/>
          <p:nvPr>
            <p:extLst>
              <p:ext uri="{D42A27DB-BD31-4B8C-83A1-F6EECF244321}">
                <p14:modId xmlns:p14="http://schemas.microsoft.com/office/powerpoint/2010/main" val="1063672717"/>
              </p:ext>
            </p:extLst>
          </p:nvPr>
        </p:nvGraphicFramePr>
        <p:xfrm>
          <a:off x="755576" y="935989"/>
          <a:ext cx="8064896" cy="47972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25686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44624"/>
            <a:ext cx="8100392" cy="1152128"/>
          </a:xfrm>
        </p:spPr>
        <p:txBody>
          <a:bodyPr>
            <a:noAutofit/>
          </a:bodyPr>
          <a:lstStyle/>
          <a:p>
            <a:r>
              <a:rPr lang="ky-KG" sz="2200" b="1" dirty="0" smtClean="0">
                <a:solidFill>
                  <a:srgbClr val="002060"/>
                </a:solidFill>
              </a:rPr>
              <a:t>Кыргыз Республикасынын биргелешкен ишканалардын  сальдолоштурган финансылык жыйынтыгы (кирешеден минус чыгаша) </a:t>
            </a:r>
            <a:br>
              <a:rPr lang="ky-KG" sz="2200" b="1" dirty="0" smtClean="0">
                <a:solidFill>
                  <a:srgbClr val="002060"/>
                </a:solidFill>
              </a:rPr>
            </a:br>
            <a:r>
              <a:rPr lang="ky-KG" sz="1600" b="1" dirty="0" smtClean="0">
                <a:solidFill>
                  <a:schemeClr val="accent3">
                    <a:lumMod val="50000"/>
                  </a:schemeClr>
                </a:solidFill>
              </a:rPr>
              <a:t>( млрд. сому)</a:t>
            </a:r>
            <a:endParaRPr lang="ru-RU" sz="16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162086898"/>
              </p:ext>
            </p:extLst>
          </p:nvPr>
        </p:nvGraphicFramePr>
        <p:xfrm>
          <a:off x="1001840" y="764705"/>
          <a:ext cx="7890639" cy="4680520"/>
        </p:xfrm>
        <a:graphic>
          <a:graphicData uri="http://schemas.openxmlformats.org/drawingml/2006/chart">
            <c:chart xmlns:c="http://schemas.openxmlformats.org/drawingml/2006/chart" xmlns:r="http://schemas.openxmlformats.org/officeDocument/2006/relationships" r:id="rId3"/>
          </a:graphicData>
        </a:graphic>
      </p:graphicFrame>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925" y="5301208"/>
            <a:ext cx="2505075" cy="1556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4624"/>
            <a:ext cx="1001841" cy="979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1506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188640"/>
            <a:ext cx="8429652" cy="714648"/>
          </a:xfrm>
        </p:spPr>
        <p:txBody>
          <a:bodyPr>
            <a:noAutofit/>
          </a:bodyPr>
          <a:lstStyle/>
          <a:p>
            <a:r>
              <a:rPr lang="ru-RU" sz="2400" b="1" dirty="0" err="1">
                <a:solidFill>
                  <a:srgbClr val="002060"/>
                </a:solidFill>
              </a:rPr>
              <a:t>Пайдалуу</a:t>
            </a:r>
            <a:r>
              <a:rPr lang="ru-RU" sz="2400" b="1" dirty="0">
                <a:solidFill>
                  <a:srgbClr val="002060"/>
                </a:solidFill>
              </a:rPr>
              <a:t> </a:t>
            </a:r>
            <a:r>
              <a:rPr lang="ru-RU" sz="2400" b="1" dirty="0" err="1" smtClean="0">
                <a:solidFill>
                  <a:srgbClr val="002060"/>
                </a:solidFill>
              </a:rPr>
              <a:t>жана</a:t>
            </a:r>
            <a:r>
              <a:rPr lang="ru-RU" sz="2400" b="1" dirty="0" smtClean="0">
                <a:solidFill>
                  <a:srgbClr val="002060"/>
                </a:solidFill>
              </a:rPr>
              <a:t> </a:t>
            </a:r>
            <a:r>
              <a:rPr lang="ru-RU" sz="2400" b="1" dirty="0" err="1" smtClean="0">
                <a:solidFill>
                  <a:srgbClr val="002060"/>
                </a:solidFill>
              </a:rPr>
              <a:t>чыгашалуу</a:t>
            </a:r>
            <a:r>
              <a:rPr lang="ru-RU" sz="2400" b="1" dirty="0" smtClean="0">
                <a:solidFill>
                  <a:srgbClr val="002060"/>
                </a:solidFill>
              </a:rPr>
              <a:t> </a:t>
            </a:r>
            <a:r>
              <a:rPr lang="ru-RU" sz="2400" b="1" dirty="0" err="1" smtClean="0">
                <a:solidFill>
                  <a:srgbClr val="002060"/>
                </a:solidFill>
              </a:rPr>
              <a:t>ишканалардын</a:t>
            </a:r>
            <a:r>
              <a:rPr lang="ru-RU" sz="2400" b="1" dirty="0" smtClean="0">
                <a:solidFill>
                  <a:srgbClr val="002060"/>
                </a:solidFill>
              </a:rPr>
              <a:t> </a:t>
            </a:r>
            <a:r>
              <a:rPr lang="ru-RU" sz="2400" b="1" dirty="0" err="1">
                <a:solidFill>
                  <a:srgbClr val="002060"/>
                </a:solidFill>
              </a:rPr>
              <a:t>жалпы</a:t>
            </a:r>
            <a:r>
              <a:rPr lang="ru-RU" sz="2400" b="1" dirty="0">
                <a:solidFill>
                  <a:srgbClr val="002060"/>
                </a:solidFill>
              </a:rPr>
              <a:t>  </a:t>
            </a:r>
            <a:r>
              <a:rPr lang="ru-RU" sz="2400" b="1" dirty="0" err="1">
                <a:solidFill>
                  <a:srgbClr val="002060"/>
                </a:solidFill>
              </a:rPr>
              <a:t>санындагы</a:t>
            </a:r>
            <a:r>
              <a:rPr lang="ru-RU" sz="2400" b="1" dirty="0">
                <a:solidFill>
                  <a:srgbClr val="002060"/>
                </a:solidFill>
              </a:rPr>
              <a:t> </a:t>
            </a:r>
            <a:r>
              <a:rPr lang="ru-RU" sz="2400" b="1" dirty="0" err="1" smtClean="0">
                <a:solidFill>
                  <a:srgbClr val="002060"/>
                </a:solidFill>
              </a:rPr>
              <a:t>салыштырма</a:t>
            </a:r>
            <a:r>
              <a:rPr lang="ru-RU" sz="2400" b="1" dirty="0" smtClean="0">
                <a:solidFill>
                  <a:srgbClr val="002060"/>
                </a:solidFill>
              </a:rPr>
              <a:t> </a:t>
            </a:r>
            <a:r>
              <a:rPr lang="ru-RU" sz="2400" b="1" dirty="0" err="1">
                <a:solidFill>
                  <a:srgbClr val="002060"/>
                </a:solidFill>
              </a:rPr>
              <a:t>салмагы</a:t>
            </a:r>
            <a:r>
              <a:rPr lang="ru-RU" sz="2400" b="1" dirty="0" smtClean="0">
                <a:solidFill>
                  <a:srgbClr val="002060"/>
                </a:solidFill>
              </a:rPr>
              <a:t>  </a:t>
            </a:r>
            <a:r>
              <a:rPr lang="ru-RU" sz="1800" b="1" i="1" dirty="0" smtClean="0">
                <a:solidFill>
                  <a:schemeClr val="accent3">
                    <a:lumMod val="50000"/>
                  </a:schemeClr>
                </a:solidFill>
              </a:rPr>
              <a:t>( </a:t>
            </a:r>
            <a:r>
              <a:rPr lang="ru-RU" sz="1800" b="1" i="1" dirty="0" err="1" smtClean="0">
                <a:solidFill>
                  <a:schemeClr val="accent3">
                    <a:lumMod val="50000"/>
                  </a:schemeClr>
                </a:solidFill>
              </a:rPr>
              <a:t>пайыз</a:t>
            </a:r>
            <a:r>
              <a:rPr lang="ru-RU" sz="1800" b="1" i="1" dirty="0" smtClean="0">
                <a:solidFill>
                  <a:schemeClr val="accent3">
                    <a:lumMod val="50000"/>
                  </a:schemeClr>
                </a:solidFill>
              </a:rPr>
              <a:t> </a:t>
            </a:r>
            <a:r>
              <a:rPr lang="ru-RU" sz="1800" b="1" i="1" dirty="0" err="1" smtClean="0">
                <a:solidFill>
                  <a:schemeClr val="accent3">
                    <a:lumMod val="50000"/>
                  </a:schemeClr>
                </a:solidFill>
              </a:rPr>
              <a:t>менен</a:t>
            </a:r>
            <a:r>
              <a:rPr lang="ru-RU" sz="1800" b="1" i="1" dirty="0" smtClean="0">
                <a:solidFill>
                  <a:schemeClr val="accent3">
                    <a:lumMod val="50000"/>
                  </a:schemeClr>
                </a:solidFill>
              </a:rPr>
              <a:t>) </a:t>
            </a:r>
            <a:endParaRPr lang="ru-RU" sz="1800" b="1" i="1" dirty="0">
              <a:solidFill>
                <a:schemeClr val="accent3">
                  <a:lumMod val="50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701989596"/>
              </p:ext>
            </p:extLst>
          </p:nvPr>
        </p:nvGraphicFramePr>
        <p:xfrm>
          <a:off x="575048" y="1124744"/>
          <a:ext cx="8317432" cy="5400600"/>
        </p:xfrm>
        <a:graphic>
          <a:graphicData uri="http://schemas.openxmlformats.org/drawingml/2006/chart">
            <c:chart xmlns:c="http://schemas.openxmlformats.org/drawingml/2006/chart" xmlns:r="http://schemas.openxmlformats.org/officeDocument/2006/relationships" r:id="rId2"/>
          </a:graphicData>
        </a:graphic>
      </p:graphicFrame>
      <p:sp>
        <p:nvSpPr>
          <p:cNvPr id="10242" name="AutoShape 2" descr="data:image/jpg;base64,/9j/4AAQSkZJRgABAQAAAQABAAD/2wCEAAkGBhEGEBUTEBAVEhMTFhIaFRYUGBQcFRMYHyAbHRoYHhUYGyceHBwlHxsXKzsgIyo1OCw4HyozNzcwNSYtLC0BCQoKDgwOGQ8PGSkhHyQ1MDAvMDUtNC01KjUsNTU1NTUxNTU1NTUpLDEsNSkqKS4sNSwpNDUqLDA1NCkvLy0sKf/AABEIAG8ApwMBIgACEQEDEQH/xAAbAAEBAAMBAQEAAAAAAAAAAAAABQEEBgcDAv/EADgQAAEDAwMCBAMFBgcAAAAAAAEAAgMEERIFBiETMSJBUWEHcYEUMkKhsRYjQ5GS4TU2UnJzk7L/xAAbAQEAAwEBAQEAAAAAAAAAAAAAAQIDBAUHBv/EAC0RAAICAQMDAgUDBQAAAAAAAAABAhEDEiExBEFRE3EUIjKBkaGx8AVCweHx/9oADAMBAAIRAxEAPwCAiIvDPrYREQBERAEREAREQBERAEREAREQBERAEREAREQBERAEREAREQBERAEREAREQBERAEREAREQBERAEREARDwu+f8ACnpYh1dG0v8AugssXewBk5V4wlLg5eo6vD09erKr42b49jgUVfc22JdryBkpDmvBLHtvZ1u4sexFxx7qRdQ006ZtjyQyxU4O0wiLMQ6hAv3LRf5kBQXMIr27duR7bfG2OfrB4eSbN8NiBbwn3UC6mUXF0zPDljmgpw4ZlE7IDdVNQixeyygCLc0XTxrFRHDmGdR2Ida4BsbcAjva31VSt2g+jr2UfUDjJhZ+JAAIJJxv5YnzV1FtWjCfUY4S0SdOr+y/nuc+i6DVdnv0utipDIHGbp2fiQBkSD4b82t6rW3Rt/8AZmcQmUSnBriQ0tAuSALEn0RwkrsrDqsWRxjGVuStc8EhFgG6XsqHSZRdHs3abd1OlDpXRdIMPhaDe+Xr8lzh4/mVZxaSfkxjmhOcsae8av78BERVNjDuy9i3rtOXdH2bpOY0RFxcXXuAceRYd+CvHXdl6h8TaWoqfsn2dkrnDqcxB9wbMtct7fVdOKtErV8Hh/1LV8Tg0SUX8+73rZH23PVR6lqtFTPjyDDKX5t8L8m8AXFnDw9wtKHR6c68+HoR9IQ3EeLcAcW849r91c3ALVumZW6mc1/W3T5+l7LXh06Ua8+XpO6XQHjscCbNFsu17g8LolG5fdfseHizacSUXS9OXfvqZpaFtymM9fMadspgme2KGwxFmh1g3tck2U/XGUet0EdQ2GKnqA+MOiaWB1sw1zXNFifXkcLcoaSpgqdQqqeYARzSB8JYXCbFocOxBB5sCP7LG56WDcNBFqHQ6M2cN7jxOBeGkE2GQ8wVRr5Wq8/9OqM2s8JSm3vBWm9vl+lrw+bVm1q+h00Oq0cbaeIMeyozaGNxcQOLi3Nlt0UGnS109G2hZkGBznFrS08N8IH4eCO3uv3rn+MUH+yq/RaOkf5gqf8AhH6RrTZS47/4ONOU8Sbk9sbfL51v8mhtvbtNQCuqJIRP9mlmZEx3IDWDLse5NwLn0WNc0qn1/ToqttO2llL42nAAcOeGG4sAe9wSFY0KqfSQam+IXkZU1Tmi1+Q1pHhHfspOpy1u4NMbLUTRtZM+IFnSIcLyBoORf8j25VKSjVdmdUcmSWdTcqqUVdvhriuN+bK9ZSUe3ZqemNDGYZg8OnkDbBwHALnDkm3mR34WloW1KNlTVyMjbUNiLejHcOaLszIHJBN+Bfst+mmm06aKgrAKyOdjrSGMi2P4Xg3DhYDxd+fNTNP21LoFTVyUM4ayG14SwvEgwDwzhwN7kgHuFZrdOv8AW36+TCE2oSj6jTa5ttT+bnzF/wBvB8a6ppKyjirGwxUtTDLG7psLQ8YyBrmlosTxc8jhW9Q0/q63TSeQp5T/AEmw/wDai7spodz6X9vMPQnAHNuXeLAtJsMh5gldNBVtfQsrL+JlI/n5taT+bEirf4YyycYKUbu5wae+m0tk+6JmoRN1jUdOqGDwuZOf6Rcfm4rDaCCuqa+smiE5pzgxjhcfu4w42B4uSSPZbHw9a2uoKaR33oBM38yD+VlobI1J8lHXzR8yGaokYLXucA5vHn5KVTpvvv8AoVlqhrjF/RUPHM2+fYn7g0yDXdMZWMp200uTAQwACxfgQRYXHNxcKzUUVHt6amo20LJWz5B0jmguFuLklpuSfcWUvUa6t1XTBUVEsYje+EmPpFrrdVoBzLva/ZdBufV6ukq6aCmxDZ8w57oy8NItzwR5Kqr6vbt/OTSbybYtVq8m2p0qS71b07tGvtfR49D1CtjiFmGOnc1v+m+d2j2vdc/X6ZBtHSwZoY31dQXY5taSwu58/Jjfz+a6XbzJYtQqxNIySQQ0viY3EfxLDG5Ubd7P2r0qKsaP3kNy+3p92UfQgH6JJLRst9/3GHJJ9TFTlcX6dvy9O32b5PNOyIi88/ahdQPiXqA/is/62rl0VoyceGYZenxZq9SKlXlWUazcVTXztnkmJlYQWEWAZbmwaOAP1VaT4k6hI5p6rG4giwYMXe5BJuVzCKVOS7lZdJgnSlCLrZbLYt6fvKr0yaSaOQZTHKQFoLHH1x8j8isa3vCr3BiJpBi1wcGMbZuQ7Ei5J+pUVE1yqrHwuHWsmhWu9FyfelXUzxzuewyQh4YcG2Ad3uPNfOHdtVT1L6lr29aRuLjgLW4/D2H3Qo6Jrl5C6XClWhcVx25r2vcsaduyq0qaSaOQB0xLpAWgsee98fL6LOu7vqtxANmeMAbhrBi2/kTyST9VGRNcqqyfhsOtZNC1LvR1MPxL1CGMM6jHWFs3MBf873sT7kKbpe7KvSJXyxy3dKbyZjIPPkSPUe1lIRT6kvJVdH08VJKEd+duS1ru8KrcTQ2Z4wBvgxuLSfInkk/Ur8t3ZVMpfsoe3o4ltsRlieSMu6joo1yu7LLpsKioKCpbrbh+fcsaXu2q0aF0ML2tjcXEgtBN3cGxPZfDQtw1G3HF1O/HIAOa4Xa63a49R6hTkTVLbfgl9PiaknFfNztz7+Szr276rcbQyd7cAb4Mbi0n1PJJ/mt2i+I1fQxiMSMcGiwc9l3AeXNxf6rmUU+pK7so+j6dwUHBUu1Fmg3fV6bLJKyUGSbHqOe0Ova9vl37BfnTN11OkROhic3pvLi5rmBwOQs7v5H0UhFGuXks+mwu7gt67eOPx2AFkRFQ6AiIgCIiAIiIAiIgCIiAIiIAiIgCIiAIiIAiIgCIiAIiIAiIgCIiAIiIAiIgCIiAIiIAiIgCIiAIiIAiIgP/2Q=="/>
          <p:cNvSpPr>
            <a:spLocks noChangeAspect="1" noChangeArrowheads="1"/>
          </p:cNvSpPr>
          <p:nvPr/>
        </p:nvSpPr>
        <p:spPr bwMode="auto">
          <a:xfrm>
            <a:off x="77788" y="-515938"/>
            <a:ext cx="1590675" cy="1057276"/>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7" name="AutoShape 7" descr="data:image/jpg;base64,/9j/4AAQSkZJRgABAQAAAQABAAD/2wCEAAkGBhERDxAQDxMQEhAQEBAPEBATDxAQDxYQFRAVFBMTExQYHSceGhkmGRgSHzsgIysuLDgsGB4yOTAqOCYrLCkBCQoKBQUFDQUFDSkYEhgpKSkpKSkpKSkpKSkpKSkpKSkpKSkpKSkpKSkpKSkpKSkpKSkpKSkpKSkpKSkpKSkpKf/AABEIALkBEQMBIgACEQEDEQH/xAAcAAEAAgIDAQAAAAAAAAAAAAAABQcECAECAwb/xABIEAABAwIBBQkLCgYDAQEAAAABAAIDBBEFEiExQVEGBwgTIzJhcXIWGCJUgZGTlLGz0hRCUlNzdIKh0dMVNDVDYpIzg8GyJP/EABQBAQAAAAAAAAAAAAAAAAAAAAD/xAAUEQEAAAAAAAAAAAAAAAAAAAAA/9oADAMBAAIRAxEAPwC70REBERAREQEREBERAREQEREBERARYOM45T0kRnqpWQxAgZbzYZR0ADSTmOYZ8y88C3SUtbGZaOZkzAclxaTdrtjmmxB6wgkkREBERAREQEREBERAREQEREBERAREQEREBERAREQEREBERAREQEREBERBWG/1uYqauiilp8kx0ZmnnjLslxZkDw26jkgPzac+ZRnB63MVMEU9ZJktp6tjBE3Ku9xjkeMsjUM7gNefz8b/AFvgcTH/AAunPKTNDqpwPNhPNi63aT/jb6Sjd4Pd/ku/hVQfBcXPo3HU7O58PUfCcOnKGsIL1REQEREBERAREQEREBERAREQEREBERAREQEREBERAURup3UU+HUz6qqcQxpDWtaLve881jBrcbHyAnQFLqoeEdRyuoqSRoJijqHiW1yA58doyejM4X2uG1BHScJYZfg0F2XzXq7PttsIyArL3C7uoMVp3TQBzHRuyJYn2ymutcZxmLSNB6DmC1CWxHB4q6b+HyxMc35UZ3vmYSOMLMlojcBpLLXHXdBbKJdRON7rKKjBNXUQw5r5LnjjD2Yxdx8gQSy4c4C5OYDOTqA6VTO6nhFRNuzDYTI7Rx84LI+tsQOU7ylvUqpxrdjieJvDJpZ5ss+DTxgiO+rJhYLE9NiUGyWM76eE0pLZauJzx8yLKndfYeLBAPWQvl5+EVhgNmxVr+kRQtHkvJdVpge8ZitS0OeyOmac4+UPLXn/AK2Bzh+IBSNbwd8RYwuZNSSEAnJD5WONhqLmW85CD4Ldbjhra+qq/CAnme9odbKEd7RtNtYYGjyLDwnEXU9RDOznQyxzN62PDh7FiIg2Ni4ReGk2dDWtG3i4CPykX0WD77uEVJAbVMjcfmzh0HkynjJ8xVOYHvCYhUwRT8bSxMmjZKwOfI5+Q9oc0kNYQMxGtdMY3g8VgaXRiCpA0thkIkt2ZA2/UCUGysUrXNDmkOa4XDgQWkbQRpXdafYfjmJYVMWxvqaWQG7oXBzWntwvGSfKFZ+5bhFnMzE4b6vlFPp63ROP5tPkQXkigsB3cYfWgfJamGRx/t5WRN6N1nfkp26CG3W7qoMNpX1VRlFjS1jWNAL3vdzWtvmvmJz6gVVD+Et4Wag8C+ur8O3orXX2G/hV0wweeOoczjXmM0zCRxhlbI3wmDTYNyrnRYnatXkG4G4ndxTYrTmamymlhDJYn2EjHkXF7ZiDnsRpsdYIH0Kong2UkvG18tiIeLhiv80y5TnADaQ2/wDsNqvZAREQEREBERAREQEREBERAREQF4VtFHNG+KZjZI5Glr2OAc1zTpBC90QUJvg7xTIGmow+XwXPa1tJJdzspzrBsUg0jSbO0AE5RVeVG4jFKbIl+TVTRYSMmiY57bEXDhJHcDN0rZzGeVE8nzIMmGPYZTIzjXeQWZfbxgUjRclPJB81+VUQ9RdyzPI9wd/2gakGrAx3G5uRE2KSauLElU8noIGc+VSmC7y+L1RynQ/J2uzmSpfxZ8rBd9+sLaREFRbnuDrSR2dXTSVDsxMcY4iHqJzvPWC1WXgu5qko25FJBFCLAEsYA49p/Od5SVJIgLhwuLbcy5RBpNX0himkidzo5HxkdLXFp9i8AFaO/luBNJVGviIMFbK4ubocyoIL3jpa7wndGcbLxm8/uC/iVZxkhApqN0Ukw+c9xJMcY6DkOudg6UGyuC0fE0tPCdMUEMR62Rtb/wCLNREGFiuC09Uzi6qGKZn0ZI2vA6RfQekKt90PB6oJruo5JaV50N/54P8AVxyh/t5FaqINYsc3jMWp7mNjKlgzh0Dxl21cm+zr9V1CfxXG6TkuMxSDVxZfVR26mnR5FtwiDUKm3I4rXSZYpq2Z79MsjJLHtSyWHnK+z3AbyJq3OfXS8UyN2eCOzpXtynAOEnNDCWvAIvfJOjMVfWMOLg2BpIdOS0kHO2EDlXg6sxDQfpPao2FoiBqG5mw1NSyUDMPkzpbO/wBCGP6muGtBK4Pg0FJCynpo2xRRizWN/MknOSdpzrNREBERAREQEREBERAREQEREBERAWJilWY4/AsZHkRxA6DI7M242DO49DSstRsPK1Dn/wBunvEzYZnDlHDstsy+0yBB5YnSCKiMbbkNEYuecTxrSXO/yJuSdpKycXgcWCSMXlhdxsY1usCHR/iYXN6yDqXTdB/LSfg941SJQedPO17GvYbte0PadrSLg+ZeijqHkppIDzXZU8PZc7lWDsvcD1StGpSKAiIgIiIKm4R/9Opfvg9xKorg0c3E+1R+ydSvCP8A6dS/fB7iVRXBo5uJ9qj9k6C7kREBERARFH4vISGwMJD5yWEg2LYgLyvGyzfBB+k9iDrhnKOkqTofycP2DSbOHbdlOvrbkbFzhDQWTAgEGpqQQc4I405is+OMNaGtAAaAABmAAFgB0LBwbmy/eaj3pQcYO4tDqd1y6AhrSTndAb8S7pzAsJ2xuOtSKjcU5NzKkaI7sm+wcRlOPZIa/qD9qkkBERAREQEREBERAREQEREBERBiYnVmOMlgBkcRHE06DI42bfoGk9AJ1L0oaQRRtjFzkjO485zibue7pJJJ6SViRcrUud/bprxs2Gdw5R34WkNvtdINSkkEdug/lpPwe8apFR26D+Wk/B7xqkUGDi0DixskYJkhdxrGjS4AEPj/ABMLh1lp1LKp52vY17Ddr2h7XDQWkXB8y9FG4fyUslOeacqeHZkOdyjB2Xm/VIwakEkiIgIiIKm4R/8ATqX74PcSqK4NHNxPtUfsnUrwj/6dS/fB7iVRXBo5uJ9qj9k6C7kREBERAUbhvKPkqDodycP2LSbuHbdd19bRHsXfF5CWthYSHzkx3BztjteV4OohuYH6TmbVmxRhrQ1oAa0BrQBYAAWAHRZB2Ufg3Nl+81HvSpBR+Dc2X7zUe9KDOewEEEAgggg5wQdIKwcIeWh1O4kugIaCdLoT/wATztzAtJ+kxykFG4pyb46kaGcnN9g4i7j2HZLr6m5e1BJIiICIiAiIgIiICIiAiIgLFxOrMcZLQDI4hkTTodK45LAei+c9AJ1LKUazlaku/t012N2GdzfDd+FhDb7ZJBqQZdBSCKNsYJOSM7jznOJu556S4knpK90RBHboP5aT8HvGqRUdug/lpPwe8apFAWBi0LslssYJkgdxjWjS5trSRjtNLgP8sk6lnog6QzNe1r2EFrmhzXDQWkXBHkXdRuH8lLJTnm55oNnFud4bB2XnyNewKSQEREFTcI/+nUv3we4lUVwaObifao/ZOpXhH/06l++D3EqiuDRzcT7VH7J0F3IiICIsDF5XZLYWEiSc8WHDS1lrySDYQ29j9It2oOmG8rJJUHmnkoPsmu8J47b7m+trY1JLpDEGNa1oDWtAa1o0BoFgB0WXdAUfg3Nl+81HvSpBR+Dc2X7zUe9KCQXWSMOBa4Agggg5wQRYgjYuyII/B5CGugeSXwEMBOl0RF4nnacnwSfpMepBRuJ8m+OpGhvJTfYuOZ57DrOudDTJtUkgIiICIiAiIgIiICIiDh2jNpVWbp93OKYO3JfQRTU7b2rGSyljnOcS50oybse5xJIOa5NiVai4c0EEHOCLEHOCNhQUL3ylR4lD6eT9E75SfxKH08n6Kwd0O8xhVWS7iTTyHOX07hEL9Mdiz8h1r4PEuDZILmmrGOGps0LmHyuYTfzIMOu4RM8sbozRwgOyc/HSHQ4HZ0L375SfxKH08n6KMk4OuKA5pKFw2iaYe2JelPwcsRJ5SeiYOh8zz5uLA/NBn98pP4lD6eT9Fy3hJVBNhRQknMBx0l77B4KlcJ4N0DSDV1csn+EMbYR1ZTi4/kFYe5ze/wAOoLGlp42yD+868s3ke+5HULBBD7lMXxSvdDPU0cVFFG7La58khqHtLS1zREQCGka3WzhpANl90iICIiCoeEhUNFDRxkjLdVOe1ustbC4OPkL2edRnBpnbfEmXGWfkrw3WWjjgT5C5vnC+G34N0zqzFqgX5Kle6lhbqAjcQ93WX5RvstsUZvebpnUGJU1QDZheIpxqMD3ASA9Qs7raEG3qIiAvkd11XiVNIaqipYq1ojDOK4x7KhguXPLG2IflHJ0Z/BbmNrr65EFET8I2qY5zH0ETXtNnNdLK1wI1EFtwV598pP4lD6eT9FcW6DcbQ1wtWU8UptYSEZMoGxsjbOHVdVzjHBxpXkmkqZob58mRjZ2dQIyXAdZKCD75SfxKH08n6LwpOEVPGHAUcJypJJP+aTS9xcRo6V5VXBxrwTxVRRvGrKM0Z82Q4fmsdvB2xQnPJRDp46Y+yJBKd8pP4lD6eT9E75So8Sh9PJ+i5w/g2Tk//orIWDWIoXynzuLV9xuf3jMLpiHSMfVPFjedwMd+iJoDSOh10ENuX30sTxRxjp8NhdCbslmkmlbTtBFiHOyc+Y80XPQrTw+ndHFGx7stzGNaX585AtfP7V6wQNY1rI2tYxos1rWhrQNgAzALugIiICIiAiIgIiICIiAiIgIiICIiAiIgIiIC4c6wvszrlY2KTBkEz3GwZFI4nUAGEkoNLaypMkkkjtMj3PJ6XOLj7V5BCuEG6eBVfG0lNKdMlPDIfxRNd/6s5Qe4WYPwrDnA3BoaUeUQMB/MFTiAiIgIiICIiAiIgIiICIiAiIgIiICIiAiIgIiICIiAiLpM6zXHY0nzBB3Ra698biX1FB6Oo/dTvjcS+ooPR1H7qDYpFrr3xuJfUUHo6j91V9uh3STVtVNVSWY+Zwc5sZe2MENDfBBJOrag3CrsUhgaXzyxRNGl0kjI2+dxCpjfZ35YJaeSgw53GcaCyepAIj4v50cV87idBdote173FIOcTpzrhBwiIguHeh33oqSJtBiBLYWuJgnALgwONzHIBnybkkEXtcjRovPDsap6hodTzQzNOuOVkn/yVpWuQSg3gRaW4VjMtPUQ1DDlOgljma1xcWFzHhwDgCDa4Vj98biX1FB6Oo/dQbFotde+NxL6ig9HUfup3xuJfUUHo6j91BsUiwMAr3T0dLO8NDp6eCZwbfJDpImvIbck2uVnoCIiAiIgIiICIiAiIgIiICIiAiIgIiICEIiCP7naTxam9Xi+FO52k8WpvV4vhUgiCP7naTxam9Xi+FO52k8WpvV4vhUgiCP7naTxam9Xi+FO52k8WpvV4vhUgiCP7naTxam9Xi+FO52k8WpvV4vhUgiCP7naTxam9Xi+FO52k8WpvV4vhUgiCP7naTxam9Xi+FO52k8WpvV4vhUgiCP7naTxam9Xi+FO52k8WpvV4vhUgiDrHGGgNaAGtAAAAAAAsAANAXZEQEREBERAREQEREBERAREQEREBERAREQEREBERAREQEREBERAREQEREBERAREQEREBERAREQEREBERB//2Q=="/>
          <p:cNvSpPr>
            <a:spLocks noChangeAspect="1" noChangeArrowheads="1"/>
          </p:cNvSpPr>
          <p:nvPr/>
        </p:nvSpPr>
        <p:spPr bwMode="auto">
          <a:xfrm>
            <a:off x="77788" y="-858838"/>
            <a:ext cx="2600325" cy="1762126"/>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121"/>
            <a:ext cx="845196" cy="82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t2.gstatic.com/images?q=tbn:ANd9GcQhJkblA7D8gX5ZstEUa4C-H9xQUqmzRCS6ew1zlgnumOsRWPzthA"/>
          <p:cNvPicPr>
            <a:picLocks noChangeAspect="1" noChangeArrowheads="1"/>
          </p:cNvPicPr>
          <p:nvPr/>
        </p:nvPicPr>
        <p:blipFill>
          <a:blip r:embed="rId2" cstate="print"/>
          <a:srcRect/>
          <a:stretch>
            <a:fillRect/>
          </a:stretch>
        </p:blipFill>
        <p:spPr bwMode="auto">
          <a:xfrm>
            <a:off x="6151753" y="5517232"/>
            <a:ext cx="2992247" cy="1340768"/>
          </a:xfrm>
          <a:prstGeom prst="rect">
            <a:avLst/>
          </a:prstGeom>
          <a:noFill/>
        </p:spPr>
      </p:pic>
      <p:sp>
        <p:nvSpPr>
          <p:cNvPr id="29" name="Выноска со стрелкой вниз 28"/>
          <p:cNvSpPr/>
          <p:nvPr/>
        </p:nvSpPr>
        <p:spPr>
          <a:xfrm>
            <a:off x="755576" y="60632"/>
            <a:ext cx="4104456" cy="1424152"/>
          </a:xfrm>
          <a:prstGeom prst="downArrowCallout">
            <a:avLst/>
          </a:prstGeom>
          <a:solidFill>
            <a:schemeClr val="accent1">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9BBB59">
                    <a:lumMod val="50000"/>
                  </a:srgbClr>
                </a:solidFill>
                <a:ea typeface="+mj-ea"/>
                <a:cs typeface="+mj-cs"/>
              </a:rPr>
              <a:t>2017-ж. </a:t>
            </a:r>
            <a:r>
              <a:rPr lang="ru-RU" sz="2000" b="1" i="1" dirty="0" err="1">
                <a:solidFill>
                  <a:srgbClr val="9BBB59">
                    <a:lumMod val="50000"/>
                  </a:srgbClr>
                </a:solidFill>
              </a:rPr>
              <a:t>өлкөлөр</a:t>
            </a:r>
            <a:r>
              <a:rPr lang="ru-RU" sz="2000" b="1" dirty="0">
                <a:solidFill>
                  <a:srgbClr val="9BBB59">
                    <a:lumMod val="50000"/>
                  </a:srgbClr>
                </a:solidFill>
              </a:rPr>
              <a:t> боюнча </a:t>
            </a:r>
            <a:r>
              <a:rPr lang="ru-RU" sz="2000" b="1" dirty="0" smtClean="0">
                <a:solidFill>
                  <a:srgbClr val="9BBB59">
                    <a:lumMod val="50000"/>
                  </a:srgbClr>
                </a:solidFill>
                <a:ea typeface="+mj-ea"/>
                <a:cs typeface="+mj-cs"/>
              </a:rPr>
              <a:t>тике </a:t>
            </a:r>
            <a:r>
              <a:rPr lang="ru-RU" sz="2000" b="1" dirty="0">
                <a:solidFill>
                  <a:srgbClr val="9BBB59">
                    <a:lumMod val="50000"/>
                  </a:srgbClr>
                </a:solidFill>
                <a:ea typeface="+mj-ea"/>
                <a:cs typeface="+mj-cs"/>
              </a:rPr>
              <a:t>чет </a:t>
            </a:r>
            <a:r>
              <a:rPr lang="ru-RU" sz="2000" b="1" dirty="0" err="1">
                <a:solidFill>
                  <a:srgbClr val="9BBB59">
                    <a:lumMod val="50000"/>
                  </a:srgbClr>
                </a:solidFill>
                <a:ea typeface="+mj-ea"/>
                <a:cs typeface="+mj-cs"/>
              </a:rPr>
              <a:t>өлкөлүк</a:t>
            </a:r>
            <a:r>
              <a:rPr lang="ru-RU" sz="2000" b="1" dirty="0">
                <a:solidFill>
                  <a:srgbClr val="9BBB59">
                    <a:lumMod val="50000"/>
                  </a:srgbClr>
                </a:solidFill>
                <a:ea typeface="+mj-ea"/>
                <a:cs typeface="+mj-cs"/>
              </a:rPr>
              <a:t> </a:t>
            </a:r>
            <a:r>
              <a:rPr lang="ru-RU" sz="2000" b="1" dirty="0" err="1">
                <a:solidFill>
                  <a:srgbClr val="9BBB59">
                    <a:lumMod val="50000"/>
                  </a:srgbClr>
                </a:solidFill>
                <a:ea typeface="+mj-ea"/>
                <a:cs typeface="+mj-cs"/>
              </a:rPr>
              <a:t>инвестициялардын</a:t>
            </a:r>
            <a:r>
              <a:rPr lang="ru-RU" sz="2000" b="1" dirty="0">
                <a:solidFill>
                  <a:srgbClr val="9BBB59">
                    <a:lumMod val="50000"/>
                  </a:srgbClr>
                </a:solidFill>
                <a:ea typeface="+mj-ea"/>
                <a:cs typeface="+mj-cs"/>
              </a:rPr>
              <a:t> </a:t>
            </a:r>
            <a:r>
              <a:rPr lang="ru-RU" sz="2000" b="1" dirty="0" err="1" smtClean="0">
                <a:solidFill>
                  <a:srgbClr val="9BBB59">
                    <a:lumMod val="50000"/>
                  </a:srgbClr>
                </a:solidFill>
                <a:ea typeface="+mj-ea"/>
                <a:cs typeface="+mj-cs"/>
              </a:rPr>
              <a:t>келип</a:t>
            </a:r>
            <a:r>
              <a:rPr lang="ru-RU" sz="2000" b="1" dirty="0" smtClean="0">
                <a:solidFill>
                  <a:srgbClr val="9BBB59">
                    <a:lumMod val="50000"/>
                  </a:srgbClr>
                </a:solidFill>
                <a:ea typeface="+mj-ea"/>
                <a:cs typeface="+mj-cs"/>
              </a:rPr>
              <a:t> </a:t>
            </a:r>
            <a:r>
              <a:rPr lang="ru-RU" sz="2000" b="1" dirty="0" err="1" smtClean="0">
                <a:solidFill>
                  <a:srgbClr val="9BBB59">
                    <a:lumMod val="50000"/>
                  </a:srgbClr>
                </a:solidFill>
                <a:ea typeface="+mj-ea"/>
                <a:cs typeface="+mj-cs"/>
              </a:rPr>
              <a:t>түшүүсү</a:t>
            </a:r>
            <a:r>
              <a:rPr lang="ru-RU" sz="2000" b="1" dirty="0">
                <a:solidFill>
                  <a:srgbClr val="9BBB59">
                    <a:lumMod val="50000"/>
                  </a:srgbClr>
                </a:solidFill>
                <a:ea typeface="+mj-ea"/>
                <a:cs typeface="+mj-cs"/>
              </a:rPr>
              <a:t>. </a:t>
            </a:r>
            <a:r>
              <a:rPr lang="ru-RU" sz="2000" b="1" dirty="0" smtClean="0">
                <a:solidFill>
                  <a:srgbClr val="9BBB59">
                    <a:lumMod val="50000"/>
                  </a:srgbClr>
                </a:solidFill>
                <a:ea typeface="+mj-ea"/>
                <a:cs typeface="+mj-cs"/>
              </a:rPr>
              <a:t> </a:t>
            </a:r>
            <a:endParaRPr lang="ru-RU" sz="2000" b="1" dirty="0"/>
          </a:p>
        </p:txBody>
      </p:sp>
      <p:sp>
        <p:nvSpPr>
          <p:cNvPr id="1030" name="Выноска со стрелкой вниз 1029"/>
          <p:cNvSpPr/>
          <p:nvPr/>
        </p:nvSpPr>
        <p:spPr>
          <a:xfrm>
            <a:off x="4932040" y="60632"/>
            <a:ext cx="4104456" cy="1440720"/>
          </a:xfrm>
          <a:prstGeom prst="downArrowCallout">
            <a:avLst/>
          </a:prstGeom>
          <a:solidFill>
            <a:schemeClr val="accent1">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9BBB59">
                    <a:lumMod val="50000"/>
                  </a:srgbClr>
                </a:solidFill>
              </a:rPr>
              <a:t>2017-ж. тике чет </a:t>
            </a:r>
            <a:r>
              <a:rPr lang="ru-RU" sz="2000" b="1" dirty="0" err="1">
                <a:solidFill>
                  <a:srgbClr val="9BBB59">
                    <a:lumMod val="50000"/>
                  </a:srgbClr>
                </a:solidFill>
              </a:rPr>
              <a:t>өлкөлүк</a:t>
            </a:r>
            <a:r>
              <a:rPr lang="ru-RU" sz="2000" b="1" dirty="0">
                <a:solidFill>
                  <a:srgbClr val="9BBB59">
                    <a:lumMod val="50000"/>
                  </a:srgbClr>
                </a:solidFill>
              </a:rPr>
              <a:t> </a:t>
            </a:r>
            <a:r>
              <a:rPr lang="ru-RU" sz="2000" b="1" dirty="0" err="1">
                <a:solidFill>
                  <a:srgbClr val="9BBB59">
                    <a:lumMod val="50000"/>
                  </a:srgbClr>
                </a:solidFill>
              </a:rPr>
              <a:t>инвестициялардын</a:t>
            </a:r>
            <a:r>
              <a:rPr lang="ru-RU" sz="2000" b="1" dirty="0">
                <a:solidFill>
                  <a:srgbClr val="9BBB59">
                    <a:lumMod val="50000"/>
                  </a:srgbClr>
                </a:solidFill>
              </a:rPr>
              <a:t> </a:t>
            </a:r>
            <a:r>
              <a:rPr lang="ru-RU" sz="2000" b="1" i="1" dirty="0" err="1" smtClean="0">
                <a:solidFill>
                  <a:srgbClr val="9BBB59">
                    <a:lumMod val="50000"/>
                  </a:srgbClr>
                </a:solidFill>
              </a:rPr>
              <a:t>аймактар</a:t>
            </a:r>
            <a:r>
              <a:rPr lang="ru-RU" sz="2000" b="1" dirty="0" smtClean="0">
                <a:solidFill>
                  <a:srgbClr val="9BBB59">
                    <a:lumMod val="50000"/>
                  </a:srgbClr>
                </a:solidFill>
              </a:rPr>
              <a:t> </a:t>
            </a:r>
            <a:r>
              <a:rPr lang="ru-RU" sz="2000" b="1" dirty="0">
                <a:solidFill>
                  <a:srgbClr val="9BBB59">
                    <a:lumMod val="50000"/>
                  </a:srgbClr>
                </a:solidFill>
              </a:rPr>
              <a:t>боюнча </a:t>
            </a:r>
            <a:r>
              <a:rPr lang="ru-RU" sz="2000" b="1" dirty="0" err="1" smtClean="0">
                <a:solidFill>
                  <a:srgbClr val="9BBB59">
                    <a:lumMod val="50000"/>
                  </a:srgbClr>
                </a:solidFill>
              </a:rPr>
              <a:t>келип</a:t>
            </a:r>
            <a:r>
              <a:rPr lang="ru-RU" sz="2000" b="1" dirty="0" smtClean="0">
                <a:solidFill>
                  <a:srgbClr val="9BBB59">
                    <a:lumMod val="50000"/>
                  </a:srgbClr>
                </a:solidFill>
              </a:rPr>
              <a:t> </a:t>
            </a:r>
            <a:r>
              <a:rPr lang="ru-RU" sz="2000" b="1" dirty="0" err="1" smtClean="0">
                <a:solidFill>
                  <a:srgbClr val="9BBB59">
                    <a:lumMod val="50000"/>
                  </a:srgbClr>
                </a:solidFill>
              </a:rPr>
              <a:t>түшүүсү</a:t>
            </a:r>
            <a:endParaRPr lang="ru-RU" sz="2000" b="1" dirty="0"/>
          </a:p>
        </p:txBody>
      </p:sp>
      <p:sp>
        <p:nvSpPr>
          <p:cNvPr id="1041" name="Двойная стрелка влево/вправо 1040"/>
          <p:cNvSpPr/>
          <p:nvPr/>
        </p:nvSpPr>
        <p:spPr>
          <a:xfrm>
            <a:off x="3419514" y="1025412"/>
            <a:ext cx="2953045" cy="500901"/>
          </a:xfrm>
          <a:prstGeom prst="leftRightArrow">
            <a:avLst/>
          </a:prstGeom>
          <a:solidFill>
            <a:schemeClr val="accent2">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u="sng" dirty="0" err="1" smtClean="0"/>
              <a:t>Бардыгы</a:t>
            </a:r>
            <a:r>
              <a:rPr lang="ru-RU" sz="1400" b="1" u="sng" dirty="0" smtClean="0"/>
              <a:t> </a:t>
            </a:r>
            <a:r>
              <a:rPr lang="en-US" sz="1400" b="1" u="sng" dirty="0" smtClean="0"/>
              <a:t>616,8 </a:t>
            </a:r>
            <a:r>
              <a:rPr lang="ru-RU" sz="1400" b="1" u="sng" dirty="0"/>
              <a:t>АКШ млн</a:t>
            </a:r>
            <a:r>
              <a:rPr lang="ru-RU" sz="1400" b="1" u="sng" dirty="0" smtClean="0"/>
              <a:t>. </a:t>
            </a:r>
            <a:r>
              <a:rPr lang="en-US" sz="1400" b="1" u="sng" dirty="0" smtClean="0"/>
              <a:t>$</a:t>
            </a:r>
            <a:endParaRPr lang="ru-RU" sz="1400" b="1" u="sng" dirty="0"/>
          </a:p>
        </p:txBody>
      </p:sp>
      <p:pic>
        <p:nvPicPr>
          <p:cNvPr id="104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121"/>
            <a:ext cx="862554" cy="814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8833" y="5517232"/>
            <a:ext cx="2311239" cy="142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Прямоугольник 32"/>
          <p:cNvSpPr/>
          <p:nvPr/>
        </p:nvSpPr>
        <p:spPr>
          <a:xfrm>
            <a:off x="876101" y="1553466"/>
            <a:ext cx="8160395" cy="457046"/>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lvl="0" algn="ctr"/>
            <a:r>
              <a:rPr lang="ru-RU" sz="2000" b="1" dirty="0">
                <a:solidFill>
                  <a:srgbClr val="9BBB59">
                    <a:lumMod val="50000"/>
                  </a:srgbClr>
                </a:solidFill>
              </a:rPr>
              <a:t>(АКШ миллион доллары  </a:t>
            </a:r>
            <a:r>
              <a:rPr lang="ru-RU" sz="2000" b="1" dirty="0" err="1">
                <a:solidFill>
                  <a:srgbClr val="9BBB59">
                    <a:lumMod val="50000"/>
                  </a:srgbClr>
                </a:solidFill>
              </a:rPr>
              <a:t>жана</a:t>
            </a:r>
            <a:r>
              <a:rPr lang="ru-RU" sz="2000" b="1" dirty="0">
                <a:solidFill>
                  <a:srgbClr val="9BBB59">
                    <a:lumMod val="50000"/>
                  </a:srgbClr>
                </a:solidFill>
              </a:rPr>
              <a:t> </a:t>
            </a:r>
            <a:r>
              <a:rPr lang="ru-RU" sz="2000" b="1" dirty="0" err="1">
                <a:solidFill>
                  <a:srgbClr val="9BBB59">
                    <a:lumMod val="50000"/>
                  </a:srgbClr>
                </a:solidFill>
              </a:rPr>
              <a:t>жалпы</a:t>
            </a:r>
            <a:r>
              <a:rPr lang="ru-RU" sz="2000" b="1" dirty="0">
                <a:solidFill>
                  <a:srgbClr val="9BBB59">
                    <a:lumMod val="50000"/>
                  </a:srgbClr>
                </a:solidFill>
              </a:rPr>
              <a:t> </a:t>
            </a:r>
            <a:r>
              <a:rPr lang="ru-RU" sz="2000" b="1" dirty="0" err="1">
                <a:solidFill>
                  <a:srgbClr val="9BBB59">
                    <a:lumMod val="50000"/>
                  </a:srgbClr>
                </a:solidFill>
              </a:rPr>
              <a:t>санына</a:t>
            </a:r>
            <a:r>
              <a:rPr lang="ru-RU" sz="2000" b="1" dirty="0">
                <a:solidFill>
                  <a:srgbClr val="9BBB59">
                    <a:lumMod val="50000"/>
                  </a:srgbClr>
                </a:solidFill>
              </a:rPr>
              <a:t> </a:t>
            </a:r>
            <a:r>
              <a:rPr lang="ru-RU" sz="2000" b="1" dirty="0" err="1">
                <a:solidFill>
                  <a:srgbClr val="9BBB59">
                    <a:lumMod val="50000"/>
                  </a:srgbClr>
                </a:solidFill>
              </a:rPr>
              <a:t>пайыз</a:t>
            </a:r>
            <a:r>
              <a:rPr lang="ru-RU" sz="2000" b="1" dirty="0">
                <a:solidFill>
                  <a:srgbClr val="9BBB59">
                    <a:lumMod val="50000"/>
                  </a:srgbClr>
                </a:solidFill>
              </a:rPr>
              <a:t> </a:t>
            </a:r>
            <a:r>
              <a:rPr lang="ru-RU" sz="2000" b="1" dirty="0" err="1">
                <a:solidFill>
                  <a:srgbClr val="9BBB59">
                    <a:lumMod val="50000"/>
                  </a:srgbClr>
                </a:solidFill>
              </a:rPr>
              <a:t>менен</a:t>
            </a:r>
            <a:r>
              <a:rPr lang="ru-RU" sz="2000" b="1" dirty="0">
                <a:solidFill>
                  <a:srgbClr val="9BBB59">
                    <a:lumMod val="50000"/>
                  </a:srgbClr>
                </a:solidFill>
              </a:rPr>
              <a:t>)</a:t>
            </a:r>
            <a:endParaRPr lang="ru-RU" sz="2000" b="1" i="1" dirty="0">
              <a:solidFill>
                <a:schemeClr val="tx2">
                  <a:lumMod val="50000"/>
                </a:schemeClr>
              </a:solidFill>
            </a:endParaRPr>
          </a:p>
        </p:txBody>
      </p:sp>
      <p:graphicFrame>
        <p:nvGraphicFramePr>
          <p:cNvPr id="11" name="Объект 3"/>
          <p:cNvGraphicFramePr>
            <a:graphicFrameLocks noGrp="1"/>
          </p:cNvGraphicFramePr>
          <p:nvPr>
            <p:ph idx="1"/>
            <p:extLst>
              <p:ext uri="{D42A27DB-BD31-4B8C-83A1-F6EECF244321}">
                <p14:modId xmlns:p14="http://schemas.microsoft.com/office/powerpoint/2010/main" val="3095738996"/>
              </p:ext>
            </p:extLst>
          </p:nvPr>
        </p:nvGraphicFramePr>
        <p:xfrm>
          <a:off x="876100" y="2064822"/>
          <a:ext cx="4010531" cy="3451460"/>
        </p:xfrm>
        <a:graphic>
          <a:graphicData uri="http://schemas.openxmlformats.org/drawingml/2006/table">
            <a:tbl>
              <a:tblPr firstRow="1" bandRow="1">
                <a:tableStyleId>{5C22544A-7EE6-4342-B048-85BDC9FD1C3A}</a:tableStyleId>
              </a:tblPr>
              <a:tblGrid>
                <a:gridCol w="2419631"/>
                <a:gridCol w="828728"/>
                <a:gridCol w="762172"/>
              </a:tblGrid>
              <a:tr h="314601">
                <a:tc>
                  <a:txBody>
                    <a:bodyPr/>
                    <a:lstStyle/>
                    <a:p>
                      <a:r>
                        <a:rPr lang="ru-RU" sz="1600" b="1" dirty="0" smtClean="0">
                          <a:solidFill>
                            <a:schemeClr val="tx2">
                              <a:lumMod val="50000"/>
                            </a:schemeClr>
                          </a:solidFill>
                        </a:rPr>
                        <a:t>Китай</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303,0</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49,1</a:t>
                      </a:r>
                    </a:p>
                  </a:txBody>
                  <a:tcPr/>
                </a:tc>
              </a:tr>
              <a:tr h="314601">
                <a:tc>
                  <a:txBody>
                    <a:bodyPr/>
                    <a:lstStyle/>
                    <a:p>
                      <a:r>
                        <a:rPr lang="ru-RU" sz="1600" b="1" dirty="0" smtClean="0">
                          <a:solidFill>
                            <a:schemeClr val="tx2">
                              <a:lumMod val="50000"/>
                            </a:schemeClr>
                          </a:solidFill>
                        </a:rPr>
                        <a:t>Россия </a:t>
                      </a:r>
                      <a:r>
                        <a:rPr lang="ru-RU" sz="1600" b="1" dirty="0" err="1" smtClean="0">
                          <a:solidFill>
                            <a:schemeClr val="tx2">
                              <a:lumMod val="50000"/>
                            </a:schemeClr>
                          </a:solidFill>
                        </a:rPr>
                        <a:t>Федерациясы</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98,6</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16,0</a:t>
                      </a:r>
                      <a:endParaRPr lang="ru-RU" sz="1600" b="1" dirty="0">
                        <a:solidFill>
                          <a:schemeClr val="tx2">
                            <a:lumMod val="50000"/>
                          </a:schemeClr>
                        </a:solidFill>
                      </a:endParaRPr>
                    </a:p>
                  </a:txBody>
                  <a:tcPr/>
                </a:tc>
              </a:tr>
              <a:tr h="314601">
                <a:tc>
                  <a:txBody>
                    <a:bodyPr/>
                    <a:lstStyle/>
                    <a:p>
                      <a:r>
                        <a:rPr lang="ru-RU" sz="1600" b="1" dirty="0" err="1" smtClean="0">
                          <a:solidFill>
                            <a:schemeClr val="tx2">
                              <a:lumMod val="50000"/>
                            </a:schemeClr>
                          </a:solidFill>
                        </a:rPr>
                        <a:t>Казакстан</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47,0</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7,6</a:t>
                      </a:r>
                      <a:endParaRPr lang="ru-RU" sz="1600" b="1" dirty="0">
                        <a:solidFill>
                          <a:schemeClr val="tx2">
                            <a:lumMod val="50000"/>
                          </a:schemeClr>
                        </a:solidFill>
                      </a:endParaRPr>
                    </a:p>
                  </a:txBody>
                  <a:tcPr/>
                </a:tc>
              </a:tr>
              <a:tr h="314601">
                <a:tc>
                  <a:txBody>
                    <a:bodyPr/>
                    <a:lstStyle/>
                    <a:p>
                      <a:r>
                        <a:rPr lang="ru-RU" sz="1600" b="1" dirty="0" smtClean="0">
                          <a:solidFill>
                            <a:schemeClr val="tx2">
                              <a:lumMod val="50000"/>
                            </a:schemeClr>
                          </a:solidFill>
                        </a:rPr>
                        <a:t>Германия</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33,6</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5,4</a:t>
                      </a:r>
                      <a:endParaRPr lang="ru-RU" sz="1600" b="1" dirty="0">
                        <a:solidFill>
                          <a:schemeClr val="tx2">
                            <a:lumMod val="50000"/>
                          </a:schemeClr>
                        </a:solidFill>
                      </a:endParaRPr>
                    </a:p>
                  </a:txBody>
                  <a:tcPr/>
                </a:tc>
              </a:tr>
              <a:tr h="433940">
                <a:tc>
                  <a:txBody>
                    <a:bodyPr/>
                    <a:lstStyle/>
                    <a:p>
                      <a:r>
                        <a:rPr lang="ru-RU" sz="1600" b="1" dirty="0" err="1" smtClean="0">
                          <a:solidFill>
                            <a:schemeClr val="tx2">
                              <a:lumMod val="50000"/>
                            </a:schemeClr>
                          </a:solidFill>
                        </a:rPr>
                        <a:t>Бириккен</a:t>
                      </a:r>
                      <a:r>
                        <a:rPr lang="ru-RU" sz="1600" b="1" dirty="0" smtClean="0">
                          <a:solidFill>
                            <a:schemeClr val="tx2">
                              <a:lumMod val="50000"/>
                            </a:schemeClr>
                          </a:solidFill>
                        </a:rPr>
                        <a:t> </a:t>
                      </a:r>
                      <a:r>
                        <a:rPr lang="ru-RU" sz="1600" b="1" dirty="0" err="1" smtClean="0">
                          <a:solidFill>
                            <a:schemeClr val="tx2">
                              <a:lumMod val="50000"/>
                            </a:schemeClr>
                          </a:solidFill>
                        </a:rPr>
                        <a:t>Падышалыгы</a:t>
                      </a:r>
                      <a:r>
                        <a:rPr lang="ru-RU" sz="1600" b="1" dirty="0" smtClean="0">
                          <a:solidFill>
                            <a:schemeClr val="tx2">
                              <a:lumMod val="50000"/>
                            </a:schemeClr>
                          </a:solidFill>
                        </a:rPr>
                        <a:t> </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28,9</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4,7</a:t>
                      </a:r>
                      <a:endParaRPr lang="ru-RU" sz="1600" b="1" dirty="0">
                        <a:solidFill>
                          <a:schemeClr val="tx2">
                            <a:lumMod val="50000"/>
                          </a:schemeClr>
                        </a:solidFill>
                      </a:endParaRPr>
                    </a:p>
                  </a:txBody>
                  <a:tcPr/>
                </a:tc>
              </a:tr>
              <a:tr h="314601">
                <a:tc>
                  <a:txBody>
                    <a:bodyPr/>
                    <a:lstStyle/>
                    <a:p>
                      <a:r>
                        <a:rPr lang="ru-RU" sz="1600" b="1" dirty="0" smtClean="0">
                          <a:solidFill>
                            <a:schemeClr val="tx2">
                              <a:lumMod val="50000"/>
                            </a:schemeClr>
                          </a:solidFill>
                        </a:rPr>
                        <a:t>Нидерланды</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25,4</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4,1</a:t>
                      </a:r>
                      <a:endParaRPr lang="ru-RU" sz="1600" b="1" dirty="0">
                        <a:solidFill>
                          <a:schemeClr val="tx2">
                            <a:lumMod val="50000"/>
                          </a:schemeClr>
                        </a:solidFill>
                      </a:endParaRPr>
                    </a:p>
                  </a:txBody>
                  <a:tcPr/>
                </a:tc>
              </a:tr>
              <a:tr h="314601">
                <a:tc>
                  <a:txBody>
                    <a:bodyPr/>
                    <a:lstStyle/>
                    <a:p>
                      <a:pPr marL="0" algn="l" defTabSz="914400" rtl="0" eaLnBrk="1" fontAlgn="b" latinLnBrk="0" hangingPunct="1"/>
                      <a:r>
                        <a:rPr lang="ru-RU" sz="1600" b="1" kern="1200" dirty="0" err="1">
                          <a:solidFill>
                            <a:schemeClr val="tx2">
                              <a:lumMod val="50000"/>
                            </a:schemeClr>
                          </a:solidFill>
                          <a:latin typeface="+mn-lt"/>
                          <a:ea typeface="+mn-ea"/>
                          <a:cs typeface="+mn-cs"/>
                        </a:rPr>
                        <a:t>Түркия</a:t>
                      </a:r>
                      <a:endParaRPr lang="ru-RU" sz="1600" b="1" kern="1200" dirty="0">
                        <a:solidFill>
                          <a:schemeClr val="tx2">
                            <a:lumMod val="50000"/>
                          </a:schemeClr>
                        </a:solidFill>
                        <a:latin typeface="+mn-lt"/>
                        <a:ea typeface="+mn-ea"/>
                        <a:cs typeface="+mn-cs"/>
                      </a:endParaRPr>
                    </a:p>
                  </a:txBody>
                  <a:tcPr marL="85725" marR="9525" marT="9525" marB="0" anchor="b"/>
                </a:tc>
                <a:tc>
                  <a:txBody>
                    <a:bodyPr/>
                    <a:lstStyle/>
                    <a:p>
                      <a:pPr algn="r"/>
                      <a:r>
                        <a:rPr lang="ru-RU" sz="1600" b="1" dirty="0" smtClean="0">
                          <a:solidFill>
                            <a:schemeClr val="tx2">
                              <a:lumMod val="50000"/>
                            </a:schemeClr>
                          </a:solidFill>
                        </a:rPr>
                        <a:t>17,2</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2,8</a:t>
                      </a:r>
                      <a:endParaRPr lang="ru-RU" sz="1600" b="1" dirty="0">
                        <a:solidFill>
                          <a:schemeClr val="tx2">
                            <a:lumMod val="50000"/>
                          </a:schemeClr>
                        </a:solidFill>
                      </a:endParaRPr>
                    </a:p>
                  </a:txBody>
                  <a:tcPr/>
                </a:tc>
              </a:tr>
              <a:tr h="314601">
                <a:tc>
                  <a:txBody>
                    <a:bodyPr/>
                    <a:lstStyle/>
                    <a:p>
                      <a:r>
                        <a:rPr lang="ru-RU" sz="1600" b="1" dirty="0" smtClean="0">
                          <a:solidFill>
                            <a:schemeClr val="tx2">
                              <a:lumMod val="50000"/>
                            </a:schemeClr>
                          </a:solidFill>
                        </a:rPr>
                        <a:t>Япония </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15,9</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2,6</a:t>
                      </a:r>
                      <a:endParaRPr lang="ru-RU" sz="1600" b="1" dirty="0">
                        <a:solidFill>
                          <a:schemeClr val="tx2">
                            <a:lumMod val="50000"/>
                          </a:schemeClr>
                        </a:solidFill>
                      </a:endParaRPr>
                    </a:p>
                  </a:txBody>
                  <a:tcPr/>
                </a:tc>
              </a:tr>
              <a:tr h="314601">
                <a:tc>
                  <a:txBody>
                    <a:bodyPr/>
                    <a:lstStyle/>
                    <a:p>
                      <a:r>
                        <a:rPr lang="ru-RU" sz="1600" b="1" dirty="0" smtClean="0">
                          <a:solidFill>
                            <a:schemeClr val="tx2">
                              <a:lumMod val="50000"/>
                            </a:schemeClr>
                          </a:solidFill>
                        </a:rPr>
                        <a:t>Кипр</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11,0</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1,8</a:t>
                      </a:r>
                      <a:endParaRPr lang="ru-RU" sz="1600" b="1" dirty="0">
                        <a:solidFill>
                          <a:schemeClr val="tx2">
                            <a:lumMod val="50000"/>
                          </a:schemeClr>
                        </a:solidFill>
                      </a:endParaRPr>
                    </a:p>
                  </a:txBody>
                  <a:tcPr/>
                </a:tc>
              </a:tr>
              <a:tr h="314601">
                <a:tc>
                  <a:txBody>
                    <a:bodyPr/>
                    <a:lstStyle/>
                    <a:p>
                      <a:r>
                        <a:rPr lang="ru-RU" sz="1600" b="1" dirty="0" smtClean="0">
                          <a:solidFill>
                            <a:schemeClr val="tx2">
                              <a:lumMod val="50000"/>
                            </a:schemeClr>
                          </a:solidFill>
                        </a:rPr>
                        <a:t>АКШ</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7,4</a:t>
                      </a:r>
                      <a:endParaRPr lang="ru-RU" sz="1600" b="1" dirty="0">
                        <a:solidFill>
                          <a:schemeClr val="tx2">
                            <a:lumMod val="50000"/>
                          </a:schemeClr>
                        </a:solidFill>
                      </a:endParaRPr>
                    </a:p>
                  </a:txBody>
                  <a:tcPr/>
                </a:tc>
                <a:tc>
                  <a:txBody>
                    <a:bodyPr/>
                    <a:lstStyle/>
                    <a:p>
                      <a:pPr algn="r"/>
                      <a:r>
                        <a:rPr lang="ru-RU" sz="1600" b="1" dirty="0" smtClean="0">
                          <a:solidFill>
                            <a:schemeClr val="tx2">
                              <a:lumMod val="50000"/>
                            </a:schemeClr>
                          </a:solidFill>
                        </a:rPr>
                        <a:t>1,2</a:t>
                      </a:r>
                      <a:endParaRPr lang="ru-RU" sz="1600" b="1" dirty="0">
                        <a:solidFill>
                          <a:schemeClr val="tx2">
                            <a:lumMod val="50000"/>
                          </a:schemeClr>
                        </a:solidFill>
                      </a:endParaRPr>
                    </a:p>
                  </a:txBody>
                  <a:tcPr/>
                </a:tc>
              </a:tr>
            </a:tbl>
          </a:graphicData>
        </a:graphic>
      </p:graphicFrame>
      <p:graphicFrame>
        <p:nvGraphicFramePr>
          <p:cNvPr id="12" name="Объект 3"/>
          <p:cNvGraphicFramePr>
            <a:graphicFrameLocks/>
          </p:cNvGraphicFramePr>
          <p:nvPr>
            <p:extLst>
              <p:ext uri="{D42A27DB-BD31-4B8C-83A1-F6EECF244321}">
                <p14:modId xmlns:p14="http://schemas.microsoft.com/office/powerpoint/2010/main" val="4231997734"/>
              </p:ext>
            </p:extLst>
          </p:nvPr>
        </p:nvGraphicFramePr>
        <p:xfrm>
          <a:off x="4932040" y="2060846"/>
          <a:ext cx="4104456" cy="3456387"/>
        </p:xfrm>
        <a:graphic>
          <a:graphicData uri="http://schemas.openxmlformats.org/drawingml/2006/table">
            <a:tbl>
              <a:tblPr firstRow="1" bandRow="1">
                <a:tableStyleId>{5C22544A-7EE6-4342-B048-85BDC9FD1C3A}</a:tableStyleId>
              </a:tblPr>
              <a:tblGrid>
                <a:gridCol w="2476297"/>
                <a:gridCol w="848137"/>
                <a:gridCol w="780022"/>
              </a:tblGrid>
              <a:tr h="384043">
                <a:tc>
                  <a:txBody>
                    <a:bodyPr/>
                    <a:lstStyle/>
                    <a:p>
                      <a:pPr marL="0" algn="l" defTabSz="914400" rtl="0" eaLnBrk="1" latinLnBrk="0" hangingPunct="1"/>
                      <a:r>
                        <a:rPr lang="ru-RU" sz="1800" b="1" kern="1200" dirty="0" smtClean="0">
                          <a:solidFill>
                            <a:schemeClr val="tx2">
                              <a:lumMod val="50000"/>
                            </a:schemeClr>
                          </a:solidFill>
                        </a:rPr>
                        <a:t>Бишкек ш.</a:t>
                      </a:r>
                      <a:endParaRPr lang="ru-RU" sz="1800" b="1" kern="1200" dirty="0">
                        <a:solidFill>
                          <a:schemeClr val="tx2">
                            <a:lumMod val="50000"/>
                          </a:schemeClr>
                        </a:solidFill>
                        <a:latin typeface="+mn-lt"/>
                        <a:ea typeface="+mn-ea"/>
                        <a:cs typeface="+mn-cs"/>
                      </a:endParaRPr>
                    </a:p>
                  </a:txBody>
                  <a:tcPr/>
                </a:tc>
                <a:tc>
                  <a:txBody>
                    <a:bodyPr/>
                    <a:lstStyle/>
                    <a:p>
                      <a:r>
                        <a:rPr lang="ru-RU" dirty="0" smtClean="0">
                          <a:solidFill>
                            <a:schemeClr val="tx2">
                              <a:lumMod val="50000"/>
                            </a:schemeClr>
                          </a:solidFill>
                        </a:rPr>
                        <a:t>273,1</a:t>
                      </a:r>
                      <a:endParaRPr lang="ru-RU" dirty="0">
                        <a:solidFill>
                          <a:schemeClr val="tx2">
                            <a:lumMod val="50000"/>
                          </a:schemeClr>
                        </a:solidFill>
                      </a:endParaRPr>
                    </a:p>
                  </a:txBody>
                  <a:tcPr/>
                </a:tc>
                <a:tc>
                  <a:txBody>
                    <a:bodyPr/>
                    <a:lstStyle/>
                    <a:p>
                      <a:r>
                        <a:rPr lang="ru-RU" dirty="0" smtClean="0">
                          <a:solidFill>
                            <a:schemeClr val="tx2">
                              <a:lumMod val="50000"/>
                            </a:schemeClr>
                          </a:solidFill>
                        </a:rPr>
                        <a:t>44,3</a:t>
                      </a:r>
                      <a:endParaRPr lang="ru-RU" dirty="0">
                        <a:solidFill>
                          <a:schemeClr val="tx2">
                            <a:lumMod val="50000"/>
                          </a:schemeClr>
                        </a:solidFill>
                      </a:endParaRPr>
                    </a:p>
                  </a:txBody>
                  <a:tcPr/>
                </a:tc>
              </a:tr>
              <a:tr h="3840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err="1" smtClean="0">
                          <a:solidFill>
                            <a:schemeClr val="tx2">
                              <a:lumMod val="50000"/>
                            </a:schemeClr>
                          </a:solidFill>
                        </a:rPr>
                        <a:t>Ч</a:t>
                      </a:r>
                      <a:r>
                        <a:rPr lang="ru-RU" sz="1800" b="1" kern="1200" dirty="0" err="1" smtClean="0">
                          <a:solidFill>
                            <a:schemeClr val="tx2">
                              <a:lumMod val="50000"/>
                            </a:schemeClr>
                          </a:solidFill>
                          <a:latin typeface="+mn-lt"/>
                          <a:ea typeface="+mn-ea"/>
                          <a:cs typeface="+mn-cs"/>
                        </a:rPr>
                        <a:t>ү</a:t>
                      </a:r>
                      <a:r>
                        <a:rPr lang="ru-RU" b="1" dirty="0" err="1" smtClean="0">
                          <a:solidFill>
                            <a:schemeClr val="tx2">
                              <a:lumMod val="50000"/>
                            </a:schemeClr>
                          </a:solidFill>
                        </a:rPr>
                        <a:t>й</a:t>
                      </a:r>
                      <a:r>
                        <a:rPr lang="ru-RU" b="1" dirty="0" smtClean="0">
                          <a:solidFill>
                            <a:schemeClr val="tx2">
                              <a:lumMod val="50000"/>
                            </a:schemeClr>
                          </a:solidFill>
                        </a:rPr>
                        <a:t> </a:t>
                      </a:r>
                      <a:r>
                        <a:rPr lang="ru-RU" b="1" dirty="0" err="1" smtClean="0">
                          <a:solidFill>
                            <a:schemeClr val="tx2">
                              <a:lumMod val="50000"/>
                            </a:schemeClr>
                          </a:solidFill>
                        </a:rPr>
                        <a:t>облусу</a:t>
                      </a:r>
                      <a:endParaRPr lang="ru-RU" b="1" dirty="0">
                        <a:solidFill>
                          <a:schemeClr val="tx2">
                            <a:lumMod val="50000"/>
                          </a:schemeClr>
                        </a:solidFill>
                      </a:endParaRPr>
                    </a:p>
                  </a:txBody>
                  <a:tcPr/>
                </a:tc>
                <a:tc>
                  <a:txBody>
                    <a:bodyPr/>
                    <a:lstStyle/>
                    <a:p>
                      <a:r>
                        <a:rPr lang="ru-RU" dirty="0" smtClean="0">
                          <a:solidFill>
                            <a:schemeClr val="tx2">
                              <a:lumMod val="50000"/>
                            </a:schemeClr>
                          </a:solidFill>
                        </a:rPr>
                        <a:t>191,8</a:t>
                      </a:r>
                      <a:endParaRPr lang="ru-RU" dirty="0">
                        <a:solidFill>
                          <a:schemeClr val="tx2">
                            <a:lumMod val="50000"/>
                          </a:schemeClr>
                        </a:solidFill>
                      </a:endParaRPr>
                    </a:p>
                  </a:txBody>
                  <a:tcPr/>
                </a:tc>
                <a:tc>
                  <a:txBody>
                    <a:bodyPr/>
                    <a:lstStyle/>
                    <a:p>
                      <a:r>
                        <a:rPr lang="ru-RU" dirty="0" smtClean="0">
                          <a:solidFill>
                            <a:schemeClr val="tx2">
                              <a:lumMod val="50000"/>
                            </a:schemeClr>
                          </a:solidFill>
                        </a:rPr>
                        <a:t>31,1</a:t>
                      </a:r>
                      <a:endParaRPr lang="ru-RU" dirty="0">
                        <a:solidFill>
                          <a:schemeClr val="tx2">
                            <a:lumMod val="50000"/>
                          </a:schemeClr>
                        </a:solidFill>
                      </a:endParaRPr>
                    </a:p>
                  </a:txBody>
                  <a:tcPr/>
                </a:tc>
              </a:tr>
              <a:tr h="3840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err="1" smtClean="0">
                          <a:solidFill>
                            <a:schemeClr val="tx2">
                              <a:lumMod val="50000"/>
                            </a:schemeClr>
                          </a:solidFill>
                        </a:rPr>
                        <a:t>Жалал</a:t>
                      </a:r>
                      <a:r>
                        <a:rPr lang="ru-RU" b="1" dirty="0" smtClean="0">
                          <a:solidFill>
                            <a:schemeClr val="tx2">
                              <a:lumMod val="50000"/>
                            </a:schemeClr>
                          </a:solidFill>
                        </a:rPr>
                        <a:t>- </a:t>
                      </a:r>
                      <a:r>
                        <a:rPr lang="ru-RU" b="1" dirty="0" err="1" smtClean="0">
                          <a:solidFill>
                            <a:schemeClr val="tx2">
                              <a:lumMod val="50000"/>
                            </a:schemeClr>
                          </a:solidFill>
                        </a:rPr>
                        <a:t>Абад</a:t>
                      </a:r>
                      <a:r>
                        <a:rPr lang="ru-RU" b="1" baseline="0" dirty="0" smtClean="0">
                          <a:solidFill>
                            <a:schemeClr val="tx2">
                              <a:lumMod val="50000"/>
                            </a:schemeClr>
                          </a:solidFill>
                        </a:rPr>
                        <a:t> </a:t>
                      </a:r>
                      <a:r>
                        <a:rPr lang="ru-RU" b="1" dirty="0" err="1" smtClean="0">
                          <a:solidFill>
                            <a:schemeClr val="tx2">
                              <a:lumMod val="50000"/>
                            </a:schemeClr>
                          </a:solidFill>
                        </a:rPr>
                        <a:t>облусу</a:t>
                      </a:r>
                      <a:endParaRPr lang="ru-RU" b="1" dirty="0">
                        <a:solidFill>
                          <a:schemeClr val="tx2">
                            <a:lumMod val="50000"/>
                          </a:schemeClr>
                        </a:solidFill>
                      </a:endParaRPr>
                    </a:p>
                  </a:txBody>
                  <a:tcPr/>
                </a:tc>
                <a:tc>
                  <a:txBody>
                    <a:bodyPr/>
                    <a:lstStyle/>
                    <a:p>
                      <a:r>
                        <a:rPr lang="ru-RU" dirty="0" smtClean="0">
                          <a:solidFill>
                            <a:schemeClr val="tx2">
                              <a:lumMod val="50000"/>
                            </a:schemeClr>
                          </a:solidFill>
                        </a:rPr>
                        <a:t>119,8</a:t>
                      </a:r>
                      <a:endParaRPr lang="ru-RU" dirty="0">
                        <a:solidFill>
                          <a:schemeClr val="tx2">
                            <a:lumMod val="50000"/>
                          </a:schemeClr>
                        </a:solidFill>
                      </a:endParaRPr>
                    </a:p>
                  </a:txBody>
                  <a:tcPr/>
                </a:tc>
                <a:tc>
                  <a:txBody>
                    <a:bodyPr/>
                    <a:lstStyle/>
                    <a:p>
                      <a:r>
                        <a:rPr lang="ru-RU" dirty="0" smtClean="0">
                          <a:solidFill>
                            <a:schemeClr val="tx2">
                              <a:lumMod val="50000"/>
                            </a:schemeClr>
                          </a:solidFill>
                        </a:rPr>
                        <a:t>19,4</a:t>
                      </a:r>
                      <a:endParaRPr lang="ru-RU" dirty="0">
                        <a:solidFill>
                          <a:schemeClr val="tx2">
                            <a:lumMod val="50000"/>
                          </a:schemeClr>
                        </a:solidFill>
                      </a:endParaRPr>
                    </a:p>
                  </a:txBody>
                  <a:tcPr/>
                </a:tc>
              </a:tr>
              <a:tr h="3840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err="1" smtClean="0">
                          <a:solidFill>
                            <a:schemeClr val="tx2">
                              <a:lumMod val="50000"/>
                            </a:schemeClr>
                          </a:solidFill>
                        </a:rPr>
                        <a:t>Ыссык-К</a:t>
                      </a:r>
                      <a:r>
                        <a:rPr lang="ru-RU" sz="1800" b="1" kern="1200" dirty="0" err="1" smtClean="0">
                          <a:solidFill>
                            <a:schemeClr val="tx2">
                              <a:lumMod val="50000"/>
                            </a:schemeClr>
                          </a:solidFill>
                          <a:latin typeface="+mn-lt"/>
                          <a:ea typeface="+mn-ea"/>
                          <a:cs typeface="+mn-cs"/>
                        </a:rPr>
                        <a:t>ө</a:t>
                      </a:r>
                      <a:r>
                        <a:rPr lang="ru-RU" b="1" dirty="0" err="1" smtClean="0">
                          <a:solidFill>
                            <a:schemeClr val="tx2">
                              <a:lumMod val="50000"/>
                            </a:schemeClr>
                          </a:solidFill>
                        </a:rPr>
                        <a:t>л</a:t>
                      </a:r>
                      <a:r>
                        <a:rPr lang="ru-RU" b="1" baseline="0" dirty="0" smtClean="0">
                          <a:solidFill>
                            <a:schemeClr val="tx2">
                              <a:lumMod val="50000"/>
                            </a:schemeClr>
                          </a:solidFill>
                        </a:rPr>
                        <a:t> </a:t>
                      </a:r>
                      <a:r>
                        <a:rPr lang="ru-RU" b="1" dirty="0" err="1" smtClean="0">
                          <a:solidFill>
                            <a:schemeClr val="tx2">
                              <a:lumMod val="50000"/>
                            </a:schemeClr>
                          </a:solidFill>
                        </a:rPr>
                        <a:t>облусу</a:t>
                      </a:r>
                      <a:endParaRPr lang="ru-RU" b="1" dirty="0" smtClean="0">
                        <a:solidFill>
                          <a:schemeClr val="tx2">
                            <a:lumMod val="50000"/>
                          </a:schemeClr>
                        </a:solidFill>
                      </a:endParaRPr>
                    </a:p>
                  </a:txBody>
                  <a:tcPr/>
                </a:tc>
                <a:tc>
                  <a:txBody>
                    <a:bodyPr/>
                    <a:lstStyle/>
                    <a:p>
                      <a:r>
                        <a:rPr lang="ru-RU" dirty="0" smtClean="0">
                          <a:solidFill>
                            <a:schemeClr val="tx2">
                              <a:lumMod val="50000"/>
                            </a:schemeClr>
                          </a:solidFill>
                        </a:rPr>
                        <a:t>25,0</a:t>
                      </a:r>
                      <a:endParaRPr lang="ru-RU" dirty="0">
                        <a:solidFill>
                          <a:schemeClr val="tx2">
                            <a:lumMod val="50000"/>
                          </a:schemeClr>
                        </a:solidFill>
                      </a:endParaRPr>
                    </a:p>
                  </a:txBody>
                  <a:tcPr/>
                </a:tc>
                <a:tc>
                  <a:txBody>
                    <a:bodyPr/>
                    <a:lstStyle/>
                    <a:p>
                      <a:r>
                        <a:rPr lang="ru-RU" dirty="0" smtClean="0">
                          <a:solidFill>
                            <a:schemeClr val="tx2">
                              <a:lumMod val="50000"/>
                            </a:schemeClr>
                          </a:solidFill>
                        </a:rPr>
                        <a:t>4,1</a:t>
                      </a:r>
                      <a:endParaRPr lang="ru-RU" dirty="0">
                        <a:solidFill>
                          <a:schemeClr val="tx2">
                            <a:lumMod val="50000"/>
                          </a:schemeClr>
                        </a:solidFill>
                      </a:endParaRPr>
                    </a:p>
                  </a:txBody>
                  <a:tcPr/>
                </a:tc>
              </a:tr>
              <a:tr h="3840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y-KG" b="1" dirty="0" smtClean="0">
                          <a:solidFill>
                            <a:schemeClr val="tx2">
                              <a:lumMod val="50000"/>
                            </a:schemeClr>
                          </a:solidFill>
                        </a:rPr>
                        <a:t>Баткен облусу </a:t>
                      </a:r>
                      <a:endParaRPr lang="ru-RU" b="1" dirty="0" smtClean="0">
                        <a:solidFill>
                          <a:schemeClr val="tx2">
                            <a:lumMod val="50000"/>
                          </a:schemeClr>
                        </a:solidFill>
                      </a:endParaRPr>
                    </a:p>
                  </a:txBody>
                  <a:tcPr/>
                </a:tc>
                <a:tc>
                  <a:txBody>
                    <a:bodyPr/>
                    <a:lstStyle/>
                    <a:p>
                      <a:r>
                        <a:rPr lang="ru-RU" dirty="0" smtClean="0">
                          <a:solidFill>
                            <a:schemeClr val="tx2">
                              <a:lumMod val="50000"/>
                            </a:schemeClr>
                          </a:solidFill>
                        </a:rPr>
                        <a:t>4,9</a:t>
                      </a:r>
                      <a:endParaRPr lang="ru-RU" dirty="0">
                        <a:solidFill>
                          <a:schemeClr val="tx2">
                            <a:lumMod val="50000"/>
                          </a:schemeClr>
                        </a:solidFill>
                      </a:endParaRPr>
                    </a:p>
                  </a:txBody>
                  <a:tcPr/>
                </a:tc>
                <a:tc>
                  <a:txBody>
                    <a:bodyPr/>
                    <a:lstStyle/>
                    <a:p>
                      <a:r>
                        <a:rPr lang="ru-RU" dirty="0" smtClean="0">
                          <a:solidFill>
                            <a:schemeClr val="tx2">
                              <a:lumMod val="50000"/>
                            </a:schemeClr>
                          </a:solidFill>
                        </a:rPr>
                        <a:t>0,8</a:t>
                      </a:r>
                      <a:endParaRPr lang="ru-RU" dirty="0">
                        <a:solidFill>
                          <a:schemeClr val="tx2">
                            <a:lumMod val="50000"/>
                          </a:schemeClr>
                        </a:solidFill>
                      </a:endParaRPr>
                    </a:p>
                  </a:txBody>
                  <a:tcPr/>
                </a:tc>
              </a:tr>
              <a:tr h="3840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y-KG" b="1" dirty="0" smtClean="0">
                          <a:solidFill>
                            <a:schemeClr val="tx2">
                              <a:lumMod val="50000"/>
                            </a:schemeClr>
                          </a:solidFill>
                        </a:rPr>
                        <a:t>Нарын облусу</a:t>
                      </a:r>
                      <a:endParaRPr lang="ru-RU" b="1" dirty="0" smtClean="0">
                        <a:solidFill>
                          <a:schemeClr val="tx2">
                            <a:lumMod val="50000"/>
                          </a:schemeClr>
                        </a:solidFill>
                      </a:endParaRPr>
                    </a:p>
                  </a:txBody>
                  <a:tcPr/>
                </a:tc>
                <a:tc>
                  <a:txBody>
                    <a:bodyPr/>
                    <a:lstStyle/>
                    <a:p>
                      <a:r>
                        <a:rPr lang="ru-RU" dirty="0" smtClean="0">
                          <a:solidFill>
                            <a:schemeClr val="tx2">
                              <a:lumMod val="50000"/>
                            </a:schemeClr>
                          </a:solidFill>
                        </a:rPr>
                        <a:t>0,2</a:t>
                      </a:r>
                      <a:endParaRPr lang="ru-RU" dirty="0">
                        <a:solidFill>
                          <a:schemeClr val="tx2">
                            <a:lumMod val="50000"/>
                          </a:schemeClr>
                        </a:solidFill>
                      </a:endParaRPr>
                    </a:p>
                  </a:txBody>
                  <a:tcPr/>
                </a:tc>
                <a:tc>
                  <a:txBody>
                    <a:bodyPr/>
                    <a:lstStyle/>
                    <a:p>
                      <a:r>
                        <a:rPr lang="ru-RU" dirty="0" smtClean="0">
                          <a:solidFill>
                            <a:schemeClr val="tx2">
                              <a:lumMod val="50000"/>
                            </a:schemeClr>
                          </a:solidFill>
                        </a:rPr>
                        <a:t>0,0</a:t>
                      </a:r>
                      <a:endParaRPr lang="ru-RU" dirty="0">
                        <a:solidFill>
                          <a:schemeClr val="tx2">
                            <a:lumMod val="50000"/>
                          </a:schemeClr>
                        </a:solidFill>
                      </a:endParaRPr>
                    </a:p>
                  </a:txBody>
                  <a:tcPr/>
                </a:tc>
              </a:tr>
              <a:tr h="3840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solidFill>
                            <a:schemeClr val="tx2">
                              <a:lumMod val="50000"/>
                            </a:schemeClr>
                          </a:solidFill>
                        </a:rPr>
                        <a:t>Ош</a:t>
                      </a:r>
                      <a:r>
                        <a:rPr lang="ru-RU" b="1" baseline="0" dirty="0" smtClean="0">
                          <a:solidFill>
                            <a:schemeClr val="tx2">
                              <a:lumMod val="50000"/>
                            </a:schemeClr>
                          </a:solidFill>
                        </a:rPr>
                        <a:t> </a:t>
                      </a:r>
                      <a:r>
                        <a:rPr lang="ru-RU" b="1" baseline="0" dirty="0" err="1" smtClean="0">
                          <a:solidFill>
                            <a:schemeClr val="tx2">
                              <a:lumMod val="50000"/>
                            </a:schemeClr>
                          </a:solidFill>
                        </a:rPr>
                        <a:t>облусу</a:t>
                      </a:r>
                      <a:endParaRPr lang="ru-RU" b="1" dirty="0">
                        <a:solidFill>
                          <a:schemeClr val="tx2">
                            <a:lumMod val="50000"/>
                          </a:schemeClr>
                        </a:solidFill>
                      </a:endParaRPr>
                    </a:p>
                  </a:txBody>
                  <a:tcPr/>
                </a:tc>
                <a:tc>
                  <a:txBody>
                    <a:bodyPr/>
                    <a:lstStyle/>
                    <a:p>
                      <a:r>
                        <a:rPr lang="ru-RU" dirty="0" smtClean="0">
                          <a:solidFill>
                            <a:schemeClr val="tx2">
                              <a:lumMod val="50000"/>
                            </a:schemeClr>
                          </a:solidFill>
                        </a:rPr>
                        <a:t>1,3</a:t>
                      </a:r>
                      <a:endParaRPr lang="ru-RU" dirty="0">
                        <a:solidFill>
                          <a:schemeClr val="tx2">
                            <a:lumMod val="50000"/>
                          </a:schemeClr>
                        </a:solidFill>
                      </a:endParaRPr>
                    </a:p>
                  </a:txBody>
                  <a:tcPr/>
                </a:tc>
                <a:tc>
                  <a:txBody>
                    <a:bodyPr/>
                    <a:lstStyle/>
                    <a:p>
                      <a:r>
                        <a:rPr lang="ru-RU" dirty="0" smtClean="0">
                          <a:solidFill>
                            <a:schemeClr val="tx2">
                              <a:lumMod val="50000"/>
                            </a:schemeClr>
                          </a:solidFill>
                        </a:rPr>
                        <a:t>0,2</a:t>
                      </a:r>
                      <a:endParaRPr lang="ru-RU" dirty="0">
                        <a:solidFill>
                          <a:schemeClr val="tx2">
                            <a:lumMod val="50000"/>
                          </a:schemeClr>
                        </a:solidFill>
                      </a:endParaRPr>
                    </a:p>
                  </a:txBody>
                  <a:tcPr/>
                </a:tc>
              </a:tr>
              <a:tr h="3840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y-KG" b="1" dirty="0" smtClean="0">
                          <a:solidFill>
                            <a:schemeClr val="tx2">
                              <a:lumMod val="50000"/>
                            </a:schemeClr>
                          </a:solidFill>
                        </a:rPr>
                        <a:t>Талас облусу</a:t>
                      </a:r>
                      <a:endParaRPr lang="ru-RU" b="1" dirty="0" smtClean="0">
                        <a:solidFill>
                          <a:schemeClr val="tx2">
                            <a:lumMod val="50000"/>
                          </a:schemeClr>
                        </a:solidFill>
                      </a:endParaRPr>
                    </a:p>
                  </a:txBody>
                  <a:tcPr/>
                </a:tc>
                <a:tc>
                  <a:txBody>
                    <a:bodyPr/>
                    <a:lstStyle/>
                    <a:p>
                      <a:r>
                        <a:rPr lang="ru-RU" dirty="0" smtClean="0">
                          <a:solidFill>
                            <a:schemeClr val="tx2">
                              <a:lumMod val="50000"/>
                            </a:schemeClr>
                          </a:solidFill>
                        </a:rPr>
                        <a:t>0,5</a:t>
                      </a:r>
                      <a:endParaRPr lang="ru-RU" dirty="0">
                        <a:solidFill>
                          <a:schemeClr val="tx2">
                            <a:lumMod val="50000"/>
                          </a:schemeClr>
                        </a:solidFill>
                      </a:endParaRPr>
                    </a:p>
                  </a:txBody>
                  <a:tcPr/>
                </a:tc>
                <a:tc>
                  <a:txBody>
                    <a:bodyPr/>
                    <a:lstStyle/>
                    <a:p>
                      <a:r>
                        <a:rPr lang="ru-RU" dirty="0" smtClean="0">
                          <a:solidFill>
                            <a:schemeClr val="tx2">
                              <a:lumMod val="50000"/>
                            </a:schemeClr>
                          </a:solidFill>
                        </a:rPr>
                        <a:t>0,1</a:t>
                      </a:r>
                      <a:endParaRPr lang="ru-RU" dirty="0">
                        <a:solidFill>
                          <a:schemeClr val="tx2">
                            <a:lumMod val="50000"/>
                          </a:schemeClr>
                        </a:solidFill>
                      </a:endParaRPr>
                    </a:p>
                  </a:txBody>
                  <a:tcPr/>
                </a:tc>
              </a:tr>
              <a:tr h="3840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solidFill>
                            <a:schemeClr val="tx2">
                              <a:lumMod val="50000"/>
                            </a:schemeClr>
                          </a:solidFill>
                        </a:rPr>
                        <a:t>Ош ш.</a:t>
                      </a:r>
                    </a:p>
                  </a:txBody>
                  <a:tcPr/>
                </a:tc>
                <a:tc>
                  <a:txBody>
                    <a:bodyPr/>
                    <a:lstStyle/>
                    <a:p>
                      <a:r>
                        <a:rPr lang="ru-RU" dirty="0" smtClean="0">
                          <a:solidFill>
                            <a:schemeClr val="tx2">
                              <a:lumMod val="50000"/>
                            </a:schemeClr>
                          </a:solidFill>
                        </a:rPr>
                        <a:t>0,2</a:t>
                      </a:r>
                      <a:endParaRPr lang="ru-RU" dirty="0">
                        <a:solidFill>
                          <a:schemeClr val="tx2">
                            <a:lumMod val="50000"/>
                          </a:schemeClr>
                        </a:solidFill>
                      </a:endParaRPr>
                    </a:p>
                  </a:txBody>
                  <a:tcPr/>
                </a:tc>
                <a:tc>
                  <a:txBody>
                    <a:bodyPr/>
                    <a:lstStyle/>
                    <a:p>
                      <a:r>
                        <a:rPr lang="ru-RU" dirty="0" smtClean="0">
                          <a:solidFill>
                            <a:schemeClr val="tx2">
                              <a:lumMod val="50000"/>
                            </a:schemeClr>
                          </a:solidFill>
                        </a:rPr>
                        <a:t>0,0</a:t>
                      </a:r>
                      <a:endParaRPr lang="ru-RU" dirty="0">
                        <a:solidFill>
                          <a:schemeClr val="tx2">
                            <a:lumMod val="50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234"/>
            <a:ext cx="8316416" cy="1195518"/>
          </a:xfrm>
        </p:spPr>
        <p:txBody>
          <a:bodyPr>
            <a:normAutofit fontScale="90000"/>
          </a:bodyPr>
          <a:lstStyle/>
          <a:p>
            <a:r>
              <a:rPr lang="ru-RU" sz="2900" b="1" dirty="0" smtClean="0">
                <a:solidFill>
                  <a:srgbClr val="002060"/>
                </a:solidFill>
                <a:latin typeface="Times New Roman" panose="02020603050405020304" pitchFamily="18" charset="0"/>
                <a:cs typeface="Times New Roman" panose="02020603050405020304" pitchFamily="18" charset="0"/>
              </a:rPr>
              <a:t>2017-ж</a:t>
            </a:r>
            <a:r>
              <a:rPr lang="ru-RU" sz="2900" b="1" dirty="0">
                <a:solidFill>
                  <a:srgbClr val="002060"/>
                </a:solidFill>
                <a:latin typeface="Times New Roman" panose="02020603050405020304" pitchFamily="18" charset="0"/>
                <a:cs typeface="Times New Roman" panose="02020603050405020304" pitchFamily="18" charset="0"/>
              </a:rPr>
              <a:t>. </a:t>
            </a:r>
            <a:r>
              <a:rPr lang="ru-RU" sz="2900" b="1" dirty="0" err="1">
                <a:solidFill>
                  <a:srgbClr val="002060"/>
                </a:solidFill>
                <a:latin typeface="Times New Roman" panose="02020603050405020304" pitchFamily="18" charset="0"/>
                <a:cs typeface="Times New Roman" panose="02020603050405020304" pitchFamily="18" charset="0"/>
              </a:rPr>
              <a:t>аймактар</a:t>
            </a:r>
            <a:r>
              <a:rPr lang="ru-RU" sz="2900" b="1" dirty="0">
                <a:solidFill>
                  <a:srgbClr val="002060"/>
                </a:solidFill>
                <a:latin typeface="Times New Roman" panose="02020603050405020304" pitchFamily="18" charset="0"/>
                <a:cs typeface="Times New Roman" panose="02020603050405020304" pitchFamily="18" charset="0"/>
              </a:rPr>
              <a:t> боюнча </a:t>
            </a:r>
            <a:r>
              <a:rPr lang="ru-RU" sz="2900" b="1" dirty="0" err="1" smtClean="0">
                <a:solidFill>
                  <a:srgbClr val="002060"/>
                </a:solidFill>
                <a:latin typeface="Times New Roman" panose="02020603050405020304" pitchFamily="18" charset="0"/>
                <a:cs typeface="Times New Roman" panose="02020603050405020304" pitchFamily="18" charset="0"/>
              </a:rPr>
              <a:t>өнөр</a:t>
            </a:r>
            <a:r>
              <a:rPr lang="ru-RU" sz="2900" b="1" dirty="0" smtClean="0">
                <a:solidFill>
                  <a:srgbClr val="002060"/>
                </a:solidFill>
                <a:latin typeface="Times New Roman" panose="02020603050405020304" pitchFamily="18" charset="0"/>
                <a:cs typeface="Times New Roman" panose="02020603050405020304" pitchFamily="18" charset="0"/>
              </a:rPr>
              <a:t> </a:t>
            </a:r>
            <a:r>
              <a:rPr lang="ru-RU" sz="2900" b="1" dirty="0" err="1">
                <a:solidFill>
                  <a:srgbClr val="002060"/>
                </a:solidFill>
                <a:latin typeface="Times New Roman" panose="02020603050405020304" pitchFamily="18" charset="0"/>
                <a:cs typeface="Times New Roman" panose="02020603050405020304" pitchFamily="18" charset="0"/>
              </a:rPr>
              <a:t>жай</a:t>
            </a:r>
            <a:r>
              <a:rPr lang="ru-RU" sz="2900" b="1" dirty="0">
                <a:solidFill>
                  <a:srgbClr val="002060"/>
                </a:solidFill>
                <a:latin typeface="Times New Roman" panose="02020603050405020304" pitchFamily="18" charset="0"/>
                <a:cs typeface="Times New Roman" panose="02020603050405020304" pitchFamily="18" charset="0"/>
              </a:rPr>
              <a:t> </a:t>
            </a:r>
            <a:r>
              <a:rPr lang="ru-RU" sz="2900" b="1" dirty="0" smtClean="0">
                <a:solidFill>
                  <a:srgbClr val="002060"/>
                </a:solidFill>
                <a:latin typeface="Times New Roman" panose="02020603050405020304" pitchFamily="18" charset="0"/>
                <a:cs typeface="Times New Roman" panose="02020603050405020304" pitchFamily="18" charset="0"/>
              </a:rPr>
              <a:t> </a:t>
            </a:r>
            <a:r>
              <a:rPr lang="ru-RU" sz="2900" b="1" dirty="0" err="1" smtClean="0">
                <a:solidFill>
                  <a:srgbClr val="002060"/>
                </a:solidFill>
                <a:latin typeface="Times New Roman" panose="02020603050405020304" pitchFamily="18" charset="0"/>
                <a:cs typeface="Times New Roman" panose="02020603050405020304" pitchFamily="18" charset="0"/>
              </a:rPr>
              <a:t>продукцияларынын</a:t>
            </a:r>
            <a:r>
              <a:rPr lang="ru-RU" sz="2900" b="1" dirty="0" smtClean="0">
                <a:solidFill>
                  <a:srgbClr val="002060"/>
                </a:solidFill>
                <a:latin typeface="Times New Roman" panose="02020603050405020304" pitchFamily="18" charset="0"/>
                <a:cs typeface="Times New Roman" panose="02020603050405020304" pitchFamily="18" charset="0"/>
              </a:rPr>
              <a:t> </a:t>
            </a:r>
            <a:r>
              <a:rPr lang="ru-RU" sz="2900" b="1" dirty="0">
                <a:solidFill>
                  <a:srgbClr val="002060"/>
                </a:solidFill>
                <a:latin typeface="Times New Roman" panose="02020603050405020304" pitchFamily="18" charset="0"/>
                <a:cs typeface="Times New Roman" panose="02020603050405020304" pitchFamily="18" charset="0"/>
              </a:rPr>
              <a:t>(</a:t>
            </a:r>
            <a:r>
              <a:rPr lang="ru-RU" sz="2900" b="1" dirty="0" err="1">
                <a:solidFill>
                  <a:srgbClr val="002060"/>
                </a:solidFill>
                <a:latin typeface="Times New Roman" panose="02020603050405020304" pitchFamily="18" charset="0"/>
                <a:cs typeface="Times New Roman" panose="02020603050405020304" pitchFamily="18" charset="0"/>
              </a:rPr>
              <a:t>иштердин</a:t>
            </a:r>
            <a:r>
              <a:rPr lang="ru-RU" sz="2900" b="1" dirty="0">
                <a:solidFill>
                  <a:srgbClr val="002060"/>
                </a:solidFill>
                <a:latin typeface="Times New Roman" panose="02020603050405020304" pitchFamily="18" charset="0"/>
                <a:cs typeface="Times New Roman" panose="02020603050405020304" pitchFamily="18" charset="0"/>
              </a:rPr>
              <a:t>, </a:t>
            </a:r>
            <a:r>
              <a:rPr lang="ru-RU" sz="2900" b="1" dirty="0" err="1">
                <a:solidFill>
                  <a:srgbClr val="002060"/>
                </a:solidFill>
                <a:latin typeface="Times New Roman" panose="02020603050405020304" pitchFamily="18" charset="0"/>
                <a:cs typeface="Times New Roman" panose="02020603050405020304" pitchFamily="18" charset="0"/>
              </a:rPr>
              <a:t>кызмат</a:t>
            </a:r>
            <a:r>
              <a:rPr lang="ru-RU" sz="2900" b="1" dirty="0">
                <a:solidFill>
                  <a:srgbClr val="002060"/>
                </a:solidFill>
                <a:latin typeface="Times New Roman" panose="02020603050405020304" pitchFamily="18" charset="0"/>
                <a:cs typeface="Times New Roman" panose="02020603050405020304" pitchFamily="18" charset="0"/>
              </a:rPr>
              <a:t> </a:t>
            </a:r>
            <a:r>
              <a:rPr lang="ru-RU" sz="2900" b="1" dirty="0" err="1">
                <a:solidFill>
                  <a:srgbClr val="002060"/>
                </a:solidFill>
                <a:latin typeface="Times New Roman" panose="02020603050405020304" pitchFamily="18" charset="0"/>
                <a:cs typeface="Times New Roman" panose="02020603050405020304" pitchFamily="18" charset="0"/>
              </a:rPr>
              <a:t>көрсөтүүлөрдүн</a:t>
            </a:r>
            <a:r>
              <a:rPr lang="ru-RU" sz="2900" b="1" dirty="0">
                <a:solidFill>
                  <a:srgbClr val="002060"/>
                </a:solidFill>
                <a:latin typeface="Times New Roman" panose="02020603050405020304" pitchFamily="18" charset="0"/>
                <a:cs typeface="Times New Roman" panose="02020603050405020304" pitchFamily="18" charset="0"/>
              </a:rPr>
              <a:t>) </a:t>
            </a:r>
            <a:r>
              <a:rPr lang="ru-RU" sz="2900" b="1" dirty="0" err="1" smtClean="0">
                <a:solidFill>
                  <a:srgbClr val="002060"/>
                </a:solidFill>
                <a:latin typeface="Times New Roman" panose="02020603050405020304" pitchFamily="18" charset="0"/>
                <a:cs typeface="Times New Roman" panose="02020603050405020304" pitchFamily="18" charset="0"/>
              </a:rPr>
              <a:t>көлөмү</a:t>
            </a:r>
            <a:r>
              <a:rPr lang="ru-RU" sz="2900" b="1" dirty="0" smtClean="0">
                <a:solidFill>
                  <a:srgbClr val="002060"/>
                </a:solidFill>
                <a:latin typeface="Times New Roman" panose="02020603050405020304" pitchFamily="18" charset="0"/>
                <a:cs typeface="Times New Roman" panose="02020603050405020304" pitchFamily="18" charset="0"/>
              </a:rPr>
              <a:t>.</a:t>
            </a:r>
            <a:r>
              <a:rPr lang="ru-RU" sz="3100" b="1" dirty="0" smtClean="0">
                <a:solidFill>
                  <a:srgbClr val="002060"/>
                </a:solidFill>
                <a:latin typeface="Times New Roman" panose="02020603050405020304" pitchFamily="18" charset="0"/>
                <a:cs typeface="Times New Roman" panose="02020603050405020304" pitchFamily="18" charset="0"/>
              </a:rPr>
              <a:t> </a:t>
            </a:r>
            <a:r>
              <a:rPr lang="ru-RU" sz="2200" i="1" dirty="0" smtClean="0">
                <a:latin typeface="Times New Roman" panose="02020603050405020304" pitchFamily="18" charset="0"/>
                <a:cs typeface="Times New Roman" panose="02020603050405020304" pitchFamily="18" charset="0"/>
              </a:rPr>
              <a:t>(</a:t>
            </a:r>
            <a:r>
              <a:rPr lang="ru-RU" sz="2200" i="1" dirty="0" err="1" smtClean="0">
                <a:latin typeface="Times New Roman" panose="02020603050405020304" pitchFamily="18" charset="0"/>
                <a:cs typeface="Times New Roman" panose="02020603050405020304" pitchFamily="18" charset="0"/>
              </a:rPr>
              <a:t>жыйынтыка</a:t>
            </a:r>
            <a:r>
              <a:rPr lang="ru-RU" sz="2200" i="1" dirty="0" smtClean="0">
                <a:latin typeface="Times New Roman" panose="02020603050405020304" pitchFamily="18" charset="0"/>
                <a:cs typeface="Times New Roman" panose="02020603050405020304" pitchFamily="18" charset="0"/>
              </a:rPr>
              <a:t> карата </a:t>
            </a:r>
            <a:r>
              <a:rPr lang="ru-RU" sz="2200" i="1" dirty="0" err="1" smtClean="0">
                <a:latin typeface="Times New Roman" panose="02020603050405020304" pitchFamily="18" charset="0"/>
                <a:cs typeface="Times New Roman" panose="02020603050405020304" pitchFamily="18" charset="0"/>
              </a:rPr>
              <a:t>пайыз</a:t>
            </a:r>
            <a:r>
              <a:rPr lang="ru-RU" sz="2200" i="1" dirty="0" smtClean="0">
                <a:latin typeface="Times New Roman" panose="02020603050405020304" pitchFamily="18" charset="0"/>
                <a:cs typeface="Times New Roman" panose="02020603050405020304" pitchFamily="18" charset="0"/>
              </a:rPr>
              <a:t> </a:t>
            </a:r>
            <a:r>
              <a:rPr lang="ru-RU" sz="2200" i="1" dirty="0" err="1" smtClean="0">
                <a:latin typeface="Times New Roman" panose="02020603050405020304" pitchFamily="18" charset="0"/>
                <a:cs typeface="Times New Roman" panose="02020603050405020304" pitchFamily="18" charset="0"/>
              </a:rPr>
              <a:t>менен</a:t>
            </a:r>
            <a:r>
              <a:rPr lang="ru-RU" sz="2200" i="1" dirty="0" smtClean="0">
                <a:latin typeface="Times New Roman" panose="02020603050405020304" pitchFamily="18" charset="0"/>
                <a:cs typeface="Times New Roman" panose="02020603050405020304" pitchFamily="18" charset="0"/>
              </a:rPr>
              <a:t>)</a:t>
            </a:r>
            <a:endParaRPr lang="ru-RU" sz="2200" i="1" dirty="0">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234"/>
            <a:ext cx="827583" cy="809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Скругленный прямоугольник 2"/>
          <p:cNvSpPr/>
          <p:nvPr/>
        </p:nvSpPr>
        <p:spPr>
          <a:xfrm>
            <a:off x="3995936" y="5661248"/>
            <a:ext cx="5040560" cy="108012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y-KG" b="1" dirty="0">
                <a:solidFill>
                  <a:schemeClr val="tx2">
                    <a:lumMod val="75000"/>
                  </a:schemeClr>
                </a:solidFill>
              </a:rPr>
              <a:t>Ч</a:t>
            </a:r>
            <a:r>
              <a:rPr lang="ky-KG" b="1" dirty="0" smtClean="0">
                <a:solidFill>
                  <a:schemeClr val="tx2">
                    <a:lumMod val="75000"/>
                  </a:schemeClr>
                </a:solidFill>
              </a:rPr>
              <a:t>ет </a:t>
            </a:r>
            <a:r>
              <a:rPr lang="ky-KG" b="1" dirty="0">
                <a:solidFill>
                  <a:schemeClr val="tx2">
                    <a:lumMod val="75000"/>
                  </a:schemeClr>
                </a:solidFill>
              </a:rPr>
              <a:t>өлкөлүк инвестициялары бар өнөр жай ишканалары тарабынан </a:t>
            </a:r>
            <a:r>
              <a:rPr lang="ky-KG" b="1" dirty="0" smtClean="0">
                <a:solidFill>
                  <a:schemeClr val="tx2">
                    <a:lumMod val="75000"/>
                  </a:schemeClr>
                </a:solidFill>
              </a:rPr>
              <a:t>124,4 млрд. </a:t>
            </a:r>
            <a:r>
              <a:rPr lang="ky-KG" b="1" dirty="0">
                <a:solidFill>
                  <a:schemeClr val="tx2">
                    <a:lumMod val="75000"/>
                  </a:schemeClr>
                </a:solidFill>
              </a:rPr>
              <a:t>сом суммасында продукция (иш, кызмат көрсөтүү) </a:t>
            </a:r>
            <a:r>
              <a:rPr lang="ky-KG" b="1" dirty="0" smtClean="0">
                <a:solidFill>
                  <a:schemeClr val="tx2">
                    <a:lumMod val="75000"/>
                  </a:schemeClr>
                </a:solidFill>
              </a:rPr>
              <a:t>өндүрүлдү</a:t>
            </a:r>
            <a:r>
              <a:rPr lang="ky-KG" b="1" dirty="0">
                <a:solidFill>
                  <a:schemeClr val="tx2">
                    <a:lumMod val="75000"/>
                  </a:schemeClr>
                </a:solidFill>
              </a:rPr>
              <a:t>.</a:t>
            </a:r>
            <a:endParaRPr lang="ru-RU" b="1" dirty="0">
              <a:solidFill>
                <a:schemeClr val="tx2">
                  <a:lumMod val="75000"/>
                </a:schemeClr>
              </a:solidFill>
            </a:endParaRPr>
          </a:p>
        </p:txBody>
      </p:sp>
      <p:graphicFrame>
        <p:nvGraphicFramePr>
          <p:cNvPr id="7" name="Объект 6"/>
          <p:cNvGraphicFramePr>
            <a:graphicFrameLocks noGrp="1"/>
          </p:cNvGraphicFramePr>
          <p:nvPr>
            <p:ph idx="1"/>
            <p:extLst>
              <p:ext uri="{D42A27DB-BD31-4B8C-83A1-F6EECF244321}">
                <p14:modId xmlns:p14="http://schemas.microsoft.com/office/powerpoint/2010/main" val="752513033"/>
              </p:ext>
            </p:extLst>
          </p:nvPr>
        </p:nvGraphicFramePr>
        <p:xfrm>
          <a:off x="39244" y="1268760"/>
          <a:ext cx="8963470" cy="521920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02817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1841" y="116632"/>
            <a:ext cx="3642167" cy="648072"/>
          </a:xfrm>
        </p:spPr>
        <p:txBody>
          <a:bodyPr vert="horz" lIns="91440" tIns="45720" rIns="91440" bIns="45720" rtlCol="0" anchor="ctr">
            <a:noAutofit/>
          </a:bodyPr>
          <a:lstStyle/>
          <a:p>
            <a:r>
              <a:rPr lang="ru-RU" sz="1800" b="1" dirty="0" smtClean="0">
                <a:solidFill>
                  <a:srgbClr val="002060"/>
                </a:solidFill>
              </a:rPr>
              <a:t/>
            </a:r>
            <a:br>
              <a:rPr lang="ru-RU" sz="1800" b="1" dirty="0" smtClean="0">
                <a:solidFill>
                  <a:srgbClr val="002060"/>
                </a:solidFill>
              </a:rPr>
            </a:br>
            <a:r>
              <a:rPr lang="ru-RU" sz="1800" b="1" dirty="0" smtClean="0">
                <a:solidFill>
                  <a:srgbClr val="002060"/>
                </a:solidFill>
              </a:rPr>
              <a:t>2017-ж. чет </a:t>
            </a:r>
            <a:r>
              <a:rPr lang="ru-RU" sz="1800" b="1" dirty="0" err="1" smtClean="0">
                <a:solidFill>
                  <a:srgbClr val="002060"/>
                </a:solidFill>
              </a:rPr>
              <a:t>өлкөлүк</a:t>
            </a:r>
            <a:r>
              <a:rPr lang="ru-RU" sz="1800" b="1" dirty="0" smtClean="0">
                <a:solidFill>
                  <a:srgbClr val="002060"/>
                </a:solidFill>
              </a:rPr>
              <a:t> </a:t>
            </a:r>
            <a:r>
              <a:rPr lang="ru-RU" sz="1800" b="1" dirty="0" err="1" smtClean="0">
                <a:solidFill>
                  <a:srgbClr val="002060"/>
                </a:solidFill>
              </a:rPr>
              <a:t>инвестициялары</a:t>
            </a:r>
            <a:r>
              <a:rPr lang="ru-RU" sz="1800" b="1" dirty="0" smtClean="0">
                <a:solidFill>
                  <a:srgbClr val="002060"/>
                </a:solidFill>
              </a:rPr>
              <a:t> </a:t>
            </a:r>
            <a:r>
              <a:rPr lang="ru-RU" sz="1800" b="1" dirty="0">
                <a:solidFill>
                  <a:srgbClr val="002060"/>
                </a:solidFill>
              </a:rPr>
              <a:t>бар </a:t>
            </a:r>
            <a:r>
              <a:rPr lang="ru-RU" sz="1800" b="1" dirty="0" err="1" smtClean="0">
                <a:solidFill>
                  <a:srgbClr val="002060"/>
                </a:solidFill>
              </a:rPr>
              <a:t>ишканалардын</a:t>
            </a:r>
            <a:r>
              <a:rPr lang="ru-RU" sz="1800" b="1" dirty="0" smtClean="0">
                <a:solidFill>
                  <a:srgbClr val="002060"/>
                </a:solidFill>
              </a:rPr>
              <a:t> </a:t>
            </a:r>
            <a:r>
              <a:rPr lang="ru-RU" sz="1800" b="1" dirty="0" err="1">
                <a:solidFill>
                  <a:srgbClr val="002060"/>
                </a:solidFill>
              </a:rPr>
              <a:t>тышкы</a:t>
            </a:r>
            <a:r>
              <a:rPr lang="ru-RU" sz="1800" b="1" dirty="0">
                <a:solidFill>
                  <a:srgbClr val="002060"/>
                </a:solidFill>
              </a:rPr>
              <a:t> </a:t>
            </a:r>
            <a:r>
              <a:rPr lang="ru-RU" sz="1800" b="1" dirty="0" err="1" smtClean="0">
                <a:solidFill>
                  <a:srgbClr val="002060"/>
                </a:solidFill>
              </a:rPr>
              <a:t>соодасы</a:t>
            </a:r>
            <a:r>
              <a:rPr lang="ru-RU" sz="1400" b="1" dirty="0" smtClean="0">
                <a:solidFill>
                  <a:schemeClr val="accent3">
                    <a:lumMod val="50000"/>
                  </a:schemeClr>
                </a:solidFill>
              </a:rPr>
              <a:t> </a:t>
            </a:r>
            <a:r>
              <a:rPr lang="ru-RU" sz="1400" b="1" dirty="0" smtClean="0">
                <a:solidFill>
                  <a:schemeClr val="accent4">
                    <a:lumMod val="50000"/>
                  </a:schemeClr>
                </a:solidFill>
              </a:rPr>
              <a:t>(АКШ миллион доллары)</a:t>
            </a:r>
            <a:endParaRPr lang="ru-RU" sz="1400" b="1" dirty="0">
              <a:solidFill>
                <a:schemeClr val="accent4">
                  <a:lumMod val="50000"/>
                </a:schemeClr>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233"/>
            <a:ext cx="899592" cy="879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Диаграмма 12"/>
          <p:cNvGraphicFramePr>
            <a:graphicFrameLocks/>
          </p:cNvGraphicFramePr>
          <p:nvPr>
            <p:extLst>
              <p:ext uri="{D42A27DB-BD31-4B8C-83A1-F6EECF244321}">
                <p14:modId xmlns:p14="http://schemas.microsoft.com/office/powerpoint/2010/main" val="1880793753"/>
              </p:ext>
            </p:extLst>
          </p:nvPr>
        </p:nvGraphicFramePr>
        <p:xfrm>
          <a:off x="5580112" y="1124744"/>
          <a:ext cx="3563888" cy="26384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Диаграмма 13"/>
          <p:cNvGraphicFramePr>
            <a:graphicFrameLocks/>
          </p:cNvGraphicFramePr>
          <p:nvPr>
            <p:extLst>
              <p:ext uri="{D42A27DB-BD31-4B8C-83A1-F6EECF244321}">
                <p14:modId xmlns:p14="http://schemas.microsoft.com/office/powerpoint/2010/main" val="1190397790"/>
              </p:ext>
            </p:extLst>
          </p:nvPr>
        </p:nvGraphicFramePr>
        <p:xfrm>
          <a:off x="1" y="832207"/>
          <a:ext cx="5508104" cy="3960440"/>
        </p:xfrm>
        <a:graphic>
          <a:graphicData uri="http://schemas.openxmlformats.org/drawingml/2006/chart">
            <c:chart xmlns:c="http://schemas.openxmlformats.org/drawingml/2006/chart" xmlns:r="http://schemas.openxmlformats.org/officeDocument/2006/relationships" r:id="rId5"/>
          </a:graphicData>
        </a:graphic>
      </p:graphicFrame>
      <p:sp>
        <p:nvSpPr>
          <p:cNvPr id="9" name="Прямоугольник 8"/>
          <p:cNvSpPr/>
          <p:nvPr/>
        </p:nvSpPr>
        <p:spPr>
          <a:xfrm>
            <a:off x="5364088" y="65152"/>
            <a:ext cx="3672408" cy="1138773"/>
          </a:xfrm>
          <a:prstGeom prst="rect">
            <a:avLst/>
          </a:prstGeom>
        </p:spPr>
        <p:txBody>
          <a:bodyPr wrap="square">
            <a:spAutoFit/>
          </a:bodyPr>
          <a:lstStyle/>
          <a:p>
            <a:pPr algn="ctr"/>
            <a:r>
              <a:rPr lang="ru-RU" b="1" dirty="0">
                <a:solidFill>
                  <a:srgbClr val="002060"/>
                </a:solidFill>
                <a:latin typeface="+mj-lt"/>
                <a:ea typeface="+mj-ea"/>
                <a:cs typeface="+mj-cs"/>
              </a:rPr>
              <a:t>2017-жылдагы </a:t>
            </a:r>
            <a:r>
              <a:rPr lang="ru-RU" b="1" dirty="0" err="1">
                <a:solidFill>
                  <a:srgbClr val="002060"/>
                </a:solidFill>
                <a:latin typeface="+mj-lt"/>
                <a:ea typeface="+mj-ea"/>
                <a:cs typeface="+mj-cs"/>
              </a:rPr>
              <a:t>экспорттук-импорттук</a:t>
            </a:r>
            <a:r>
              <a:rPr lang="ru-RU" b="1" dirty="0">
                <a:solidFill>
                  <a:srgbClr val="002060"/>
                </a:solidFill>
                <a:latin typeface="+mj-lt"/>
                <a:ea typeface="+mj-ea"/>
                <a:cs typeface="+mj-cs"/>
              </a:rPr>
              <a:t> </a:t>
            </a:r>
            <a:r>
              <a:rPr lang="ru-RU" b="1" dirty="0" err="1">
                <a:solidFill>
                  <a:srgbClr val="002060"/>
                </a:solidFill>
                <a:latin typeface="+mj-lt"/>
                <a:ea typeface="+mj-ea"/>
                <a:cs typeface="+mj-cs"/>
              </a:rPr>
              <a:t>операциялардын</a:t>
            </a:r>
            <a:r>
              <a:rPr lang="ru-RU" b="1" dirty="0">
                <a:solidFill>
                  <a:srgbClr val="002060"/>
                </a:solidFill>
                <a:latin typeface="+mj-lt"/>
                <a:ea typeface="+mj-ea"/>
                <a:cs typeface="+mj-cs"/>
              </a:rPr>
              <a:t> </a:t>
            </a:r>
            <a:r>
              <a:rPr lang="ru-RU" b="1" dirty="0" err="1">
                <a:solidFill>
                  <a:srgbClr val="002060"/>
                </a:solidFill>
                <a:latin typeface="+mj-lt"/>
                <a:ea typeface="+mj-ea"/>
                <a:cs typeface="+mj-cs"/>
              </a:rPr>
              <a:t>географиялык</a:t>
            </a:r>
            <a:r>
              <a:rPr lang="ru-RU" b="1" dirty="0">
                <a:solidFill>
                  <a:srgbClr val="002060"/>
                </a:solidFill>
                <a:latin typeface="+mj-lt"/>
                <a:ea typeface="+mj-ea"/>
                <a:cs typeface="+mj-cs"/>
              </a:rPr>
              <a:t> </a:t>
            </a:r>
            <a:r>
              <a:rPr lang="ru-RU" b="1" dirty="0" err="1" smtClean="0">
                <a:solidFill>
                  <a:srgbClr val="002060"/>
                </a:solidFill>
                <a:latin typeface="+mj-lt"/>
                <a:ea typeface="+mj-ea"/>
                <a:cs typeface="+mj-cs"/>
              </a:rPr>
              <a:t>түзүмү</a:t>
            </a:r>
            <a:r>
              <a:rPr lang="ru-RU" sz="1600" b="1" dirty="0" smtClean="0">
                <a:solidFill>
                  <a:srgbClr val="002060"/>
                </a:solidFill>
                <a:latin typeface="+mj-lt"/>
                <a:ea typeface="+mj-ea"/>
                <a:cs typeface="+mj-cs"/>
              </a:rPr>
              <a:t>. </a:t>
            </a:r>
            <a:r>
              <a:rPr lang="ru-RU" sz="1600" b="1" dirty="0" smtClean="0">
                <a:solidFill>
                  <a:schemeClr val="accent3">
                    <a:lumMod val="50000"/>
                  </a:schemeClr>
                </a:solidFill>
                <a:latin typeface="+mj-lt"/>
                <a:ea typeface="+mj-ea"/>
                <a:cs typeface="+mj-cs"/>
              </a:rPr>
              <a:t>                                                                </a:t>
            </a:r>
            <a:r>
              <a:rPr lang="ru-RU" sz="1400" b="1" dirty="0" smtClean="0">
                <a:solidFill>
                  <a:schemeClr val="accent3">
                    <a:lumMod val="50000"/>
                  </a:schemeClr>
                </a:solidFill>
                <a:latin typeface="+mj-lt"/>
                <a:ea typeface="+mj-ea"/>
                <a:cs typeface="+mj-cs"/>
              </a:rPr>
              <a:t>(</a:t>
            </a:r>
            <a:r>
              <a:rPr lang="ru-RU" sz="1400" b="1" dirty="0" err="1" smtClean="0">
                <a:solidFill>
                  <a:schemeClr val="accent3">
                    <a:lumMod val="50000"/>
                  </a:schemeClr>
                </a:solidFill>
                <a:latin typeface="+mj-lt"/>
                <a:ea typeface="+mj-ea"/>
                <a:cs typeface="+mj-cs"/>
              </a:rPr>
              <a:t>жыйынтыка</a:t>
            </a:r>
            <a:r>
              <a:rPr lang="ru-RU" sz="1400" b="1" dirty="0" smtClean="0">
                <a:solidFill>
                  <a:schemeClr val="accent3">
                    <a:lumMod val="50000"/>
                  </a:schemeClr>
                </a:solidFill>
                <a:latin typeface="+mj-lt"/>
                <a:ea typeface="+mj-ea"/>
                <a:cs typeface="+mj-cs"/>
              </a:rPr>
              <a:t> карата </a:t>
            </a:r>
            <a:r>
              <a:rPr lang="ru-RU" sz="1400" b="1" dirty="0" err="1" smtClean="0">
                <a:solidFill>
                  <a:schemeClr val="accent3">
                    <a:lumMod val="50000"/>
                  </a:schemeClr>
                </a:solidFill>
                <a:latin typeface="+mj-lt"/>
                <a:ea typeface="+mj-ea"/>
                <a:cs typeface="+mj-cs"/>
              </a:rPr>
              <a:t>пайыз</a:t>
            </a:r>
            <a:r>
              <a:rPr lang="ru-RU" sz="1400" b="1" dirty="0" smtClean="0">
                <a:solidFill>
                  <a:schemeClr val="accent3">
                    <a:lumMod val="50000"/>
                  </a:schemeClr>
                </a:solidFill>
                <a:latin typeface="+mj-lt"/>
                <a:ea typeface="+mj-ea"/>
                <a:cs typeface="+mj-cs"/>
              </a:rPr>
              <a:t> </a:t>
            </a:r>
            <a:r>
              <a:rPr lang="ru-RU" sz="1400" b="1" dirty="0" err="1" smtClean="0">
                <a:solidFill>
                  <a:schemeClr val="accent3">
                    <a:lumMod val="50000"/>
                  </a:schemeClr>
                </a:solidFill>
                <a:latin typeface="+mj-lt"/>
                <a:ea typeface="+mj-ea"/>
                <a:cs typeface="+mj-cs"/>
              </a:rPr>
              <a:t>менен</a:t>
            </a:r>
            <a:r>
              <a:rPr lang="ru-RU" sz="1400" b="1" dirty="0" smtClean="0">
                <a:solidFill>
                  <a:schemeClr val="accent3">
                    <a:lumMod val="50000"/>
                  </a:schemeClr>
                </a:solidFill>
                <a:latin typeface="+mj-lt"/>
                <a:ea typeface="+mj-ea"/>
                <a:cs typeface="+mj-cs"/>
              </a:rPr>
              <a:t>)</a:t>
            </a:r>
            <a:endParaRPr lang="ru-RU" sz="1400" b="1" dirty="0">
              <a:solidFill>
                <a:schemeClr val="accent3">
                  <a:lumMod val="50000"/>
                </a:schemeClr>
              </a:solidFill>
              <a:latin typeface="+mj-lt"/>
              <a:ea typeface="+mj-ea"/>
              <a:cs typeface="+mj-cs"/>
            </a:endParaRPr>
          </a:p>
        </p:txBody>
      </p:sp>
      <p:pic>
        <p:nvPicPr>
          <p:cNvPr id="17" name="Рисунок 16" descr="T2QQCAE7XGNACAFSEDN3CA5Y48FDCASRGEAWCAVLMJ3BCAQPR0QKCAL4AB9TCAQ2F4X5CA029TWQCAJ0RCX8CAE2YH9PCA6HYCLNCAESWF1ZCAQ3JJM7CAE7BUWICAIFMTJ6CA8L0PKMCA2HJ9FDCAONGJ3R.jpg"/>
          <p:cNvPicPr>
            <a:picLocks noChangeAspect="1"/>
          </p:cNvPicPr>
          <p:nvPr/>
        </p:nvPicPr>
        <p:blipFill>
          <a:blip r:embed="rId6" cstate="print"/>
          <a:stretch>
            <a:fillRect/>
          </a:stretch>
        </p:blipFill>
        <p:spPr>
          <a:xfrm>
            <a:off x="3347864" y="5383663"/>
            <a:ext cx="2214585" cy="1491132"/>
          </a:xfrm>
          <a:prstGeom prst="rect">
            <a:avLst/>
          </a:prstGeom>
          <a:scene3d>
            <a:camera prst="orthographicFront"/>
            <a:lightRig rig="threePt" dir="t"/>
          </a:scene3d>
          <a:sp3d>
            <a:bevelT/>
          </a:sp3d>
        </p:spPr>
      </p:pic>
      <p:graphicFrame>
        <p:nvGraphicFramePr>
          <p:cNvPr id="10" name="Объект 9"/>
          <p:cNvGraphicFramePr>
            <a:graphicFrameLocks/>
          </p:cNvGraphicFramePr>
          <p:nvPr>
            <p:extLst>
              <p:ext uri="{D42A27DB-BD31-4B8C-83A1-F6EECF244321}">
                <p14:modId xmlns:p14="http://schemas.microsoft.com/office/powerpoint/2010/main" val="2959848956"/>
              </p:ext>
            </p:extLst>
          </p:nvPr>
        </p:nvGraphicFramePr>
        <p:xfrm>
          <a:off x="5562449" y="980728"/>
          <a:ext cx="3581551" cy="283654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 name="Объект 9"/>
          <p:cNvGraphicFramePr>
            <a:graphicFrameLocks noGrp="1"/>
          </p:cNvGraphicFramePr>
          <p:nvPr>
            <p:ph idx="1"/>
            <p:extLst>
              <p:ext uri="{D42A27DB-BD31-4B8C-83A1-F6EECF244321}">
                <p14:modId xmlns:p14="http://schemas.microsoft.com/office/powerpoint/2010/main" val="2825949910"/>
              </p:ext>
            </p:extLst>
          </p:nvPr>
        </p:nvGraphicFramePr>
        <p:xfrm>
          <a:off x="5562449" y="3789040"/>
          <a:ext cx="3581551" cy="331236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640538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одержимое 2"/>
          <p:cNvSpPr txBox="1">
            <a:spLocks/>
          </p:cNvSpPr>
          <p:nvPr/>
        </p:nvSpPr>
        <p:spPr>
          <a:xfrm>
            <a:off x="457200" y="260648"/>
            <a:ext cx="8229600" cy="6336704"/>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Tx/>
              <a:buNone/>
            </a:pPr>
            <a:endParaRPr lang="en-US" dirty="0" smtClean="0"/>
          </a:p>
          <a:p>
            <a:pPr algn="ctr">
              <a:buFontTx/>
              <a:buNone/>
            </a:pPr>
            <a:endParaRPr lang="ru-RU" dirty="0" smtClean="0"/>
          </a:p>
          <a:p>
            <a:pPr algn="ctr">
              <a:buFontTx/>
              <a:buNone/>
            </a:pPr>
            <a:endParaRPr lang="ru-RU" dirty="0"/>
          </a:p>
          <a:p>
            <a:pPr algn="ctr">
              <a:buFontTx/>
              <a:buNone/>
            </a:pPr>
            <a:endParaRPr lang="en-US" dirty="0" smtClean="0"/>
          </a:p>
          <a:p>
            <a:pPr algn="ctr">
              <a:buNone/>
            </a:pPr>
            <a:r>
              <a:rPr lang="ru-RU" sz="4800" b="1" dirty="0" err="1" smtClean="0">
                <a:solidFill>
                  <a:schemeClr val="accent1">
                    <a:lumMod val="50000"/>
                  </a:schemeClr>
                </a:solidFill>
              </a:rPr>
              <a:t>КӨ</a:t>
            </a:r>
            <a:r>
              <a:rPr lang="ru-RU" sz="6500" b="1" dirty="0" err="1" smtClean="0">
                <a:solidFill>
                  <a:schemeClr val="accent1">
                    <a:lumMod val="50000"/>
                  </a:schemeClr>
                </a:solidFill>
              </a:rPr>
              <a:t>ң</a:t>
            </a:r>
            <a:r>
              <a:rPr lang="ru-RU" sz="4800" b="1" dirty="0" err="1" smtClean="0">
                <a:solidFill>
                  <a:schemeClr val="accent1">
                    <a:lumMod val="50000"/>
                  </a:schemeClr>
                </a:solidFill>
              </a:rPr>
              <a:t>YЛ</a:t>
            </a:r>
            <a:r>
              <a:rPr lang="ru-RU" sz="4800" b="1" dirty="0" smtClean="0">
                <a:solidFill>
                  <a:schemeClr val="accent1">
                    <a:lumMod val="50000"/>
                  </a:schemeClr>
                </a:solidFill>
              </a:rPr>
              <a:t> </a:t>
            </a:r>
            <a:r>
              <a:rPr lang="ru-RU" sz="4800" b="1" dirty="0" err="1" smtClean="0">
                <a:solidFill>
                  <a:schemeClr val="accent1">
                    <a:lumMod val="50000"/>
                  </a:schemeClr>
                </a:solidFill>
              </a:rPr>
              <a:t>БУРГАНЫ</a:t>
            </a:r>
            <a:r>
              <a:rPr lang="ru-RU" sz="6500" b="1" dirty="0" err="1" smtClean="0">
                <a:solidFill>
                  <a:schemeClr val="accent1">
                    <a:lumMod val="50000"/>
                  </a:schemeClr>
                </a:solidFill>
              </a:rPr>
              <a:t>ң</a:t>
            </a:r>
            <a:r>
              <a:rPr lang="ru-RU" sz="4800" b="1" dirty="0" err="1" smtClean="0">
                <a:solidFill>
                  <a:schemeClr val="accent1">
                    <a:lumMod val="50000"/>
                  </a:schemeClr>
                </a:solidFill>
              </a:rPr>
              <a:t>ЫЗДАР</a:t>
            </a:r>
            <a:r>
              <a:rPr lang="ru-RU" sz="4800" b="1" dirty="0">
                <a:solidFill>
                  <a:schemeClr val="accent1">
                    <a:lumMod val="50000"/>
                  </a:schemeClr>
                </a:solidFill>
              </a:rPr>
              <a:t> </a:t>
            </a:r>
            <a:endParaRPr lang="ru-RU" sz="4800" b="1" dirty="0" smtClean="0">
              <a:solidFill>
                <a:schemeClr val="accent1">
                  <a:lumMod val="50000"/>
                </a:schemeClr>
              </a:solidFill>
            </a:endParaRPr>
          </a:p>
          <a:p>
            <a:pPr algn="ctr">
              <a:buNone/>
            </a:pPr>
            <a:r>
              <a:rPr lang="ru-RU" sz="4800" b="1" dirty="0" smtClean="0">
                <a:solidFill>
                  <a:schemeClr val="accent1">
                    <a:lumMod val="50000"/>
                  </a:schemeClr>
                </a:solidFill>
              </a:rPr>
              <a:t>YЧYН </a:t>
            </a:r>
            <a:r>
              <a:rPr lang="ru-RU" sz="4800" b="1" dirty="0" err="1" smtClean="0">
                <a:solidFill>
                  <a:schemeClr val="accent1">
                    <a:lumMod val="50000"/>
                  </a:schemeClr>
                </a:solidFill>
              </a:rPr>
              <a:t>Ч</a:t>
            </a:r>
            <a:r>
              <a:rPr lang="ru-RU" sz="6400" b="1" dirty="0" err="1" smtClean="0">
                <a:solidFill>
                  <a:schemeClr val="accent1">
                    <a:lumMod val="50000"/>
                  </a:schemeClr>
                </a:solidFill>
              </a:rPr>
              <a:t>о</a:t>
            </a:r>
            <a:r>
              <a:rPr lang="ru-RU" sz="6500" b="1" dirty="0" err="1" smtClean="0">
                <a:solidFill>
                  <a:schemeClr val="accent1">
                    <a:lumMod val="50000"/>
                  </a:schemeClr>
                </a:solidFill>
              </a:rPr>
              <a:t>ң</a:t>
            </a:r>
            <a:r>
              <a:rPr lang="ru-RU" sz="6500" b="1" dirty="0" smtClean="0">
                <a:solidFill>
                  <a:schemeClr val="accent1">
                    <a:lumMod val="50000"/>
                  </a:schemeClr>
                </a:solidFill>
              </a:rPr>
              <a:t> </a:t>
            </a:r>
            <a:r>
              <a:rPr lang="ru-RU" sz="4800" b="1" dirty="0" smtClean="0">
                <a:solidFill>
                  <a:schemeClr val="accent1">
                    <a:lumMod val="50000"/>
                  </a:schemeClr>
                </a:solidFill>
              </a:rPr>
              <a:t>РАХМАТ</a:t>
            </a:r>
            <a:r>
              <a:rPr lang="ru-RU" sz="4800" dirty="0" smtClean="0">
                <a:solidFill>
                  <a:schemeClr val="accent1">
                    <a:lumMod val="50000"/>
                  </a:schemeClr>
                </a:solidFill>
              </a:rPr>
              <a:t>! </a:t>
            </a:r>
          </a:p>
          <a:p>
            <a:pPr algn="r">
              <a:buFontTx/>
              <a:buNone/>
            </a:pPr>
            <a:endParaRPr lang="ru-RU" dirty="0" smtClean="0"/>
          </a:p>
          <a:p>
            <a:pPr algn="ctr">
              <a:buFontTx/>
              <a:buNone/>
            </a:pPr>
            <a:endParaRPr lang="en-US" dirty="0" smtClean="0"/>
          </a:p>
          <a:p>
            <a:pPr algn="ctr">
              <a:buFontTx/>
              <a:buNone/>
            </a:pPr>
            <a:endParaRPr lang="ru-RU" dirty="0" smtClean="0"/>
          </a:p>
          <a:p>
            <a:pPr algn="r">
              <a:buNone/>
            </a:pPr>
            <a:r>
              <a:rPr lang="ru-RU" sz="1900" dirty="0" err="1"/>
              <a:t>Кыргыз</a:t>
            </a:r>
            <a:r>
              <a:rPr lang="ru-RU" sz="1900" dirty="0"/>
              <a:t> </a:t>
            </a:r>
            <a:r>
              <a:rPr lang="ru-RU" sz="1900" dirty="0" err="1"/>
              <a:t>Республикасынын</a:t>
            </a:r>
            <a:r>
              <a:rPr lang="ru-RU" sz="1900" dirty="0"/>
              <a:t> </a:t>
            </a:r>
            <a:endParaRPr lang="ru-RU" sz="1900" dirty="0" smtClean="0"/>
          </a:p>
          <a:p>
            <a:pPr algn="r">
              <a:buNone/>
            </a:pPr>
            <a:r>
              <a:rPr lang="ru-RU" sz="1900" dirty="0" err="1" smtClean="0"/>
              <a:t>Улуттук</a:t>
            </a:r>
            <a:r>
              <a:rPr lang="ru-RU" sz="1900" dirty="0" smtClean="0"/>
              <a:t> </a:t>
            </a:r>
            <a:r>
              <a:rPr lang="ru-RU" sz="1900" dirty="0"/>
              <a:t>статистика </a:t>
            </a:r>
            <a:r>
              <a:rPr lang="ru-RU" sz="1900" dirty="0" err="1" smtClean="0"/>
              <a:t>комитетинин</a:t>
            </a:r>
            <a:endParaRPr lang="ru-RU" sz="1900" dirty="0" smtClean="0"/>
          </a:p>
          <a:p>
            <a:pPr algn="r">
              <a:buNone/>
            </a:pPr>
            <a:r>
              <a:rPr lang="ru-RU" sz="1900" dirty="0" smtClean="0"/>
              <a:t> </a:t>
            </a:r>
            <a:r>
              <a:rPr lang="ru-RU" sz="1900" dirty="0"/>
              <a:t>Финансы </a:t>
            </a:r>
            <a:r>
              <a:rPr lang="ru-RU" sz="1900" dirty="0" err="1"/>
              <a:t>бөлүмүнүн</a:t>
            </a:r>
            <a:r>
              <a:rPr lang="ru-RU" sz="1800" dirty="0"/>
              <a:t> </a:t>
            </a:r>
            <a:r>
              <a:rPr lang="ru-RU" sz="1900" dirty="0" err="1"/>
              <a:t>башчысы</a:t>
            </a:r>
            <a:r>
              <a:rPr lang="ru-RU" sz="1900" dirty="0"/>
              <a:t> </a:t>
            </a:r>
          </a:p>
          <a:p>
            <a:pPr algn="r">
              <a:buFontTx/>
              <a:buNone/>
            </a:pPr>
            <a:r>
              <a:rPr lang="ru-RU" sz="1900" dirty="0" err="1" smtClean="0"/>
              <a:t>Абдрахманова</a:t>
            </a:r>
            <a:r>
              <a:rPr lang="ru-RU" sz="1900" dirty="0" smtClean="0"/>
              <a:t> </a:t>
            </a:r>
            <a:r>
              <a:rPr lang="ru-RU" sz="1900" dirty="0" err="1" smtClean="0"/>
              <a:t>Чынаркуль</a:t>
            </a:r>
            <a:r>
              <a:rPr lang="ru-RU" sz="1900" dirty="0" smtClean="0"/>
              <a:t> </a:t>
            </a:r>
            <a:r>
              <a:rPr lang="ru-RU" sz="1900" dirty="0" err="1" smtClean="0"/>
              <a:t>Садырбековна</a:t>
            </a:r>
            <a:endParaRPr lang="ru-RU" sz="1900" dirty="0" smtClean="0"/>
          </a:p>
          <a:p>
            <a:pPr algn="r">
              <a:buFontTx/>
              <a:buNone/>
            </a:pPr>
            <a:r>
              <a:rPr lang="en-US" sz="1900" dirty="0" smtClean="0">
                <a:hlinkClick r:id="rId2"/>
              </a:rPr>
              <a:t>abdrahmanova@stat.kg</a:t>
            </a:r>
            <a:endParaRPr lang="ru-RU" sz="1900" dirty="0" smtClean="0"/>
          </a:p>
        </p:txBody>
      </p:sp>
    </p:spTree>
    <p:extLst>
      <p:ext uri="{BB962C8B-B14F-4D97-AF65-F5344CB8AC3E}">
        <p14:creationId xmlns:p14="http://schemas.microsoft.com/office/powerpoint/2010/main" val="2706388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Solstice</Template>
  <TotalTime>5518</TotalTime>
  <Words>557</Words>
  <Application>Microsoft Office PowerPoint</Application>
  <PresentationFormat>Экран (4:3)</PresentationFormat>
  <Paragraphs>238</Paragraphs>
  <Slides>12</Slides>
  <Notes>4</Notes>
  <HiddenSlides>0</HiddenSlides>
  <MMClips>0</MMClips>
  <ScaleCrop>false</ScaleCrop>
  <HeadingPairs>
    <vt:vector size="6" baseType="variant">
      <vt:variant>
        <vt:lpstr>Использованные шрифты</vt:lpstr>
      </vt:variant>
      <vt:variant>
        <vt:i4>3</vt:i4>
      </vt:variant>
      <vt:variant>
        <vt:lpstr>Тема</vt:lpstr>
      </vt:variant>
      <vt:variant>
        <vt:i4>3</vt:i4>
      </vt:variant>
      <vt:variant>
        <vt:lpstr>Заголовки слайдов</vt:lpstr>
      </vt:variant>
      <vt:variant>
        <vt:i4>12</vt:i4>
      </vt:variant>
    </vt:vector>
  </HeadingPairs>
  <TitlesOfParts>
    <vt:vector size="18" baseType="lpstr">
      <vt:lpstr>Arial</vt:lpstr>
      <vt:lpstr>Calibri</vt:lpstr>
      <vt:lpstr>Times New Roman</vt:lpstr>
      <vt:lpstr>Тема Office</vt:lpstr>
      <vt:lpstr>1_Специальное оформление</vt:lpstr>
      <vt:lpstr>Специальное оформление</vt:lpstr>
      <vt:lpstr>2017-Ж. КЫРГЫЗ РЕСПУБЛИКАСЫНДАГЫ ЧЕТ ӨЛКӨЛYК ИНВЕСТИЦИЯЛАРЫ БАР ИШКАНАЛАРДЫН ИШМЕРДИГИ </vt:lpstr>
      <vt:lpstr>Чет өлкөлүк инвестициялары бар ишканалардын     ишмердигинин түзүү тартибин, түрлөрүн жана шартын регламенттештирген негизги юридикалык документ Кыргыз Республикасынын аймактарында чет өлкөлүк инвестициялардын укуктук шарттамы бекитилген Кыргыз Республикасынын "Кыргыз Республикасындагы инвестициялар жөнүндө" 2003-жылдын 27-мартындагы №66 Мыйзамы болуп саналат.  </vt:lpstr>
      <vt:lpstr>2017-ж. өнөктөш - өлкөлөр иштеген ишканалардын боюнча саны.</vt:lpstr>
      <vt:lpstr> 2017-ж. аймактар боюнча чет өлкөлүк инвестициялар менен ишканалардын саны   (бирдик)</vt:lpstr>
      <vt:lpstr>2017-ж. экономикалык ишмердиктин түрлөрү боюнча ишканалардын саны.             (бирдик)</vt:lpstr>
      <vt:lpstr> </vt:lpstr>
      <vt:lpstr>Кыргыз Республикасынын биргелешкен ишканалардын  сальдолоштурган финансылык жыйынтыгы (кирешеден минус чыгаша)  ( млрд. сому)</vt:lpstr>
      <vt:lpstr>Пайдалуу жана чыгашалуу ишканалардын жалпы  санындагы салыштырма салмагы  ( пайыз менен) </vt:lpstr>
      <vt:lpstr>Презентация PowerPoint</vt:lpstr>
      <vt:lpstr>2017-ж. аймактар боюнча өнөр жай  продукцияларынын (иштердин, кызмат көрсөтүүлөрдүн) көлөмү. (жыйынтыка карата пайыз менен)</vt:lpstr>
      <vt:lpstr> 2017-ж. чет өлкөлүк инвестициялары бар ишканалардын тышкы соодасы (АКШ миллион доллары)</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gissayeva</dc:creator>
  <cp:lastModifiedBy>abeldieva</cp:lastModifiedBy>
  <cp:revision>383</cp:revision>
  <cp:lastPrinted>2018-09-11T08:31:08Z</cp:lastPrinted>
  <dcterms:created xsi:type="dcterms:W3CDTF">2011-06-23T08:21:24Z</dcterms:created>
  <dcterms:modified xsi:type="dcterms:W3CDTF">2018-09-12T03:02:54Z</dcterms:modified>
</cp:coreProperties>
</file>