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56" r:id="rId3"/>
    <p:sldId id="346" r:id="rId4"/>
    <p:sldId id="337" r:id="rId5"/>
    <p:sldId id="332" r:id="rId6"/>
    <p:sldId id="368" r:id="rId7"/>
    <p:sldId id="369" r:id="rId8"/>
    <p:sldId id="308" r:id="rId9"/>
    <p:sldId id="349" r:id="rId10"/>
    <p:sldId id="350" r:id="rId11"/>
    <p:sldId id="307" r:id="rId12"/>
    <p:sldId id="351" r:id="rId13"/>
    <p:sldId id="367" r:id="rId14"/>
    <p:sldId id="306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346"/>
            <p14:sldId id="337"/>
            <p14:sldId id="332"/>
            <p14:sldId id="368"/>
            <p14:sldId id="369"/>
          </p14:sldIdLst>
        </p14:section>
        <p14:section name="Основная часть" id="{1F1C8C30-0E0A-473A-85B6-DBD365E752C7}">
          <p14:sldIdLst>
            <p14:sldId id="308"/>
            <p14:sldId id="349"/>
            <p14:sldId id="350"/>
            <p14:sldId id="307"/>
            <p14:sldId id="351"/>
            <p14:sldId id="367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66CCFF"/>
    <a:srgbClr val="0099FF"/>
    <a:srgbClr val="336699"/>
    <a:srgbClr val="3366FF"/>
    <a:srgbClr val="0000FF"/>
    <a:srgbClr val="0099CC"/>
    <a:srgbClr val="0099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189" autoAdjust="0"/>
  </p:normalViewPr>
  <p:slideViewPr>
    <p:cSldViewPr snapToGrid="0">
      <p:cViewPr varScale="1">
        <p:scale>
          <a:sx n="98" d="100"/>
          <a:sy n="98" d="100"/>
        </p:scale>
        <p:origin x="8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448227664703589E-2"/>
          <c:y val="2.0927835051546391E-2"/>
          <c:w val="0.93615343027961007"/>
          <c:h val="0.84217036014828039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яз'!$B$3:$B$5</c:f>
              <c:strCache>
                <c:ptCount val="3"/>
                <c:pt idx="0">
                  <c:v>Число прибывших</c:v>
                </c:pt>
              </c:strCache>
            </c:strRef>
          </c:tx>
          <c:spPr>
            <a:ln w="32212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'рус яз'!$A$6:$A$40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яз'!$B$6:$B$40</c:f>
              <c:numCache>
                <c:formatCode>0.0</c:formatCode>
                <c:ptCount val="35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\ ##0.0">
                  <c:v>1.974</c:v>
                </c:pt>
                <c:pt idx="28" formatCode="#\ ##0.0">
                  <c:v>1.7000000000000002</c:v>
                </c:pt>
                <c:pt idx="29" formatCode="#\ ##0.0">
                  <c:v>1.4</c:v>
                </c:pt>
                <c:pt idx="30" formatCode="#\ ##0.0">
                  <c:v>1</c:v>
                </c:pt>
                <c:pt idx="31" formatCode="#\ ##0.0">
                  <c:v>8.1999999999999993</c:v>
                </c:pt>
                <c:pt idx="32" formatCode="#\ ##0.0">
                  <c:v>12.4</c:v>
                </c:pt>
                <c:pt idx="33" formatCode="#\ ##0.0">
                  <c:v>14.452999999999999</c:v>
                </c:pt>
                <c:pt idx="34" formatCode="#\ ##0.0">
                  <c:v>14.7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7B-4F58-B130-51CCFAA3494E}"/>
            </c:ext>
          </c:extLst>
        </c:ser>
        <c:ser>
          <c:idx val="1"/>
          <c:order val="1"/>
          <c:tx>
            <c:strRef>
              <c:f>'рус яз'!$C$3:$C$5</c:f>
              <c:strCache>
                <c:ptCount val="3"/>
                <c:pt idx="0">
                  <c:v>Число выбывших</c:v>
                </c:pt>
              </c:strCache>
            </c:strRef>
          </c:tx>
          <c:spPr>
            <a:ln w="32212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numRef>
              <c:f>'рус яз'!$A$6:$A$40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яз'!$C$6:$C$40</c:f>
              <c:numCache>
                <c:formatCode>0.0</c:formatCode>
                <c:ptCount val="35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\ ##0.0">
                  <c:v>5.899</c:v>
                </c:pt>
                <c:pt idx="28" formatCode="#\ ##0.0">
                  <c:v>7.1</c:v>
                </c:pt>
                <c:pt idx="29" formatCode="#\ ##0.0">
                  <c:v>7.6</c:v>
                </c:pt>
                <c:pt idx="30" formatCode="#\ ##0.0">
                  <c:v>5.8</c:v>
                </c:pt>
                <c:pt idx="31" formatCode="#\ ##0.0">
                  <c:v>9</c:v>
                </c:pt>
                <c:pt idx="32" formatCode="#\ ##0.0">
                  <c:v>6.5</c:v>
                </c:pt>
                <c:pt idx="33" formatCode="#\ ##0.0">
                  <c:v>4.6100000000000003</c:v>
                </c:pt>
                <c:pt idx="34" formatCode="#\ ##0.0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7B-4F58-B130-51CCFAA3494E}"/>
            </c:ext>
          </c:extLst>
        </c:ser>
        <c:ser>
          <c:idx val="2"/>
          <c:order val="2"/>
          <c:tx>
            <c:strRef>
              <c:f>'рус яз'!$D$3:$D$5</c:f>
              <c:strCache>
                <c:ptCount val="3"/>
                <c:pt idx="0">
                  <c:v>Миграционный приток, отток</c:v>
                </c:pt>
              </c:strCache>
            </c:strRef>
          </c:tx>
          <c:spPr>
            <a:ln w="32212">
              <a:solidFill>
                <a:srgbClr val="0070C0"/>
              </a:solidFill>
              <a:prstDash val="solid"/>
            </a:ln>
          </c:spPr>
          <c:marker>
            <c:symbol val="none"/>
          </c:marker>
          <c:cat>
            <c:numRef>
              <c:f>'рус яз'!$A$6:$A$40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яз'!$D$6:$D$40</c:f>
              <c:numCache>
                <c:formatCode>0.0</c:formatCode>
                <c:ptCount val="35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</c:v>
                </c:pt>
                <c:pt idx="27" formatCode="#\ ##0.0">
                  <c:v>-3.9249999999999998</c:v>
                </c:pt>
                <c:pt idx="28" formatCode="#\ ##0.0">
                  <c:v>-5.3999999999999995</c:v>
                </c:pt>
                <c:pt idx="29" formatCode="#\ ##0.0">
                  <c:v>-6.2</c:v>
                </c:pt>
                <c:pt idx="30" formatCode="#\ ##0.0">
                  <c:v>-4.8</c:v>
                </c:pt>
                <c:pt idx="31" formatCode="#\ ##0.0">
                  <c:v>-0.8</c:v>
                </c:pt>
                <c:pt idx="32" formatCode="#\ ##0.0">
                  <c:v>5.9</c:v>
                </c:pt>
                <c:pt idx="33" formatCode="#\ ##0.0">
                  <c:v>9.843</c:v>
                </c:pt>
                <c:pt idx="34" formatCode="#\ ##0.0">
                  <c:v>11.2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7B-4F58-B130-51CCFAA34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781712"/>
        <c:axId val="1"/>
      </c:lineChart>
      <c:catAx>
        <c:axId val="54378171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221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22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16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  <c:crossAx val="543781712"/>
        <c:crosses val="autoZero"/>
        <c:crossBetween val="between"/>
      </c:valAx>
      <c:spPr>
        <a:noFill/>
        <a:ln w="38654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5945932324802442"/>
          <c:y val="0.89830645884526394"/>
          <c:w val="0.7281598699838896"/>
          <c:h val="7.7966267883940454E-2"/>
        </c:manualLayout>
      </c:layout>
      <c:overlay val="0"/>
      <c:spPr>
        <a:noFill/>
        <a:ln w="3221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'2024'!$B$32</c:f>
              <c:strCache>
                <c:ptCount val="1"/>
                <c:pt idx="0">
                  <c:v>прибывшие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BF-4767-BD10-CDA863E634C9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BF-4767-BD10-CDA863E634C9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6BF-4767-BD10-CDA863E634C9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6BF-4767-BD10-CDA863E634C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6BF-4767-BD10-CDA863E634C9}"/>
              </c:ext>
            </c:extLst>
          </c:dPt>
          <c:dLbls>
            <c:dLbl>
              <c:idx val="0"/>
              <c:layout>
                <c:manualLayout>
                  <c:x val="0.25105731510178025"/>
                  <c:y val="-4.6223288345121086E-2"/>
                </c:manualLayout>
              </c:layout>
              <c:tx>
                <c:rich>
                  <a:bodyPr/>
                  <a:lstStyle/>
                  <a:p>
                    <a:fld id="{7593507A-F383-48AD-AEF3-BF8AD72B0D87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84372439-4AE5-49AE-A599-9C4FBE940DD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6BF-4767-BD10-CDA863E634C9}"/>
                </c:ext>
              </c:extLst>
            </c:dLbl>
            <c:dLbl>
              <c:idx val="1"/>
              <c:layout>
                <c:manualLayout>
                  <c:x val="-0.1414790754390326"/>
                  <c:y val="0.1119116006087853"/>
                </c:manualLayout>
              </c:layout>
              <c:tx>
                <c:rich>
                  <a:bodyPr/>
                  <a:lstStyle/>
                  <a:p>
                    <a:fld id="{DE6A4AB8-0B3A-418C-80A0-C866A0271030}" type="CATEGORYNAME">
                      <a:rPr lang="ru-RU"/>
                      <a:pPr/>
                      <a:t>[ИМЯ КАТЕГОРИИ]</a:t>
                    </a:fld>
                    <a:endParaRPr lang="ru-RU" baseline="0"/>
                  </a:p>
                  <a:p>
                    <a:r>
                      <a:rPr lang="ru-RU" baseline="0"/>
                      <a:t> </a:t>
                    </a:r>
                    <a:fld id="{93361359-E869-4985-9498-504C614DF86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6BF-4767-BD10-CDA863E634C9}"/>
                </c:ext>
              </c:extLst>
            </c:dLbl>
            <c:dLbl>
              <c:idx val="2"/>
              <c:layout>
                <c:manualLayout>
                  <c:x val="-0.10759148749645141"/>
                  <c:y val="1.7527728066054498E-2"/>
                </c:manualLayout>
              </c:layout>
              <c:tx>
                <c:rich>
                  <a:bodyPr/>
                  <a:lstStyle/>
                  <a:p>
                    <a:fld id="{6B44D89A-A829-47D4-93D4-E7304F850E9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F65B8E0C-8F0D-4549-A280-F027CED433A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6BF-4767-BD10-CDA863E634C9}"/>
                </c:ext>
              </c:extLst>
            </c:dLbl>
            <c:dLbl>
              <c:idx val="3"/>
              <c:layout>
                <c:manualLayout>
                  <c:x val="4.80668812247462E-2"/>
                  <c:y val="-3.5207975493530504E-2"/>
                </c:manualLayout>
              </c:layout>
              <c:tx>
                <c:rich>
                  <a:bodyPr/>
                  <a:lstStyle/>
                  <a:p>
                    <a:fld id="{66AA5AF0-8E52-4E91-82EB-3C23FB3FE17E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4AF041E3-0B41-41BE-B954-78089CFCC3C4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6BF-4767-BD10-CDA863E634C9}"/>
                </c:ext>
              </c:extLst>
            </c:dLbl>
            <c:dLbl>
              <c:idx val="4"/>
              <c:layout>
                <c:manualLayout>
                  <c:x val="0.23409090574791083"/>
                  <c:y val="1.2750710910972072E-2"/>
                </c:manualLayout>
              </c:layout>
              <c:tx>
                <c:rich>
                  <a:bodyPr/>
                  <a:lstStyle/>
                  <a:p>
                    <a:fld id="{CA5D7534-4912-4B08-9209-8BE0516CC300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A14512A2-0791-43BD-8E3F-B180D3E1BA0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6BF-4767-BD10-CDA863E63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'2024'!$A$33:$A$37</c:f>
              <c:strCache>
                <c:ptCount val="5"/>
                <c:pt idx="0">
                  <c:v>Россия</c:v>
                </c:pt>
                <c:pt idx="1">
                  <c:v>Казахстан</c:v>
                </c:pt>
                <c:pt idx="2">
                  <c:v>Германия</c:v>
                </c:pt>
                <c:pt idx="3">
                  <c:v>США</c:v>
                </c:pt>
                <c:pt idx="4">
                  <c:v>Турция</c:v>
                </c:pt>
              </c:strCache>
            </c:strRef>
          </c:cat>
          <c:val>
            <c:numRef>
              <c:f>'2024'!$B$33:$B$37</c:f>
              <c:numCache>
                <c:formatCode>0.0</c:formatCode>
                <c:ptCount val="5"/>
                <c:pt idx="0">
                  <c:v>81.2</c:v>
                </c:pt>
                <c:pt idx="1">
                  <c:v>3.4</c:v>
                </c:pt>
                <c:pt idx="2" formatCode="General">
                  <c:v>0.8</c:v>
                </c:pt>
                <c:pt idx="3" formatCode="General">
                  <c:v>0.9</c:v>
                </c:pt>
                <c:pt idx="4" formatCode="General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6BF-4767-BD10-CDA863E63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'2024 выбытие'!$B$32</c:f>
              <c:strCache>
                <c:ptCount val="1"/>
                <c:pt idx="0">
                  <c:v>выбывшие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DB-4957-8EB1-F9D46FED634C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DB-4957-8EB1-F9D46FED634C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DDB-4957-8EB1-F9D46FED634C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DB-4957-8EB1-F9D46FED634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DDB-4957-8EB1-F9D46FED634C}"/>
              </c:ext>
            </c:extLst>
          </c:dPt>
          <c:dLbls>
            <c:dLbl>
              <c:idx val="0"/>
              <c:layout>
                <c:manualLayout>
                  <c:x val="0.25105731510178025"/>
                  <c:y val="-4.6223288345121086E-2"/>
                </c:manualLayout>
              </c:layout>
              <c:tx>
                <c:rich>
                  <a:bodyPr/>
                  <a:lstStyle/>
                  <a:p>
                    <a:fld id="{7593507A-F383-48AD-AEF3-BF8AD72B0D87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84372439-4AE5-49AE-A599-9C4FBE940DD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DDB-4957-8EB1-F9D46FED634C}"/>
                </c:ext>
              </c:extLst>
            </c:dLbl>
            <c:dLbl>
              <c:idx val="1"/>
              <c:layout>
                <c:manualLayout>
                  <c:x val="-0.1414790754390326"/>
                  <c:y val="0.1119116006087853"/>
                </c:manualLayout>
              </c:layout>
              <c:tx>
                <c:rich>
                  <a:bodyPr/>
                  <a:lstStyle/>
                  <a:p>
                    <a:fld id="{DE6A4AB8-0B3A-418C-80A0-C866A0271030}" type="CATEGORYNAME">
                      <a:rPr lang="ru-RU"/>
                      <a:pPr/>
                      <a:t>[ИМЯ КАТЕГОРИИ]</a:t>
                    </a:fld>
                    <a:endParaRPr lang="ru-RU" baseline="0"/>
                  </a:p>
                  <a:p>
                    <a:r>
                      <a:rPr lang="ru-RU" baseline="0"/>
                      <a:t> </a:t>
                    </a:r>
                    <a:fld id="{93361359-E869-4985-9498-504C614DF86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DDB-4957-8EB1-F9D46FED634C}"/>
                </c:ext>
              </c:extLst>
            </c:dLbl>
            <c:dLbl>
              <c:idx val="2"/>
              <c:layout>
                <c:manualLayout>
                  <c:x val="-0.10759148749645141"/>
                  <c:y val="1.7527728066054498E-2"/>
                </c:manualLayout>
              </c:layout>
              <c:tx>
                <c:rich>
                  <a:bodyPr/>
                  <a:lstStyle/>
                  <a:p>
                    <a:fld id="{6B44D89A-A829-47D4-93D4-E7304F850E9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F65B8E0C-8F0D-4549-A280-F027CED433A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DDB-4957-8EB1-F9D46FED634C}"/>
                </c:ext>
              </c:extLst>
            </c:dLbl>
            <c:dLbl>
              <c:idx val="3"/>
              <c:layout>
                <c:manualLayout>
                  <c:x val="4.80668812247462E-2"/>
                  <c:y val="-3.5207975493530504E-2"/>
                </c:manualLayout>
              </c:layout>
              <c:tx>
                <c:rich>
                  <a:bodyPr/>
                  <a:lstStyle/>
                  <a:p>
                    <a:fld id="{66AA5AF0-8E52-4E91-82EB-3C23FB3FE17E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4AF041E3-0B41-41BE-B954-78089CFCC3C4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DDB-4957-8EB1-F9D46FED634C}"/>
                </c:ext>
              </c:extLst>
            </c:dLbl>
            <c:dLbl>
              <c:idx val="4"/>
              <c:layout>
                <c:manualLayout>
                  <c:x val="0.23409090574791083"/>
                  <c:y val="1.2750710910972072E-2"/>
                </c:manualLayout>
              </c:layout>
              <c:tx>
                <c:rich>
                  <a:bodyPr/>
                  <a:lstStyle/>
                  <a:p>
                    <a:fld id="{CA5D7534-4912-4B08-9209-8BE0516CC300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A14512A2-0791-43BD-8E3F-B180D3E1BA0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DDB-4957-8EB1-F9D46FED63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 выбытие'!$A$33:$A$37</c:f>
              <c:strCache>
                <c:ptCount val="5"/>
                <c:pt idx="0">
                  <c:v>Россия</c:v>
                </c:pt>
                <c:pt idx="1">
                  <c:v>Казахстан</c:v>
                </c:pt>
                <c:pt idx="2">
                  <c:v>Германия</c:v>
                </c:pt>
                <c:pt idx="3">
                  <c:v>США</c:v>
                </c:pt>
                <c:pt idx="4">
                  <c:v>Турция</c:v>
                </c:pt>
              </c:strCache>
            </c:strRef>
          </c:cat>
          <c:val>
            <c:numRef>
              <c:f>'2024 выбытие'!$B$33:$B$37</c:f>
              <c:numCache>
                <c:formatCode>0.0</c:formatCode>
                <c:ptCount val="5"/>
                <c:pt idx="0">
                  <c:v>76.7</c:v>
                </c:pt>
                <c:pt idx="1">
                  <c:v>13</c:v>
                </c:pt>
                <c:pt idx="2" formatCode="General">
                  <c:v>3.2</c:v>
                </c:pt>
                <c:pt idx="3" formatCode="General">
                  <c:v>1.8</c:v>
                </c:pt>
                <c:pt idx="4" formatCode="General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DDB-4957-8EB1-F9D46FED6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'2024 нац-ти'!$B$32</c:f>
              <c:strCache>
                <c:ptCount val="1"/>
                <c:pt idx="0">
                  <c:v>выбывшие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1-4D25-9760-83A156F67C51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1-4D25-9760-83A156F67C51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1-4D25-9760-83A156F67C5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1-4D25-9760-83A156F67C51}"/>
              </c:ext>
            </c:extLst>
          </c:dPt>
          <c:dPt>
            <c:idx val="4"/>
            <c:bubble3D val="0"/>
            <c:spPr>
              <a:solidFill>
                <a:srgbClr val="5B9BD5">
                  <a:lumMod val="50000"/>
                </a:srgbClr>
              </a:solidFill>
              <a:ln w="19050">
                <a:solidFill>
                  <a:srgbClr val="5B9BD5">
                    <a:lumMod val="5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D1-4D25-9760-83A156F67C51}"/>
              </c:ext>
            </c:extLst>
          </c:dPt>
          <c:dPt>
            <c:idx val="5"/>
            <c:bubble3D val="0"/>
            <c:spPr>
              <a:solidFill>
                <a:srgbClr val="4472C4">
                  <a:lumMod val="20000"/>
                  <a:lumOff val="80000"/>
                </a:srgbClr>
              </a:solidFill>
              <a:ln w="19050">
                <a:solidFill>
                  <a:srgbClr val="4472C4">
                    <a:lumMod val="20000"/>
                    <a:lumOff val="8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AD1-4D25-9760-83A156F67C51}"/>
              </c:ext>
            </c:extLst>
          </c:dPt>
          <c:dLbls>
            <c:dLbl>
              <c:idx val="0"/>
              <c:layout>
                <c:manualLayout>
                  <c:x val="0.25105731510178025"/>
                  <c:y val="-4.622328834512108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Русские</a:t>
                    </a:r>
                  </a:p>
                  <a:p>
                    <a:r>
                      <a:rPr lang="ru-RU" baseline="0" dirty="0"/>
                      <a:t> </a:t>
                    </a:r>
                    <a:fld id="{84372439-4AE5-49AE-A599-9C4FBE940DD2}" type="VALUE">
                      <a:rPr lang="en-US" baseline="0"/>
                      <a:pPr/>
                      <a:t>[ЗНАЧЕНИЕ]</a:t>
                    </a:fld>
                    <a:r>
                      <a:rPr lang="en-US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D1-4D25-9760-83A156F67C51}"/>
                </c:ext>
              </c:extLst>
            </c:dLbl>
            <c:dLbl>
              <c:idx val="1"/>
              <c:layout>
                <c:manualLayout>
                  <c:x val="-4.6939914828604927E-2"/>
                  <c:y val="0.1660425407626037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Кыргызы</a:t>
                    </a:r>
                    <a:endParaRPr lang="ru-RU" baseline="0" dirty="0"/>
                  </a:p>
                  <a:p>
                    <a:r>
                      <a:rPr lang="ru-RU" baseline="0" dirty="0"/>
                      <a:t> </a:t>
                    </a:r>
                    <a:fld id="{93361359-E869-4985-9498-504C614DF869}" type="VALUE">
                      <a:rPr lang="en-US" baseline="0"/>
                      <a:pPr/>
                      <a:t>[ЗНАЧЕНИЕ]</a:t>
                    </a:fld>
                    <a:r>
                      <a:rPr lang="en-US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D1-4D25-9760-83A156F67C51}"/>
                </c:ext>
              </c:extLst>
            </c:dLbl>
            <c:dLbl>
              <c:idx val="2"/>
              <c:layout>
                <c:manualLayout>
                  <c:x val="-9.9411606619389303E-2"/>
                  <c:y val="0.1286387310409557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Узбеки</a:t>
                    </a:r>
                  </a:p>
                  <a:p>
                    <a:r>
                      <a:rPr lang="ru-RU" baseline="0" dirty="0"/>
                      <a:t> </a:t>
                    </a:r>
                    <a:fld id="{F65B8E0C-8F0D-4549-A280-F027CED433A9}" type="VALUE">
                      <a:rPr lang="en-US" baseline="0"/>
                      <a:pPr/>
                      <a:t>[ЗНАЧЕНИЕ]</a:t>
                    </a:fld>
                    <a:r>
                      <a:rPr lang="en-US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AD1-4D25-9760-83A156F67C51}"/>
                </c:ext>
              </c:extLst>
            </c:dLbl>
            <c:dLbl>
              <c:idx val="3"/>
              <c:layout>
                <c:manualLayout>
                  <c:x val="-9.3037358414672672E-2"/>
                  <c:y val="7.5269741061592061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Немцы</a:t>
                    </a:r>
                  </a:p>
                  <a:p>
                    <a:r>
                      <a:rPr lang="ru-RU" baseline="0" dirty="0"/>
                      <a:t> </a:t>
                    </a:r>
                    <a:fld id="{4AF041E3-0B41-41BE-B954-78089CFCC3C4}" type="VALUE">
                      <a:rPr lang="en-US" baseline="0"/>
                      <a:pPr/>
                      <a:t>[ЗНАЧЕНИЕ]</a:t>
                    </a:fld>
                    <a:r>
                      <a:rPr lang="en-US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AD1-4D25-9760-83A156F67C51}"/>
                </c:ext>
              </c:extLst>
            </c:dLbl>
            <c:dLbl>
              <c:idx val="4"/>
              <c:layout>
                <c:manualLayout>
                  <c:x val="-9.3107403328759747E-2"/>
                  <c:y val="-9.836034314549135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Украинцы</a:t>
                    </a:r>
                  </a:p>
                  <a:p>
                    <a:r>
                      <a:rPr lang="ru-RU" baseline="0" dirty="0"/>
                      <a:t> </a:t>
                    </a:r>
                    <a:fld id="{A14512A2-0791-43BD-8E3F-B180D3E1BA0E}" type="VALUE">
                      <a:rPr lang="en-US" baseline="0"/>
                      <a:pPr/>
                      <a:t>[ЗНАЧЕНИЕ]</a:t>
                    </a:fld>
                    <a:r>
                      <a:rPr lang="en-US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AD1-4D25-9760-83A156F67C51}"/>
                </c:ext>
              </c:extLst>
            </c:dLbl>
            <c:dLbl>
              <c:idx val="5"/>
              <c:layout>
                <c:manualLayout>
                  <c:x val="9.485038117722823E-2"/>
                  <c:y val="1.26014025240807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+mn-cs"/>
                      </a:defRPr>
                    </a:pPr>
                    <a:r>
                      <a:rPr lang="ru-RU" baseline="0" dirty="0"/>
                      <a:t>Другие этнические группы</a:t>
                    </a:r>
                    <a:fld id="{1431FC84-B9F9-4A2B-B6CF-529E45D115B9}" type="VALUE">
                      <a:rPr lang="en-US" baseline="0" smtClean="0"/>
                      <a:pPr>
                        <a:defRPr sz="13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en-US" baseline="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39873188111173"/>
                      <c:h val="0.1169983043755440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AD1-4D25-9760-83A156F67C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 нац-ти'!$A$33:$A$38</c:f>
              <c:strCache>
                <c:ptCount val="6"/>
                <c:pt idx="0">
                  <c:v>русские</c:v>
                </c:pt>
                <c:pt idx="1">
                  <c:v>кыргызы</c:v>
                </c:pt>
                <c:pt idx="2">
                  <c:v>узбеки</c:v>
                </c:pt>
                <c:pt idx="3">
                  <c:v>немцы</c:v>
                </c:pt>
                <c:pt idx="4">
                  <c:v>украинцы</c:v>
                </c:pt>
                <c:pt idx="5">
                  <c:v>другие этнические группы</c:v>
                </c:pt>
              </c:strCache>
            </c:strRef>
          </c:cat>
          <c:val>
            <c:numRef>
              <c:f>'2024 нац-ти'!$B$33:$B$38</c:f>
              <c:numCache>
                <c:formatCode>#\ ##0.0</c:formatCode>
                <c:ptCount val="6"/>
                <c:pt idx="0">
                  <c:v>56.5</c:v>
                </c:pt>
                <c:pt idx="1">
                  <c:v>20</c:v>
                </c:pt>
                <c:pt idx="2">
                  <c:v>4</c:v>
                </c:pt>
                <c:pt idx="3">
                  <c:v>3.8</c:v>
                </c:pt>
                <c:pt idx="4">
                  <c:v>2.7</c:v>
                </c:pt>
                <c:pt idx="5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AD1-4D25-9760-83A156F67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498687664041995"/>
          <c:y val="6.6252587991718431E-2"/>
          <c:w val="0.86459487240900967"/>
          <c:h val="0.5958950783325996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 w="25400">
              <a:solidFill>
                <a:schemeClr val="accent1">
                  <a:lumMod val="75000"/>
                </a:schemeClr>
              </a:solidFill>
            </a:ln>
          </c:spPr>
          <c:invertIfNegative val="0"/>
          <c:dPt>
            <c:idx val="7"/>
            <c:invertIfNegative val="0"/>
            <c:bubble3D val="0"/>
            <c:spPr>
              <a:solidFill>
                <a:srgbClr val="92D050"/>
              </a:solidFill>
              <a:ln w="25400">
                <a:solidFill>
                  <a:srgbClr val="92D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FF2-4CE7-92D9-E3F98D3433AD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 w="25400">
                <a:solidFill>
                  <a:srgbClr val="92D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FF2-4CE7-92D9-E3F98D3433AD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межобласт.!$G$31:$G$39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 </c:v>
                </c:pt>
                <c:pt idx="8">
                  <c:v>г.Ош </c:v>
                </c:pt>
              </c:strCache>
            </c:strRef>
          </c:cat>
          <c:val>
            <c:numRef>
              <c:f>межобласт.!$H$31:$H$39</c:f>
              <c:numCache>
                <c:formatCode>#,##0</c:formatCode>
                <c:ptCount val="9"/>
                <c:pt idx="0">
                  <c:v>-1755</c:v>
                </c:pt>
                <c:pt idx="1">
                  <c:v>-3649</c:v>
                </c:pt>
                <c:pt idx="2">
                  <c:v>-1832</c:v>
                </c:pt>
                <c:pt idx="3">
                  <c:v>-2402</c:v>
                </c:pt>
                <c:pt idx="4">
                  <c:v>-5676</c:v>
                </c:pt>
                <c:pt idx="5">
                  <c:v>-1295</c:v>
                </c:pt>
                <c:pt idx="6">
                  <c:v>-303</c:v>
                </c:pt>
                <c:pt idx="7">
                  <c:v>14553</c:v>
                </c:pt>
                <c:pt idx="8">
                  <c:v>2359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F2-4CE7-92D9-E3F98D343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1161696"/>
        <c:axId val="1"/>
      </c:barChart>
      <c:catAx>
        <c:axId val="79116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91161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'молодежь межобл (2)'!$E$4</c:f>
              <c:strCache>
                <c:ptCount val="1"/>
                <c:pt idx="0">
                  <c:v>Доля прибывших в возрасте 14-35 лет, в %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'молодежь межобл (2)'!$A$5:$A$14</c:f>
              <c:strCache>
                <c:ptCount val="10"/>
                <c:pt idx="0">
                  <c:v>Чуйская область</c:v>
                </c:pt>
                <c:pt idx="1">
                  <c:v>г. Ош </c:v>
                </c:pt>
                <c:pt idx="2">
                  <c:v>г. Бишкек </c:v>
                </c:pt>
                <c:pt idx="3">
                  <c:v>Ошская область</c:v>
                </c:pt>
                <c:pt idx="4">
                  <c:v>Баткенская область</c:v>
                </c:pt>
                <c:pt idx="5">
                  <c:v>Нарынская область</c:v>
                </c:pt>
                <c:pt idx="6">
                  <c:v>Иссык-Кульская область</c:v>
                </c:pt>
                <c:pt idx="7">
                  <c:v>Джалал-Абадская область</c:v>
                </c:pt>
                <c:pt idx="8">
                  <c:v>Таласская область</c:v>
                </c:pt>
                <c:pt idx="9">
                  <c:v>Кыргызская Республика</c:v>
                </c:pt>
              </c:strCache>
            </c:strRef>
          </c:cat>
          <c:val>
            <c:numRef>
              <c:f>'молодежь межобл (2)'!$E$5:$E$14</c:f>
              <c:numCache>
                <c:formatCode>#\ ##0.0</c:formatCode>
                <c:ptCount val="10"/>
                <c:pt idx="0">
                  <c:v>40.559288965965749</c:v>
                </c:pt>
                <c:pt idx="1">
                  <c:v>41.606805293005671</c:v>
                </c:pt>
                <c:pt idx="2">
                  <c:v>43.697863682604272</c:v>
                </c:pt>
                <c:pt idx="3">
                  <c:v>44.182235332677806</c:v>
                </c:pt>
                <c:pt idx="4">
                  <c:v>46.244477172312223</c:v>
                </c:pt>
                <c:pt idx="5">
                  <c:v>46.983311938382542</c:v>
                </c:pt>
                <c:pt idx="6">
                  <c:v>48.104755341144042</c:v>
                </c:pt>
                <c:pt idx="7">
                  <c:v>48.339483394833941</c:v>
                </c:pt>
                <c:pt idx="8">
                  <c:v>52.269170579029733</c:v>
                </c:pt>
                <c:pt idx="9">
                  <c:v>43.393686165273905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0-4E17-B1C0-DE926E8A8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03541568"/>
        <c:axId val="700708816"/>
      </c:barChart>
      <c:catAx>
        <c:axId val="803541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00708816"/>
        <c:crosses val="autoZero"/>
        <c:auto val="1"/>
        <c:lblAlgn val="ctr"/>
        <c:lblOffset val="100"/>
        <c:noMultiLvlLbl val="0"/>
      </c:catAx>
      <c:valAx>
        <c:axId val="700708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0354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BD-4ABF-8AE2-EEBD7119042C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BD-4ABF-8AE2-EEBD7119042C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BD-4ABF-8AE2-EEBD7119042C}"/>
              </c:ext>
            </c:extLst>
          </c:dPt>
          <c:dLbls>
            <c:dLbl>
              <c:idx val="0"/>
              <c:layout>
                <c:manualLayout>
                  <c:x val="1.4668949771689498E-2"/>
                  <c:y val="-6.0187249219794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BD-4ABF-8AE2-EEBD7119042C}"/>
                </c:ext>
              </c:extLst>
            </c:dLbl>
            <c:dLbl>
              <c:idx val="1"/>
              <c:layout>
                <c:manualLayout>
                  <c:x val="-0.1512868384578305"/>
                  <c:y val="-0.105943222588395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BD-4ABF-8AE2-EEBD7119042C}"/>
                </c:ext>
              </c:extLst>
            </c:dLbl>
            <c:dLbl>
              <c:idx val="2"/>
              <c:layout>
                <c:manualLayout>
                  <c:x val="-6.3006327976126278E-2"/>
                  <c:y val="-3.7041265900133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BD-4ABF-8AE2-EEBD71190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Лист5!$A$4:$A$6</c:f>
              <c:strCache>
                <c:ptCount val="3"/>
                <c:pt idx="0">
                  <c:v>Лица моложе трудоспособного возраста (в возрасте 0-15 лет)</c:v>
                </c:pt>
                <c:pt idx="1">
                  <c:v>Лица трудоспособного возраста (мужчины 16-62 года и женщины 16-57 лет)</c:v>
                </c:pt>
                <c:pt idx="2">
                  <c:v>Лица старше трудоспособного возраста (мужчины 63+ лет, женщины 58+ лет )</c:v>
                </c:pt>
              </c:strCache>
            </c:strRef>
          </c:cat>
          <c:val>
            <c:numRef>
              <c:f>Лист5!$B$4:$B$6</c:f>
              <c:numCache>
                <c:formatCode>0.0%</c:formatCode>
                <c:ptCount val="3"/>
                <c:pt idx="0">
                  <c:v>0.17899999999999999</c:v>
                </c:pt>
                <c:pt idx="1">
                  <c:v>0.73199999999999998</c:v>
                </c:pt>
                <c:pt idx="2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BD-4ABF-8AE2-EEBD71190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112904636920388"/>
          <c:y val="9.6332750072907578E-2"/>
          <c:w val="0.33220428696412946"/>
          <c:h val="0.76566783318751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25" tIns="46013" rIns="92025" bIns="460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5"/>
          </a:xfrm>
          <a:prstGeom prst="rect">
            <a:avLst/>
          </a:prstGeom>
        </p:spPr>
        <p:txBody>
          <a:bodyPr vert="horz" lIns="92025" tIns="46013" rIns="92025" bIns="460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4"/>
            <a:ext cx="2929837" cy="498852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4"/>
            <a:ext cx="2929837" cy="498852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3294" indent="-28588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528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940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351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5762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173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5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996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7538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467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89CEA-67FE-DEF9-BE68-10646F16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366C183-7301-AA03-9759-ED1B52060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6723E79-0DA0-99B6-5B47-6E4089F71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CB9CAC-83F5-447E-F0B6-93F75A4A54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8444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6AE80-2813-015C-427B-9FFE405F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23B0026-1FAA-7B14-AD8C-4BCF97482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BC3ED60-A66F-2CBC-7E4A-A201D3061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3ACECF-04CB-591B-C69D-C639FC89D6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7271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7705" indent="-287579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0315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0441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0567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0693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0820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0946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11072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546E4B-65CD-4C2A-8EFB-8B9E1E73B389}" type="slidenum">
              <a:rPr lang="ru-RU" altLang="ru-RU" sz="1200">
                <a:solidFill>
                  <a:srgbClr val="000000"/>
                </a:solidFill>
                <a:latin typeface="Tahoma" panose="020B0604030504040204" pitchFamily="34" charset="0"/>
              </a:rPr>
              <a:pPr/>
              <a:t>11</a:t>
            </a:fld>
            <a:endParaRPr lang="ru-RU" altLang="ru-RU" sz="12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5F91-24FE-4CA4-8D15-B2993E9780E3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F91A-CDA8-4E26-9976-D9E16779F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6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B6A14-7D12-4FA2-B067-BBE6867443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26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heme" Target="../theme/them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813540" y="2555915"/>
            <a:ext cx="7094296" cy="27559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О МИГРАЦИОННОЙ СИТУАЦИИ</a:t>
            </a:r>
          </a:p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В КЫРГЫЗСКОЙ РЕСПУБЛИКЕ </a:t>
            </a:r>
          </a:p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В 2024 ГОДУ 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617102" y="6058859"/>
            <a:ext cx="63309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МААТКУЛОВА  ЖАНАРА</a:t>
            </a:r>
          </a:p>
          <a:p>
            <a:pPr algn="r"/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Заведующая отделом демографической статистики</a:t>
            </a:r>
          </a:p>
          <a:p>
            <a:pPr algn="r"/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Нацстаткома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Кыргызской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Республики</a:t>
            </a:r>
          </a:p>
        </p:txBody>
      </p:sp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34" y="108181"/>
            <a:ext cx="8575829" cy="1099181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300" b="1" dirty="0"/>
              <a:t>АДМИНИСТРАТИВНЫЕ ИСТОЧНИКИ ДАННЫХ </a:t>
            </a:r>
            <a:br>
              <a:rPr lang="ru-RU" altLang="ru-RU" sz="3300" b="1" dirty="0"/>
            </a:br>
            <a:r>
              <a:rPr lang="ru-RU" altLang="ru-RU" sz="3300" b="1" dirty="0"/>
              <a:t>ДЛЯ СТАТИСТИКИ МИГРАЦИИ НАСЕЛЕНИЯ </a:t>
            </a:r>
            <a:br>
              <a:rPr lang="ru-RU" sz="3300" b="1" dirty="0">
                <a:solidFill>
                  <a:schemeClr val="tx1"/>
                </a:solidFill>
                <a:cs typeface="Times New Roman" pitchFamily="18" charset="0"/>
              </a:rPr>
            </a:br>
            <a:endParaRPr lang="ru-RU" sz="33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EB583B5-6692-04E5-895B-04821D8E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39CFA1A-2316-C8B5-B68F-C040CE3E4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125" y="1296141"/>
            <a:ext cx="10395750" cy="474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39763" indent="-2365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85825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96963" indent="-1730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296988" indent="-182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7541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113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6685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257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BBE0E3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200" b="1" dirty="0">
                <a:solidFill>
                  <a:schemeClr val="tx2"/>
                </a:solidFill>
                <a:latin typeface="+mn-lt"/>
              </a:rPr>
              <a:t>Сведения регистрационного учета миграции населения, получаемые от Государственного учреждения «</a:t>
            </a:r>
            <a:r>
              <a:rPr lang="ru-RU" altLang="ru-RU" sz="2200" b="1" dirty="0" err="1">
                <a:solidFill>
                  <a:schemeClr val="tx2"/>
                </a:solidFill>
                <a:latin typeface="+mn-lt"/>
              </a:rPr>
              <a:t>Кызмат</a:t>
            </a:r>
            <a:r>
              <a:rPr lang="ru-RU" altLang="ru-RU" sz="2200" b="1" dirty="0">
                <a:solidFill>
                  <a:schemeClr val="tx2"/>
                </a:solidFill>
                <a:latin typeface="+mn-lt"/>
              </a:rPr>
              <a:t>» при Управлении делами Президента КР (ГУ «</a:t>
            </a:r>
            <a:r>
              <a:rPr lang="ru-RU" altLang="ru-RU" sz="2200" b="1" dirty="0" err="1">
                <a:solidFill>
                  <a:schemeClr val="tx2"/>
                </a:solidFill>
                <a:latin typeface="+mn-lt"/>
              </a:rPr>
              <a:t>Кызмат</a:t>
            </a:r>
            <a:r>
              <a:rPr lang="ru-RU" altLang="ru-RU" sz="2200" b="1" dirty="0">
                <a:solidFill>
                  <a:schemeClr val="tx2"/>
                </a:solidFill>
                <a:latin typeface="+mn-lt"/>
              </a:rPr>
              <a:t>»). </a:t>
            </a:r>
          </a:p>
          <a:p>
            <a:pPr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BBE0E3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200" b="1" dirty="0">
                <a:solidFill>
                  <a:schemeClr val="tx2"/>
                </a:solidFill>
                <a:latin typeface="+mn-lt"/>
              </a:rPr>
              <a:t>Отделы паспортизации и регистрации населения в центрах обслуживания населения (ЦОН) ведут регистрацию граждан по месту постоянного жительства и снятие с регистрации постоянного места жительства. При этом, граждане предъявляют правоустанавливающие документы на жилое помещение и документы, удостоверяющие их личность. </a:t>
            </a:r>
          </a:p>
          <a:p>
            <a:pPr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BBE0E3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200" b="1" dirty="0">
                <a:solidFill>
                  <a:schemeClr val="tx2"/>
                </a:solidFill>
                <a:latin typeface="+mn-lt"/>
              </a:rPr>
              <a:t> В </a:t>
            </a:r>
            <a:r>
              <a:rPr lang="ru-RU" altLang="ru-RU" sz="2200" b="1" dirty="0" err="1">
                <a:solidFill>
                  <a:schemeClr val="tx2"/>
                </a:solidFill>
                <a:latin typeface="+mn-lt"/>
              </a:rPr>
              <a:t>н.в</a:t>
            </a:r>
            <a:r>
              <a:rPr lang="ru-RU" altLang="ru-RU" sz="2200" b="1" dirty="0">
                <a:solidFill>
                  <a:schemeClr val="tx2"/>
                </a:solidFill>
                <a:latin typeface="+mn-lt"/>
              </a:rPr>
              <a:t>. учет миграции населения (число прибытий и выбытий) осуществляется в электронном формате. При помощи автоматизированных информационных систем для регистрации населения (АИС «АСБ», АИС «Регистрация иностранцев») сотрудники ЦОН осуществляют регистрацию и учет граждан КР, иностранных граждан и лиц без гражданства. </a:t>
            </a:r>
          </a:p>
        </p:txBody>
      </p:sp>
    </p:spTree>
    <p:extLst>
      <p:ext uri="{BB962C8B-B14F-4D97-AF65-F5344CB8AC3E}">
        <p14:creationId xmlns:p14="http://schemas.microsoft.com/office/powerpoint/2010/main" val="4025864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52" y="254162"/>
            <a:ext cx="103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ВНЕШНЯЯ МИГРАЦИЯ НАСЕЛЕНИЯ </a:t>
            </a:r>
          </a:p>
          <a:p>
            <a:pPr algn="ctr"/>
            <a:r>
              <a:rPr lang="ru-RU" sz="2600" i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(тыс. человек)</a:t>
            </a:r>
          </a:p>
        </p:txBody>
      </p:sp>
      <p:graphicFrame>
        <p:nvGraphicFramePr>
          <p:cNvPr id="4" name="Диаграмма 1">
            <a:extLst>
              <a:ext uri="{FF2B5EF4-FFF2-40B4-BE49-F238E27FC236}">
                <a16:creationId xmlns:a16="http://schemas.microsoft.com/office/drawing/2014/main" id="{CFDDD879-1323-E91C-7482-EBD8F4FD1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884202"/>
              </p:ext>
            </p:extLst>
          </p:nvPr>
        </p:nvGraphicFramePr>
        <p:xfrm>
          <a:off x="498474" y="1066800"/>
          <a:ext cx="11356975" cy="458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867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3076" y="115411"/>
            <a:ext cx="10395750" cy="1154096"/>
          </a:xfrm>
        </p:spPr>
        <p:txBody>
          <a:bodyPr>
            <a:normAutofit fontScale="90000"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sz="3600" b="1" dirty="0">
                <a:cs typeface="Arial" panose="020B0604020202020204" pitchFamily="34" charset="0"/>
              </a:rPr>
              <a:t>РАСПРЕДЕЛЕНИЕ ЧИСЛА ПРИБЫВШИХ 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3600" b="1" dirty="0">
                <a:cs typeface="Arial" panose="020B0604020202020204" pitchFamily="34" charset="0"/>
              </a:rPr>
              <a:t>ПО ГОСУДАРСТВАМ ПРИБЫТИЯ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(в процентах к общему числу прибывших)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01892CEC-E387-C1A6-AF9E-D6580FB1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165F62F-EAF6-38ED-54B7-9E5D7FBCC4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019929"/>
              </p:ext>
            </p:extLst>
          </p:nvPr>
        </p:nvGraphicFramePr>
        <p:xfrm>
          <a:off x="3027285" y="1643802"/>
          <a:ext cx="5885896" cy="4694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047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30959-2631-829B-FC02-C051DE33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66B35-DED6-5401-2E00-41B75E06B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076" y="115411"/>
            <a:ext cx="10395750" cy="1154096"/>
          </a:xfrm>
        </p:spPr>
        <p:txBody>
          <a:bodyPr>
            <a:normAutofit fontScale="90000"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sz="3600" b="1" dirty="0">
                <a:cs typeface="Arial" panose="020B0604020202020204" pitchFamily="34" charset="0"/>
              </a:rPr>
              <a:t>РАСПРЕДЕЛЕНИЕ ЧИСЛА ВЫБЫВШИХ 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3600" b="1" dirty="0">
                <a:cs typeface="Arial" panose="020B0604020202020204" pitchFamily="34" charset="0"/>
              </a:rPr>
              <a:t>ПО ГОСУДАРСТВАМ ВЫБЫТИЯ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(в процентах к общему числу выбывших)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78E1F1-519B-EB3C-EA77-9AFBB8CEE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1F153B08-847F-14F0-1589-66A1AD7B1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41307C68-812B-47CE-9BF0-BF27EC965B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328704"/>
              </p:ext>
            </p:extLst>
          </p:nvPr>
        </p:nvGraphicFramePr>
        <p:xfrm>
          <a:off x="3028950" y="1604962"/>
          <a:ext cx="5786438" cy="470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2636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75782-4F83-8EA8-E0D3-A8875C256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58859-D836-04AC-7E28-C820247DE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076" y="115411"/>
            <a:ext cx="10395750" cy="1154096"/>
          </a:xfrm>
        </p:spPr>
        <p:txBody>
          <a:bodyPr>
            <a:normAutofit fontScale="90000"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sz="3600" b="1" dirty="0">
                <a:cs typeface="Arial" panose="020B0604020202020204" pitchFamily="34" charset="0"/>
              </a:rPr>
              <a:t>РАСПРЕДЕЛЕНИЕ ЧИСЛА ВЫБЫВШИХ 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3600" b="1" dirty="0">
                <a:cs typeface="Arial" panose="020B0604020202020204" pitchFamily="34" charset="0"/>
              </a:rPr>
              <a:t>ПО ЭТНИЧЕСКИМ ГРУППАМ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(в процентах к общему числу выбывших)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125FAE-E671-F4B6-A0D6-8EA5FA139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268352AA-B2D5-7517-A9C1-015F3FE52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65C3FF2-620A-43B3-A92D-C2856F3738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103204"/>
              </p:ext>
            </p:extLst>
          </p:nvPr>
        </p:nvGraphicFramePr>
        <p:xfrm>
          <a:off x="2840855" y="1461304"/>
          <a:ext cx="6360296" cy="4841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003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1775534" y="186429"/>
            <a:ext cx="9072979" cy="72797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ОСНОВНЫЕ ПРИЧИНЫ ПЕРЕМЕНЫ МЕСТА ЖИТЕЛЬСТВА </a:t>
            </a:r>
            <a:b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ПРИБЫВШИХ И ВЫБЫВШИХ В/ИЗ КР</a:t>
            </a:r>
            <a:endParaRPr lang="en-US" altLang="" sz="2900" i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749420-7F25-8322-2B08-987B0214D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6CAD9C-3C2F-4034-8FA1-C6CD95142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706" y="1518076"/>
            <a:ext cx="847454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Прибывшие в Кыргызскую Республику: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– 72,6%,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Возвратились к прежнему месту жительства – 9,5%,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причины – 9,4%,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учебой – 5,9%.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Выехавшие из Кыргызской Республики: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– 47,6%,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Возвратились к прежнему месту жительства – 22,5%,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причины – 15,8%,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учебой – 8,0%.</a:t>
            </a:r>
            <a:endParaRPr lang="en-US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2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61390" y="116830"/>
            <a:ext cx="10803867" cy="77981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300" b="1" dirty="0">
                <a:cs typeface="Arial" panose="020B0604020202020204" pitchFamily="34" charset="0"/>
              </a:rPr>
              <a:t>ПРИБЫТИЕ ПО МЕЖОБЛАСТНОЙ МИГРАЦИИ НАСЕЛЕНИЯ</a:t>
            </a:r>
            <a:br>
              <a:rPr lang="ru-RU" altLang="ru-RU" sz="3200" b="1" dirty="0">
                <a:cs typeface="Arial" panose="020B0604020202020204" pitchFamily="34" charset="0"/>
              </a:rPr>
            </a:br>
            <a:r>
              <a:rPr lang="ru-RU" altLang="ru-RU" sz="2900" i="1" dirty="0">
                <a:cs typeface="Arial" panose="020B0604020202020204" pitchFamily="34" charset="0"/>
              </a:rPr>
              <a:t>(человек)</a:t>
            </a:r>
            <a:endParaRPr lang="ru-RU" altLang="" sz="2900" i="1" dirty="0">
              <a:cs typeface="Arial" panose="020B0604020202020204" pitchFamily="34" charset="0"/>
            </a:endParaRPr>
          </a:p>
        </p:txBody>
      </p:sp>
      <p:sp>
        <p:nvSpPr>
          <p:cNvPr id="1331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34350" y="63277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eeform 22">
            <a:extLst>
              <a:ext uri="{FF2B5EF4-FFF2-40B4-BE49-F238E27FC236}">
                <a16:creationId xmlns:a16="http://schemas.microsoft.com/office/drawing/2014/main" id="{9B8C4CA4-DBA9-1289-5571-E7433B934AE7}"/>
              </a:ext>
            </a:extLst>
          </p:cNvPr>
          <p:cNvSpPr>
            <a:spLocks noEditPoints="1"/>
          </p:cNvSpPr>
          <p:nvPr/>
        </p:nvSpPr>
        <p:spPr bwMode="auto">
          <a:xfrm>
            <a:off x="3449485" y="3380122"/>
            <a:ext cx="2719387" cy="1560512"/>
          </a:xfrm>
          <a:custGeom>
            <a:avLst/>
            <a:gdLst>
              <a:gd name="T0" fmla="*/ 2147483646 w 1713"/>
              <a:gd name="T1" fmla="*/ 2147483646 h 983"/>
              <a:gd name="T2" fmla="*/ 2147483646 w 1713"/>
              <a:gd name="T3" fmla="*/ 2147483646 h 983"/>
              <a:gd name="T4" fmla="*/ 2147483646 w 1713"/>
              <a:gd name="T5" fmla="*/ 2147483646 h 983"/>
              <a:gd name="T6" fmla="*/ 2147483646 w 1713"/>
              <a:gd name="T7" fmla="*/ 2147483646 h 983"/>
              <a:gd name="T8" fmla="*/ 2147483646 w 1713"/>
              <a:gd name="T9" fmla="*/ 2147483646 h 983"/>
              <a:gd name="T10" fmla="*/ 2147483646 w 1713"/>
              <a:gd name="T11" fmla="*/ 2147483646 h 983"/>
              <a:gd name="T12" fmla="*/ 2147483646 w 1713"/>
              <a:gd name="T13" fmla="*/ 2147483646 h 983"/>
              <a:gd name="T14" fmla="*/ 2147483646 w 1713"/>
              <a:gd name="T15" fmla="*/ 2147483646 h 983"/>
              <a:gd name="T16" fmla="*/ 2147483646 w 1713"/>
              <a:gd name="T17" fmla="*/ 2147483646 h 983"/>
              <a:gd name="T18" fmla="*/ 2147483646 w 1713"/>
              <a:gd name="T19" fmla="*/ 2147483646 h 983"/>
              <a:gd name="T20" fmla="*/ 2147483646 w 1713"/>
              <a:gd name="T21" fmla="*/ 2147483646 h 983"/>
              <a:gd name="T22" fmla="*/ 2147483646 w 1713"/>
              <a:gd name="T23" fmla="*/ 2147483646 h 983"/>
              <a:gd name="T24" fmla="*/ 2147483646 w 1713"/>
              <a:gd name="T25" fmla="*/ 2147483646 h 983"/>
              <a:gd name="T26" fmla="*/ 2147483646 w 1713"/>
              <a:gd name="T27" fmla="*/ 2147483646 h 983"/>
              <a:gd name="T28" fmla="*/ 2147483646 w 1713"/>
              <a:gd name="T29" fmla="*/ 2147483646 h 983"/>
              <a:gd name="T30" fmla="*/ 2147483646 w 1713"/>
              <a:gd name="T31" fmla="*/ 2147483646 h 983"/>
              <a:gd name="T32" fmla="*/ 2147483646 w 1713"/>
              <a:gd name="T33" fmla="*/ 2147483646 h 983"/>
              <a:gd name="T34" fmla="*/ 2147483646 w 1713"/>
              <a:gd name="T35" fmla="*/ 2147483646 h 983"/>
              <a:gd name="T36" fmla="*/ 2147483646 w 1713"/>
              <a:gd name="T37" fmla="*/ 2147483646 h 983"/>
              <a:gd name="T38" fmla="*/ 2147483646 w 1713"/>
              <a:gd name="T39" fmla="*/ 2147483646 h 983"/>
              <a:gd name="T40" fmla="*/ 2147483646 w 1713"/>
              <a:gd name="T41" fmla="*/ 2147483646 h 983"/>
              <a:gd name="T42" fmla="*/ 2147483646 w 1713"/>
              <a:gd name="T43" fmla="*/ 2147483646 h 983"/>
              <a:gd name="T44" fmla="*/ 2147483646 w 1713"/>
              <a:gd name="T45" fmla="*/ 2147483646 h 983"/>
              <a:gd name="T46" fmla="*/ 2147483646 w 1713"/>
              <a:gd name="T47" fmla="*/ 2147483646 h 983"/>
              <a:gd name="T48" fmla="*/ 2147483646 w 1713"/>
              <a:gd name="T49" fmla="*/ 2147483646 h 983"/>
              <a:gd name="T50" fmla="*/ 2147483646 w 1713"/>
              <a:gd name="T51" fmla="*/ 2147483646 h 983"/>
              <a:gd name="T52" fmla="*/ 2147483646 w 1713"/>
              <a:gd name="T53" fmla="*/ 2147483646 h 983"/>
              <a:gd name="T54" fmla="*/ 2147483646 w 1713"/>
              <a:gd name="T55" fmla="*/ 2147483646 h 983"/>
              <a:gd name="T56" fmla="*/ 2147483646 w 1713"/>
              <a:gd name="T57" fmla="*/ 2147483646 h 983"/>
              <a:gd name="T58" fmla="*/ 2147483646 w 1713"/>
              <a:gd name="T59" fmla="*/ 2147483646 h 983"/>
              <a:gd name="T60" fmla="*/ 2147483646 w 1713"/>
              <a:gd name="T61" fmla="*/ 2147483646 h 983"/>
              <a:gd name="T62" fmla="*/ 2147483646 w 1713"/>
              <a:gd name="T63" fmla="*/ 2147483646 h 983"/>
              <a:gd name="T64" fmla="*/ 2147483646 w 1713"/>
              <a:gd name="T65" fmla="*/ 2147483646 h 983"/>
              <a:gd name="T66" fmla="*/ 2147483646 w 1713"/>
              <a:gd name="T67" fmla="*/ 2147483646 h 983"/>
              <a:gd name="T68" fmla="*/ 2147483646 w 1713"/>
              <a:gd name="T69" fmla="*/ 2147483646 h 983"/>
              <a:gd name="T70" fmla="*/ 2147483646 w 1713"/>
              <a:gd name="T71" fmla="*/ 2147483646 h 983"/>
              <a:gd name="T72" fmla="*/ 2147483646 w 1713"/>
              <a:gd name="T73" fmla="*/ 2147483646 h 983"/>
              <a:gd name="T74" fmla="*/ 2147483646 w 1713"/>
              <a:gd name="T75" fmla="*/ 2147483646 h 983"/>
              <a:gd name="T76" fmla="*/ 2147483646 w 1713"/>
              <a:gd name="T77" fmla="*/ 2147483646 h 983"/>
              <a:gd name="T78" fmla="*/ 2147483646 w 1713"/>
              <a:gd name="T79" fmla="*/ 2147483646 h 983"/>
              <a:gd name="T80" fmla="*/ 2147483646 w 1713"/>
              <a:gd name="T81" fmla="*/ 2147483646 h 983"/>
              <a:gd name="T82" fmla="*/ 2147483646 w 1713"/>
              <a:gd name="T83" fmla="*/ 2147483646 h 983"/>
              <a:gd name="T84" fmla="*/ 2147483646 w 1713"/>
              <a:gd name="T85" fmla="*/ 2147483646 h 983"/>
              <a:gd name="T86" fmla="*/ 2147483646 w 1713"/>
              <a:gd name="T87" fmla="*/ 2147483646 h 983"/>
              <a:gd name="T88" fmla="*/ 2147483646 w 1713"/>
              <a:gd name="T89" fmla="*/ 2147483646 h 983"/>
              <a:gd name="T90" fmla="*/ 2147483646 w 1713"/>
              <a:gd name="T91" fmla="*/ 2147483646 h 983"/>
              <a:gd name="T92" fmla="*/ 2147483646 w 1713"/>
              <a:gd name="T93" fmla="*/ 2147483646 h 983"/>
              <a:gd name="T94" fmla="*/ 2147483646 w 1713"/>
              <a:gd name="T95" fmla="*/ 2147483646 h 983"/>
              <a:gd name="T96" fmla="*/ 2147483646 w 1713"/>
              <a:gd name="T97" fmla="*/ 2147483646 h 983"/>
              <a:gd name="T98" fmla="*/ 2147483646 w 1713"/>
              <a:gd name="T99" fmla="*/ 2147483646 h 983"/>
              <a:gd name="T100" fmla="*/ 2147483646 w 1713"/>
              <a:gd name="T101" fmla="*/ 2147483646 h 983"/>
              <a:gd name="T102" fmla="*/ 2147483646 w 1713"/>
              <a:gd name="T103" fmla="*/ 2147483646 h 983"/>
              <a:gd name="T104" fmla="*/ 2147483646 w 1713"/>
              <a:gd name="T105" fmla="*/ 2147483646 h 983"/>
              <a:gd name="T106" fmla="*/ 2147483646 w 1713"/>
              <a:gd name="T107" fmla="*/ 2147483646 h 983"/>
              <a:gd name="T108" fmla="*/ 2147483646 w 1713"/>
              <a:gd name="T109" fmla="*/ 2147483646 h 983"/>
              <a:gd name="T110" fmla="*/ 2147483646 w 1713"/>
              <a:gd name="T111" fmla="*/ 2147483646 h 983"/>
              <a:gd name="T112" fmla="*/ 2147483646 w 1713"/>
              <a:gd name="T113" fmla="*/ 2147483646 h 983"/>
              <a:gd name="T114" fmla="*/ 2147483646 w 1713"/>
              <a:gd name="T115" fmla="*/ 2147483646 h 983"/>
              <a:gd name="T116" fmla="*/ 2147483646 w 1713"/>
              <a:gd name="T117" fmla="*/ 2147483646 h 983"/>
              <a:gd name="T118" fmla="*/ 2147483646 w 1713"/>
              <a:gd name="T119" fmla="*/ 2147483646 h 983"/>
              <a:gd name="T120" fmla="*/ 2147483646 w 1713"/>
              <a:gd name="T121" fmla="*/ 2147483646 h 983"/>
              <a:gd name="T122" fmla="*/ 2147483646 w 1713"/>
              <a:gd name="T123" fmla="*/ 2147483646 h 983"/>
              <a:gd name="T124" fmla="*/ 2147483646 w 1713"/>
              <a:gd name="T125" fmla="*/ 2147483646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6699FF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CF5308AE-795D-AB47-636A-225CB7C44C3D}"/>
              </a:ext>
            </a:extLst>
          </p:cNvPr>
          <p:cNvSpPr>
            <a:spLocks noEditPoints="1"/>
          </p:cNvSpPr>
          <p:nvPr/>
        </p:nvSpPr>
        <p:spPr bwMode="auto">
          <a:xfrm>
            <a:off x="1661960" y="3934159"/>
            <a:ext cx="2617787" cy="7635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" name="Freeform 15">
            <a:extLst>
              <a:ext uri="{FF2B5EF4-FFF2-40B4-BE49-F238E27FC236}">
                <a16:creationId xmlns:a16="http://schemas.microsoft.com/office/drawing/2014/main" id="{480B2F23-39B7-436F-13D0-D6E36B6419D0}"/>
              </a:ext>
            </a:extLst>
          </p:cNvPr>
          <p:cNvSpPr>
            <a:spLocks/>
          </p:cNvSpPr>
          <p:nvPr/>
        </p:nvSpPr>
        <p:spPr bwMode="auto">
          <a:xfrm>
            <a:off x="5213197" y="2345072"/>
            <a:ext cx="3608388" cy="1719262"/>
          </a:xfrm>
          <a:custGeom>
            <a:avLst/>
            <a:gdLst>
              <a:gd name="T0" fmla="*/ 2147483647 w 2273"/>
              <a:gd name="T1" fmla="*/ 2147483647 h 1083"/>
              <a:gd name="T2" fmla="*/ 2147483647 w 2273"/>
              <a:gd name="T3" fmla="*/ 2147483647 h 1083"/>
              <a:gd name="T4" fmla="*/ 2147483647 w 2273"/>
              <a:gd name="T5" fmla="*/ 2147483647 h 1083"/>
              <a:gd name="T6" fmla="*/ 2147483647 w 2273"/>
              <a:gd name="T7" fmla="*/ 2147483647 h 1083"/>
              <a:gd name="T8" fmla="*/ 2147483647 w 2273"/>
              <a:gd name="T9" fmla="*/ 2147483647 h 1083"/>
              <a:gd name="T10" fmla="*/ 2147483647 w 2273"/>
              <a:gd name="T11" fmla="*/ 2147483647 h 1083"/>
              <a:gd name="T12" fmla="*/ 2147483647 w 2273"/>
              <a:gd name="T13" fmla="*/ 2147483647 h 1083"/>
              <a:gd name="T14" fmla="*/ 2147483647 w 2273"/>
              <a:gd name="T15" fmla="*/ 2147483647 h 1083"/>
              <a:gd name="T16" fmla="*/ 2147483647 w 2273"/>
              <a:gd name="T17" fmla="*/ 2147483647 h 1083"/>
              <a:gd name="T18" fmla="*/ 2147483647 w 2273"/>
              <a:gd name="T19" fmla="*/ 2147483647 h 1083"/>
              <a:gd name="T20" fmla="*/ 2147483647 w 2273"/>
              <a:gd name="T21" fmla="*/ 2147483647 h 1083"/>
              <a:gd name="T22" fmla="*/ 2147483647 w 2273"/>
              <a:gd name="T23" fmla="*/ 2147483647 h 1083"/>
              <a:gd name="T24" fmla="*/ 2147483647 w 2273"/>
              <a:gd name="T25" fmla="*/ 2147483647 h 1083"/>
              <a:gd name="T26" fmla="*/ 2147483647 w 2273"/>
              <a:gd name="T27" fmla="*/ 2147483647 h 1083"/>
              <a:gd name="T28" fmla="*/ 2147483647 w 2273"/>
              <a:gd name="T29" fmla="*/ 2147483647 h 1083"/>
              <a:gd name="T30" fmla="*/ 2147483647 w 2273"/>
              <a:gd name="T31" fmla="*/ 2147483647 h 1083"/>
              <a:gd name="T32" fmla="*/ 2147483647 w 2273"/>
              <a:gd name="T33" fmla="*/ 2147483647 h 1083"/>
              <a:gd name="T34" fmla="*/ 2147483647 w 2273"/>
              <a:gd name="T35" fmla="*/ 2147483647 h 1083"/>
              <a:gd name="T36" fmla="*/ 2147483647 w 2273"/>
              <a:gd name="T37" fmla="*/ 2147483647 h 1083"/>
              <a:gd name="T38" fmla="*/ 2147483647 w 2273"/>
              <a:gd name="T39" fmla="*/ 2147483647 h 1083"/>
              <a:gd name="T40" fmla="*/ 2147483647 w 2273"/>
              <a:gd name="T41" fmla="*/ 2147483647 h 1083"/>
              <a:gd name="T42" fmla="*/ 2147483647 w 2273"/>
              <a:gd name="T43" fmla="*/ 2147483647 h 1083"/>
              <a:gd name="T44" fmla="*/ 2147483647 w 2273"/>
              <a:gd name="T45" fmla="*/ 2147483647 h 1083"/>
              <a:gd name="T46" fmla="*/ 2147483647 w 2273"/>
              <a:gd name="T47" fmla="*/ 2147483647 h 1083"/>
              <a:gd name="T48" fmla="*/ 2147483647 w 2273"/>
              <a:gd name="T49" fmla="*/ 2147483647 h 1083"/>
              <a:gd name="T50" fmla="*/ 2147483647 w 2273"/>
              <a:gd name="T51" fmla="*/ 2147483647 h 1083"/>
              <a:gd name="T52" fmla="*/ 2147483647 w 2273"/>
              <a:gd name="T53" fmla="*/ 2147483647 h 1083"/>
              <a:gd name="T54" fmla="*/ 2147483647 w 2273"/>
              <a:gd name="T55" fmla="*/ 2147483647 h 1083"/>
              <a:gd name="T56" fmla="*/ 2147483647 w 2273"/>
              <a:gd name="T57" fmla="*/ 2147483647 h 1083"/>
              <a:gd name="T58" fmla="*/ 2147483647 w 2273"/>
              <a:gd name="T59" fmla="*/ 2147483647 h 1083"/>
              <a:gd name="T60" fmla="*/ 2147483647 w 2273"/>
              <a:gd name="T61" fmla="*/ 2147483647 h 1083"/>
              <a:gd name="T62" fmla="*/ 2147483647 w 2273"/>
              <a:gd name="T63" fmla="*/ 2147483647 h 1083"/>
              <a:gd name="T64" fmla="*/ 2147483647 w 2273"/>
              <a:gd name="T65" fmla="*/ 2147483647 h 1083"/>
              <a:gd name="T66" fmla="*/ 2147483647 w 2273"/>
              <a:gd name="T67" fmla="*/ 2147483647 h 1083"/>
              <a:gd name="T68" fmla="*/ 2147483647 w 2273"/>
              <a:gd name="T69" fmla="*/ 2147483647 h 1083"/>
              <a:gd name="T70" fmla="*/ 2147483647 w 2273"/>
              <a:gd name="T71" fmla="*/ 2147483647 h 1083"/>
              <a:gd name="T72" fmla="*/ 2147483647 w 2273"/>
              <a:gd name="T73" fmla="*/ 2147483647 h 1083"/>
              <a:gd name="T74" fmla="*/ 2147483647 w 2273"/>
              <a:gd name="T75" fmla="*/ 2147483647 h 1083"/>
              <a:gd name="T76" fmla="*/ 2147483647 w 2273"/>
              <a:gd name="T77" fmla="*/ 2147483647 h 1083"/>
              <a:gd name="T78" fmla="*/ 2147483647 w 2273"/>
              <a:gd name="T79" fmla="*/ 2147483647 h 1083"/>
              <a:gd name="T80" fmla="*/ 2147483647 w 2273"/>
              <a:gd name="T81" fmla="*/ 2147483647 h 1083"/>
              <a:gd name="T82" fmla="*/ 2147483647 w 2273"/>
              <a:gd name="T83" fmla="*/ 2147483647 h 1083"/>
              <a:gd name="T84" fmla="*/ 2147483647 w 2273"/>
              <a:gd name="T85" fmla="*/ 2147483647 h 1083"/>
              <a:gd name="T86" fmla="*/ 2147483647 w 2273"/>
              <a:gd name="T87" fmla="*/ 2147483647 h 1083"/>
              <a:gd name="T88" fmla="*/ 2147483647 w 2273"/>
              <a:gd name="T89" fmla="*/ 2147483647 h 1083"/>
              <a:gd name="T90" fmla="*/ 2147483647 w 2273"/>
              <a:gd name="T91" fmla="*/ 2147483647 h 1083"/>
              <a:gd name="T92" fmla="*/ 2147483647 w 2273"/>
              <a:gd name="T93" fmla="*/ 2147483647 h 1083"/>
              <a:gd name="T94" fmla="*/ 2147483647 w 2273"/>
              <a:gd name="T95" fmla="*/ 2147483647 h 1083"/>
              <a:gd name="T96" fmla="*/ 2147483647 w 2273"/>
              <a:gd name="T97" fmla="*/ 2147483647 h 1083"/>
              <a:gd name="T98" fmla="*/ 2147483647 w 2273"/>
              <a:gd name="T99" fmla="*/ 2147483647 h 1083"/>
              <a:gd name="T100" fmla="*/ 2147483647 w 2273"/>
              <a:gd name="T101" fmla="*/ 2147483647 h 1083"/>
              <a:gd name="T102" fmla="*/ 2147483647 w 2273"/>
              <a:gd name="T103" fmla="*/ 2147483647 h 1083"/>
              <a:gd name="T104" fmla="*/ 2147483647 w 2273"/>
              <a:gd name="T105" fmla="*/ 2147483647 h 1083"/>
              <a:gd name="T106" fmla="*/ 2147483647 w 2273"/>
              <a:gd name="T107" fmla="*/ 2147483647 h 1083"/>
              <a:gd name="T108" fmla="*/ 2147483647 w 2273"/>
              <a:gd name="T109" fmla="*/ 2147483647 h 1083"/>
              <a:gd name="T110" fmla="*/ 2147483647 w 2273"/>
              <a:gd name="T111" fmla="*/ 2147483647 h 1083"/>
              <a:gd name="T112" fmla="*/ 2147483647 w 2273"/>
              <a:gd name="T113" fmla="*/ 2147483647 h 1083"/>
              <a:gd name="T114" fmla="*/ 2147483647 w 2273"/>
              <a:gd name="T115" fmla="*/ 2147483647 h 1083"/>
              <a:gd name="T116" fmla="*/ 2147483647 w 2273"/>
              <a:gd name="T117" fmla="*/ 2147483647 h 1083"/>
              <a:gd name="T118" fmla="*/ 2147483647 w 2273"/>
              <a:gd name="T119" fmla="*/ 2147483647 h 1083"/>
              <a:gd name="T120" fmla="*/ 2147483647 w 2273"/>
              <a:gd name="T121" fmla="*/ 2147483647 h 1083"/>
              <a:gd name="T122" fmla="*/ 2147483647 w 2273"/>
              <a:gd name="T123" fmla="*/ 2147483647 h 1083"/>
              <a:gd name="T124" fmla="*/ 2147483647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C9C45B5F-35F4-FBEB-0C90-6BB4F1DBFE66}"/>
              </a:ext>
            </a:extLst>
          </p:cNvPr>
          <p:cNvSpPr>
            <a:spLocks/>
          </p:cNvSpPr>
          <p:nvPr/>
        </p:nvSpPr>
        <p:spPr bwMode="auto">
          <a:xfrm>
            <a:off x="2396972" y="2526047"/>
            <a:ext cx="3636963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rgbClr val="5B9BD5">
              <a:lumMod val="75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005E8C87-A11D-5D74-61E8-A4549098FADE}"/>
              </a:ext>
            </a:extLst>
          </p:cNvPr>
          <p:cNvSpPr>
            <a:spLocks/>
          </p:cNvSpPr>
          <p:nvPr/>
        </p:nvSpPr>
        <p:spPr bwMode="auto">
          <a:xfrm>
            <a:off x="6751485" y="1954547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rgbClr val="5B9BD5">
              <a:lumMod val="20000"/>
              <a:lumOff val="8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69F634A6-0CD8-38D2-3438-F0346AFBC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485" y="4113547"/>
            <a:ext cx="1792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 область</a:t>
            </a:r>
            <a:endParaRPr kumimoji="0" lang="en-US" altLang="ru-RU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4C2350B-9F8A-8A4F-1281-DBD851589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310" y="3819859"/>
            <a:ext cx="2079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en-US" altLang="ru-RU" sz="1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1D49CE6-142C-4A2C-5C4E-27C6FF459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447" y="2237122"/>
            <a:ext cx="2081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Иссык-Кульская область</a:t>
            </a:r>
            <a:endParaRPr lang="en-US" altLang="ru-RU" sz="1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BC565DCC-B22B-EBC7-1C68-12979B09D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872" y="2881647"/>
            <a:ext cx="1436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 область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66C7DC8E-4539-7B8B-CD0B-3D4332668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47" y="2697497"/>
            <a:ext cx="2081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Джалал-Абадская область</a:t>
            </a:r>
            <a:endParaRPr kumimoji="0" lang="en-US" altLang="ru-RU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DC5FEEE2-50A9-1F12-CD43-7D19F733ECD6}"/>
              </a:ext>
            </a:extLst>
          </p:cNvPr>
          <p:cNvSpPr>
            <a:spLocks/>
          </p:cNvSpPr>
          <p:nvPr/>
        </p:nvSpPr>
        <p:spPr bwMode="auto">
          <a:xfrm>
            <a:off x="5841847" y="1914859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rgbClr val="44546A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7B1D718D-D2AA-11C5-EA27-5F97E11A138B}"/>
              </a:ext>
            </a:extLst>
          </p:cNvPr>
          <p:cNvSpPr>
            <a:spLocks/>
          </p:cNvSpPr>
          <p:nvPr/>
        </p:nvSpPr>
        <p:spPr bwMode="auto">
          <a:xfrm>
            <a:off x="3579660" y="4126247"/>
            <a:ext cx="11112" cy="6350"/>
          </a:xfrm>
          <a:custGeom>
            <a:avLst/>
            <a:gdLst>
              <a:gd name="T0" fmla="*/ 2147483646 w 7"/>
              <a:gd name="T1" fmla="*/ 2147483646 h 4"/>
              <a:gd name="T2" fmla="*/ 2147483646 w 7"/>
              <a:gd name="T3" fmla="*/ 2147483646 h 4"/>
              <a:gd name="T4" fmla="*/ 2147483646 w 7"/>
              <a:gd name="T5" fmla="*/ 0 h 4"/>
              <a:gd name="T6" fmla="*/ 2147483646 w 7"/>
              <a:gd name="T7" fmla="*/ 0 h 4"/>
              <a:gd name="T8" fmla="*/ 2147483646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6 w 7"/>
              <a:gd name="T15" fmla="*/ 2147483646 h 4"/>
              <a:gd name="T16" fmla="*/ 2147483646 w 7"/>
              <a:gd name="T17" fmla="*/ 2147483646 h 4"/>
              <a:gd name="T18" fmla="*/ 2147483646 w 7"/>
              <a:gd name="T19" fmla="*/ 2147483646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6541C6B5-D85D-8F95-275D-1E329E402805}"/>
              </a:ext>
            </a:extLst>
          </p:cNvPr>
          <p:cNvSpPr>
            <a:spLocks/>
          </p:cNvSpPr>
          <p:nvPr/>
        </p:nvSpPr>
        <p:spPr bwMode="auto">
          <a:xfrm>
            <a:off x="3081185" y="4086559"/>
            <a:ext cx="11112" cy="23813"/>
          </a:xfrm>
          <a:custGeom>
            <a:avLst/>
            <a:gdLst>
              <a:gd name="T0" fmla="*/ 2147483646 w 7"/>
              <a:gd name="T1" fmla="*/ 2147483646 h 15"/>
              <a:gd name="T2" fmla="*/ 2147483646 w 7"/>
              <a:gd name="T3" fmla="*/ 2147483646 h 15"/>
              <a:gd name="T4" fmla="*/ 2147483646 w 7"/>
              <a:gd name="T5" fmla="*/ 2147483646 h 15"/>
              <a:gd name="T6" fmla="*/ 2147483646 w 7"/>
              <a:gd name="T7" fmla="*/ 2147483646 h 15"/>
              <a:gd name="T8" fmla="*/ 2147483646 w 7"/>
              <a:gd name="T9" fmla="*/ 2147483646 h 15"/>
              <a:gd name="T10" fmla="*/ 2147483646 w 7"/>
              <a:gd name="T11" fmla="*/ 0 h 15"/>
              <a:gd name="T12" fmla="*/ 2147483646 w 7"/>
              <a:gd name="T13" fmla="*/ 0 h 15"/>
              <a:gd name="T14" fmla="*/ 2147483646 w 7"/>
              <a:gd name="T15" fmla="*/ 0 h 15"/>
              <a:gd name="T16" fmla="*/ 0 w 7"/>
              <a:gd name="T17" fmla="*/ 2147483646 h 15"/>
              <a:gd name="T18" fmla="*/ 0 w 7"/>
              <a:gd name="T19" fmla="*/ 2147483646 h 15"/>
              <a:gd name="T20" fmla="*/ 2147483646 w 7"/>
              <a:gd name="T21" fmla="*/ 2147483646 h 15"/>
              <a:gd name="T22" fmla="*/ 2147483646 w 7"/>
              <a:gd name="T23" fmla="*/ 2147483646 h 15"/>
              <a:gd name="T24" fmla="*/ 2147483646 w 7"/>
              <a:gd name="T25" fmla="*/ 2147483646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FD1C2C4E-F4B8-CB05-7DF1-A61AE8A98330}"/>
              </a:ext>
            </a:extLst>
          </p:cNvPr>
          <p:cNvSpPr>
            <a:spLocks/>
          </p:cNvSpPr>
          <p:nvPr/>
        </p:nvSpPr>
        <p:spPr bwMode="auto">
          <a:xfrm>
            <a:off x="1900085" y="4227847"/>
            <a:ext cx="4762" cy="12700"/>
          </a:xfrm>
          <a:custGeom>
            <a:avLst/>
            <a:gdLst>
              <a:gd name="T0" fmla="*/ 2147483646 w 3"/>
              <a:gd name="T1" fmla="*/ 2147483646 h 8"/>
              <a:gd name="T2" fmla="*/ 2147483646 w 3"/>
              <a:gd name="T3" fmla="*/ 2147483646 h 8"/>
              <a:gd name="T4" fmla="*/ 2147483646 w 3"/>
              <a:gd name="T5" fmla="*/ 2147483646 h 8"/>
              <a:gd name="T6" fmla="*/ 2147483646 w 3"/>
              <a:gd name="T7" fmla="*/ 0 h 8"/>
              <a:gd name="T8" fmla="*/ 0 w 3"/>
              <a:gd name="T9" fmla="*/ 2147483646 h 8"/>
              <a:gd name="T10" fmla="*/ 0 w 3"/>
              <a:gd name="T11" fmla="*/ 2147483646 h 8"/>
              <a:gd name="T12" fmla="*/ 0 w 3"/>
              <a:gd name="T13" fmla="*/ 2147483646 h 8"/>
              <a:gd name="T14" fmla="*/ 2147483646 w 3"/>
              <a:gd name="T15" fmla="*/ 2147483646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AD734AFE-8D74-3049-0430-8246C619542C}"/>
              </a:ext>
            </a:extLst>
          </p:cNvPr>
          <p:cNvSpPr>
            <a:spLocks/>
          </p:cNvSpPr>
          <p:nvPr/>
        </p:nvSpPr>
        <p:spPr bwMode="auto">
          <a:xfrm>
            <a:off x="4462310" y="3821447"/>
            <a:ext cx="61912" cy="95250"/>
          </a:xfrm>
          <a:custGeom>
            <a:avLst/>
            <a:gdLst>
              <a:gd name="T0" fmla="*/ 2147483646 w 39"/>
              <a:gd name="T1" fmla="*/ 2147483646 h 60"/>
              <a:gd name="T2" fmla="*/ 2147483646 w 39"/>
              <a:gd name="T3" fmla="*/ 2147483646 h 60"/>
              <a:gd name="T4" fmla="*/ 2147483646 w 39"/>
              <a:gd name="T5" fmla="*/ 2147483646 h 60"/>
              <a:gd name="T6" fmla="*/ 2147483646 w 39"/>
              <a:gd name="T7" fmla="*/ 2147483646 h 60"/>
              <a:gd name="T8" fmla="*/ 2147483646 w 39"/>
              <a:gd name="T9" fmla="*/ 2147483646 h 60"/>
              <a:gd name="T10" fmla="*/ 2147483646 w 39"/>
              <a:gd name="T11" fmla="*/ 2147483646 h 60"/>
              <a:gd name="T12" fmla="*/ 2147483646 w 39"/>
              <a:gd name="T13" fmla="*/ 2147483646 h 60"/>
              <a:gd name="T14" fmla="*/ 2147483646 w 39"/>
              <a:gd name="T15" fmla="*/ 2147483646 h 60"/>
              <a:gd name="T16" fmla="*/ 2147483646 w 39"/>
              <a:gd name="T17" fmla="*/ 2147483646 h 60"/>
              <a:gd name="T18" fmla="*/ 2147483646 w 39"/>
              <a:gd name="T19" fmla="*/ 2147483646 h 60"/>
              <a:gd name="T20" fmla="*/ 2147483646 w 39"/>
              <a:gd name="T21" fmla="*/ 2147483646 h 60"/>
              <a:gd name="T22" fmla="*/ 2147483646 w 39"/>
              <a:gd name="T23" fmla="*/ 2147483646 h 60"/>
              <a:gd name="T24" fmla="*/ 2147483646 w 39"/>
              <a:gd name="T25" fmla="*/ 2147483646 h 60"/>
              <a:gd name="T26" fmla="*/ 2147483646 w 39"/>
              <a:gd name="T27" fmla="*/ 2147483646 h 60"/>
              <a:gd name="T28" fmla="*/ 2147483646 w 39"/>
              <a:gd name="T29" fmla="*/ 2147483646 h 60"/>
              <a:gd name="T30" fmla="*/ 2147483646 w 39"/>
              <a:gd name="T31" fmla="*/ 2147483646 h 60"/>
              <a:gd name="T32" fmla="*/ 2147483646 w 39"/>
              <a:gd name="T33" fmla="*/ 2147483646 h 60"/>
              <a:gd name="T34" fmla="*/ 2147483646 w 39"/>
              <a:gd name="T35" fmla="*/ 2147483646 h 60"/>
              <a:gd name="T36" fmla="*/ 2147483646 w 39"/>
              <a:gd name="T37" fmla="*/ 2147483646 h 60"/>
              <a:gd name="T38" fmla="*/ 2147483646 w 39"/>
              <a:gd name="T39" fmla="*/ 2147483646 h 60"/>
              <a:gd name="T40" fmla="*/ 2147483646 w 39"/>
              <a:gd name="T41" fmla="*/ 2147483646 h 60"/>
              <a:gd name="T42" fmla="*/ 2147483646 w 39"/>
              <a:gd name="T43" fmla="*/ 2147483646 h 60"/>
              <a:gd name="T44" fmla="*/ 2147483646 w 39"/>
              <a:gd name="T45" fmla="*/ 2147483646 h 60"/>
              <a:gd name="T46" fmla="*/ 0 w 39"/>
              <a:gd name="T47" fmla="*/ 2147483646 h 60"/>
              <a:gd name="T48" fmla="*/ 2147483646 w 39"/>
              <a:gd name="T49" fmla="*/ 2147483646 h 60"/>
              <a:gd name="T50" fmla="*/ 2147483646 w 39"/>
              <a:gd name="T51" fmla="*/ 2147483646 h 60"/>
              <a:gd name="T52" fmla="*/ 2147483646 w 39"/>
              <a:gd name="T53" fmla="*/ 2147483646 h 60"/>
              <a:gd name="T54" fmla="*/ 2147483646 w 39"/>
              <a:gd name="T55" fmla="*/ 2147483646 h 60"/>
              <a:gd name="T56" fmla="*/ 2147483646 w 39"/>
              <a:gd name="T57" fmla="*/ 2147483646 h 60"/>
              <a:gd name="T58" fmla="*/ 2147483646 w 39"/>
              <a:gd name="T59" fmla="*/ 2147483646 h 60"/>
              <a:gd name="T60" fmla="*/ 2147483646 w 39"/>
              <a:gd name="T61" fmla="*/ 2147483646 h 60"/>
              <a:gd name="T62" fmla="*/ 2147483646 w 39"/>
              <a:gd name="T63" fmla="*/ 2147483646 h 60"/>
              <a:gd name="T64" fmla="*/ 2147483646 w 39"/>
              <a:gd name="T65" fmla="*/ 2147483646 h 60"/>
              <a:gd name="T66" fmla="*/ 2147483646 w 39"/>
              <a:gd name="T67" fmla="*/ 2147483646 h 60"/>
              <a:gd name="T68" fmla="*/ 2147483646 w 39"/>
              <a:gd name="T69" fmla="*/ 2147483646 h 60"/>
              <a:gd name="T70" fmla="*/ 2147483646 w 39"/>
              <a:gd name="T71" fmla="*/ 2147483646 h 60"/>
              <a:gd name="T72" fmla="*/ 2147483646 w 39"/>
              <a:gd name="T73" fmla="*/ 2147483646 h 60"/>
              <a:gd name="T74" fmla="*/ 2147483646 w 39"/>
              <a:gd name="T75" fmla="*/ 2147483646 h 60"/>
              <a:gd name="T76" fmla="*/ 2147483646 w 39"/>
              <a:gd name="T77" fmla="*/ 2147483646 h 60"/>
              <a:gd name="T78" fmla="*/ 2147483646 w 39"/>
              <a:gd name="T79" fmla="*/ 2147483646 h 60"/>
              <a:gd name="T80" fmla="*/ 2147483646 w 39"/>
              <a:gd name="T81" fmla="*/ 2147483646 h 60"/>
              <a:gd name="T82" fmla="*/ 2147483646 w 39"/>
              <a:gd name="T83" fmla="*/ 2147483646 h 60"/>
              <a:gd name="T84" fmla="*/ 2147483646 w 39"/>
              <a:gd name="T85" fmla="*/ 2147483646 h 60"/>
              <a:gd name="T86" fmla="*/ 2147483646 w 39"/>
              <a:gd name="T87" fmla="*/ 2147483646 h 60"/>
              <a:gd name="T88" fmla="*/ 2147483646 w 39"/>
              <a:gd name="T89" fmla="*/ 2147483646 h 60"/>
              <a:gd name="T90" fmla="*/ 2147483646 w 39"/>
              <a:gd name="T91" fmla="*/ 2147483646 h 60"/>
              <a:gd name="T92" fmla="*/ 2147483646 w 39"/>
              <a:gd name="T93" fmla="*/ 2147483646 h 60"/>
              <a:gd name="T94" fmla="*/ 2147483646 w 39"/>
              <a:gd name="T95" fmla="*/ 2147483646 h 60"/>
              <a:gd name="T96" fmla="*/ 2147483646 w 39"/>
              <a:gd name="T97" fmla="*/ 2147483646 h 60"/>
              <a:gd name="T98" fmla="*/ 2147483646 w 39"/>
              <a:gd name="T99" fmla="*/ 2147483646 h 60"/>
              <a:gd name="T100" fmla="*/ 2147483646 w 39"/>
              <a:gd name="T101" fmla="*/ 2147483646 h 60"/>
              <a:gd name="T102" fmla="*/ 2147483646 w 39"/>
              <a:gd name="T103" fmla="*/ 2147483646 h 60"/>
              <a:gd name="T104" fmla="*/ 2147483646 w 39"/>
              <a:gd name="T105" fmla="*/ 2147483646 h 60"/>
              <a:gd name="T106" fmla="*/ 2147483646 w 39"/>
              <a:gd name="T107" fmla="*/ 2147483646 h 60"/>
              <a:gd name="T108" fmla="*/ 2147483646 w 39"/>
              <a:gd name="T109" fmla="*/ 2147483646 h 60"/>
              <a:gd name="T110" fmla="*/ 2147483646 w 39"/>
              <a:gd name="T111" fmla="*/ 2147483646 h 60"/>
              <a:gd name="T112" fmla="*/ 2147483646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A0EAD950-F1D4-9EF8-E733-8D015205E233}"/>
              </a:ext>
            </a:extLst>
          </p:cNvPr>
          <p:cNvSpPr>
            <a:spLocks/>
          </p:cNvSpPr>
          <p:nvPr/>
        </p:nvSpPr>
        <p:spPr bwMode="auto">
          <a:xfrm>
            <a:off x="3284385" y="2526047"/>
            <a:ext cx="1992312" cy="288925"/>
          </a:xfrm>
          <a:custGeom>
            <a:avLst/>
            <a:gdLst>
              <a:gd name="T0" fmla="*/ 2147483646 w 1255"/>
              <a:gd name="T1" fmla="*/ 2147483646 h 182"/>
              <a:gd name="T2" fmla="*/ 2147483646 w 1255"/>
              <a:gd name="T3" fmla="*/ 2147483646 h 182"/>
              <a:gd name="T4" fmla="*/ 2147483646 w 1255"/>
              <a:gd name="T5" fmla="*/ 2147483646 h 182"/>
              <a:gd name="T6" fmla="*/ 2147483646 w 1255"/>
              <a:gd name="T7" fmla="*/ 2147483646 h 182"/>
              <a:gd name="T8" fmla="*/ 2147483646 w 1255"/>
              <a:gd name="T9" fmla="*/ 2147483646 h 182"/>
              <a:gd name="T10" fmla="*/ 2147483646 w 1255"/>
              <a:gd name="T11" fmla="*/ 2147483646 h 182"/>
              <a:gd name="T12" fmla="*/ 2147483646 w 1255"/>
              <a:gd name="T13" fmla="*/ 2147483646 h 182"/>
              <a:gd name="T14" fmla="*/ 2147483646 w 1255"/>
              <a:gd name="T15" fmla="*/ 2147483646 h 182"/>
              <a:gd name="T16" fmla="*/ 2147483646 w 1255"/>
              <a:gd name="T17" fmla="*/ 2147483646 h 182"/>
              <a:gd name="T18" fmla="*/ 2147483646 w 1255"/>
              <a:gd name="T19" fmla="*/ 2147483646 h 182"/>
              <a:gd name="T20" fmla="*/ 2147483646 w 1255"/>
              <a:gd name="T21" fmla="*/ 2147483646 h 182"/>
              <a:gd name="T22" fmla="*/ 2147483646 w 1255"/>
              <a:gd name="T23" fmla="*/ 2147483646 h 182"/>
              <a:gd name="T24" fmla="*/ 2147483646 w 1255"/>
              <a:gd name="T25" fmla="*/ 2147483646 h 182"/>
              <a:gd name="T26" fmla="*/ 2147483646 w 1255"/>
              <a:gd name="T27" fmla="*/ 2147483646 h 182"/>
              <a:gd name="T28" fmla="*/ 2147483646 w 1255"/>
              <a:gd name="T29" fmla="*/ 2147483646 h 182"/>
              <a:gd name="T30" fmla="*/ 2147483646 w 1255"/>
              <a:gd name="T31" fmla="*/ 2147483646 h 182"/>
              <a:gd name="T32" fmla="*/ 2147483646 w 1255"/>
              <a:gd name="T33" fmla="*/ 2147483646 h 182"/>
              <a:gd name="T34" fmla="*/ 2147483646 w 1255"/>
              <a:gd name="T35" fmla="*/ 2147483646 h 182"/>
              <a:gd name="T36" fmla="*/ 2147483646 w 1255"/>
              <a:gd name="T37" fmla="*/ 2147483646 h 182"/>
              <a:gd name="T38" fmla="*/ 2147483646 w 1255"/>
              <a:gd name="T39" fmla="*/ 2147483646 h 182"/>
              <a:gd name="T40" fmla="*/ 2147483646 w 1255"/>
              <a:gd name="T41" fmla="*/ 2147483646 h 182"/>
              <a:gd name="T42" fmla="*/ 2147483646 w 1255"/>
              <a:gd name="T43" fmla="*/ 2147483646 h 182"/>
              <a:gd name="T44" fmla="*/ 2147483646 w 1255"/>
              <a:gd name="T45" fmla="*/ 2147483646 h 182"/>
              <a:gd name="T46" fmla="*/ 2147483646 w 1255"/>
              <a:gd name="T47" fmla="*/ 2147483646 h 182"/>
              <a:gd name="T48" fmla="*/ 2147483646 w 1255"/>
              <a:gd name="T49" fmla="*/ 2147483646 h 182"/>
              <a:gd name="T50" fmla="*/ 2147483646 w 1255"/>
              <a:gd name="T51" fmla="*/ 2147483646 h 182"/>
              <a:gd name="T52" fmla="*/ 2147483646 w 1255"/>
              <a:gd name="T53" fmla="*/ 2147483646 h 182"/>
              <a:gd name="T54" fmla="*/ 2147483646 w 1255"/>
              <a:gd name="T55" fmla="*/ 2147483646 h 182"/>
              <a:gd name="T56" fmla="*/ 2147483646 w 1255"/>
              <a:gd name="T57" fmla="*/ 2147483646 h 182"/>
              <a:gd name="T58" fmla="*/ 2147483646 w 1255"/>
              <a:gd name="T59" fmla="*/ 2147483646 h 182"/>
              <a:gd name="T60" fmla="*/ 2147483646 w 1255"/>
              <a:gd name="T61" fmla="*/ 2147483646 h 182"/>
              <a:gd name="T62" fmla="*/ 2147483646 w 1255"/>
              <a:gd name="T63" fmla="*/ 2147483646 h 182"/>
              <a:gd name="T64" fmla="*/ 2147483646 w 1255"/>
              <a:gd name="T65" fmla="*/ 2147483646 h 182"/>
              <a:gd name="T66" fmla="*/ 2147483646 w 1255"/>
              <a:gd name="T67" fmla="*/ 2147483646 h 182"/>
              <a:gd name="T68" fmla="*/ 2147483646 w 1255"/>
              <a:gd name="T69" fmla="*/ 2147483646 h 182"/>
              <a:gd name="T70" fmla="*/ 2147483646 w 1255"/>
              <a:gd name="T71" fmla="*/ 2147483646 h 182"/>
              <a:gd name="T72" fmla="*/ 2147483646 w 1255"/>
              <a:gd name="T73" fmla="*/ 2147483646 h 182"/>
              <a:gd name="T74" fmla="*/ 2147483646 w 1255"/>
              <a:gd name="T75" fmla="*/ 2147483646 h 182"/>
              <a:gd name="T76" fmla="*/ 2147483646 w 1255"/>
              <a:gd name="T77" fmla="*/ 2147483646 h 182"/>
              <a:gd name="T78" fmla="*/ 2147483646 w 1255"/>
              <a:gd name="T79" fmla="*/ 2147483646 h 182"/>
              <a:gd name="T80" fmla="*/ 2147483646 w 1255"/>
              <a:gd name="T81" fmla="*/ 2147483646 h 182"/>
              <a:gd name="T82" fmla="*/ 2147483646 w 1255"/>
              <a:gd name="T83" fmla="*/ 2147483646 h 182"/>
              <a:gd name="T84" fmla="*/ 2147483646 w 1255"/>
              <a:gd name="T85" fmla="*/ 2147483646 h 182"/>
              <a:gd name="T86" fmla="*/ 2147483646 w 1255"/>
              <a:gd name="T87" fmla="*/ 2147483646 h 182"/>
              <a:gd name="T88" fmla="*/ 2147483646 w 1255"/>
              <a:gd name="T89" fmla="*/ 2147483646 h 182"/>
              <a:gd name="T90" fmla="*/ 2147483646 w 1255"/>
              <a:gd name="T91" fmla="*/ 2147483646 h 182"/>
              <a:gd name="T92" fmla="*/ 2147483646 w 1255"/>
              <a:gd name="T93" fmla="*/ 2147483646 h 182"/>
              <a:gd name="T94" fmla="*/ 2147483646 w 1255"/>
              <a:gd name="T95" fmla="*/ 2147483646 h 182"/>
              <a:gd name="T96" fmla="*/ 2147483646 w 1255"/>
              <a:gd name="T97" fmla="*/ 2147483646 h 182"/>
              <a:gd name="T98" fmla="*/ 2147483646 w 1255"/>
              <a:gd name="T99" fmla="*/ 2147483646 h 182"/>
              <a:gd name="T100" fmla="*/ 2147483646 w 1255"/>
              <a:gd name="T101" fmla="*/ 2147483646 h 182"/>
              <a:gd name="T102" fmla="*/ 2147483646 w 1255"/>
              <a:gd name="T103" fmla="*/ 2147483646 h 182"/>
              <a:gd name="T104" fmla="*/ 2147483646 w 1255"/>
              <a:gd name="T105" fmla="*/ 2147483646 h 182"/>
              <a:gd name="T106" fmla="*/ 2147483646 w 1255"/>
              <a:gd name="T107" fmla="*/ 2147483646 h 182"/>
              <a:gd name="T108" fmla="*/ 2147483646 w 1255"/>
              <a:gd name="T109" fmla="*/ 2147483646 h 182"/>
              <a:gd name="T110" fmla="*/ 2147483646 w 1255"/>
              <a:gd name="T111" fmla="*/ 2147483646 h 182"/>
              <a:gd name="T112" fmla="*/ 2147483646 w 1255"/>
              <a:gd name="T113" fmla="*/ 2147483646 h 182"/>
              <a:gd name="T114" fmla="*/ 2147483646 w 1255"/>
              <a:gd name="T115" fmla="*/ 2147483646 h 182"/>
              <a:gd name="T116" fmla="*/ 2147483646 w 1255"/>
              <a:gd name="T117" fmla="*/ 2147483646 h 182"/>
              <a:gd name="T118" fmla="*/ 2147483646 w 1255"/>
              <a:gd name="T119" fmla="*/ 2147483646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7AC98FAF-1098-D308-BC51-9F64DA7688F0}"/>
              </a:ext>
            </a:extLst>
          </p:cNvPr>
          <p:cNvSpPr>
            <a:spLocks/>
          </p:cNvSpPr>
          <p:nvPr/>
        </p:nvSpPr>
        <p:spPr bwMode="auto">
          <a:xfrm>
            <a:off x="5259235" y="2802272"/>
            <a:ext cx="774700" cy="712787"/>
          </a:xfrm>
          <a:custGeom>
            <a:avLst/>
            <a:gdLst>
              <a:gd name="T0" fmla="*/ 2147483646 w 488"/>
              <a:gd name="T1" fmla="*/ 2147483646 h 449"/>
              <a:gd name="T2" fmla="*/ 2147483646 w 488"/>
              <a:gd name="T3" fmla="*/ 2147483646 h 449"/>
              <a:gd name="T4" fmla="*/ 2147483646 w 488"/>
              <a:gd name="T5" fmla="*/ 2147483646 h 449"/>
              <a:gd name="T6" fmla="*/ 2147483646 w 488"/>
              <a:gd name="T7" fmla="*/ 2147483646 h 449"/>
              <a:gd name="T8" fmla="*/ 2147483646 w 488"/>
              <a:gd name="T9" fmla="*/ 2147483646 h 449"/>
              <a:gd name="T10" fmla="*/ 2147483646 w 488"/>
              <a:gd name="T11" fmla="*/ 2147483646 h 449"/>
              <a:gd name="T12" fmla="*/ 2147483646 w 488"/>
              <a:gd name="T13" fmla="*/ 2147483646 h 449"/>
              <a:gd name="T14" fmla="*/ 2147483646 w 488"/>
              <a:gd name="T15" fmla="*/ 2147483646 h 449"/>
              <a:gd name="T16" fmla="*/ 2147483646 w 488"/>
              <a:gd name="T17" fmla="*/ 2147483646 h 449"/>
              <a:gd name="T18" fmla="*/ 2147483646 w 488"/>
              <a:gd name="T19" fmla="*/ 2147483646 h 449"/>
              <a:gd name="T20" fmla="*/ 2147483646 w 488"/>
              <a:gd name="T21" fmla="*/ 2147483646 h 449"/>
              <a:gd name="T22" fmla="*/ 2147483646 w 488"/>
              <a:gd name="T23" fmla="*/ 2147483646 h 449"/>
              <a:gd name="T24" fmla="*/ 2147483646 w 488"/>
              <a:gd name="T25" fmla="*/ 2147483646 h 449"/>
              <a:gd name="T26" fmla="*/ 2147483646 w 488"/>
              <a:gd name="T27" fmla="*/ 2147483646 h 449"/>
              <a:gd name="T28" fmla="*/ 2147483646 w 488"/>
              <a:gd name="T29" fmla="*/ 2147483646 h 449"/>
              <a:gd name="T30" fmla="*/ 2147483646 w 488"/>
              <a:gd name="T31" fmla="*/ 2147483646 h 449"/>
              <a:gd name="T32" fmla="*/ 2147483646 w 488"/>
              <a:gd name="T33" fmla="*/ 2147483646 h 449"/>
              <a:gd name="T34" fmla="*/ 2147483646 w 488"/>
              <a:gd name="T35" fmla="*/ 2147483646 h 449"/>
              <a:gd name="T36" fmla="*/ 2147483646 w 488"/>
              <a:gd name="T37" fmla="*/ 2147483646 h 449"/>
              <a:gd name="T38" fmla="*/ 2147483646 w 488"/>
              <a:gd name="T39" fmla="*/ 2147483646 h 449"/>
              <a:gd name="T40" fmla="*/ 2147483646 w 488"/>
              <a:gd name="T41" fmla="*/ 2147483646 h 449"/>
              <a:gd name="T42" fmla="*/ 2147483646 w 488"/>
              <a:gd name="T43" fmla="*/ 2147483646 h 449"/>
              <a:gd name="T44" fmla="*/ 2147483646 w 488"/>
              <a:gd name="T45" fmla="*/ 2147483646 h 449"/>
              <a:gd name="T46" fmla="*/ 2147483646 w 488"/>
              <a:gd name="T47" fmla="*/ 2147483646 h 449"/>
              <a:gd name="T48" fmla="*/ 2147483646 w 488"/>
              <a:gd name="T49" fmla="*/ 2147483646 h 449"/>
              <a:gd name="T50" fmla="*/ 2147483646 w 488"/>
              <a:gd name="T51" fmla="*/ 2147483646 h 449"/>
              <a:gd name="T52" fmla="*/ 2147483646 w 488"/>
              <a:gd name="T53" fmla="*/ 2147483646 h 449"/>
              <a:gd name="T54" fmla="*/ 2147483646 w 488"/>
              <a:gd name="T55" fmla="*/ 2147483646 h 449"/>
              <a:gd name="T56" fmla="*/ 2147483646 w 488"/>
              <a:gd name="T57" fmla="*/ 2147483646 h 449"/>
              <a:gd name="T58" fmla="*/ 2147483646 w 488"/>
              <a:gd name="T59" fmla="*/ 2147483646 h 449"/>
              <a:gd name="T60" fmla="*/ 2147483646 w 488"/>
              <a:gd name="T61" fmla="*/ 2147483646 h 449"/>
              <a:gd name="T62" fmla="*/ 2147483646 w 488"/>
              <a:gd name="T63" fmla="*/ 2147483646 h 449"/>
              <a:gd name="T64" fmla="*/ 2147483646 w 488"/>
              <a:gd name="T65" fmla="*/ 2147483646 h 449"/>
              <a:gd name="T66" fmla="*/ 2147483646 w 488"/>
              <a:gd name="T67" fmla="*/ 2147483646 h 449"/>
              <a:gd name="T68" fmla="*/ 2147483646 w 488"/>
              <a:gd name="T69" fmla="*/ 2147483646 h 449"/>
              <a:gd name="T70" fmla="*/ 2147483646 w 488"/>
              <a:gd name="T71" fmla="*/ 2147483646 h 449"/>
              <a:gd name="T72" fmla="*/ 2147483646 w 488"/>
              <a:gd name="T73" fmla="*/ 2147483646 h 449"/>
              <a:gd name="T74" fmla="*/ 2147483646 w 488"/>
              <a:gd name="T75" fmla="*/ 2147483646 h 449"/>
              <a:gd name="T76" fmla="*/ 2147483646 w 488"/>
              <a:gd name="T77" fmla="*/ 2147483646 h 449"/>
              <a:gd name="T78" fmla="*/ 2147483646 w 488"/>
              <a:gd name="T79" fmla="*/ 2147483646 h 449"/>
              <a:gd name="T80" fmla="*/ 2147483646 w 488"/>
              <a:gd name="T81" fmla="*/ 2147483646 h 449"/>
              <a:gd name="T82" fmla="*/ 2147483646 w 488"/>
              <a:gd name="T83" fmla="*/ 2147483646 h 449"/>
              <a:gd name="T84" fmla="*/ 2147483646 w 488"/>
              <a:gd name="T85" fmla="*/ 2147483646 h 449"/>
              <a:gd name="T86" fmla="*/ 2147483646 w 488"/>
              <a:gd name="T87" fmla="*/ 2147483646 h 449"/>
              <a:gd name="T88" fmla="*/ 2147483646 w 488"/>
              <a:gd name="T89" fmla="*/ 2147483646 h 449"/>
              <a:gd name="T90" fmla="*/ 2147483646 w 488"/>
              <a:gd name="T91" fmla="*/ 2147483646 h 449"/>
              <a:gd name="T92" fmla="*/ 2147483646 w 488"/>
              <a:gd name="T93" fmla="*/ 2147483646 h 449"/>
              <a:gd name="T94" fmla="*/ 2147483646 w 488"/>
              <a:gd name="T95" fmla="*/ 2147483646 h 449"/>
              <a:gd name="T96" fmla="*/ 2147483646 w 488"/>
              <a:gd name="T97" fmla="*/ 2147483646 h 449"/>
              <a:gd name="T98" fmla="*/ 2147483646 w 488"/>
              <a:gd name="T99" fmla="*/ 2147483646 h 449"/>
              <a:gd name="T100" fmla="*/ 2147483646 w 488"/>
              <a:gd name="T101" fmla="*/ 2147483646 h 449"/>
              <a:gd name="T102" fmla="*/ 2147483646 w 488"/>
              <a:gd name="T103" fmla="*/ 2147483646 h 449"/>
              <a:gd name="T104" fmla="*/ 2147483646 w 488"/>
              <a:gd name="T105" fmla="*/ 2147483646 h 449"/>
              <a:gd name="T106" fmla="*/ 2147483646 w 488"/>
              <a:gd name="T107" fmla="*/ 2147483646 h 449"/>
              <a:gd name="T108" fmla="*/ 2147483646 w 488"/>
              <a:gd name="T109" fmla="*/ 2147483646 h 449"/>
              <a:gd name="T110" fmla="*/ 2147483646 w 488"/>
              <a:gd name="T111" fmla="*/ 2147483646 h 449"/>
              <a:gd name="T112" fmla="*/ 2147483646 w 488"/>
              <a:gd name="T113" fmla="*/ 2147483646 h 449"/>
              <a:gd name="T114" fmla="*/ 2147483646 w 488"/>
              <a:gd name="T115" fmla="*/ 2147483646 h 449"/>
              <a:gd name="T116" fmla="*/ 2147483646 w 488"/>
              <a:gd name="T117" fmla="*/ 2147483646 h 449"/>
              <a:gd name="T118" fmla="*/ 2147483646 w 488"/>
              <a:gd name="T119" fmla="*/ 2147483646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79CD400A-6853-44B3-BA5C-47FF36133384}"/>
              </a:ext>
            </a:extLst>
          </p:cNvPr>
          <p:cNvSpPr>
            <a:spLocks/>
          </p:cNvSpPr>
          <p:nvPr/>
        </p:nvSpPr>
        <p:spPr bwMode="auto">
          <a:xfrm>
            <a:off x="6656235" y="2345072"/>
            <a:ext cx="1527175" cy="938212"/>
          </a:xfrm>
          <a:custGeom>
            <a:avLst/>
            <a:gdLst>
              <a:gd name="T0" fmla="*/ 2147483646 w 962"/>
              <a:gd name="T1" fmla="*/ 2147483646 h 591"/>
              <a:gd name="T2" fmla="*/ 2147483646 w 962"/>
              <a:gd name="T3" fmla="*/ 2147483646 h 591"/>
              <a:gd name="T4" fmla="*/ 2147483646 w 962"/>
              <a:gd name="T5" fmla="*/ 2147483646 h 591"/>
              <a:gd name="T6" fmla="*/ 2147483646 w 962"/>
              <a:gd name="T7" fmla="*/ 2147483646 h 591"/>
              <a:gd name="T8" fmla="*/ 2147483646 w 962"/>
              <a:gd name="T9" fmla="*/ 2147483646 h 591"/>
              <a:gd name="T10" fmla="*/ 2147483646 w 962"/>
              <a:gd name="T11" fmla="*/ 2147483646 h 591"/>
              <a:gd name="T12" fmla="*/ 2147483646 w 962"/>
              <a:gd name="T13" fmla="*/ 2147483646 h 591"/>
              <a:gd name="T14" fmla="*/ 2147483646 w 962"/>
              <a:gd name="T15" fmla="*/ 2147483646 h 591"/>
              <a:gd name="T16" fmla="*/ 2147483646 w 962"/>
              <a:gd name="T17" fmla="*/ 2147483646 h 591"/>
              <a:gd name="T18" fmla="*/ 2147483646 w 962"/>
              <a:gd name="T19" fmla="*/ 2147483646 h 591"/>
              <a:gd name="T20" fmla="*/ 2147483646 w 962"/>
              <a:gd name="T21" fmla="*/ 2147483646 h 591"/>
              <a:gd name="T22" fmla="*/ 2147483646 w 962"/>
              <a:gd name="T23" fmla="*/ 2147483646 h 591"/>
              <a:gd name="T24" fmla="*/ 2147483646 w 962"/>
              <a:gd name="T25" fmla="*/ 2147483646 h 591"/>
              <a:gd name="T26" fmla="*/ 2147483646 w 962"/>
              <a:gd name="T27" fmla="*/ 2147483646 h 591"/>
              <a:gd name="T28" fmla="*/ 2147483646 w 962"/>
              <a:gd name="T29" fmla="*/ 2147483646 h 591"/>
              <a:gd name="T30" fmla="*/ 2147483646 w 962"/>
              <a:gd name="T31" fmla="*/ 2147483646 h 591"/>
              <a:gd name="T32" fmla="*/ 2147483646 w 962"/>
              <a:gd name="T33" fmla="*/ 2147483646 h 591"/>
              <a:gd name="T34" fmla="*/ 2147483646 w 962"/>
              <a:gd name="T35" fmla="*/ 2147483646 h 591"/>
              <a:gd name="T36" fmla="*/ 2147483646 w 962"/>
              <a:gd name="T37" fmla="*/ 2147483646 h 591"/>
              <a:gd name="T38" fmla="*/ 2147483646 w 962"/>
              <a:gd name="T39" fmla="*/ 2147483646 h 591"/>
              <a:gd name="T40" fmla="*/ 2147483646 w 962"/>
              <a:gd name="T41" fmla="*/ 2147483646 h 591"/>
              <a:gd name="T42" fmla="*/ 2147483646 w 962"/>
              <a:gd name="T43" fmla="*/ 2147483646 h 591"/>
              <a:gd name="T44" fmla="*/ 2147483646 w 962"/>
              <a:gd name="T45" fmla="*/ 2147483646 h 591"/>
              <a:gd name="T46" fmla="*/ 2147483646 w 962"/>
              <a:gd name="T47" fmla="*/ 2147483646 h 591"/>
              <a:gd name="T48" fmla="*/ 2147483646 w 962"/>
              <a:gd name="T49" fmla="*/ 2147483646 h 591"/>
              <a:gd name="T50" fmla="*/ 2147483646 w 962"/>
              <a:gd name="T51" fmla="*/ 2147483646 h 591"/>
              <a:gd name="T52" fmla="*/ 2147483646 w 962"/>
              <a:gd name="T53" fmla="*/ 2147483646 h 591"/>
              <a:gd name="T54" fmla="*/ 2147483646 w 962"/>
              <a:gd name="T55" fmla="*/ 2147483646 h 591"/>
              <a:gd name="T56" fmla="*/ 2147483646 w 962"/>
              <a:gd name="T57" fmla="*/ 2147483646 h 591"/>
              <a:gd name="T58" fmla="*/ 2147483646 w 962"/>
              <a:gd name="T59" fmla="*/ 2147483646 h 591"/>
              <a:gd name="T60" fmla="*/ 2147483646 w 962"/>
              <a:gd name="T61" fmla="*/ 2147483646 h 591"/>
              <a:gd name="T62" fmla="*/ 2147483646 w 962"/>
              <a:gd name="T63" fmla="*/ 2147483646 h 591"/>
              <a:gd name="T64" fmla="*/ 2147483646 w 962"/>
              <a:gd name="T65" fmla="*/ 2147483646 h 591"/>
              <a:gd name="T66" fmla="*/ 2147483646 w 962"/>
              <a:gd name="T67" fmla="*/ 2147483646 h 591"/>
              <a:gd name="T68" fmla="*/ 2147483646 w 962"/>
              <a:gd name="T69" fmla="*/ 2147483646 h 591"/>
              <a:gd name="T70" fmla="*/ 2147483646 w 962"/>
              <a:gd name="T71" fmla="*/ 2147483646 h 591"/>
              <a:gd name="T72" fmla="*/ 2147483646 w 962"/>
              <a:gd name="T73" fmla="*/ 2147483646 h 591"/>
              <a:gd name="T74" fmla="*/ 2147483646 w 962"/>
              <a:gd name="T75" fmla="*/ 2147483646 h 591"/>
              <a:gd name="T76" fmla="*/ 2147483646 w 962"/>
              <a:gd name="T77" fmla="*/ 2147483646 h 591"/>
              <a:gd name="T78" fmla="*/ 2147483646 w 962"/>
              <a:gd name="T79" fmla="*/ 2147483646 h 591"/>
              <a:gd name="T80" fmla="*/ 2147483646 w 962"/>
              <a:gd name="T81" fmla="*/ 2147483646 h 591"/>
              <a:gd name="T82" fmla="*/ 2147483646 w 962"/>
              <a:gd name="T83" fmla="*/ 2147483646 h 591"/>
              <a:gd name="T84" fmla="*/ 2147483646 w 962"/>
              <a:gd name="T85" fmla="*/ 2147483646 h 591"/>
              <a:gd name="T86" fmla="*/ 2147483646 w 962"/>
              <a:gd name="T87" fmla="*/ 2147483646 h 591"/>
              <a:gd name="T88" fmla="*/ 2147483646 w 962"/>
              <a:gd name="T89" fmla="*/ 2147483646 h 591"/>
              <a:gd name="T90" fmla="*/ 2147483646 w 962"/>
              <a:gd name="T91" fmla="*/ 2147483646 h 591"/>
              <a:gd name="T92" fmla="*/ 2147483646 w 962"/>
              <a:gd name="T93" fmla="*/ 2147483646 h 591"/>
              <a:gd name="T94" fmla="*/ 2147483646 w 962"/>
              <a:gd name="T95" fmla="*/ 2147483646 h 591"/>
              <a:gd name="T96" fmla="*/ 2147483646 w 962"/>
              <a:gd name="T97" fmla="*/ 2147483646 h 591"/>
              <a:gd name="T98" fmla="*/ 2147483646 w 962"/>
              <a:gd name="T99" fmla="*/ 2147483646 h 591"/>
              <a:gd name="T100" fmla="*/ 2147483646 w 962"/>
              <a:gd name="T101" fmla="*/ 2147483646 h 591"/>
              <a:gd name="T102" fmla="*/ 2147483646 w 962"/>
              <a:gd name="T103" fmla="*/ 2147483646 h 591"/>
              <a:gd name="T104" fmla="*/ 2147483646 w 962"/>
              <a:gd name="T105" fmla="*/ 2147483646 h 591"/>
              <a:gd name="T106" fmla="*/ 2147483646 w 962"/>
              <a:gd name="T107" fmla="*/ 2147483646 h 591"/>
              <a:gd name="T108" fmla="*/ 2147483646 w 962"/>
              <a:gd name="T109" fmla="*/ 2147483646 h 591"/>
              <a:gd name="T110" fmla="*/ 2147483646 w 962"/>
              <a:gd name="T111" fmla="*/ 2147483646 h 591"/>
              <a:gd name="T112" fmla="*/ 2147483646 w 962"/>
              <a:gd name="T113" fmla="*/ 2147483646 h 591"/>
              <a:gd name="T114" fmla="*/ 2147483646 w 962"/>
              <a:gd name="T115" fmla="*/ 2147483646 h 591"/>
              <a:gd name="T116" fmla="*/ 2147483646 w 962"/>
              <a:gd name="T117" fmla="*/ 2147483646 h 591"/>
              <a:gd name="T118" fmla="*/ 2147483646 w 962"/>
              <a:gd name="T119" fmla="*/ 2147483646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310BA62E-E981-D959-A27A-838DAB594011}"/>
              </a:ext>
            </a:extLst>
          </p:cNvPr>
          <p:cNvSpPr>
            <a:spLocks/>
          </p:cNvSpPr>
          <p:nvPr/>
        </p:nvSpPr>
        <p:spPr bwMode="auto">
          <a:xfrm>
            <a:off x="5638647" y="2345072"/>
            <a:ext cx="1017588" cy="430212"/>
          </a:xfrm>
          <a:custGeom>
            <a:avLst/>
            <a:gdLst>
              <a:gd name="T0" fmla="*/ 2147483646 w 641"/>
              <a:gd name="T1" fmla="*/ 2147483646 h 271"/>
              <a:gd name="T2" fmla="*/ 2147483646 w 641"/>
              <a:gd name="T3" fmla="*/ 2147483646 h 271"/>
              <a:gd name="T4" fmla="*/ 2147483646 w 641"/>
              <a:gd name="T5" fmla="*/ 2147483646 h 271"/>
              <a:gd name="T6" fmla="*/ 2147483646 w 641"/>
              <a:gd name="T7" fmla="*/ 2147483646 h 271"/>
              <a:gd name="T8" fmla="*/ 2147483646 w 641"/>
              <a:gd name="T9" fmla="*/ 2147483646 h 271"/>
              <a:gd name="T10" fmla="*/ 2147483646 w 641"/>
              <a:gd name="T11" fmla="*/ 2147483646 h 271"/>
              <a:gd name="T12" fmla="*/ 2147483646 w 641"/>
              <a:gd name="T13" fmla="*/ 2147483646 h 271"/>
              <a:gd name="T14" fmla="*/ 2147483646 w 641"/>
              <a:gd name="T15" fmla="*/ 2147483646 h 271"/>
              <a:gd name="T16" fmla="*/ 2147483646 w 641"/>
              <a:gd name="T17" fmla="*/ 2147483646 h 271"/>
              <a:gd name="T18" fmla="*/ 2147483646 w 641"/>
              <a:gd name="T19" fmla="*/ 2147483646 h 271"/>
              <a:gd name="T20" fmla="*/ 2147483646 w 641"/>
              <a:gd name="T21" fmla="*/ 2147483646 h 271"/>
              <a:gd name="T22" fmla="*/ 2147483646 w 641"/>
              <a:gd name="T23" fmla="*/ 2147483646 h 271"/>
              <a:gd name="T24" fmla="*/ 2147483646 w 641"/>
              <a:gd name="T25" fmla="*/ 2147483646 h 271"/>
              <a:gd name="T26" fmla="*/ 2147483646 w 641"/>
              <a:gd name="T27" fmla="*/ 2147483646 h 271"/>
              <a:gd name="T28" fmla="*/ 2147483646 w 641"/>
              <a:gd name="T29" fmla="*/ 2147483646 h 271"/>
              <a:gd name="T30" fmla="*/ 2147483646 w 641"/>
              <a:gd name="T31" fmla="*/ 2147483646 h 271"/>
              <a:gd name="T32" fmla="*/ 2147483646 w 641"/>
              <a:gd name="T33" fmla="*/ 2147483646 h 271"/>
              <a:gd name="T34" fmla="*/ 2147483646 w 641"/>
              <a:gd name="T35" fmla="*/ 2147483646 h 271"/>
              <a:gd name="T36" fmla="*/ 2147483646 w 641"/>
              <a:gd name="T37" fmla="*/ 2147483646 h 271"/>
              <a:gd name="T38" fmla="*/ 2147483646 w 641"/>
              <a:gd name="T39" fmla="*/ 2147483646 h 271"/>
              <a:gd name="T40" fmla="*/ 2147483646 w 641"/>
              <a:gd name="T41" fmla="*/ 2147483646 h 271"/>
              <a:gd name="T42" fmla="*/ 2147483646 w 641"/>
              <a:gd name="T43" fmla="*/ 2147483646 h 271"/>
              <a:gd name="T44" fmla="*/ 2147483646 w 641"/>
              <a:gd name="T45" fmla="*/ 2147483646 h 271"/>
              <a:gd name="T46" fmla="*/ 2147483646 w 641"/>
              <a:gd name="T47" fmla="*/ 2147483646 h 271"/>
              <a:gd name="T48" fmla="*/ 2147483646 w 641"/>
              <a:gd name="T49" fmla="*/ 2147483646 h 271"/>
              <a:gd name="T50" fmla="*/ 2147483646 w 641"/>
              <a:gd name="T51" fmla="*/ 2147483646 h 271"/>
              <a:gd name="T52" fmla="*/ 2147483646 w 641"/>
              <a:gd name="T53" fmla="*/ 2147483646 h 271"/>
              <a:gd name="T54" fmla="*/ 2147483646 w 641"/>
              <a:gd name="T55" fmla="*/ 2147483646 h 271"/>
              <a:gd name="T56" fmla="*/ 2147483646 w 641"/>
              <a:gd name="T57" fmla="*/ 2147483646 h 271"/>
              <a:gd name="T58" fmla="*/ 2147483646 w 641"/>
              <a:gd name="T59" fmla="*/ 2147483646 h 271"/>
              <a:gd name="T60" fmla="*/ 2147483646 w 641"/>
              <a:gd name="T61" fmla="*/ 2147483646 h 271"/>
              <a:gd name="T62" fmla="*/ 2147483646 w 641"/>
              <a:gd name="T63" fmla="*/ 2147483646 h 271"/>
              <a:gd name="T64" fmla="*/ 2147483646 w 641"/>
              <a:gd name="T65" fmla="*/ 2147483646 h 271"/>
              <a:gd name="T66" fmla="*/ 2147483646 w 641"/>
              <a:gd name="T67" fmla="*/ 2147483646 h 271"/>
              <a:gd name="T68" fmla="*/ 2147483646 w 641"/>
              <a:gd name="T69" fmla="*/ 2147483646 h 271"/>
              <a:gd name="T70" fmla="*/ 2147483646 w 641"/>
              <a:gd name="T71" fmla="*/ 2147483646 h 271"/>
              <a:gd name="T72" fmla="*/ 2147483646 w 641"/>
              <a:gd name="T73" fmla="*/ 2147483646 h 271"/>
              <a:gd name="T74" fmla="*/ 2147483646 w 641"/>
              <a:gd name="T75" fmla="*/ 2147483646 h 271"/>
              <a:gd name="T76" fmla="*/ 2147483646 w 641"/>
              <a:gd name="T77" fmla="*/ 2147483646 h 271"/>
              <a:gd name="T78" fmla="*/ 2147483646 w 641"/>
              <a:gd name="T79" fmla="*/ 2147483646 h 271"/>
              <a:gd name="T80" fmla="*/ 2147483646 w 641"/>
              <a:gd name="T81" fmla="*/ 2147483646 h 271"/>
              <a:gd name="T82" fmla="*/ 2147483646 w 641"/>
              <a:gd name="T83" fmla="*/ 2147483646 h 271"/>
              <a:gd name="T84" fmla="*/ 2147483646 w 641"/>
              <a:gd name="T85" fmla="*/ 2147483646 h 271"/>
              <a:gd name="T86" fmla="*/ 2147483646 w 641"/>
              <a:gd name="T87" fmla="*/ 2147483646 h 271"/>
              <a:gd name="T88" fmla="*/ 2147483646 w 641"/>
              <a:gd name="T89" fmla="*/ 2147483646 h 271"/>
              <a:gd name="T90" fmla="*/ 2147483646 w 641"/>
              <a:gd name="T91" fmla="*/ 2147483646 h 271"/>
              <a:gd name="T92" fmla="*/ 2147483646 w 641"/>
              <a:gd name="T93" fmla="*/ 2147483646 h 271"/>
              <a:gd name="T94" fmla="*/ 2147483646 w 641"/>
              <a:gd name="T95" fmla="*/ 2147483646 h 271"/>
              <a:gd name="T96" fmla="*/ 2147483646 w 641"/>
              <a:gd name="T97" fmla="*/ 2147483646 h 271"/>
              <a:gd name="T98" fmla="*/ 2147483646 w 641"/>
              <a:gd name="T99" fmla="*/ 2147483646 h 271"/>
              <a:gd name="T100" fmla="*/ 2147483646 w 641"/>
              <a:gd name="T101" fmla="*/ 2147483646 h 271"/>
              <a:gd name="T102" fmla="*/ 2147483646 w 641"/>
              <a:gd name="T103" fmla="*/ 2147483646 h 271"/>
              <a:gd name="T104" fmla="*/ 2147483646 w 641"/>
              <a:gd name="T105" fmla="*/ 0 h 271"/>
              <a:gd name="T106" fmla="*/ 2147483646 w 641"/>
              <a:gd name="T107" fmla="*/ 2147483646 h 271"/>
              <a:gd name="T108" fmla="*/ 2147483646 w 641"/>
              <a:gd name="T109" fmla="*/ 2147483646 h 271"/>
              <a:gd name="T110" fmla="*/ 2147483646 w 641"/>
              <a:gd name="T111" fmla="*/ 2147483646 h 271"/>
              <a:gd name="T112" fmla="*/ 2147483646 w 641"/>
              <a:gd name="T113" fmla="*/ 2147483646 h 271"/>
              <a:gd name="T114" fmla="*/ 2147483646 w 641"/>
              <a:gd name="T115" fmla="*/ 0 h 271"/>
              <a:gd name="T116" fmla="*/ 2147483646 w 641"/>
              <a:gd name="T117" fmla="*/ 2147483646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6DAE1EEE-7FCD-0B67-0943-4FBC11C20BD1}"/>
              </a:ext>
            </a:extLst>
          </p:cNvPr>
          <p:cNvSpPr>
            <a:spLocks/>
          </p:cNvSpPr>
          <p:nvPr/>
        </p:nvSpPr>
        <p:spPr bwMode="auto">
          <a:xfrm>
            <a:off x="2951010" y="2033922"/>
            <a:ext cx="2222500" cy="627062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A47B89A9-6FDF-767F-35B5-2D91455E3DDC}"/>
              </a:ext>
            </a:extLst>
          </p:cNvPr>
          <p:cNvSpPr>
            <a:spLocks noEditPoints="1"/>
          </p:cNvSpPr>
          <p:nvPr/>
        </p:nvSpPr>
        <p:spPr bwMode="auto">
          <a:xfrm>
            <a:off x="4687735" y="1700547"/>
            <a:ext cx="3319462" cy="1125537"/>
          </a:xfrm>
          <a:custGeom>
            <a:avLst/>
            <a:gdLst>
              <a:gd name="T0" fmla="*/ 2147483646 w 2091"/>
              <a:gd name="T1" fmla="*/ 2147483646 h 709"/>
              <a:gd name="T2" fmla="*/ 2147483646 w 2091"/>
              <a:gd name="T3" fmla="*/ 2147483646 h 709"/>
              <a:gd name="T4" fmla="*/ 2147483646 w 2091"/>
              <a:gd name="T5" fmla="*/ 2147483646 h 709"/>
              <a:gd name="T6" fmla="*/ 2147483646 w 2091"/>
              <a:gd name="T7" fmla="*/ 2147483646 h 709"/>
              <a:gd name="T8" fmla="*/ 2147483646 w 2091"/>
              <a:gd name="T9" fmla="*/ 2147483646 h 709"/>
              <a:gd name="T10" fmla="*/ 2147483646 w 2091"/>
              <a:gd name="T11" fmla="*/ 2147483646 h 709"/>
              <a:gd name="T12" fmla="*/ 2147483646 w 2091"/>
              <a:gd name="T13" fmla="*/ 2147483646 h 709"/>
              <a:gd name="T14" fmla="*/ 2147483646 w 2091"/>
              <a:gd name="T15" fmla="*/ 2147483646 h 709"/>
              <a:gd name="T16" fmla="*/ 2147483646 w 2091"/>
              <a:gd name="T17" fmla="*/ 2147483646 h 709"/>
              <a:gd name="T18" fmla="*/ 2147483646 w 2091"/>
              <a:gd name="T19" fmla="*/ 2147483646 h 709"/>
              <a:gd name="T20" fmla="*/ 2147483646 w 2091"/>
              <a:gd name="T21" fmla="*/ 2147483646 h 709"/>
              <a:gd name="T22" fmla="*/ 2147483646 w 2091"/>
              <a:gd name="T23" fmla="*/ 2147483646 h 709"/>
              <a:gd name="T24" fmla="*/ 2147483646 w 2091"/>
              <a:gd name="T25" fmla="*/ 2147483646 h 709"/>
              <a:gd name="T26" fmla="*/ 2147483646 w 2091"/>
              <a:gd name="T27" fmla="*/ 2147483646 h 709"/>
              <a:gd name="T28" fmla="*/ 2147483646 w 2091"/>
              <a:gd name="T29" fmla="*/ 2147483646 h 709"/>
              <a:gd name="T30" fmla="*/ 2147483646 w 2091"/>
              <a:gd name="T31" fmla="*/ 2147483646 h 709"/>
              <a:gd name="T32" fmla="*/ 2147483646 w 2091"/>
              <a:gd name="T33" fmla="*/ 2147483646 h 709"/>
              <a:gd name="T34" fmla="*/ 2147483646 w 2091"/>
              <a:gd name="T35" fmla="*/ 2147483646 h 709"/>
              <a:gd name="T36" fmla="*/ 2147483646 w 2091"/>
              <a:gd name="T37" fmla="*/ 2147483646 h 709"/>
              <a:gd name="T38" fmla="*/ 2147483646 w 2091"/>
              <a:gd name="T39" fmla="*/ 2147483646 h 709"/>
              <a:gd name="T40" fmla="*/ 2147483646 w 2091"/>
              <a:gd name="T41" fmla="*/ 2147483646 h 709"/>
              <a:gd name="T42" fmla="*/ 2147483646 w 2091"/>
              <a:gd name="T43" fmla="*/ 2147483646 h 709"/>
              <a:gd name="T44" fmla="*/ 2147483646 w 2091"/>
              <a:gd name="T45" fmla="*/ 2147483646 h 709"/>
              <a:gd name="T46" fmla="*/ 2147483646 w 2091"/>
              <a:gd name="T47" fmla="*/ 2147483646 h 709"/>
              <a:gd name="T48" fmla="*/ 2147483646 w 2091"/>
              <a:gd name="T49" fmla="*/ 2147483646 h 709"/>
              <a:gd name="T50" fmla="*/ 2147483646 w 2091"/>
              <a:gd name="T51" fmla="*/ 2147483646 h 709"/>
              <a:gd name="T52" fmla="*/ 2147483646 w 2091"/>
              <a:gd name="T53" fmla="*/ 2147483646 h 709"/>
              <a:gd name="T54" fmla="*/ 2147483646 w 2091"/>
              <a:gd name="T55" fmla="*/ 2147483646 h 709"/>
              <a:gd name="T56" fmla="*/ 2147483646 w 2091"/>
              <a:gd name="T57" fmla="*/ 2147483646 h 709"/>
              <a:gd name="T58" fmla="*/ 2147483646 w 2091"/>
              <a:gd name="T59" fmla="*/ 2147483646 h 709"/>
              <a:gd name="T60" fmla="*/ 2147483646 w 2091"/>
              <a:gd name="T61" fmla="*/ 2147483646 h 709"/>
              <a:gd name="T62" fmla="*/ 2147483646 w 2091"/>
              <a:gd name="T63" fmla="*/ 2147483646 h 709"/>
              <a:gd name="T64" fmla="*/ 2147483646 w 2091"/>
              <a:gd name="T65" fmla="*/ 2147483646 h 709"/>
              <a:gd name="T66" fmla="*/ 2147483646 w 2091"/>
              <a:gd name="T67" fmla="*/ 2147483646 h 709"/>
              <a:gd name="T68" fmla="*/ 2147483646 w 2091"/>
              <a:gd name="T69" fmla="*/ 2147483646 h 709"/>
              <a:gd name="T70" fmla="*/ 2147483646 w 2091"/>
              <a:gd name="T71" fmla="*/ 2147483646 h 709"/>
              <a:gd name="T72" fmla="*/ 2147483646 w 2091"/>
              <a:gd name="T73" fmla="*/ 2147483646 h 709"/>
              <a:gd name="T74" fmla="*/ 2147483646 w 2091"/>
              <a:gd name="T75" fmla="*/ 2147483646 h 709"/>
              <a:gd name="T76" fmla="*/ 2147483646 w 2091"/>
              <a:gd name="T77" fmla="*/ 2147483646 h 709"/>
              <a:gd name="T78" fmla="*/ 2147483646 w 2091"/>
              <a:gd name="T79" fmla="*/ 2147483646 h 709"/>
              <a:gd name="T80" fmla="*/ 2147483646 w 2091"/>
              <a:gd name="T81" fmla="*/ 2147483646 h 709"/>
              <a:gd name="T82" fmla="*/ 2147483646 w 2091"/>
              <a:gd name="T83" fmla="*/ 2147483646 h 709"/>
              <a:gd name="T84" fmla="*/ 2147483646 w 2091"/>
              <a:gd name="T85" fmla="*/ 2147483646 h 709"/>
              <a:gd name="T86" fmla="*/ 2147483646 w 2091"/>
              <a:gd name="T87" fmla="*/ 2147483646 h 709"/>
              <a:gd name="T88" fmla="*/ 2147483646 w 2091"/>
              <a:gd name="T89" fmla="*/ 2147483646 h 709"/>
              <a:gd name="T90" fmla="*/ 2147483646 w 2091"/>
              <a:gd name="T91" fmla="*/ 2147483646 h 709"/>
              <a:gd name="T92" fmla="*/ 2147483646 w 2091"/>
              <a:gd name="T93" fmla="*/ 2147483646 h 709"/>
              <a:gd name="T94" fmla="*/ 2147483646 w 2091"/>
              <a:gd name="T95" fmla="*/ 2147483646 h 709"/>
              <a:gd name="T96" fmla="*/ 2147483646 w 2091"/>
              <a:gd name="T97" fmla="*/ 2147483646 h 709"/>
              <a:gd name="T98" fmla="*/ 2147483646 w 2091"/>
              <a:gd name="T99" fmla="*/ 2147483646 h 709"/>
              <a:gd name="T100" fmla="*/ 2147483646 w 2091"/>
              <a:gd name="T101" fmla="*/ 2147483646 h 709"/>
              <a:gd name="T102" fmla="*/ 2147483646 w 2091"/>
              <a:gd name="T103" fmla="*/ 2147483646 h 709"/>
              <a:gd name="T104" fmla="*/ 2147483646 w 2091"/>
              <a:gd name="T105" fmla="*/ 2147483646 h 709"/>
              <a:gd name="T106" fmla="*/ 2147483646 w 2091"/>
              <a:gd name="T107" fmla="*/ 2147483646 h 709"/>
              <a:gd name="T108" fmla="*/ 2147483646 w 2091"/>
              <a:gd name="T109" fmla="*/ 2147483646 h 709"/>
              <a:gd name="T110" fmla="*/ 2147483646 w 2091"/>
              <a:gd name="T111" fmla="*/ 2147483646 h 709"/>
              <a:gd name="T112" fmla="*/ 2147483646 w 2091"/>
              <a:gd name="T113" fmla="*/ 2147483646 h 709"/>
              <a:gd name="T114" fmla="*/ 2147483646 w 2091"/>
              <a:gd name="T115" fmla="*/ 2147483646 h 709"/>
              <a:gd name="T116" fmla="*/ 2147483646 w 2091"/>
              <a:gd name="T117" fmla="*/ 2147483646 h 709"/>
              <a:gd name="T118" fmla="*/ 2147483646 w 2091"/>
              <a:gd name="T119" fmla="*/ 2147483646 h 709"/>
              <a:gd name="T120" fmla="*/ 2147483646 w 2091"/>
              <a:gd name="T121" fmla="*/ 2147483646 h 709"/>
              <a:gd name="T122" fmla="*/ 2147483646 w 2091"/>
              <a:gd name="T123" fmla="*/ 2147483646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66CCFF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84C7573C-E19D-98B2-A7B8-701560CAC18C}"/>
              </a:ext>
            </a:extLst>
          </p:cNvPr>
          <p:cNvSpPr>
            <a:spLocks/>
          </p:cNvSpPr>
          <p:nvPr/>
        </p:nvSpPr>
        <p:spPr bwMode="auto">
          <a:xfrm>
            <a:off x="5841847" y="1914859"/>
            <a:ext cx="158750" cy="187325"/>
          </a:xfrm>
          <a:custGeom>
            <a:avLst/>
            <a:gdLst>
              <a:gd name="T0" fmla="*/ 2147483646 w 100"/>
              <a:gd name="T1" fmla="*/ 2147483646 h 118"/>
              <a:gd name="T2" fmla="*/ 2147483646 w 100"/>
              <a:gd name="T3" fmla="*/ 2147483646 h 118"/>
              <a:gd name="T4" fmla="*/ 2147483646 w 100"/>
              <a:gd name="T5" fmla="*/ 2147483646 h 118"/>
              <a:gd name="T6" fmla="*/ 2147483646 w 100"/>
              <a:gd name="T7" fmla="*/ 2147483646 h 118"/>
              <a:gd name="T8" fmla="*/ 2147483646 w 100"/>
              <a:gd name="T9" fmla="*/ 2147483646 h 118"/>
              <a:gd name="T10" fmla="*/ 2147483646 w 100"/>
              <a:gd name="T11" fmla="*/ 2147483646 h 118"/>
              <a:gd name="T12" fmla="*/ 2147483646 w 100"/>
              <a:gd name="T13" fmla="*/ 2147483646 h 118"/>
              <a:gd name="T14" fmla="*/ 2147483646 w 100"/>
              <a:gd name="T15" fmla="*/ 2147483646 h 118"/>
              <a:gd name="T16" fmla="*/ 2147483646 w 100"/>
              <a:gd name="T17" fmla="*/ 2147483646 h 118"/>
              <a:gd name="T18" fmla="*/ 2147483646 w 100"/>
              <a:gd name="T19" fmla="*/ 2147483646 h 118"/>
              <a:gd name="T20" fmla="*/ 2147483646 w 100"/>
              <a:gd name="T21" fmla="*/ 2147483646 h 118"/>
              <a:gd name="T22" fmla="*/ 2147483646 w 100"/>
              <a:gd name="T23" fmla="*/ 2147483646 h 118"/>
              <a:gd name="T24" fmla="*/ 2147483646 w 100"/>
              <a:gd name="T25" fmla="*/ 2147483646 h 118"/>
              <a:gd name="T26" fmla="*/ 2147483646 w 100"/>
              <a:gd name="T27" fmla="*/ 2147483646 h 118"/>
              <a:gd name="T28" fmla="*/ 2147483646 w 100"/>
              <a:gd name="T29" fmla="*/ 2147483646 h 118"/>
              <a:gd name="T30" fmla="*/ 2147483646 w 100"/>
              <a:gd name="T31" fmla="*/ 2147483646 h 118"/>
              <a:gd name="T32" fmla="*/ 2147483646 w 100"/>
              <a:gd name="T33" fmla="*/ 2147483646 h 118"/>
              <a:gd name="T34" fmla="*/ 2147483646 w 100"/>
              <a:gd name="T35" fmla="*/ 2147483646 h 118"/>
              <a:gd name="T36" fmla="*/ 2147483646 w 100"/>
              <a:gd name="T37" fmla="*/ 2147483646 h 118"/>
              <a:gd name="T38" fmla="*/ 2147483646 w 100"/>
              <a:gd name="T39" fmla="*/ 2147483646 h 118"/>
              <a:gd name="T40" fmla="*/ 2147483646 w 100"/>
              <a:gd name="T41" fmla="*/ 2147483646 h 118"/>
              <a:gd name="T42" fmla="*/ 2147483646 w 100"/>
              <a:gd name="T43" fmla="*/ 2147483646 h 118"/>
              <a:gd name="T44" fmla="*/ 2147483646 w 100"/>
              <a:gd name="T45" fmla="*/ 2147483646 h 118"/>
              <a:gd name="T46" fmla="*/ 2147483646 w 100"/>
              <a:gd name="T47" fmla="*/ 2147483646 h 118"/>
              <a:gd name="T48" fmla="*/ 2147483646 w 100"/>
              <a:gd name="T49" fmla="*/ 2147483646 h 118"/>
              <a:gd name="T50" fmla="*/ 2147483646 w 100"/>
              <a:gd name="T51" fmla="*/ 2147483646 h 118"/>
              <a:gd name="T52" fmla="*/ 2147483646 w 100"/>
              <a:gd name="T53" fmla="*/ 2147483646 h 118"/>
              <a:gd name="T54" fmla="*/ 2147483646 w 100"/>
              <a:gd name="T55" fmla="*/ 2147483646 h 118"/>
              <a:gd name="T56" fmla="*/ 2147483646 w 100"/>
              <a:gd name="T57" fmla="*/ 2147483646 h 118"/>
              <a:gd name="T58" fmla="*/ 2147483646 w 100"/>
              <a:gd name="T59" fmla="*/ 2147483646 h 118"/>
              <a:gd name="T60" fmla="*/ 2147483646 w 100"/>
              <a:gd name="T61" fmla="*/ 2147483646 h 118"/>
              <a:gd name="T62" fmla="*/ 2147483646 w 100"/>
              <a:gd name="T63" fmla="*/ 2147483646 h 118"/>
              <a:gd name="T64" fmla="*/ 2147483646 w 100"/>
              <a:gd name="T65" fmla="*/ 2147483646 h 118"/>
              <a:gd name="T66" fmla="*/ 2147483646 w 100"/>
              <a:gd name="T67" fmla="*/ 2147483646 h 118"/>
              <a:gd name="T68" fmla="*/ 2147483646 w 100"/>
              <a:gd name="T69" fmla="*/ 2147483646 h 118"/>
              <a:gd name="T70" fmla="*/ 2147483646 w 100"/>
              <a:gd name="T71" fmla="*/ 2147483646 h 118"/>
              <a:gd name="T72" fmla="*/ 2147483646 w 100"/>
              <a:gd name="T73" fmla="*/ 2147483646 h 118"/>
              <a:gd name="T74" fmla="*/ 2147483646 w 100"/>
              <a:gd name="T75" fmla="*/ 2147483646 h 118"/>
              <a:gd name="T76" fmla="*/ 2147483646 w 100"/>
              <a:gd name="T77" fmla="*/ 2147483646 h 118"/>
              <a:gd name="T78" fmla="*/ 2147483646 w 100"/>
              <a:gd name="T79" fmla="*/ 2147483646 h 118"/>
              <a:gd name="T80" fmla="*/ 2147483646 w 100"/>
              <a:gd name="T81" fmla="*/ 2147483646 h 118"/>
              <a:gd name="T82" fmla="*/ 2147483646 w 100"/>
              <a:gd name="T83" fmla="*/ 2147483646 h 118"/>
              <a:gd name="T84" fmla="*/ 2147483646 w 100"/>
              <a:gd name="T85" fmla="*/ 2147483646 h 118"/>
              <a:gd name="T86" fmla="*/ 2147483646 w 100"/>
              <a:gd name="T87" fmla="*/ 2147483646 h 118"/>
              <a:gd name="T88" fmla="*/ 2147483646 w 100"/>
              <a:gd name="T89" fmla="*/ 2147483646 h 118"/>
              <a:gd name="T90" fmla="*/ 2147483646 w 100"/>
              <a:gd name="T91" fmla="*/ 2147483646 h 118"/>
              <a:gd name="T92" fmla="*/ 2147483646 w 100"/>
              <a:gd name="T93" fmla="*/ 2147483646 h 118"/>
              <a:gd name="T94" fmla="*/ 2147483646 w 100"/>
              <a:gd name="T95" fmla="*/ 2147483646 h 118"/>
              <a:gd name="T96" fmla="*/ 2147483646 w 100"/>
              <a:gd name="T97" fmla="*/ 2147483646 h 118"/>
              <a:gd name="T98" fmla="*/ 2147483646 w 100"/>
              <a:gd name="T99" fmla="*/ 2147483646 h 118"/>
              <a:gd name="T100" fmla="*/ 2147483646 w 100"/>
              <a:gd name="T101" fmla="*/ 2147483646 h 118"/>
              <a:gd name="T102" fmla="*/ 2147483646 w 100"/>
              <a:gd name="T103" fmla="*/ 2147483646 h 118"/>
              <a:gd name="T104" fmla="*/ 2147483646 w 100"/>
              <a:gd name="T105" fmla="*/ 2147483646 h 118"/>
              <a:gd name="T106" fmla="*/ 2147483646 w 100"/>
              <a:gd name="T107" fmla="*/ 2147483646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" name="Freeform 23">
            <a:extLst>
              <a:ext uri="{FF2B5EF4-FFF2-40B4-BE49-F238E27FC236}">
                <a16:creationId xmlns:a16="http://schemas.microsoft.com/office/drawing/2014/main" id="{9EBA9BF1-4EF3-EE0A-616A-E1BACFEC75F5}"/>
              </a:ext>
            </a:extLst>
          </p:cNvPr>
          <p:cNvSpPr>
            <a:spLocks/>
          </p:cNvSpPr>
          <p:nvPr/>
        </p:nvSpPr>
        <p:spPr bwMode="auto">
          <a:xfrm>
            <a:off x="4462310" y="3821447"/>
            <a:ext cx="61912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rgbClr val="44546A">
              <a:lumMod val="20000"/>
              <a:lumOff val="8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BD212CA5-0837-55B8-E980-27E86F9E9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310" y="2170447"/>
            <a:ext cx="1990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 область</a:t>
            </a:r>
            <a:endParaRPr lang="en-US" altLang="ru-RU" sz="1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33">
            <a:extLst>
              <a:ext uri="{FF2B5EF4-FFF2-40B4-BE49-F238E27FC236}">
                <a16:creationId xmlns:a16="http://schemas.microsoft.com/office/drawing/2014/main" id="{DA847BE5-986C-6AE5-99CE-1A56A662A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4435" y="1694197"/>
            <a:ext cx="1900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Чуйская область</a:t>
            </a:r>
          </a:p>
        </p:txBody>
      </p:sp>
      <p:cxnSp>
        <p:nvCxnSpPr>
          <p:cNvPr id="28" name="Straight Connector 36">
            <a:extLst>
              <a:ext uri="{FF2B5EF4-FFF2-40B4-BE49-F238E27FC236}">
                <a16:creationId xmlns:a16="http://schemas.microsoft.com/office/drawing/2014/main" id="{B96C1F5D-D21F-8771-DDF4-C5714EFD57F2}"/>
              </a:ext>
            </a:extLst>
          </p:cNvPr>
          <p:cNvCxnSpPr>
            <a:cxnSpLocks noChangeShapeType="1"/>
            <a:stCxn id="13" idx="3"/>
          </p:cNvCxnSpPr>
          <p:nvPr/>
        </p:nvCxnSpPr>
        <p:spPr bwMode="auto">
          <a:xfrm flipV="1">
            <a:off x="5921222" y="1700547"/>
            <a:ext cx="465138" cy="276225"/>
          </a:xfrm>
          <a:prstGeom prst="line">
            <a:avLst/>
          </a:prstGeom>
          <a:noFill/>
          <a:ln w="127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id="{C1D64262-313C-55A8-3FF2-34FC8FD5D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310" y="3492418"/>
            <a:ext cx="1381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Ош, 13,9%</a:t>
            </a:r>
            <a:endParaRPr lang="en-US" altLang="ru-RU" sz="1600" b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39">
            <a:extLst>
              <a:ext uri="{FF2B5EF4-FFF2-40B4-BE49-F238E27FC236}">
                <a16:creationId xmlns:a16="http://schemas.microsoft.com/office/drawing/2014/main" id="{DC5AAF76-C49E-48C7-327C-969D2E7D58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10704" y="3776202"/>
            <a:ext cx="181768" cy="92870"/>
          </a:xfrm>
          <a:prstGeom prst="line">
            <a:avLst/>
          </a:prstGeom>
          <a:noFill/>
          <a:ln w="127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34">
            <a:extLst>
              <a:ext uri="{FF2B5EF4-FFF2-40B4-BE49-F238E27FC236}">
                <a16:creationId xmlns:a16="http://schemas.microsoft.com/office/drawing/2014/main" id="{277DB043-A41A-8F7D-9B3B-1C0C3ABEB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597" y="1410034"/>
            <a:ext cx="1841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Бишкек,  86,1%</a:t>
            </a:r>
            <a:endParaRPr lang="en-US" altLang="ru-RU" sz="1600" b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EBF3B8-787B-B699-54C5-0F5E727B2CB7}"/>
              </a:ext>
            </a:extLst>
          </p:cNvPr>
          <p:cNvSpPr txBox="1"/>
          <p:nvPr/>
        </p:nvSpPr>
        <p:spPr>
          <a:xfrm>
            <a:off x="1020933" y="5302549"/>
            <a:ext cx="9614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 2024г. весь положительный приток мигрантов распределился между городами Бишкек и Ош (соответственно, 86,1% и 13,9%).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80086"/>
      </p:ext>
    </p:extLst>
  </p:cSld>
  <p:clrMapOvr>
    <a:masterClrMapping/>
  </p:clrMapOvr>
  <p:transition>
    <p:strips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287" y="141289"/>
            <a:ext cx="11792309" cy="1239836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РАСПРЕДЕЛЕНИЕ МИГРАЦИОННОГО ПРИРОСТА, ОТТОКА (+,-) ПО МЕЖОБЛАСТНОЙ МИГРАЦИИ </a:t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3000" i="1" dirty="0">
                <a:cs typeface="Arial" panose="020B0604020202020204" pitchFamily="34" charset="0"/>
              </a:rPr>
              <a:t>(человек</a:t>
            </a:r>
            <a:r>
              <a:rPr lang="ru-RU" sz="2600" i="1" dirty="0"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06DAD93-4FD7-4BC7-A397-276DE0B8A1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067930"/>
              </p:ext>
            </p:extLst>
          </p:nvPr>
        </p:nvGraphicFramePr>
        <p:xfrm>
          <a:off x="1052423" y="1685924"/>
          <a:ext cx="9454551" cy="4585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0084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5937" y="121133"/>
            <a:ext cx="8763014" cy="85365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ДОЛЯ МОЛОДЕЖИ, ПРИБЫВШЕЙ </a:t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3000" b="1" dirty="0">
                <a:cs typeface="Arial" panose="020B0604020202020204" pitchFamily="34" charset="0"/>
              </a:rPr>
              <a:t>ПО МЕЖОБЛАСТНОЙ МИГРАЦИИ НАСЕЛЕНИЯ </a:t>
            </a:r>
            <a:endParaRPr lang="ru-RU" sz="2600" i="1" dirty="0">
              <a:cs typeface="Arial" panose="020B060402020202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8064CC1-5579-989B-4C10-C048452556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570076"/>
              </p:ext>
            </p:extLst>
          </p:nvPr>
        </p:nvGraphicFramePr>
        <p:xfrm>
          <a:off x="819508" y="974785"/>
          <a:ext cx="4028537" cy="2933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047884" imgH="2219351" progId="Excel.Sheet.12">
                  <p:embed/>
                </p:oleObj>
              </mc:Choice>
              <mc:Fallback>
                <p:oleObj name="Worksheet" r:id="rId2" imgW="3047884" imgH="221935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19508" y="974785"/>
                        <a:ext cx="4028537" cy="2933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E655A12-D5C4-42F5-821A-FE163E519E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62025"/>
              </p:ext>
            </p:extLst>
          </p:nvPr>
        </p:nvGraphicFramePr>
        <p:xfrm>
          <a:off x="5554494" y="2110903"/>
          <a:ext cx="5975620" cy="3354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92477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Заголовок 1"/>
          <p:cNvSpPr>
            <a:spLocks noGrp="1"/>
          </p:cNvSpPr>
          <p:nvPr>
            <p:ph type="title"/>
          </p:nvPr>
        </p:nvSpPr>
        <p:spPr>
          <a:xfrm>
            <a:off x="1338265" y="116633"/>
            <a:ext cx="9150349" cy="86444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300" b="1" dirty="0">
                <a:cs typeface="Arial" panose="020B0604020202020204" pitchFamily="34" charset="0"/>
              </a:rPr>
              <a:t>СОСТАВ ВНУТРЕННИХ МИГРАНТОВ</a:t>
            </a:r>
            <a:br>
              <a:rPr lang="ru-RU" sz="28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(в процентах)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5EB5595-F971-44F5-A8BC-B3054160A1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767207"/>
              </p:ext>
            </p:extLst>
          </p:nvPr>
        </p:nvGraphicFramePr>
        <p:xfrm>
          <a:off x="2579299" y="981076"/>
          <a:ext cx="7522234" cy="394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Объект 1">
            <a:extLst>
              <a:ext uri="{FF2B5EF4-FFF2-40B4-BE49-F238E27FC236}">
                <a16:creationId xmlns:a16="http://schemas.microsoft.com/office/drawing/2014/main" id="{ACAF88EB-4774-4B3B-9082-DD688BC62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407" y="4801798"/>
            <a:ext cx="9706095" cy="145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В 2024г. численность женщин среди внутренних мигрантов почти в 2 раза превысила численность мужчин.</a:t>
            </a:r>
          </a:p>
          <a:p>
            <a:pPr lvl="0"/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Большинство выбывших мигрантов (70,2%) сменили место жительства «в связи с работой», 10,6% указали </a:t>
            </a:r>
            <a:r>
              <a:rPr lang="ru-RU" altLang="ru-RU" sz="1800" b="1" kern="0" dirty="0">
                <a:solidFill>
                  <a:schemeClr val="tx2">
                    <a:lumMod val="75000"/>
                  </a:schemeClr>
                </a:solidFill>
              </a:rPr>
              <a:t>другие причины и 8,9% - возвратились к прежнему месту жительства. </a:t>
            </a:r>
            <a:endParaRPr kumimoji="0" lang="ru-RU" altLang="ru-RU" sz="1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085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B37E8C2-417C-0B03-A03E-B17853BC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70E96-B03D-5AAD-D48D-B7484F0E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129" y="111791"/>
            <a:ext cx="7430611" cy="868362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cs typeface="Times New Roman" pitchFamily="18" charset="0"/>
              </a:rPr>
              <a:t>ПОКАЗАТЕЛИ МИГРАЦИИ НАСЕЛЕНИЯ </a:t>
            </a:r>
            <a:br>
              <a:rPr lang="ru-RU" sz="3100" b="1" dirty="0">
                <a:cs typeface="Times New Roman" pitchFamily="18" charset="0"/>
              </a:rPr>
            </a:br>
            <a:r>
              <a:rPr lang="ru-RU" sz="3100" b="1" dirty="0">
                <a:cs typeface="Times New Roman" pitchFamily="18" charset="0"/>
              </a:rPr>
              <a:t>В ЯНВАРЕ-ИЮНЕ</a:t>
            </a:r>
            <a:r>
              <a:rPr lang="ru-RU" altLang="ru-RU" sz="3100" b="1" dirty="0"/>
              <a:t> </a:t>
            </a:r>
            <a:br>
              <a:rPr lang="ru-RU" sz="3100" b="1" dirty="0">
                <a:solidFill>
                  <a:schemeClr val="tx1"/>
                </a:solidFill>
                <a:cs typeface="Times New Roman" pitchFamily="18" charset="0"/>
              </a:rPr>
            </a:br>
            <a:endParaRPr lang="ru-RU" sz="31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0C9C790-F21C-3541-255E-7DD1A5821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B7096C0-474F-2BE7-0FAB-696752CD9F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818434"/>
              </p:ext>
            </p:extLst>
          </p:nvPr>
        </p:nvGraphicFramePr>
        <p:xfrm>
          <a:off x="1473693" y="1109663"/>
          <a:ext cx="8948691" cy="5264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291638" imgH="4637077" progId="Word.Document.12">
                  <p:embed/>
                </p:oleObj>
              </mc:Choice>
              <mc:Fallback>
                <p:oleObj name="Document" r:id="rId3" imgW="6291638" imgH="46370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3693" y="1109663"/>
                        <a:ext cx="8948691" cy="5264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3581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836482" y="382857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4545442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4545442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4545442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5734048"/>
            <a:ext cx="6673735" cy="404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B6D0B-D51B-AB24-9FA2-EBDC7EA9A47D}"/>
              </a:ext>
            </a:extLst>
          </p:cNvPr>
          <p:cNvSpPr txBox="1"/>
          <p:nvPr/>
        </p:nvSpPr>
        <p:spPr>
          <a:xfrm>
            <a:off x="715992" y="2424913"/>
            <a:ext cx="108088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https://www.stat.gov.kg/ru/statistics/naselenie/</a:t>
            </a: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https://www.stat.gov.kg/ru/publications/demograficheskij-ezhegodnik-kyrgyzskoj-respubliki/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3707</TotalTime>
  <Words>537</Words>
  <Application>Microsoft Office PowerPoint</Application>
  <PresentationFormat>Широкоэкранный</PresentationFormat>
  <Paragraphs>85</Paragraphs>
  <Slides>13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Calibri</vt:lpstr>
      <vt:lpstr>DIN Pro Bold</vt:lpstr>
      <vt:lpstr>DIN Pro Regular</vt:lpstr>
      <vt:lpstr>Gill Sans MT</vt:lpstr>
      <vt:lpstr>Tahoma</vt:lpstr>
      <vt:lpstr>Times New Roman</vt:lpstr>
      <vt:lpstr>Verdana</vt:lpstr>
      <vt:lpstr>Wingdings 2</vt:lpstr>
      <vt:lpstr>Обложка</vt:lpstr>
      <vt:lpstr>1_Обложка</vt:lpstr>
      <vt:lpstr>Worksheet</vt:lpstr>
      <vt:lpstr>Document</vt:lpstr>
      <vt:lpstr>Презентация PowerPoint</vt:lpstr>
      <vt:lpstr> АДМИНИСТРАТИВНЫЕ ИСТОЧНИКИ ДАННЫХ  ДЛЯ СТАТИСТИКИ МИГРАЦИИ НАСЕЛЕНИЯ  </vt:lpstr>
      <vt:lpstr>Презентация PowerPoint</vt:lpstr>
      <vt:lpstr>РАСПРЕДЕЛЕНИЕ ЧИСЛА ПРИБЫВШИХ  ПО ГОСУДАРСТВАМ ПРИБЫТИЯ (в процентах к общему числу прибывших)</vt:lpstr>
      <vt:lpstr>РАСПРЕДЕЛЕНИЕ ЧИСЛА ВЫБЫВШИХ  ПО ГОСУДАРСТВАМ ВЫБЫТИЯ (в процентах к общему числу выбывших)</vt:lpstr>
      <vt:lpstr>РАСПРЕДЕЛЕНИЕ ЧИСЛА ВЫБЫВШИХ  ПО ЭТНИЧЕСКИМ ГРУППАМ (в процентах к общему числу выбывших)</vt:lpstr>
      <vt:lpstr>ОСНОВНЫЕ ПРИЧИНЫ ПЕРЕМЕНЫ МЕСТА ЖИТЕЛЬСТВА  ПРИБЫВШИХ И ВЫБЫВШИХ В/ИЗ КР</vt:lpstr>
      <vt:lpstr>ПРИБЫТИЕ ПО МЕЖОБЛАСТНОЙ МИГРАЦИИ НАСЕЛЕНИЯ (человек)</vt:lpstr>
      <vt:lpstr>РАСПРЕДЕЛЕНИЕ МИГРАЦИОННОГО ПРИРОСТА, ОТТОКА (+,-) ПО МЕЖОБЛАСТНОЙ МИГРАЦИИ  (человек)</vt:lpstr>
      <vt:lpstr>ДОЛЯ МОЛОДЕЖИ, ПРИБЫВШЕЙ  ПО МЕЖОБЛАСТНОЙ МИГРАЦИИ НАСЕЛЕНИЯ </vt:lpstr>
      <vt:lpstr>СОСТАВ ВНУТРЕННИХ МИГРАНТОВ (в процентах)</vt:lpstr>
      <vt:lpstr> ПОКАЗАТЕЛИ МИГРАЦИИ НАСЕЛЕНИЯ  В ЯНВАРЕ-ИЮНЕ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Жанара мааткулова</cp:lastModifiedBy>
  <cp:revision>195</cp:revision>
  <cp:lastPrinted>2025-06-11T03:44:04Z</cp:lastPrinted>
  <dcterms:created xsi:type="dcterms:W3CDTF">2024-10-02T10:12:32Z</dcterms:created>
  <dcterms:modified xsi:type="dcterms:W3CDTF">2025-09-12T10:10:30Z</dcterms:modified>
</cp:coreProperties>
</file>