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notesMasterIdLst>
    <p:notesMasterId r:id="rId18"/>
  </p:notesMasterIdLst>
  <p:handoutMasterIdLst>
    <p:handoutMasterId r:id="rId19"/>
  </p:handoutMasterIdLst>
  <p:sldIdLst>
    <p:sldId id="256" r:id="rId2"/>
    <p:sldId id="316" r:id="rId3"/>
    <p:sldId id="325" r:id="rId4"/>
    <p:sldId id="313" r:id="rId5"/>
    <p:sldId id="294" r:id="rId6"/>
    <p:sldId id="289" r:id="rId7"/>
    <p:sldId id="293" r:id="rId8"/>
    <p:sldId id="327" r:id="rId9"/>
    <p:sldId id="298" r:id="rId10"/>
    <p:sldId id="330" r:id="rId11"/>
    <p:sldId id="331" r:id="rId12"/>
    <p:sldId id="332" r:id="rId13"/>
    <p:sldId id="296" r:id="rId14"/>
    <p:sldId id="333" r:id="rId15"/>
    <p:sldId id="328" r:id="rId16"/>
    <p:sldId id="315" r:id="rId17"/>
  </p:sldIdLst>
  <p:sldSz cx="9144000" cy="6858000" type="screen4x3"/>
  <p:notesSz cx="6797675" cy="987425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11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8" d="100"/>
          <a:sy n="118" d="100"/>
        </p:scale>
        <p:origin x="205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Лист4!$C$14</c:f>
              <c:strCache>
                <c:ptCount val="1"/>
                <c:pt idx="0">
                  <c:v>Число отдохнувших, тыс. чел.</c:v>
                </c:pt>
              </c:strCache>
            </c:strRef>
          </c:tx>
          <c:spPr>
            <a:solidFill>
              <a:srgbClr val="4472C4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Лист4!$D$13:$G$13</c:f>
              <c:strCach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2022*</c:v>
                </c:pt>
              </c:strCache>
            </c:strRef>
          </c:cat>
          <c:val>
            <c:numRef>
              <c:f>Лист4!$D$14:$G$14</c:f>
              <c:numCache>
                <c:formatCode>General</c:formatCode>
                <c:ptCount val="4"/>
                <c:pt idx="0">
                  <c:v>1778.9</c:v>
                </c:pt>
                <c:pt idx="1">
                  <c:v>463.9</c:v>
                </c:pt>
                <c:pt idx="2" formatCode="#,##0.00">
                  <c:v>1340.2</c:v>
                </c:pt>
                <c:pt idx="3" formatCode="#,##0.00">
                  <c:v>1970.9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58-4612-998A-213F41E35E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2861216"/>
        <c:axId val="542861544"/>
      </c:barChart>
      <c:catAx>
        <c:axId val="542861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542861544"/>
        <c:crosses val="autoZero"/>
        <c:auto val="1"/>
        <c:lblAlgn val="ctr"/>
        <c:lblOffset val="100"/>
        <c:noMultiLvlLbl val="0"/>
      </c:catAx>
      <c:valAx>
        <c:axId val="542861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542861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ПИИ!$A$4</c:f>
              <c:strCache>
                <c:ptCount val="1"/>
                <c:pt idx="0">
                  <c:v>Прямые иностранные инвестиции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ПИИ!$B$3:$C$3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ПИИ!$B$4:$C$4</c:f>
              <c:numCache>
                <c:formatCode>General</c:formatCode>
                <c:ptCount val="2"/>
                <c:pt idx="0">
                  <c:v>43.9</c:v>
                </c:pt>
                <c:pt idx="1">
                  <c:v>46.4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20-4178-8823-B2D8BBDABE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6412576"/>
        <c:axId val="216412248"/>
      </c:barChart>
      <c:catAx>
        <c:axId val="21641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216412248"/>
        <c:crosses val="autoZero"/>
        <c:auto val="1"/>
        <c:lblAlgn val="ctr"/>
        <c:lblOffset val="100"/>
        <c:noMultiLvlLbl val="0"/>
      </c:catAx>
      <c:valAx>
        <c:axId val="21641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accent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216412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ПИИ!$B$28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E38-447A-858A-191124558D8E}"/>
              </c:ext>
            </c:extLst>
          </c:dPt>
          <c:dPt>
            <c:idx val="1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E38-447A-858A-191124558D8E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E38-447A-858A-191124558D8E}"/>
              </c:ext>
            </c:extLst>
          </c:dPt>
          <c:dPt>
            <c:idx val="3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E38-447A-858A-191124558D8E}"/>
              </c:ext>
            </c:extLst>
          </c:dPt>
          <c:dPt>
            <c:idx val="4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E38-447A-858A-191124558D8E}"/>
              </c:ext>
            </c:extLst>
          </c:dPt>
          <c:dLbls>
            <c:dLbl>
              <c:idx val="0"/>
              <c:layout>
                <c:manualLayout>
                  <c:x val="-3.1366360454943183E-2"/>
                  <c:y val="-1.925780110819480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38-447A-858A-191124558D8E}"/>
                </c:ext>
              </c:extLst>
            </c:dLbl>
            <c:dLbl>
              <c:idx val="1"/>
              <c:layout>
                <c:manualLayout>
                  <c:x val="7.8500656167979008E-2"/>
                  <c:y val="2.746937882764654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E38-447A-858A-191124558D8E}"/>
                </c:ext>
              </c:extLst>
            </c:dLbl>
            <c:dLbl>
              <c:idx val="3"/>
              <c:layout>
                <c:manualLayout>
                  <c:x val="1.8049759405074365E-2"/>
                  <c:y val="5.034631087780694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E38-447A-858A-191124558D8E}"/>
                </c:ext>
              </c:extLst>
            </c:dLbl>
            <c:dLbl>
              <c:idx val="4"/>
              <c:layout>
                <c:manualLayout>
                  <c:x val="-1.9204724409448818E-2"/>
                  <c:y val="-3.720508894721492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E38-447A-858A-191124558D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ПИИ!$A$29:$A$33</c:f>
              <c:strCache>
                <c:ptCount val="5"/>
                <c:pt idx="0">
                  <c:v>Германия</c:v>
                </c:pt>
                <c:pt idx="1">
                  <c:v>ОАЭ</c:v>
                </c:pt>
                <c:pt idx="2">
                  <c:v>Россия</c:v>
                </c:pt>
                <c:pt idx="3">
                  <c:v>Китай</c:v>
                </c:pt>
                <c:pt idx="4">
                  <c:v>Нидерланды</c:v>
                </c:pt>
              </c:strCache>
            </c:strRef>
          </c:cat>
          <c:val>
            <c:numRef>
              <c:f>ПИИ!$B$29:$B$33</c:f>
              <c:numCache>
                <c:formatCode>0.0%</c:formatCode>
                <c:ptCount val="5"/>
                <c:pt idx="0">
                  <c:v>3.2000000000000001E-2</c:v>
                </c:pt>
                <c:pt idx="1">
                  <c:v>0.20399999999999999</c:v>
                </c:pt>
                <c:pt idx="2">
                  <c:v>0.03</c:v>
                </c:pt>
                <c:pt idx="3">
                  <c:v>9.9000000000000005E-2</c:v>
                </c:pt>
                <c:pt idx="4">
                  <c:v>0.58599999999999997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E38-447A-858A-191124558D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Зимн!$B$3</c:f>
              <c:strCache>
                <c:ptCount val="1"/>
                <c:pt idx="0">
                  <c:v>Число посетителей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Зимн!$C$2:$E$2</c:f>
              <c:strCache>
                <c:ptCount val="3"/>
                <c:pt idx="0">
                  <c:v>декабрь</c:v>
                </c:pt>
                <c:pt idx="1">
                  <c:v>январь</c:v>
                </c:pt>
                <c:pt idx="2">
                  <c:v>февраль</c:v>
                </c:pt>
              </c:strCache>
            </c:strRef>
          </c:cat>
          <c:val>
            <c:numRef>
              <c:f>Зимн!$C$3:$E$3</c:f>
              <c:numCache>
                <c:formatCode>General</c:formatCode>
                <c:ptCount val="3"/>
                <c:pt idx="0">
                  <c:v>29.4</c:v>
                </c:pt>
                <c:pt idx="1">
                  <c:v>66.3</c:v>
                </c:pt>
                <c:pt idx="2">
                  <c:v>24.6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5D-4493-8A90-8FA4C5C2ADDF}"/>
            </c:ext>
          </c:extLst>
        </c:ser>
        <c:ser>
          <c:idx val="1"/>
          <c:order val="1"/>
          <c:tx>
            <c:strRef>
              <c:f>Зимн!$B$4</c:f>
              <c:strCache>
                <c:ptCount val="1"/>
                <c:pt idx="0">
                  <c:v>в т.ч.иностранцев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Зимн!$C$2:$E$2</c:f>
              <c:strCache>
                <c:ptCount val="3"/>
                <c:pt idx="0">
                  <c:v>декабрь</c:v>
                </c:pt>
                <c:pt idx="1">
                  <c:v>январь</c:v>
                </c:pt>
                <c:pt idx="2">
                  <c:v>февраль</c:v>
                </c:pt>
              </c:strCache>
            </c:strRef>
          </c:cat>
          <c:val>
            <c:numRef>
              <c:f>Зимн!$C$4:$E$4</c:f>
              <c:numCache>
                <c:formatCode>General</c:formatCode>
                <c:ptCount val="3"/>
                <c:pt idx="0">
                  <c:v>5.5</c:v>
                </c:pt>
                <c:pt idx="1">
                  <c:v>7.5</c:v>
                </c:pt>
                <c:pt idx="2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5D-4493-8A90-8FA4C5C2AD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8925960"/>
        <c:axId val="538926288"/>
      </c:barChart>
      <c:catAx>
        <c:axId val="538925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538926288"/>
        <c:crosses val="autoZero"/>
        <c:auto val="1"/>
        <c:lblAlgn val="ctr"/>
        <c:lblOffset val="100"/>
        <c:noMultiLvlLbl val="0"/>
      </c:catAx>
      <c:valAx>
        <c:axId val="538926288"/>
        <c:scaling>
          <c:orientation val="minMax"/>
          <c:max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53892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0689008076888946E-2"/>
          <c:y val="0.9191784228207508"/>
          <c:w val="0.85633522258992978"/>
          <c:h val="6.33097222049861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40E93ED2-A800-4F7B-9FA5-3DA4D67D613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388" cy="4957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DC4D99D-5632-4449-B965-1CA824AFE5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195" y="1"/>
            <a:ext cx="2946388" cy="4957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6ED6E44-302D-4482-9484-AAB66961984F}" type="datetimeFigureOut">
              <a:rPr lang="ru-RU"/>
              <a:pPr>
                <a:defRPr/>
              </a:pPr>
              <a:t>13.05.2023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BE5B0F7-6746-4E8E-B486-89C93FABB9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8463"/>
            <a:ext cx="2946388" cy="495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242532F-B2B0-4EDC-85CB-95B5E1F1EE6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195" y="9378463"/>
            <a:ext cx="2946388" cy="495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E4DA7DA-7EDA-4ECF-B4E8-3D24486BEDC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68DC8E5-A9BB-4E19-9F6B-9770E32A860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295" cy="49348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9C6D9FF-16F6-419E-BAFE-A96E0CA7305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0195" y="1"/>
            <a:ext cx="2946388" cy="49348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A892AB5-4054-42FA-B082-0EDB23AEDB6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39775"/>
            <a:ext cx="493712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9200D1BB-0117-4DA7-964F-786965C96FB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690385"/>
            <a:ext cx="5438140" cy="444364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E5F29E7C-A13B-4472-862E-5E59752EF1E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464"/>
            <a:ext cx="2945295" cy="49348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A5A18539-ABA4-47CB-87B7-D472257026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195" y="9378464"/>
            <a:ext cx="2946388" cy="49348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874A028-98EA-460F-A38B-7FFB8FCC84E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8540EB6C-C482-4049-B7BF-0387405C0D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B364EFE-DAC5-4B38-ACAE-9280D39DE2E3}" type="slidenum">
              <a:rPr lang="ru-RU" altLang="ru-RU">
                <a:solidFill>
                  <a:srgbClr val="000000"/>
                </a:solidFill>
              </a:rPr>
              <a:pPr/>
              <a:t>5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F881C34F-6D54-43DF-A972-F7F708B1CA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38039BF5-40AC-4FE4-8816-F7DFED0691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8F0945C1-4FCE-47C3-8933-CED220F881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9E68651-8D50-44E5-8A55-8B2D5E6A796D}" type="slidenum">
              <a:rPr lang="ru-RU" altLang="ru-RU">
                <a:solidFill>
                  <a:srgbClr val="000000"/>
                </a:solidFill>
              </a:rPr>
              <a:pPr/>
              <a:t>6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2194B9A6-AE03-4079-A18A-5289979A9A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C6384742-7286-4D9A-ACFD-D2F3F7FA7B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>
            <a:extLst>
              <a:ext uri="{FF2B5EF4-FFF2-40B4-BE49-F238E27FC236}">
                <a16:creationId xmlns:a16="http://schemas.microsoft.com/office/drawing/2014/main" id="{0A3029D1-87CD-4348-B134-B4C80DE8C4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Заметки 2">
            <a:extLst>
              <a:ext uri="{FF2B5EF4-FFF2-40B4-BE49-F238E27FC236}">
                <a16:creationId xmlns:a16="http://schemas.microsoft.com/office/drawing/2014/main" id="{40ACEC73-CEEF-44CB-9789-F4C23D8B16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24580" name="Номер слайда 3">
            <a:extLst>
              <a:ext uri="{FF2B5EF4-FFF2-40B4-BE49-F238E27FC236}">
                <a16:creationId xmlns:a16="http://schemas.microsoft.com/office/drawing/2014/main" id="{6C5F8BC4-EB96-489A-A057-C6EDF7FD43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B5E1355-FEB5-4FB1-9CAE-A12150AAAF0B}" type="slidenum">
              <a:rPr lang="ru-RU" altLang="ru-RU"/>
              <a:pPr/>
              <a:t>16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B819E6-9F2B-4F8A-A05D-021D517B2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2ADEB0-56F4-4FF5-85FC-7A721D89C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613D99-DD01-4591-82A1-261FAAA62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E8F059-F58A-4C21-840F-2D1DCDEEC35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93548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C695DC-71C3-4C43-AD98-927C5140D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132B2E-8085-4836-AC68-CB5BE3933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48804B-AB8A-40BF-AD01-C94001838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282439-3296-4E11-BDD5-C3E886941BE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90856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F9ECAD-76C7-41CA-A547-50CDA3A82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FB0BED-8A16-4348-86B8-C8FE82400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AEC512-00FF-4ADB-9344-27AC9C1F3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00891A-80BD-4013-AA96-367F6DEE801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31757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D6E4E087-F58E-4F3E-9146-E45EAD7BD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1A8DDD77-FE75-4E63-AB6D-424530780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B31532AE-A9B1-45F0-8C4D-4C65F4691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1345D1-5202-405F-BF93-D02FE42879D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9651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D753644A-8672-4D97-9ACD-36FE6601A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958E8415-B839-48C8-B742-23424E528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FB383937-354F-4205-88D4-DEDC0C9D3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5AD92B-D5AA-4D98-87AB-591A64FADEE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62133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A5FC65AD-9E43-41C1-97F7-BC8E1A335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1890A844-8B02-4FD0-B28A-37A0429E4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064A1028-2A22-438D-BBD8-550C673CE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F33AFB-AFEA-4F6A-8325-3907508BE4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8389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11A752EB-591B-49D2-AF4C-42021C0C5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95DCD2C3-356C-4677-849E-B291A9F13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BAE1303E-1B19-4715-87A5-52B43270D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707715-3ED9-4E87-A013-8A75CB43113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35607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4111D8BF-1B61-4150-AB29-0C645EED1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1413C336-BBE0-4BD5-9FFC-0414C820C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F25678E7-FC9D-4C1B-AA00-A45CA6AD5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6A56C5-E15E-4E59-A861-7316A767BD3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29089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CF991307-1865-40AB-B1AE-06FF19476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A19EB0DA-E80E-4ED9-907E-BD9A3CE9B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DAAA755-513E-44AD-B5DA-FBF94AFF8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FEE03E-0D0D-4BBE-A734-110867E0539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08953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100E01-2546-4B3E-ADB1-A686A9AE3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F8823F-8115-416C-B13B-BD4557DCC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FB0A45-57E7-4A12-A06E-E4772FA46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1B76C4-1676-4396-9208-891CA90E2C9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1827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9DDC9D-067A-4F22-814C-45F5C8B14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8F0193-B8D9-43E2-87BC-E1621A128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4EB69F-5FD2-467B-BEBD-A4B519950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383E6B-99E5-4A37-954C-EBC9A84610B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4650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6D5986C8-0F76-455C-AF00-D6AD3589414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2DC9EFFA-6358-4485-BD66-E1EDC1F926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7E6A84-B6C9-4A9A-ADA8-2C7E4884B2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381AD5-2ABC-4DEC-A2A1-E244917D2E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3D2A16-11CB-4A19-8369-77AEC88B62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A68B9B2F-E8BE-4B25-9821-A272658A3B8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ltekeeva@stat.k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>
            <a:extLst>
              <a:ext uri="{FF2B5EF4-FFF2-40B4-BE49-F238E27FC236}">
                <a16:creationId xmlns:a16="http://schemas.microsoft.com/office/drawing/2014/main" id="{F60226EC-2BBB-41BD-9BC0-E95CEE460B5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31913" y="333375"/>
            <a:ext cx="7267575" cy="1366838"/>
          </a:xfrm>
        </p:spPr>
        <p:txBody>
          <a:bodyPr anchor="ctr"/>
          <a:lstStyle/>
          <a:p>
            <a:pPr eaLnBrk="1" hangingPunct="1"/>
            <a:r>
              <a:rPr lang="ru-RU" altLang="ru-RU" sz="2200" b="1">
                <a:latin typeface="Calibri" panose="020F0502020204030204" pitchFamily="34" charset="0"/>
                <a:cs typeface="Tahoma" panose="020B0604030504040204" pitchFamily="34" charset="0"/>
              </a:rPr>
              <a:t>Национальный статистический комитет</a:t>
            </a:r>
            <a:br>
              <a:rPr lang="ru-RU" altLang="ru-RU" sz="2200" b="1">
                <a:latin typeface="Calibri" panose="020F0502020204030204" pitchFamily="34" charset="0"/>
                <a:cs typeface="Tahoma" panose="020B0604030504040204" pitchFamily="34" charset="0"/>
              </a:rPr>
            </a:br>
            <a:r>
              <a:rPr lang="ru-RU" altLang="ru-RU" sz="2200" b="1">
                <a:latin typeface="Calibri" panose="020F0502020204030204" pitchFamily="34" charset="0"/>
                <a:cs typeface="Tahoma" panose="020B0604030504040204" pitchFamily="34" charset="0"/>
              </a:rPr>
              <a:t> Кыргызской Республики</a:t>
            </a: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B6028687-2C7B-4928-BEFF-4D7174F9D63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55650" y="2205038"/>
            <a:ext cx="7272338" cy="1008062"/>
          </a:xfrm>
          <a:solidFill>
            <a:schemeClr val="bg1"/>
          </a:solidFill>
        </p:spPr>
        <p:txBody>
          <a:bodyPr rtlCol="0">
            <a:normAutofit fontScale="77500" lnSpcReduction="20000"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ru-RU" altLang="ru-RU" sz="3600" b="1" dirty="0">
                <a:ea typeface="+mj-ea"/>
                <a:cs typeface="Tahoma" pitchFamily="34" charset="0"/>
              </a:rPr>
              <a:t>Основные показатели т</a:t>
            </a:r>
            <a:r>
              <a:rPr lang="ky-KG" altLang="ru-RU" sz="3600" b="1" dirty="0">
                <a:ea typeface="+mj-ea"/>
                <a:cs typeface="Tahoma" pitchFamily="34" charset="0"/>
              </a:rPr>
              <a:t>уризма Кыргызской Республики в 2022 году</a:t>
            </a:r>
            <a:endParaRPr lang="ru-RU" altLang="ru-RU" sz="3600" b="1" dirty="0">
              <a:ea typeface="+mj-ea"/>
              <a:cs typeface="Tahoma" pitchFamily="34" charset="0"/>
            </a:endParaRPr>
          </a:p>
        </p:txBody>
      </p:sp>
      <p:sp>
        <p:nvSpPr>
          <p:cNvPr id="2052" name="Rectangle 2">
            <a:extLst>
              <a:ext uri="{FF2B5EF4-FFF2-40B4-BE49-F238E27FC236}">
                <a16:creationId xmlns:a16="http://schemas.microsoft.com/office/drawing/2014/main" id="{A7C69BF2-BF2F-486A-A0A9-10B587C2B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4581525"/>
            <a:ext cx="7570167" cy="115252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ru-RU" altLang="ru-RU" b="1" dirty="0">
                <a:latin typeface="+mn-lt"/>
                <a:cs typeface="Tahoma" pitchFamily="34" charset="0"/>
              </a:rPr>
              <a:t>Управление статистики потребительского рынка, ИКТ и туризма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ky-KG" altLang="ru-RU" sz="1600" b="1" dirty="0">
                <a:latin typeface="+mn-lt"/>
                <a:cs typeface="Tahoma" pitchFamily="34" charset="0"/>
              </a:rPr>
              <a:t>Текеева Л.А. – начальник управления, </a:t>
            </a:r>
            <a:r>
              <a:rPr lang="en-US" altLang="ru-RU" sz="1600" b="1" dirty="0">
                <a:latin typeface="+mn-lt"/>
                <a:cs typeface="Tahoma" pitchFamily="34" charset="0"/>
                <a:hlinkClick r:id="rId2"/>
              </a:rPr>
              <a:t>ltekeeva@stat.kg</a:t>
            </a:r>
            <a:r>
              <a:rPr lang="en-US" altLang="ru-RU" sz="1600" b="1" dirty="0">
                <a:latin typeface="+mn-lt"/>
                <a:cs typeface="Tahoma" pitchFamily="34" charset="0"/>
              </a:rPr>
              <a:t> </a:t>
            </a:r>
            <a:r>
              <a:rPr lang="ky-KG" altLang="ru-RU" sz="1600" b="1" dirty="0">
                <a:latin typeface="+mn-lt"/>
                <a:cs typeface="Tahoma" pitchFamily="34" charset="0"/>
              </a:rPr>
              <a:t> </a:t>
            </a:r>
          </a:p>
          <a:p>
            <a:pPr algn="ctr" eaLnBrk="1" hangingPunct="1">
              <a:spcBef>
                <a:spcPct val="20000"/>
              </a:spcBef>
              <a:defRPr/>
            </a:pPr>
            <a:endParaRPr lang="ru-RU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ru-RU" altLang="ru-RU" b="1" dirty="0">
                <a:latin typeface="+mn-lt"/>
                <a:cs typeface="Tahoma" pitchFamily="34" charset="0"/>
              </a:rPr>
              <a:t>Бишкек 2023</a:t>
            </a:r>
          </a:p>
        </p:txBody>
      </p:sp>
      <p:pic>
        <p:nvPicPr>
          <p:cNvPr id="4101" name="Picture 19" descr="7oblastif-01">
            <a:extLst>
              <a:ext uri="{FF2B5EF4-FFF2-40B4-BE49-F238E27FC236}">
                <a16:creationId xmlns:a16="http://schemas.microsoft.com/office/drawing/2014/main" id="{71F93DC4-493D-471D-9D5E-AC6FFD247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260350"/>
            <a:ext cx="7921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>
            <a:extLst>
              <a:ext uri="{FF2B5EF4-FFF2-40B4-BE49-F238E27FC236}">
                <a16:creationId xmlns:a16="http://schemas.microsoft.com/office/drawing/2014/main" id="{70EEC17E-C047-4CC6-A2FC-87937E151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542925"/>
          </a:xfrm>
        </p:spPr>
        <p:txBody>
          <a:bodyPr/>
          <a:lstStyle/>
          <a:p>
            <a:pPr algn="ctr"/>
            <a:r>
              <a:rPr lang="ru-RU" altLang="ru-RU" sz="2400" b="1" dirty="0">
                <a:cs typeface="Times New Roman" panose="02020603050405020304" pitchFamily="18" charset="0"/>
              </a:rPr>
              <a:t>Статистика туризма – НПА и методология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F77D00-E632-4623-85A7-804021658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052513"/>
            <a:ext cx="8353425" cy="5400675"/>
          </a:xfrm>
        </p:spPr>
        <p:txBody>
          <a:bodyPr/>
          <a:lstStyle/>
          <a:p>
            <a:pPr marL="0" lvl="1" indent="0" defTabSz="457200">
              <a:spcBef>
                <a:spcPct val="0"/>
              </a:spcBef>
              <a:buNone/>
              <a:defRPr/>
            </a:pPr>
            <a:r>
              <a:rPr lang="ru-RU" sz="2000" b="1" dirty="0">
                <a:latin typeface="+mj-lt"/>
                <a:cs typeface="Times New Roman" panose="02020603050405020304" pitchFamily="18" charset="0"/>
              </a:rPr>
              <a:t>Статистическая программа работ </a:t>
            </a:r>
            <a:r>
              <a:rPr lang="ru-RU" dirty="0">
                <a:latin typeface="+mj-lt"/>
                <a:cs typeface="Times New Roman" panose="02020603050405020304" pitchFamily="18" charset="0"/>
              </a:rPr>
              <a:t>– разрабатывается в соответствии с законом Кыргызской Республики «Об официальной статистике», утверждается Постановлением Кабинета Министров Кыргызской Республики.</a:t>
            </a:r>
          </a:p>
          <a:p>
            <a:pPr marL="0" lvl="1" indent="0" defTabSz="457200">
              <a:spcBef>
                <a:spcPct val="0"/>
              </a:spcBef>
              <a:buNone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 defTabSz="457200">
              <a:spcBef>
                <a:spcPct val="0"/>
              </a:spcBef>
              <a:buNone/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Методологические положения по статистике туризма, на основе рекомендаций ЮНВТО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(постановление коллегии НСК КР от 10.07.2001г. №32  </a:t>
            </a:r>
            <a:r>
              <a:rPr lang="ru-RU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www.stat.kg/Методология и классификаторы/Методологические положения/Туризм)</a:t>
            </a:r>
          </a:p>
          <a:p>
            <a:pPr>
              <a:defRPr/>
            </a:pPr>
            <a:endParaRPr lang="ru-RU" sz="2000" dirty="0">
              <a:latin typeface="+mj-lt"/>
              <a:cs typeface="Times New Roman" panose="02020603050405020304" pitchFamily="18" charset="0"/>
            </a:endParaRPr>
          </a:p>
          <a:p>
            <a:pPr marL="0" lvl="1" indent="0" defTabSz="457200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ru-RU" sz="2000" b="1" dirty="0">
                <a:latin typeface="+mj-lt"/>
                <a:cs typeface="Times New Roman" panose="02020603050405020304" pitchFamily="18" charset="0"/>
              </a:rPr>
              <a:t>Методы статистического обследования</a:t>
            </a:r>
          </a:p>
          <a:p>
            <a:pPr lvl="1" defTabSz="457200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latin typeface="+mj-lt"/>
                <a:cs typeface="Times New Roman" panose="02020603050405020304" pitchFamily="18" charset="0"/>
              </a:rPr>
              <a:t> Сплошные   </a:t>
            </a:r>
          </a:p>
          <a:p>
            <a:pPr marL="342900" lvl="1" indent="0" defTabSz="457200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ru-RU" sz="2000" dirty="0">
                <a:latin typeface="+mj-lt"/>
                <a:cs typeface="Times New Roman" panose="02020603050405020304" pitchFamily="18" charset="0"/>
              </a:rPr>
              <a:t>       - на основе форм официальной статистической отчетности;</a:t>
            </a:r>
          </a:p>
          <a:p>
            <a:pPr lvl="1" defTabSz="457200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latin typeface="+mj-lt"/>
                <a:cs typeface="Times New Roman" panose="02020603050405020304" pitchFamily="18" charset="0"/>
              </a:rPr>
              <a:t>  Выборочные</a:t>
            </a:r>
          </a:p>
          <a:p>
            <a:pPr marL="342900" lvl="1" indent="0" defTabSz="457200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ru-RU" sz="2000" dirty="0">
                <a:latin typeface="+mj-lt"/>
                <a:cs typeface="Times New Roman" panose="02020603050405020304" pitchFamily="18" charset="0"/>
              </a:rPr>
              <a:t>       - единовременное обследование хозяйствующих  субъектов</a:t>
            </a:r>
            <a:r>
              <a:rPr lang="ru-RU" sz="2000" dirty="0">
                <a:latin typeface="+mj-lt"/>
              </a:rPr>
              <a:t>;</a:t>
            </a:r>
          </a:p>
          <a:p>
            <a:pPr marL="342900" lvl="1" indent="0" defTabSz="457200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ru-RU" sz="2000" dirty="0">
                <a:latin typeface="+mj-lt"/>
                <a:cs typeface="Times New Roman" panose="02020603050405020304" pitchFamily="18" charset="0"/>
              </a:rPr>
              <a:t>       - выборочное обследование домашних хозяйств,</a:t>
            </a:r>
          </a:p>
          <a:p>
            <a:pPr marL="342900" lvl="1" indent="0" defTabSz="457200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ru-RU" sz="2000" dirty="0">
                <a:latin typeface="+mj-lt"/>
                <a:cs typeface="Times New Roman" panose="02020603050405020304" pitchFamily="18" charset="0"/>
              </a:rPr>
              <a:t>         принимающих неорганизованных туристов в летнее время;</a:t>
            </a:r>
          </a:p>
          <a:p>
            <a:pPr marL="342900" lvl="1" indent="0" defTabSz="457200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ru-RU" sz="2000" dirty="0">
                <a:latin typeface="+mj-lt"/>
                <a:cs typeface="Times New Roman" panose="02020603050405020304" pitchFamily="18" charset="0"/>
              </a:rPr>
              <a:t>       </a:t>
            </a:r>
          </a:p>
          <a:p>
            <a:pPr marL="0" lvl="1" indent="0" defTabSz="457200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ru-RU" sz="2000" b="1" dirty="0">
                <a:latin typeface="+mj-lt"/>
                <a:cs typeface="Times New Roman" panose="02020603050405020304" pitchFamily="18" charset="0"/>
              </a:rPr>
              <a:t>Административные данные</a:t>
            </a:r>
          </a:p>
          <a:p>
            <a:pPr marL="0" lvl="1" indent="0" defTabSz="457200">
              <a:spcBef>
                <a:spcPct val="0"/>
              </a:spcBef>
              <a:spcAft>
                <a:spcPts val="0"/>
              </a:spcAft>
              <a:buNone/>
              <a:defRPr/>
            </a:pPr>
            <a:endParaRPr lang="ru-RU" sz="2000" b="1" dirty="0">
              <a:latin typeface="+mj-lt"/>
              <a:cs typeface="Times New Roman" panose="02020603050405020304" pitchFamily="18" charset="0"/>
            </a:endParaRPr>
          </a:p>
          <a:p>
            <a:pPr marL="0" lvl="1" indent="0" defTabSz="457200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>
                <a:latin typeface="+mj-lt"/>
                <a:cs typeface="Times New Roman" panose="02020603050405020304" pitchFamily="18" charset="0"/>
              </a:rPr>
              <a:t>           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>
            <a:extLst>
              <a:ext uri="{FF2B5EF4-FFF2-40B4-BE49-F238E27FC236}">
                <a16:creationId xmlns:a16="http://schemas.microsoft.com/office/drawing/2014/main" id="{7BF16B9F-C6E4-4C1D-9A43-6068F3578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542925"/>
          </a:xfrm>
        </p:spPr>
        <p:txBody>
          <a:bodyPr/>
          <a:lstStyle/>
          <a:p>
            <a:pPr algn="ctr" eaLnBrk="1" hangingPunct="1"/>
            <a:r>
              <a:rPr lang="ru-RU" altLang="ru-RU" sz="2400" b="1">
                <a:cs typeface="Tahoma" panose="020B0604030504040204" pitchFamily="34" charset="0"/>
              </a:rPr>
              <a:t>Источники информации</a:t>
            </a:r>
            <a:endParaRPr lang="ru-RU" altLang="ru-RU" sz="2400"/>
          </a:p>
        </p:txBody>
      </p:sp>
      <p:sp>
        <p:nvSpPr>
          <p:cNvPr id="10243" name="Объект 2">
            <a:extLst>
              <a:ext uri="{FF2B5EF4-FFF2-40B4-BE49-F238E27FC236}">
                <a16:creationId xmlns:a16="http://schemas.microsoft.com/office/drawing/2014/main" id="{A35217BB-E12A-4CC7-A83C-C0347FBAA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52513"/>
            <a:ext cx="7886700" cy="5124450"/>
          </a:xfrm>
        </p:spPr>
        <p:txBody>
          <a:bodyPr/>
          <a:lstStyle/>
          <a:p>
            <a:pPr marL="342900" lvl="1" indent="0" eaLnBrk="1" hangingPunct="1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ru-RU" alt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lvl="1" indent="0" eaLnBrk="1" hangingPunct="1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ru-RU" altLang="ru-RU" sz="2000" b="1" dirty="0">
                <a:latin typeface="+mj-lt"/>
              </a:rPr>
              <a:t>Формы официальной статистической отчетности:</a:t>
            </a:r>
          </a:p>
          <a:p>
            <a:pPr marL="342900" lvl="1" indent="0" eaLnBrk="1" hangingPunct="1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ru-RU" altLang="ru-RU" sz="2000" b="1" dirty="0">
              <a:latin typeface="+mj-l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ru-RU" sz="2000" dirty="0">
                <a:latin typeface="+mj-lt"/>
                <a:cs typeface="Tahoma" panose="020B0604030504040204" pitchFamily="34" charset="0"/>
              </a:rPr>
              <a:t> Форма №1-Туризм «Отчет о туристической деятельности», квартальная.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ru-RU" sz="2000" dirty="0">
                <a:latin typeface="+mj-lt"/>
                <a:cs typeface="Tahoma" panose="020B0604030504040204" pitchFamily="34" charset="0"/>
              </a:rPr>
              <a:t> Форма №1-Туризм «Отчет о туристической деятельности», месячная – краткая  (июнь, июль, август).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ru-RU" sz="2000" dirty="0">
                <a:latin typeface="+mj-lt"/>
                <a:cs typeface="Tahoma" panose="020B0604030504040204" pitchFamily="34" charset="0"/>
              </a:rPr>
              <a:t> Форма №1-Турфирма «Отчет о деятельности туристических фирм»  квартальная.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ru-RU" sz="2000" dirty="0">
                <a:latin typeface="+mj-lt"/>
                <a:cs typeface="Tahoma" panose="020B0604030504040204" pitchFamily="34" charset="0"/>
              </a:rPr>
              <a:t> Форма №1-Международная «Отчет о заграничных командировках», квартальная.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ru-RU" sz="2000" dirty="0">
                <a:latin typeface="+mj-lt"/>
                <a:cs typeface="Tahoma" panose="020B0604030504040204" pitchFamily="34" charset="0"/>
              </a:rPr>
              <a:t> - Анкеты обследования летнего туризма, единовременная.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ru-RU" sz="2000" dirty="0">
                <a:latin typeface="+mj-lt"/>
                <a:cs typeface="Tahoma" panose="020B0604030504040204" pitchFamily="34" charset="0"/>
              </a:rPr>
              <a:t> - Анкеты обследования зимнего туризма, единовременная.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ru-RU" altLang="ru-RU" sz="2000" dirty="0">
              <a:latin typeface="+mj-lt"/>
              <a:cs typeface="Tahoma" panose="020B0604030504040204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2000" dirty="0">
                <a:latin typeface="+mj-lt"/>
              </a:rPr>
              <a:t> </a:t>
            </a:r>
            <a:r>
              <a:rPr lang="ru-RU" altLang="ru-RU" sz="2000" b="1" dirty="0">
                <a:latin typeface="+mj-lt"/>
              </a:rPr>
              <a:t>Административный источник:</a:t>
            </a:r>
          </a:p>
          <a:p>
            <a:pPr marL="342900" lvl="1" indent="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ru-RU" altLang="ru-RU" sz="2000" b="1" dirty="0">
                <a:latin typeface="+mj-lt"/>
              </a:rPr>
              <a:t>    </a:t>
            </a:r>
            <a:r>
              <a:rPr lang="ru-RU" altLang="ru-RU" sz="20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- о прибытии (убытии) лиц через пункты пропуска государственной границы </a:t>
            </a:r>
            <a:r>
              <a:rPr lang="ru-RU" altLang="ru-RU" sz="2000" dirty="0" err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Кыргызской</a:t>
            </a:r>
            <a:r>
              <a:rPr lang="ru-RU" altLang="ru-RU" sz="20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Республики (квартальная)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endParaRPr lang="ru-RU" altLang="ru-RU" sz="18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endParaRPr lang="ru-RU" altLang="ru-RU" dirty="0"/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endParaRPr lang="ru-RU" alt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>
            <a:extLst>
              <a:ext uri="{FF2B5EF4-FFF2-40B4-BE49-F238E27FC236}">
                <a16:creationId xmlns:a16="http://schemas.microsoft.com/office/drawing/2014/main" id="{48D1E777-F706-4911-8539-A79E8B83D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542925"/>
          </a:xfrm>
        </p:spPr>
        <p:txBody>
          <a:bodyPr/>
          <a:lstStyle/>
          <a:p>
            <a:pPr algn="ctr" eaLnBrk="1" hangingPunct="1"/>
            <a:r>
              <a:rPr lang="ru-RU" altLang="ru-RU" sz="2400" b="1" dirty="0">
                <a:cs typeface="Tahoma" panose="020B0604030504040204" pitchFamily="34" charset="0"/>
              </a:rPr>
              <a:t>Статистические обследования сферы туризма</a:t>
            </a:r>
            <a:br>
              <a:rPr lang="ru-RU" altLang="ru-RU" sz="2400" b="1" dirty="0">
                <a:cs typeface="Tahoma" panose="020B0604030504040204" pitchFamily="34" charset="0"/>
              </a:rPr>
            </a:br>
            <a:endParaRPr lang="ru-RU" alt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360168-C182-4DC9-B750-EB6AAD808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52513"/>
            <a:ext cx="7886700" cy="5124450"/>
          </a:xfrm>
        </p:spPr>
        <p:txBody>
          <a:bodyPr rtlCol="0">
            <a:normAutofit fontScale="92500" lnSpcReduction="10000"/>
          </a:bodyPr>
          <a:lstStyle/>
          <a:p>
            <a:pPr marL="342900" lvl="1" indent="0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ru-RU" dirty="0">
              <a:solidFill>
                <a:prstClr val="black"/>
              </a:solidFill>
              <a:latin typeface="Times New Roman" panose="02020603050405020304"/>
            </a:endParaRPr>
          </a:p>
          <a:p>
            <a:pPr marL="342900" lvl="1" indent="0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b="1" dirty="0">
                <a:latin typeface="Times New Roman" panose="02020603050405020304"/>
              </a:rPr>
              <a:t>Для получения своевременной информации и в целях  обеспечения полноты охвата субъектов, </a:t>
            </a:r>
            <a:r>
              <a:rPr lang="ru-RU" b="1" dirty="0" err="1">
                <a:latin typeface="Times New Roman" panose="02020603050405020304"/>
              </a:rPr>
              <a:t>Нацстаткомом</a:t>
            </a:r>
            <a:r>
              <a:rPr lang="ru-RU" b="1" dirty="0">
                <a:latin typeface="Times New Roman" panose="02020603050405020304"/>
              </a:rPr>
              <a:t> КР  проводятся обследования:</a:t>
            </a:r>
          </a:p>
          <a:p>
            <a:pPr marL="342900" lvl="1" indent="0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ru-RU" b="1" dirty="0">
              <a:latin typeface="Times New Roman" panose="02020603050405020304"/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ru-RU" sz="2000" dirty="0">
                <a:latin typeface="+mj-lt"/>
                <a:ea typeface="+mj-ea"/>
                <a:cs typeface="Tahoma" panose="020B0604030504040204" pitchFamily="34" charset="0"/>
              </a:rPr>
              <a:t>Сплошное обследование субъектов туризма ежеквартально, а также в летний сезон по всем регионам Кыргызской Республики (июнь, июль, август)</a:t>
            </a:r>
          </a:p>
          <a:p>
            <a:pPr marL="0" indent="0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ru-RU" sz="2000" dirty="0">
              <a:latin typeface="+mj-lt"/>
              <a:ea typeface="+mj-ea"/>
              <a:cs typeface="Tahoma" panose="020B060403050404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>
                <a:latin typeface="+mj-lt"/>
                <a:ea typeface="+mj-ea"/>
                <a:cs typeface="Tahoma" panose="020B0604030504040204" pitchFamily="34" charset="0"/>
              </a:rPr>
              <a:t>Сплошное обследование субъектов, осуществляющих деятельность в сфере туризма на территории Иссык-Кульской области (август)  </a:t>
            </a:r>
            <a:br>
              <a:rPr lang="ru-RU" altLang="ru-RU" sz="2000" dirty="0">
                <a:latin typeface="+mj-lt"/>
                <a:ea typeface="+mj-ea"/>
                <a:cs typeface="Tahoma" panose="020B0604030504040204" pitchFamily="34" charset="0"/>
              </a:rPr>
            </a:br>
            <a:endParaRPr lang="ru-RU" sz="2000" dirty="0">
              <a:latin typeface="+mj-lt"/>
              <a:cs typeface="Tahoma" pitchFamily="34" charset="0"/>
            </a:endParaRPr>
          </a:p>
          <a:p>
            <a:pPr marL="1143000" lvl="1" indent="-6858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latin typeface="+mj-lt"/>
                <a:cs typeface="Tahoma" pitchFamily="34" charset="0"/>
              </a:rPr>
              <a:t>коллективные средства размещения;</a:t>
            </a:r>
          </a:p>
          <a:p>
            <a:pPr marL="1143000" lvl="1" indent="-685800" eaLnBrk="1" hangingPunct="1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latin typeface="+mj-lt"/>
                <a:cs typeface="Tahoma" pitchFamily="34" charset="0"/>
              </a:rPr>
              <a:t>гостевые дома:</a:t>
            </a:r>
          </a:p>
          <a:p>
            <a:pPr marL="457200" lvl="1" indent="0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sz="2000" dirty="0">
                <a:latin typeface="+mj-lt"/>
                <a:cs typeface="Tahoma" pitchFamily="34" charset="0"/>
              </a:rPr>
              <a:t>                  - расположенные на территории учреждений отдыха;</a:t>
            </a:r>
          </a:p>
          <a:p>
            <a:pPr marL="457200" lvl="1" indent="0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sz="2000" dirty="0">
                <a:latin typeface="+mj-lt"/>
                <a:cs typeface="Tahoma" pitchFamily="34" charset="0"/>
              </a:rPr>
              <a:t>                  - расположенные вне территории учреждений отдыха;</a:t>
            </a:r>
          </a:p>
          <a:p>
            <a:pPr marL="1143000" lvl="1" indent="-685800" eaLnBrk="1" hangingPunct="1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latin typeface="+mj-lt"/>
                <a:cs typeface="Tahoma" pitchFamily="34" charset="0"/>
              </a:rPr>
              <a:t>домашние хозяйства, принимающих  неорганизованных туристов.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>
                <a:latin typeface="+mj-lt"/>
                <a:cs typeface="Tahoma" pitchFamily="34" charset="0"/>
              </a:rPr>
              <a:t>Обследование субъектов (горно-лыжных баз), оказывающие услуги по зимним видам туризма по всем регионам Кыргызской Республики (декабрь, январь и февраль)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>
            <a:extLst>
              <a:ext uri="{FF2B5EF4-FFF2-40B4-BE49-F238E27FC236}">
                <a16:creationId xmlns:a16="http://schemas.microsoft.com/office/drawing/2014/main" id="{DDA6CC79-23B1-49BD-8D40-C706884864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algn="ctr" eaLnBrk="1" hangingPunct="1"/>
            <a:r>
              <a:rPr lang="ru-RU" altLang="ky-KG" sz="2400" b="1">
                <a:cs typeface="Tahoma" panose="020B0604030504040204" pitchFamily="34" charset="0"/>
              </a:rPr>
              <a:t>Доля сферы туризма в ВВП  </a:t>
            </a:r>
            <a:r>
              <a:rPr lang="ru-RU" altLang="ky-KG" sz="2000" i="1">
                <a:cs typeface="Tahoma" panose="020B0604030504040204" pitchFamily="34" charset="0"/>
              </a:rPr>
              <a:t>(процентов)</a:t>
            </a:r>
            <a:br>
              <a:rPr lang="ru-RU" altLang="ky-KG" sz="2000" i="1">
                <a:cs typeface="Tahoma" panose="020B0604030504040204" pitchFamily="34" charset="0"/>
              </a:rPr>
            </a:br>
            <a:endParaRPr lang="ru-RU" altLang="ru-RU" sz="2000" i="1">
              <a:cs typeface="Tahoma" panose="020B0604030504040204" pitchFamily="34" charset="0"/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0CCC6A68-4CBB-4BA8-8E23-078A4369B0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196975"/>
            <a:ext cx="8229600" cy="453707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endParaRPr lang="ru-RU" sz="2400" dirty="0">
              <a:solidFill>
                <a:srgbClr val="333333"/>
              </a:solidFill>
              <a:latin typeface="Open San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altLang="ru-RU" sz="2400" dirty="0"/>
          </a:p>
          <a:p>
            <a:pPr marL="0" indent="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100" dirty="0">
              <a:solidFill>
                <a:srgbClr val="000000"/>
              </a:solidFill>
              <a:ea typeface="Calibri"/>
              <a:cs typeface="Times New Roman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endParaRPr lang="ru-RU" altLang="ru-RU" sz="2400" dirty="0"/>
          </a:p>
        </p:txBody>
      </p:sp>
      <p:graphicFrame>
        <p:nvGraphicFramePr>
          <p:cNvPr id="12293" name="Объект 1">
            <a:extLst>
              <a:ext uri="{FF2B5EF4-FFF2-40B4-BE49-F238E27FC236}">
                <a16:creationId xmlns:a16="http://schemas.microsoft.com/office/drawing/2014/main" id="{42CB01CC-8D4F-4FA4-92D3-E2CB8D9568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1268413"/>
          <a:ext cx="7345362" cy="410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1" name="Лист" r:id="rId4" imgW="5676948" imgH="3266890" progId="Excel.Sheet.12">
                  <p:embed/>
                </p:oleObj>
              </mc:Choice>
              <mc:Fallback>
                <p:oleObj name="Лист" r:id="rId4" imgW="5676948" imgH="3266890" progId="Excel.Sheet.12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268413"/>
                        <a:ext cx="7345362" cy="410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>
            <a:extLst>
              <a:ext uri="{FF2B5EF4-FFF2-40B4-BE49-F238E27FC236}">
                <a16:creationId xmlns:a16="http://schemas.microsoft.com/office/drawing/2014/main" id="{797C4425-5496-465F-B3A6-0900C03593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algn="ctr" eaLnBrk="1" hangingPunct="1"/>
            <a:r>
              <a:rPr lang="ru-RU" altLang="ru-RU" sz="2400" b="1">
                <a:cs typeface="Tahoma" panose="020B0604030504040204" pitchFamily="34" charset="0"/>
              </a:rPr>
              <a:t>Число отдохнувших (посетителей)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56352015-2D87-49B7-AD00-8B81DABD9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33600"/>
            <a:ext cx="7886700" cy="4043363"/>
          </a:xfrm>
        </p:spPr>
        <p:txBody>
          <a:bodyPr/>
          <a:lstStyle/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sz="1800" dirty="0">
                <a:latin typeface="+mj-lt"/>
              </a:rPr>
              <a:t>Число отдохнувших в 2022г. по сравнению с 2021г. возросло на 47,4 процента, а по сравнению с 2020г. в 4,2 раза.</a:t>
            </a:r>
          </a:p>
          <a:p>
            <a:pPr marL="0" indent="0">
              <a:buNone/>
              <a:defRPr/>
            </a:pPr>
            <a:r>
              <a:rPr lang="ru-RU" sz="1200" dirty="0">
                <a:latin typeface="+mj-lt"/>
              </a:rPr>
              <a:t>* Данные предварительные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2A27372-5E6D-4409-8C99-DF512E040D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012581"/>
              </p:ext>
            </p:extLst>
          </p:nvPr>
        </p:nvGraphicFramePr>
        <p:xfrm>
          <a:off x="827584" y="817685"/>
          <a:ext cx="7687765" cy="2815567"/>
        </p:xfrm>
        <a:graphic>
          <a:graphicData uri="http://schemas.openxmlformats.org/drawingml/2006/table">
            <a:tbl>
              <a:tblPr firstRow="1" bandRow="1"/>
              <a:tblGrid>
                <a:gridCol w="2283033">
                  <a:extLst>
                    <a:ext uri="{9D8B030D-6E8A-4147-A177-3AD203B41FA5}">
                      <a16:colId xmlns:a16="http://schemas.microsoft.com/office/drawing/2014/main" val="3912994148"/>
                    </a:ext>
                  </a:extLst>
                </a:gridCol>
                <a:gridCol w="1351183">
                  <a:extLst>
                    <a:ext uri="{9D8B030D-6E8A-4147-A177-3AD203B41FA5}">
                      <a16:colId xmlns:a16="http://schemas.microsoft.com/office/drawing/2014/main" val="1695845371"/>
                    </a:ext>
                  </a:extLst>
                </a:gridCol>
                <a:gridCol w="1351183">
                  <a:extLst>
                    <a:ext uri="{9D8B030D-6E8A-4147-A177-3AD203B41FA5}">
                      <a16:colId xmlns:a16="http://schemas.microsoft.com/office/drawing/2014/main" val="2158292741"/>
                    </a:ext>
                  </a:extLst>
                </a:gridCol>
                <a:gridCol w="1351183">
                  <a:extLst>
                    <a:ext uri="{9D8B030D-6E8A-4147-A177-3AD203B41FA5}">
                      <a16:colId xmlns:a16="http://schemas.microsoft.com/office/drawing/2014/main" val="4045238586"/>
                    </a:ext>
                  </a:extLst>
                </a:gridCol>
                <a:gridCol w="1351183">
                  <a:extLst>
                    <a:ext uri="{9D8B030D-6E8A-4147-A177-3AD203B41FA5}">
                      <a16:colId xmlns:a16="http://schemas.microsoft.com/office/drawing/2014/main" val="3273852722"/>
                    </a:ext>
                  </a:extLst>
                </a:gridCol>
              </a:tblGrid>
              <a:tr h="283858">
                <a:tc>
                  <a:txBody>
                    <a:bodyPr/>
                    <a:lstStyle/>
                    <a:p>
                      <a:pPr algn="l" fontAlgn="b"/>
                      <a:endParaRPr lang="ky-KG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3909599"/>
                  </a:ext>
                </a:extLst>
              </a:tr>
              <a:tr h="560045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Число отдохнувших, тыс. чел.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1778,9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463,9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1 340,20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1 970,90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273694"/>
                  </a:ext>
                </a:extLst>
              </a:tr>
              <a:tr h="560045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- в организованном секторе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809,6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254,9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664,7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1 133,90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478378"/>
                  </a:ext>
                </a:extLst>
              </a:tr>
              <a:tr h="560045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- в неорганизованном секторе     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969,3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675,5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837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2871551"/>
                  </a:ext>
                </a:extLst>
              </a:tr>
              <a:tr h="283858">
                <a:tc>
                  <a:txBody>
                    <a:bodyPr/>
                    <a:lstStyle/>
                    <a:p>
                      <a:pPr algn="l" fontAlgn="b"/>
                      <a:endParaRPr lang="ky-KG" sz="1800" b="0" i="0" u="none" strike="noStrike" dirty="0">
                        <a:solidFill>
                          <a:srgbClr val="0070C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800" b="0" i="0" u="none" strike="noStrike">
                        <a:solidFill>
                          <a:srgbClr val="0070C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800" b="0" i="0" u="none" strike="noStrike">
                        <a:solidFill>
                          <a:srgbClr val="0070C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1276221"/>
                  </a:ext>
                </a:extLst>
              </a:tr>
              <a:tr h="283858">
                <a:tc gridSpan="5"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000"/>
                        <a:buFont typeface="Arial Narrow" panose="020B0606020202030204" pitchFamily="34" charset="0"/>
                        <a:buChar char="2"/>
                      </a:pPr>
                      <a:endParaRPr lang="ky-KG" sz="1800" b="0" i="0" u="none" strike="noStrike" dirty="0">
                        <a:solidFill>
                          <a:srgbClr val="0070C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503667"/>
                  </a:ext>
                </a:extLst>
              </a:tr>
              <a:tr h="283858">
                <a:tc gridSpan="2">
                  <a:txBody>
                    <a:bodyPr/>
                    <a:lstStyle/>
                    <a:p>
                      <a:pPr algn="l" fontAlgn="b"/>
                      <a:endParaRPr lang="ky-KG" sz="1800" b="0" i="0" u="none" strike="noStrike" dirty="0">
                        <a:solidFill>
                          <a:srgbClr val="0070C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ky-KG" sz="1800" b="0" i="0" u="none" strike="noStrike" dirty="0">
                        <a:solidFill>
                          <a:srgbClr val="0070C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2823658"/>
                  </a:ext>
                </a:extLst>
              </a:tr>
            </a:tbl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19EB679C-AEDC-40AB-82DD-435FE87FA7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6723601"/>
              </p:ext>
            </p:extLst>
          </p:nvPr>
        </p:nvGraphicFramePr>
        <p:xfrm>
          <a:off x="827584" y="3710136"/>
          <a:ext cx="748883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59A99-5CCB-41E6-8A0E-A8DF954C7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b="1" dirty="0">
                <a:latin typeface="Arial Narrow" panose="020B0606020202030204" pitchFamily="34" charset="0"/>
              </a:rPr>
              <a:t>Численность отдохнувших в организованном и неорганизованном секторе туризма </a:t>
            </a:r>
            <a:r>
              <a:rPr lang="ru-RU" sz="2700" b="1" dirty="0">
                <a:solidFill>
                  <a:srgbClr val="0070C0"/>
                </a:solidFill>
                <a:latin typeface="Arial Narrow" panose="020B0606020202030204" pitchFamily="34" charset="0"/>
              </a:rPr>
              <a:t>в июне –августе</a:t>
            </a:r>
            <a:br>
              <a:rPr lang="ru-RU" dirty="0"/>
            </a:br>
            <a:endParaRPr lang="ky-KG" dirty="0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BB2B31D9-1B0B-42DE-BC4D-625B0A7239F2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516835" y="1871041"/>
          <a:ext cx="3998016" cy="3903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1539">
                  <a:extLst>
                    <a:ext uri="{9D8B030D-6E8A-4147-A177-3AD203B41FA5}">
                      <a16:colId xmlns:a16="http://schemas.microsoft.com/office/drawing/2014/main" val="2820427409"/>
                    </a:ext>
                  </a:extLst>
                </a:gridCol>
                <a:gridCol w="617469">
                  <a:extLst>
                    <a:ext uri="{9D8B030D-6E8A-4147-A177-3AD203B41FA5}">
                      <a16:colId xmlns:a16="http://schemas.microsoft.com/office/drawing/2014/main" val="2688433448"/>
                    </a:ext>
                  </a:extLst>
                </a:gridCol>
                <a:gridCol w="774010">
                  <a:extLst>
                    <a:ext uri="{9D8B030D-6E8A-4147-A177-3AD203B41FA5}">
                      <a16:colId xmlns:a16="http://schemas.microsoft.com/office/drawing/2014/main" val="2521794483"/>
                    </a:ext>
                  </a:extLst>
                </a:gridCol>
                <a:gridCol w="1224998">
                  <a:extLst>
                    <a:ext uri="{9D8B030D-6E8A-4147-A177-3AD203B41FA5}">
                      <a16:colId xmlns:a16="http://schemas.microsoft.com/office/drawing/2014/main" val="273664369"/>
                    </a:ext>
                  </a:extLst>
                </a:gridCol>
              </a:tblGrid>
              <a:tr h="417195">
                <a:tc>
                  <a:txBody>
                    <a:bodyPr/>
                    <a:lstStyle/>
                    <a:p>
                      <a:pPr algn="l" fontAlgn="b"/>
                      <a:endParaRPr lang="ky-KG" sz="14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2022г. </a:t>
                      </a:r>
                    </a:p>
                    <a:p>
                      <a:pPr algn="ctr" fontAlgn="b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в% к 2021г.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2498213238"/>
                  </a:ext>
                </a:extLst>
              </a:tr>
              <a:tr h="482550">
                <a:tc>
                  <a:txBody>
                    <a:bodyPr/>
                    <a:lstStyle/>
                    <a:p>
                      <a:pPr algn="l" fontAlgn="t"/>
                      <a:r>
                        <a:rPr lang="ky-KG" sz="1400" b="1" i="0" u="none" strike="noStrike" dirty="0">
                          <a:effectLst/>
                          <a:latin typeface="Arial Narrow" panose="020B0606020202030204" pitchFamily="34" charset="0"/>
                        </a:rPr>
                        <a:t>ВСЕГО</a:t>
                      </a: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effectLst/>
                          <a:latin typeface="Arial Narrow" panose="020B0606020202030204" pitchFamily="34" charset="0"/>
                        </a:rPr>
                        <a:t>1 018,2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effectLst/>
                          <a:latin typeface="Arial Narrow" panose="020B0606020202030204" pitchFamily="34" charset="0"/>
                        </a:rPr>
                        <a:t>1 426,1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effectLst/>
                          <a:latin typeface="Arial Narrow" panose="020B0606020202030204" pitchFamily="34" charset="0"/>
                        </a:rPr>
                        <a:t>140,1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1393349502"/>
                  </a:ext>
                </a:extLst>
              </a:tr>
              <a:tr h="482550">
                <a:tc>
                  <a:txBody>
                    <a:bodyPr/>
                    <a:lstStyle/>
                    <a:p>
                      <a:pPr algn="l" fontAlgn="t"/>
                      <a:r>
                        <a:rPr lang="ky-KG" sz="1400" b="0" i="0" u="none" strike="noStrike">
                          <a:effectLst/>
                          <a:latin typeface="Arial Narrow" panose="020B0606020202030204" pitchFamily="34" charset="0"/>
                        </a:rPr>
                        <a:t>Организованный</a:t>
                      </a:r>
                    </a:p>
                  </a:txBody>
                  <a:tcPr marL="85725" marR="5715" marT="571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effectLst/>
                          <a:latin typeface="Arial Narrow" panose="020B0606020202030204" pitchFamily="34" charset="0"/>
                        </a:rPr>
                        <a:t>342,7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effectLst/>
                          <a:latin typeface="Arial Narrow" panose="020B0606020202030204" pitchFamily="34" charset="0"/>
                        </a:rPr>
                        <a:t>615,2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effectLst/>
                          <a:latin typeface="Arial Narrow" panose="020B0606020202030204" pitchFamily="34" charset="0"/>
                        </a:rPr>
                        <a:t>179,5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1026881943"/>
                  </a:ext>
                </a:extLst>
              </a:tr>
              <a:tr h="482550">
                <a:tc>
                  <a:txBody>
                    <a:bodyPr/>
                    <a:lstStyle/>
                    <a:p>
                      <a:pPr algn="l" fontAlgn="t"/>
                      <a:r>
                        <a:rPr lang="ky-KG" sz="1400" b="0" i="0" u="none" strike="noStrike">
                          <a:effectLst/>
                          <a:latin typeface="Arial Narrow" panose="020B0606020202030204" pitchFamily="34" charset="0"/>
                        </a:rPr>
                        <a:t>Неорганизованный </a:t>
                      </a:r>
                    </a:p>
                  </a:txBody>
                  <a:tcPr marL="85725" marR="5715" marT="571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effectLst/>
                          <a:latin typeface="Arial Narrow" panose="020B0606020202030204" pitchFamily="34" charset="0"/>
                        </a:rPr>
                        <a:t>675,5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effectLst/>
                          <a:latin typeface="Arial Narrow" panose="020B0606020202030204" pitchFamily="34" charset="0"/>
                        </a:rPr>
                        <a:t>810,9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effectLst/>
                          <a:latin typeface="Arial Narrow" panose="020B0606020202030204" pitchFamily="34" charset="0"/>
                        </a:rPr>
                        <a:t>120,0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3414338113"/>
                  </a:ext>
                </a:extLst>
              </a:tr>
              <a:tr h="482550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>
                          <a:effectLst/>
                          <a:latin typeface="Arial Narrow" panose="020B0606020202030204" pitchFamily="34" charset="0"/>
                        </a:rPr>
                        <a:t>Из нее: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ky-KG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ky-KG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ky-KG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4101287949"/>
                  </a:ext>
                </a:extLst>
              </a:tr>
              <a:tr h="575285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>
                          <a:effectLst/>
                          <a:latin typeface="Arial Narrow" panose="020B0606020202030204" pitchFamily="34" charset="0"/>
                        </a:rPr>
                        <a:t>Иссык-Кульская область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effectLst/>
                          <a:latin typeface="Arial Narrow" panose="020B0606020202030204" pitchFamily="34" charset="0"/>
                        </a:rPr>
                        <a:t>848,4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effectLst/>
                          <a:latin typeface="Arial Narrow" panose="020B0606020202030204" pitchFamily="34" charset="0"/>
                        </a:rPr>
                        <a:t>1 122,7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effectLst/>
                          <a:latin typeface="Arial Narrow" panose="020B0606020202030204" pitchFamily="34" charset="0"/>
                        </a:rPr>
                        <a:t>132,3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1010090122"/>
                  </a:ext>
                </a:extLst>
              </a:tr>
              <a:tr h="482550">
                <a:tc>
                  <a:txBody>
                    <a:bodyPr/>
                    <a:lstStyle/>
                    <a:p>
                      <a:pPr algn="l" fontAlgn="t"/>
                      <a:r>
                        <a:rPr lang="ky-KG" sz="1400" b="0" i="0" u="none" strike="noStrike">
                          <a:effectLst/>
                          <a:latin typeface="Arial Narrow" panose="020B0606020202030204" pitchFamily="34" charset="0"/>
                        </a:rPr>
                        <a:t>Организованный</a:t>
                      </a:r>
                    </a:p>
                  </a:txBody>
                  <a:tcPr marL="85725" marR="5715" marT="571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effectLst/>
                          <a:latin typeface="Arial Narrow" panose="020B0606020202030204" pitchFamily="34" charset="0"/>
                        </a:rPr>
                        <a:t>172,9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effectLst/>
                          <a:latin typeface="Arial Narrow" panose="020B0606020202030204" pitchFamily="34" charset="0"/>
                        </a:rPr>
                        <a:t>301,8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effectLst/>
                          <a:latin typeface="Arial Narrow" panose="020B0606020202030204" pitchFamily="34" charset="0"/>
                        </a:rPr>
                        <a:t>174,6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1437371178"/>
                  </a:ext>
                </a:extLst>
              </a:tr>
              <a:tr h="482550">
                <a:tc>
                  <a:txBody>
                    <a:bodyPr/>
                    <a:lstStyle/>
                    <a:p>
                      <a:pPr algn="l" fontAlgn="t"/>
                      <a:r>
                        <a:rPr lang="ky-KG" sz="1400" b="0" i="0" u="none" strike="noStrike" dirty="0">
                          <a:effectLst/>
                          <a:latin typeface="Arial Narrow" panose="020B0606020202030204" pitchFamily="34" charset="0"/>
                        </a:rPr>
                        <a:t>Неорганизованный </a:t>
                      </a:r>
                    </a:p>
                  </a:txBody>
                  <a:tcPr marL="85725" marR="5715" marT="571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effectLst/>
                          <a:latin typeface="Arial Narrow" panose="020B0606020202030204" pitchFamily="34" charset="0"/>
                        </a:rPr>
                        <a:t>675,5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effectLst/>
                          <a:latin typeface="Arial Narrow" panose="020B0606020202030204" pitchFamily="34" charset="0"/>
                        </a:rPr>
                        <a:t>810,9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effectLst/>
                          <a:latin typeface="Arial Narrow" panose="020B0606020202030204" pitchFamily="34" charset="0"/>
                        </a:rPr>
                        <a:t>120,0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3435432958"/>
                  </a:ext>
                </a:extLst>
              </a:tr>
            </a:tbl>
          </a:graphicData>
        </a:graphic>
      </p:graphicFrame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3928AA20-69A9-4AC3-B0E8-2B7A70578D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53029" y="1871042"/>
            <a:ext cx="3774137" cy="385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591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>
            <a:extLst>
              <a:ext uri="{FF2B5EF4-FFF2-40B4-BE49-F238E27FC236}">
                <a16:creationId xmlns:a16="http://schemas.microsoft.com/office/drawing/2014/main" id="{661EC725-CB6E-4FBA-A6C3-AB50B12A1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2400" b="1" dirty="0">
                <a:cs typeface="Times New Roman" panose="02020603050405020304" pitchFamily="18" charset="0"/>
              </a:rPr>
              <a:t>Число отдохнувших (посетителей)</a:t>
            </a:r>
            <a:br>
              <a:rPr lang="ru-RU" altLang="ru-RU" sz="2400" b="1" dirty="0">
                <a:cs typeface="Times New Roman" panose="02020603050405020304" pitchFamily="18" charset="0"/>
              </a:rPr>
            </a:br>
            <a:r>
              <a:rPr lang="ru-RU" altLang="ru-RU" sz="2400" b="1" dirty="0">
                <a:cs typeface="Times New Roman" panose="02020603050405020304" pitchFamily="18" charset="0"/>
              </a:rPr>
              <a:t> по регионам Кыргызской Республики в 2022г.</a:t>
            </a:r>
            <a:endParaRPr lang="ru-RU" altLang="ru-RU" sz="2400" dirty="0">
              <a:cs typeface="Times New Roman" panose="02020603050405020304" pitchFamily="18" charset="0"/>
            </a:endParaRPr>
          </a:p>
        </p:txBody>
      </p:sp>
      <p:pic>
        <p:nvPicPr>
          <p:cNvPr id="16387" name="Объект 2">
            <a:extLst>
              <a:ext uri="{FF2B5EF4-FFF2-40B4-BE49-F238E27FC236}">
                <a16:creationId xmlns:a16="http://schemas.microsoft.com/office/drawing/2014/main" id="{25EAADAC-416E-475B-BD25-D5682E0F2D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8888" y="1690688"/>
            <a:ext cx="6842125" cy="425926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>
            <a:extLst>
              <a:ext uri="{FF2B5EF4-FFF2-40B4-BE49-F238E27FC236}">
                <a16:creationId xmlns:a16="http://schemas.microsoft.com/office/drawing/2014/main" id="{2F533EB5-C364-493A-B9C3-948ECB4089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7688" y="188913"/>
            <a:ext cx="8218487" cy="863599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ru-RU" altLang="ky-KG" sz="2400" dirty="0"/>
            </a:br>
            <a:br>
              <a:rPr lang="ru-RU" altLang="ky-KG" sz="2400" dirty="0"/>
            </a:br>
            <a:br>
              <a:rPr lang="ru-RU" altLang="ky-KG" sz="2400" dirty="0"/>
            </a:br>
            <a:br>
              <a:rPr lang="ru-RU" altLang="ky-KG" sz="2400" dirty="0"/>
            </a:br>
            <a:r>
              <a:rPr lang="ru-RU" altLang="ky-KG" sz="2200" b="1" dirty="0">
                <a:latin typeface="Calibri"/>
                <a:cs typeface="Tahoma" pitchFamily="34" charset="0"/>
              </a:rPr>
              <a:t>Количество пересечений (прибытий) границы Кыргызской Республики иностранными гражданами в 2020-2022гг.</a:t>
            </a:r>
            <a:br>
              <a:rPr lang="ru-RU" altLang="ky-KG" sz="2200" b="1" dirty="0">
                <a:latin typeface="Calibri"/>
                <a:cs typeface="Tahoma" pitchFamily="34" charset="0"/>
              </a:rPr>
            </a:br>
            <a:r>
              <a:rPr lang="ru-RU" altLang="ky-KG" sz="1600" i="1" dirty="0">
                <a:latin typeface="Calibri"/>
                <a:cs typeface="Tahoma" pitchFamily="34" charset="0"/>
              </a:rPr>
              <a:t>(по данным Пограничной службы ГКНБ КР)</a:t>
            </a:r>
            <a:br>
              <a:rPr lang="ru-RU" altLang="ky-KG" sz="1600" i="1" dirty="0">
                <a:latin typeface="Calibri"/>
                <a:cs typeface="Tahoma" pitchFamily="34" charset="0"/>
              </a:rPr>
            </a:br>
            <a:r>
              <a:rPr lang="ru-RU" altLang="ky-KG" b="1" dirty="0"/>
              <a:t>	</a:t>
            </a:r>
            <a:r>
              <a:rPr lang="ru-RU" altLang="ky-KG" dirty="0"/>
              <a:t>					</a:t>
            </a:r>
            <a:br>
              <a:rPr lang="ru-RU" altLang="ky-KG" dirty="0"/>
            </a:br>
            <a:endParaRPr lang="ky-KG" altLang="ky-KG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29789C82-94D6-4B22-8C8C-D62C967FFE9A}"/>
              </a:ext>
            </a:extLst>
          </p:cNvPr>
          <p:cNvCxnSpPr/>
          <p:nvPr/>
        </p:nvCxnSpPr>
        <p:spPr>
          <a:xfrm>
            <a:off x="8459788" y="1916113"/>
            <a:ext cx="0" cy="3889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FC7497DF-DA14-41B7-A919-C6572AFCCA0A}"/>
              </a:ext>
            </a:extLst>
          </p:cNvPr>
          <p:cNvCxnSpPr/>
          <p:nvPr/>
        </p:nvCxnSpPr>
        <p:spPr>
          <a:xfrm>
            <a:off x="684213" y="1844675"/>
            <a:ext cx="0" cy="3960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0E8E9241-B80F-435E-BF76-730F07D500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0742828"/>
              </p:ext>
            </p:extLst>
          </p:nvPr>
        </p:nvGraphicFramePr>
        <p:xfrm>
          <a:off x="684212" y="1340768"/>
          <a:ext cx="7992240" cy="4824535"/>
        </p:xfrm>
        <a:graphic>
          <a:graphicData uri="http://schemas.openxmlformats.org/drawingml/2006/table">
            <a:tbl>
              <a:tblPr/>
              <a:tblGrid>
                <a:gridCol w="1247187">
                  <a:extLst>
                    <a:ext uri="{9D8B030D-6E8A-4147-A177-3AD203B41FA5}">
                      <a16:colId xmlns:a16="http://schemas.microsoft.com/office/drawing/2014/main" val="739071882"/>
                    </a:ext>
                  </a:extLst>
                </a:gridCol>
                <a:gridCol w="574047">
                  <a:extLst>
                    <a:ext uri="{9D8B030D-6E8A-4147-A177-3AD203B41FA5}">
                      <a16:colId xmlns:a16="http://schemas.microsoft.com/office/drawing/2014/main" val="780815324"/>
                    </a:ext>
                  </a:extLst>
                </a:gridCol>
                <a:gridCol w="574047">
                  <a:extLst>
                    <a:ext uri="{9D8B030D-6E8A-4147-A177-3AD203B41FA5}">
                      <a16:colId xmlns:a16="http://schemas.microsoft.com/office/drawing/2014/main" val="467523780"/>
                    </a:ext>
                  </a:extLst>
                </a:gridCol>
                <a:gridCol w="574047">
                  <a:extLst>
                    <a:ext uri="{9D8B030D-6E8A-4147-A177-3AD203B41FA5}">
                      <a16:colId xmlns:a16="http://schemas.microsoft.com/office/drawing/2014/main" val="1946674079"/>
                    </a:ext>
                  </a:extLst>
                </a:gridCol>
                <a:gridCol w="574047">
                  <a:extLst>
                    <a:ext uri="{9D8B030D-6E8A-4147-A177-3AD203B41FA5}">
                      <a16:colId xmlns:a16="http://schemas.microsoft.com/office/drawing/2014/main" val="2977244038"/>
                    </a:ext>
                  </a:extLst>
                </a:gridCol>
                <a:gridCol w="574047">
                  <a:extLst>
                    <a:ext uri="{9D8B030D-6E8A-4147-A177-3AD203B41FA5}">
                      <a16:colId xmlns:a16="http://schemas.microsoft.com/office/drawing/2014/main" val="3692676455"/>
                    </a:ext>
                  </a:extLst>
                </a:gridCol>
                <a:gridCol w="574047">
                  <a:extLst>
                    <a:ext uri="{9D8B030D-6E8A-4147-A177-3AD203B41FA5}">
                      <a16:colId xmlns:a16="http://schemas.microsoft.com/office/drawing/2014/main" val="1803606766"/>
                    </a:ext>
                  </a:extLst>
                </a:gridCol>
                <a:gridCol w="574047">
                  <a:extLst>
                    <a:ext uri="{9D8B030D-6E8A-4147-A177-3AD203B41FA5}">
                      <a16:colId xmlns:a16="http://schemas.microsoft.com/office/drawing/2014/main" val="1477108037"/>
                    </a:ext>
                  </a:extLst>
                </a:gridCol>
                <a:gridCol w="717559">
                  <a:extLst>
                    <a:ext uri="{9D8B030D-6E8A-4147-A177-3AD203B41FA5}">
                      <a16:colId xmlns:a16="http://schemas.microsoft.com/office/drawing/2014/main" val="838337922"/>
                    </a:ext>
                  </a:extLst>
                </a:gridCol>
                <a:gridCol w="717559">
                  <a:extLst>
                    <a:ext uri="{9D8B030D-6E8A-4147-A177-3AD203B41FA5}">
                      <a16:colId xmlns:a16="http://schemas.microsoft.com/office/drawing/2014/main" val="1305220892"/>
                    </a:ext>
                  </a:extLst>
                </a:gridCol>
                <a:gridCol w="717559">
                  <a:extLst>
                    <a:ext uri="{9D8B030D-6E8A-4147-A177-3AD203B41FA5}">
                      <a16:colId xmlns:a16="http://schemas.microsoft.com/office/drawing/2014/main" val="1742145745"/>
                    </a:ext>
                  </a:extLst>
                </a:gridCol>
                <a:gridCol w="574047">
                  <a:extLst>
                    <a:ext uri="{9D8B030D-6E8A-4147-A177-3AD203B41FA5}">
                      <a16:colId xmlns:a16="http://schemas.microsoft.com/office/drawing/2014/main" val="396741475"/>
                    </a:ext>
                  </a:extLst>
                </a:gridCol>
              </a:tblGrid>
              <a:tr h="433924">
                <a:tc rowSpan="2">
                  <a:txBody>
                    <a:bodyPr/>
                    <a:lstStyle/>
                    <a:p>
                      <a:pPr algn="ct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тыс.человек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в % к итогу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в % к предыдущему году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275725"/>
                  </a:ext>
                </a:extLst>
              </a:tr>
              <a:tr h="515223">
                <a:tc v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2020 / 2019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 / 2020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 / 2021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4888715"/>
                  </a:ext>
                </a:extLst>
              </a:tr>
              <a:tr h="374073">
                <a:tc>
                  <a:txBody>
                    <a:bodyPr/>
                    <a:lstStyle/>
                    <a:p>
                      <a:pPr algn="ct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4997148"/>
                  </a:ext>
                </a:extLst>
              </a:tr>
              <a:tr h="38903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Всего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8 635,7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2 245,0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3 371,9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7 062,8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150,2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209,5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4848075"/>
                  </a:ext>
                </a:extLst>
              </a:tr>
              <a:tr h="38903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из них: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7583577"/>
                  </a:ext>
                </a:extLst>
              </a:tr>
              <a:tr h="38903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Узбекистан</a:t>
                      </a:r>
                    </a:p>
                  </a:txBody>
                  <a:tcPr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4 662,3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1 425,2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2 304,8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4 305,9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54,0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63,5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68,4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61,0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161,7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186,8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2611461"/>
                  </a:ext>
                </a:extLst>
              </a:tr>
              <a:tr h="38903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Казахстан</a:t>
                      </a:r>
                    </a:p>
                  </a:txBody>
                  <a:tcPr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2 915,6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553,7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551,1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1 860,4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99,5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337,6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4994432"/>
                  </a:ext>
                </a:extLst>
              </a:tr>
              <a:tr h="38903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Россия</a:t>
                      </a:r>
                    </a:p>
                  </a:txBody>
                  <a:tcPr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546,7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147,0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319,2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649,9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26,9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217,1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203,6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331424"/>
                  </a:ext>
                </a:extLst>
              </a:tr>
              <a:tr h="38903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Турция</a:t>
                      </a:r>
                    </a:p>
                  </a:txBody>
                  <a:tcPr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65,2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27,6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36,9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57,5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42,3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133,7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155,8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7173434"/>
                  </a:ext>
                </a:extLst>
              </a:tr>
              <a:tr h="38903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Индия</a:t>
                      </a:r>
                    </a:p>
                  </a:txBody>
                  <a:tcPr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 16,1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22,6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   0,1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0,5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 0,3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644,0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 140,4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1369803"/>
                  </a:ext>
                </a:extLst>
              </a:tr>
              <a:tr h="38903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Китай</a:t>
                      </a:r>
                    </a:p>
                  </a:txBody>
                  <a:tcPr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38,4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9,9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139,5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166,0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9797721"/>
                  </a:ext>
                </a:extLst>
              </a:tr>
              <a:tr h="38903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Таджикистан</a:t>
                      </a:r>
                    </a:p>
                  </a:txBody>
                  <a:tcPr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181,4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50,3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44,0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27,7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87,5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443973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91057B-A3BF-4E36-9D7F-A2EC5A58F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dirty="0"/>
              <a:t>Количество пересечений (прибытий) границы Кыргызской Республики </a:t>
            </a:r>
            <a:r>
              <a:rPr lang="ru-RU" sz="1800" b="1" dirty="0">
                <a:solidFill>
                  <a:srgbClr val="00B0F0"/>
                </a:solidFill>
              </a:rPr>
              <a:t>иностранными гражданами из дальнего зарубежья </a:t>
            </a:r>
            <a:r>
              <a:rPr lang="ru-RU" sz="1800" b="1" dirty="0"/>
              <a:t>в 2019, 2021-2022гг.</a:t>
            </a:r>
            <a:br>
              <a:rPr lang="ru-RU" sz="1800" b="1" dirty="0"/>
            </a:br>
            <a:r>
              <a:rPr lang="ru-RU" altLang="ky-KG" sz="1800" i="1" dirty="0">
                <a:latin typeface="Calibri"/>
                <a:cs typeface="Tahoma" pitchFamily="34" charset="0"/>
              </a:rPr>
              <a:t>(по данным Пограничной службы ГКНБ КР)</a:t>
            </a:r>
            <a:endParaRPr lang="ky-KG" sz="1800" b="1" dirty="0"/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CF831BE7-AC48-4C05-AF74-617CEA6DEA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484783"/>
            <a:ext cx="7886700" cy="500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988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097042-C17C-47A9-A834-18C29E32D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dirty="0"/>
              <a:t>Количество пересечений (прибытий) границы Кыргызской Республики иностранными гражданами из дальнего зарубежья в 2019, 2021-2022гг.</a:t>
            </a:r>
            <a:br>
              <a:rPr lang="ru-RU" sz="1800" b="1" dirty="0"/>
            </a:br>
            <a:r>
              <a:rPr lang="ru-RU" altLang="ky-KG" sz="1800" i="1" dirty="0">
                <a:latin typeface="Calibri"/>
                <a:cs typeface="Tahoma" pitchFamily="34" charset="0"/>
              </a:rPr>
              <a:t>(по данным Пограничной службы ГКНБ КР)</a:t>
            </a:r>
            <a:endParaRPr lang="ky-KG" sz="1800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261CCEBE-6092-4102-B7F6-655AB16711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556791"/>
            <a:ext cx="8047806" cy="493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30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AB8E66-2D74-4C9C-AC23-18B9FD5CD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Экспорт и импорт туристских услуг</a:t>
            </a:r>
            <a:br>
              <a:rPr lang="ru-RU" dirty="0"/>
            </a:br>
            <a:r>
              <a:rPr lang="ru-RU" i="1" dirty="0"/>
              <a:t>(млн. </a:t>
            </a:r>
            <a:r>
              <a:rPr lang="ru-RU" i="1" dirty="0" err="1"/>
              <a:t>долл.США</a:t>
            </a:r>
            <a:r>
              <a:rPr lang="ru-RU" i="1" dirty="0"/>
              <a:t>)</a:t>
            </a:r>
            <a:endParaRPr lang="ky-KG" i="1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22F0B8C5-BFB1-40A9-A076-27CD339D5A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0444927"/>
              </p:ext>
            </p:extLst>
          </p:nvPr>
        </p:nvGraphicFramePr>
        <p:xfrm>
          <a:off x="539552" y="1772817"/>
          <a:ext cx="8064895" cy="3168353"/>
        </p:xfrm>
        <a:graphic>
          <a:graphicData uri="http://schemas.openxmlformats.org/drawingml/2006/table">
            <a:tbl>
              <a:tblPr/>
              <a:tblGrid>
                <a:gridCol w="2720456">
                  <a:extLst>
                    <a:ext uri="{9D8B030D-6E8A-4147-A177-3AD203B41FA5}">
                      <a16:colId xmlns:a16="http://schemas.microsoft.com/office/drawing/2014/main" val="2620890557"/>
                    </a:ext>
                  </a:extLst>
                </a:gridCol>
                <a:gridCol w="926112">
                  <a:extLst>
                    <a:ext uri="{9D8B030D-6E8A-4147-A177-3AD203B41FA5}">
                      <a16:colId xmlns:a16="http://schemas.microsoft.com/office/drawing/2014/main" val="4018115457"/>
                    </a:ext>
                  </a:extLst>
                </a:gridCol>
                <a:gridCol w="926112">
                  <a:extLst>
                    <a:ext uri="{9D8B030D-6E8A-4147-A177-3AD203B41FA5}">
                      <a16:colId xmlns:a16="http://schemas.microsoft.com/office/drawing/2014/main" val="1786751925"/>
                    </a:ext>
                  </a:extLst>
                </a:gridCol>
                <a:gridCol w="926112">
                  <a:extLst>
                    <a:ext uri="{9D8B030D-6E8A-4147-A177-3AD203B41FA5}">
                      <a16:colId xmlns:a16="http://schemas.microsoft.com/office/drawing/2014/main" val="3668292423"/>
                    </a:ext>
                  </a:extLst>
                </a:gridCol>
                <a:gridCol w="926112">
                  <a:extLst>
                    <a:ext uri="{9D8B030D-6E8A-4147-A177-3AD203B41FA5}">
                      <a16:colId xmlns:a16="http://schemas.microsoft.com/office/drawing/2014/main" val="1650359135"/>
                    </a:ext>
                  </a:extLst>
                </a:gridCol>
                <a:gridCol w="1639991">
                  <a:extLst>
                    <a:ext uri="{9D8B030D-6E8A-4147-A177-3AD203B41FA5}">
                      <a16:colId xmlns:a16="http://schemas.microsoft.com/office/drawing/2014/main" val="2905713305"/>
                    </a:ext>
                  </a:extLst>
                </a:gridCol>
              </a:tblGrid>
              <a:tr h="633671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 / 2021, 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402927"/>
                  </a:ext>
                </a:extLst>
              </a:tr>
              <a:tr h="126734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Экспорт </a:t>
                      </a:r>
                    </a:p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(доходы от приема иностранных граждан)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613,1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120,4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142,4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696,4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489,0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5701363"/>
                  </a:ext>
                </a:extLst>
              </a:tr>
              <a:tr h="126734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Импорт </a:t>
                      </a:r>
                    </a:p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(расходы граждан Кыргызстана за границей)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379,8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78,7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60,7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195,3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321,7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55007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8618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>
            <a:extLst>
              <a:ext uri="{FF2B5EF4-FFF2-40B4-BE49-F238E27FC236}">
                <a16:creationId xmlns:a16="http://schemas.microsoft.com/office/drawing/2014/main" id="{C5CFC9E9-BB1E-47F7-9AC1-9F3690932E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886700" cy="1584325"/>
          </a:xfrm>
        </p:spPr>
        <p:txBody>
          <a:bodyPr/>
          <a:lstStyle/>
          <a:p>
            <a:pPr algn="ctr" eaLnBrk="1" hangingPunct="1"/>
            <a:r>
              <a:rPr lang="ru-RU" altLang="ky-KG" sz="2400" b="1" dirty="0">
                <a:cs typeface="Tahoma" panose="020B0604030504040204" pitchFamily="34" charset="0"/>
              </a:rPr>
              <a:t>Прямые иностранные инвестиции в сфере туризма </a:t>
            </a:r>
            <a:br>
              <a:rPr lang="ru-RU" altLang="ky-KG" sz="2400" b="1" dirty="0">
                <a:cs typeface="Tahoma" panose="020B0604030504040204" pitchFamily="34" charset="0"/>
              </a:rPr>
            </a:br>
            <a:r>
              <a:rPr lang="ru-RU" altLang="ky-KG" sz="2400" b="1" dirty="0">
                <a:cs typeface="Tahoma" panose="020B0604030504040204" pitchFamily="34" charset="0"/>
              </a:rPr>
              <a:t>      </a:t>
            </a:r>
            <a:r>
              <a:rPr lang="ru-RU" altLang="ky-KG" sz="1600" i="1" dirty="0" err="1">
                <a:cs typeface="Tahoma" panose="020B0604030504040204" pitchFamily="34" charset="0"/>
              </a:rPr>
              <a:t>млн.долл.США</a:t>
            </a:r>
            <a:br>
              <a:rPr lang="ru-RU" altLang="ky-KG" sz="1600" i="1" dirty="0">
                <a:cs typeface="Tahoma" panose="020B0604030504040204" pitchFamily="34" charset="0"/>
              </a:rPr>
            </a:br>
            <a:r>
              <a:rPr lang="ru-RU" altLang="ky-KG" sz="1600" b="1" i="1" dirty="0">
                <a:cs typeface="Tahoma" panose="020B0604030504040204" pitchFamily="34" charset="0"/>
              </a:rPr>
              <a:t>По предварительным данным, в 2022г. в сферу туризма привлечено 46,4 млн. долларов США прямых иностранных инвестиций, что на 5,6% больше, чем в 2021г.</a:t>
            </a:r>
            <a:br>
              <a:rPr lang="ru-RU" altLang="ky-KG" sz="1600" b="1" i="1" dirty="0">
                <a:cs typeface="Tahoma" panose="020B0604030504040204" pitchFamily="34" charset="0"/>
              </a:rPr>
            </a:br>
            <a:endParaRPr lang="ru-RU" altLang="ky-KG" sz="1600" b="1" i="1" dirty="0">
              <a:cs typeface="Tahoma" panose="020B0604030504040204" pitchFamily="34" charset="0"/>
            </a:endParaRPr>
          </a:p>
        </p:txBody>
      </p:sp>
      <p:pic>
        <p:nvPicPr>
          <p:cNvPr id="20483" name="Picture 19" descr="7oblastif-01">
            <a:extLst>
              <a:ext uri="{FF2B5EF4-FFF2-40B4-BE49-F238E27FC236}">
                <a16:creationId xmlns:a16="http://schemas.microsoft.com/office/drawing/2014/main" id="{EB5D97CE-9C1C-40E1-BDA5-D15B616BD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CFFD84EB-A782-4ED4-9B0A-1B260366F5D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09100041"/>
              </p:ext>
            </p:extLst>
          </p:nvPr>
        </p:nvGraphicFramePr>
        <p:xfrm>
          <a:off x="628650" y="1825625"/>
          <a:ext cx="38862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1DA7FF2F-04EA-4D42-B3A9-11AE6E790E8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46865763"/>
              </p:ext>
            </p:extLst>
          </p:nvPr>
        </p:nvGraphicFramePr>
        <p:xfrm>
          <a:off x="4629150" y="1825625"/>
          <a:ext cx="3997326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F2D42B-972D-46A8-96C5-3B9129303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/>
              <a:t>Зимний туризм декабрь 2022 - февраль 2023</a:t>
            </a:r>
            <a:br>
              <a:rPr lang="ru-RU" dirty="0"/>
            </a:br>
            <a:r>
              <a:rPr lang="ru-RU" sz="2000" i="1" dirty="0"/>
              <a:t>(туризм, связанный с зимними видами спорта)</a:t>
            </a:r>
            <a:br>
              <a:rPr lang="ru-RU" sz="2000" i="1" dirty="0"/>
            </a:br>
            <a:r>
              <a:rPr lang="ru-RU" altLang="ky-KG" sz="2000" b="1" dirty="0">
                <a:cs typeface="Times New Roman" panose="02020603050405020304" pitchFamily="18" charset="0"/>
              </a:rPr>
              <a:t>Число посетителей,</a:t>
            </a:r>
            <a:r>
              <a:rPr lang="ru-RU" altLang="ky-KG" sz="2000" dirty="0"/>
              <a:t> </a:t>
            </a:r>
            <a:br>
              <a:rPr lang="ru-RU" altLang="ky-KG" sz="1600" dirty="0"/>
            </a:br>
            <a:r>
              <a:rPr lang="ru-RU" altLang="ky-KG" sz="1600" i="1" dirty="0">
                <a:cs typeface="Times New Roman" panose="02020603050405020304" pitchFamily="18" charset="0"/>
              </a:rPr>
              <a:t>(оценка, всего – 120,3 тыс. человек, в т .ч. иностранцев – 16,2 тыс. человек)</a:t>
            </a:r>
            <a:endParaRPr lang="ky-KG" sz="1600" i="1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CAE6EA6-D105-46E8-B1AD-C77D6EE866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6515238"/>
              </p:ext>
            </p:extLst>
          </p:nvPr>
        </p:nvGraphicFramePr>
        <p:xfrm>
          <a:off x="628650" y="1825625"/>
          <a:ext cx="7886700" cy="4667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2130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>
            <a:extLst>
              <a:ext uri="{FF2B5EF4-FFF2-40B4-BE49-F238E27FC236}">
                <a16:creationId xmlns:a16="http://schemas.microsoft.com/office/drawing/2014/main" id="{B9516654-943E-4518-B3F8-F5B88FA04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831850"/>
          </a:xfrm>
        </p:spPr>
        <p:txBody>
          <a:bodyPr/>
          <a:lstStyle/>
          <a:p>
            <a:pPr algn="ctr"/>
            <a:r>
              <a:rPr lang="ky-KG" altLang="ru-RU" sz="2400" b="1" dirty="0"/>
              <a:t>Статистические публикации</a:t>
            </a:r>
            <a:endParaRPr lang="ru-RU" altLang="ru-RU" sz="2400" b="1" dirty="0"/>
          </a:p>
        </p:txBody>
      </p:sp>
      <p:pic>
        <p:nvPicPr>
          <p:cNvPr id="22531" name="Объект 4">
            <a:extLst>
              <a:ext uri="{FF2B5EF4-FFF2-40B4-BE49-F238E27FC236}">
                <a16:creationId xmlns:a16="http://schemas.microsoft.com/office/drawing/2014/main" id="{8553CDE7-F066-49CA-B3EF-DE5133E3AE4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341438"/>
            <a:ext cx="3313112" cy="4835525"/>
          </a:xfr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AA5A8FBA-C195-4F9E-8B0D-E6C38DD2901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ky-KG" dirty="0"/>
              <a:t>Экспресс-информация «Основные индикаторы развития туризма в Кыргызской Республике»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ky-KG" dirty="0"/>
              <a:t>    - квартальная</a:t>
            </a:r>
          </a:p>
          <a:p>
            <a:pPr>
              <a:defRPr/>
            </a:pPr>
            <a:r>
              <a:rPr lang="ky-KG" dirty="0"/>
              <a:t>Статистический сборник «Туризм в Кыргызстане»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ky-KG" dirty="0"/>
              <a:t>- годовая, июль.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>
            <a:extLst>
              <a:ext uri="{FF2B5EF4-FFF2-40B4-BE49-F238E27FC236}">
                <a16:creationId xmlns:a16="http://schemas.microsoft.com/office/drawing/2014/main" id="{25E9F585-9710-4669-9E3E-29270E2E63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5811838"/>
          </a:xfrm>
        </p:spPr>
        <p:txBody>
          <a:bodyPr/>
          <a:lstStyle/>
          <a:p>
            <a:pPr algn="ctr" eaLnBrk="1" hangingPunct="1"/>
            <a:r>
              <a:rPr lang="ru-RU" altLang="ky-KG" sz="3600">
                <a:latin typeface="Calibri" panose="020F0502020204030204" pitchFamily="34" charset="0"/>
                <a:cs typeface="Tahoma" panose="020B0604030504040204" pitchFamily="34" charset="0"/>
              </a:rPr>
              <a:t>Спасибо за внимание!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F4CD82C2-87D2-4953-A504-22A724D4A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805488"/>
            <a:ext cx="7886700" cy="371475"/>
          </a:xfrm>
        </p:spPr>
        <p:txBody>
          <a:bodyPr rtlCol="0">
            <a:normAutofit lnSpcReduction="10000"/>
          </a:bodyPr>
          <a:lstStyle/>
          <a:p>
            <a:pPr eaLnBrk="1" hangingPunct="1">
              <a:defRPr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/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6111</TotalTime>
  <Words>938</Words>
  <Application>Microsoft Office PowerPoint</Application>
  <PresentationFormat>Экран (4:3)</PresentationFormat>
  <Paragraphs>271</Paragraphs>
  <Slides>16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Arial</vt:lpstr>
      <vt:lpstr>Arial Narrow</vt:lpstr>
      <vt:lpstr>Calibri</vt:lpstr>
      <vt:lpstr>Calibri Light</vt:lpstr>
      <vt:lpstr>Open Sans</vt:lpstr>
      <vt:lpstr>Times New Roman</vt:lpstr>
      <vt:lpstr>Wingdings</vt:lpstr>
      <vt:lpstr>Тема Office</vt:lpstr>
      <vt:lpstr>Лист</vt:lpstr>
      <vt:lpstr>Национальный статистический комитет  Кыргызской Республики</vt:lpstr>
      <vt:lpstr>Статистика туризма – НПА и методология</vt:lpstr>
      <vt:lpstr>Источники информации</vt:lpstr>
      <vt:lpstr>Статистические обследования сферы туризма </vt:lpstr>
      <vt:lpstr>Доля сферы туризма в ВВП  (процентов) </vt:lpstr>
      <vt:lpstr>Число отдохнувших (посетителей)</vt:lpstr>
      <vt:lpstr>Численность отдохнувших в организованном и неорганизованном секторе туризма в июне –августе </vt:lpstr>
      <vt:lpstr>Число отдохнувших (посетителей)  по регионам Кыргызской Республики в 2022г.</vt:lpstr>
      <vt:lpstr>    Количество пересечений (прибытий) границы Кыргызской Республики иностранными гражданами в 2020-2022гг. (по данным Пограничной службы ГКНБ КР)        </vt:lpstr>
      <vt:lpstr>Количество пересечений (прибытий) границы Кыргызской Республики иностранными гражданами из дальнего зарубежья в 2019, 2021-2022гг. (по данным Пограничной службы ГКНБ КР)</vt:lpstr>
      <vt:lpstr>Количество пересечений (прибытий) границы Кыргызской Республики иностранными гражданами из дальнего зарубежья в 2019, 2021-2022гг. (по данным Пограничной службы ГКНБ КР)</vt:lpstr>
      <vt:lpstr>Экспорт и импорт туристских услуг (млн. долл.США)</vt:lpstr>
      <vt:lpstr>Прямые иностранные инвестиции в сфере туризма        млн.долл.США По предварительным данным, в 2022г. в сферу туризма привлечено 46,4 млн. долларов США прямых иностранных инвестиций, что на 5,6% больше, чем в 2021г. </vt:lpstr>
      <vt:lpstr>Зимний туризм декабрь 2022 - февраль 2023 (туризм, связанный с зимними видами спорта) Число посетителей,  (оценка, всего – 120,3 тыс. человек, в т .ч. иностранцев – 16,2 тыс. человек)</vt:lpstr>
      <vt:lpstr>Статистические публикации</vt:lpstr>
      <vt:lpstr>Спасибо за внимание!</vt:lpstr>
    </vt:vector>
  </TitlesOfParts>
  <Company>min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</dc:title>
  <dc:creator>Chturdubaeva</dc:creator>
  <cp:lastModifiedBy>ltekeeva</cp:lastModifiedBy>
  <cp:revision>295</cp:revision>
  <cp:lastPrinted>2023-05-13T02:43:53Z</cp:lastPrinted>
  <dcterms:created xsi:type="dcterms:W3CDTF">2018-09-19T05:33:52Z</dcterms:created>
  <dcterms:modified xsi:type="dcterms:W3CDTF">2023-05-13T02:46:46Z</dcterms:modified>
</cp:coreProperties>
</file>