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  <p:sldMasterId id="2147483652" r:id="rId3"/>
  </p:sldMasterIdLst>
  <p:notesMasterIdLst>
    <p:notesMasterId r:id="rId16"/>
  </p:notesMasterIdLst>
  <p:sldIdLst>
    <p:sldId id="256" r:id="rId4"/>
    <p:sldId id="257" r:id="rId5"/>
    <p:sldId id="322" r:id="rId6"/>
    <p:sldId id="325" r:id="rId7"/>
    <p:sldId id="327" r:id="rId8"/>
    <p:sldId id="328" r:id="rId9"/>
    <p:sldId id="329" r:id="rId10"/>
    <p:sldId id="330" r:id="rId11"/>
    <p:sldId id="331" r:id="rId12"/>
    <p:sldId id="332" r:id="rId13"/>
    <p:sldId id="333" r:id="rId14"/>
    <p:sldId id="334" r:id="rId15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57"/>
            <p14:sldId id="322"/>
            <p14:sldId id="325"/>
            <p14:sldId id="327"/>
            <p14:sldId id="328"/>
            <p14:sldId id="329"/>
            <p14:sldId id="330"/>
            <p14:sldId id="331"/>
            <p14:sldId id="332"/>
            <p14:sldId id="333"/>
            <p14:sldId id="334"/>
          </p14:sldIdLst>
        </p14:section>
        <p14:section name="Последняя страница" id="{4FE91FCE-F239-445C-9A5B-61A7535B039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99CC"/>
    <a:srgbClr val="009900"/>
    <a:srgbClr val="33CC33"/>
    <a:srgbClr val="66CCFF"/>
    <a:srgbClr val="FFC715"/>
    <a:srgbClr val="6699FF"/>
    <a:srgbClr val="03ADA5"/>
    <a:srgbClr val="99CC0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03" autoAdjust="0"/>
    <p:restoredTop sz="94189" autoAdjust="0"/>
  </p:normalViewPr>
  <p:slideViewPr>
    <p:cSldViewPr snapToGrid="0">
      <p:cViewPr varScale="1">
        <p:scale>
          <a:sx n="104" d="100"/>
          <a:sy n="104" d="100"/>
        </p:scale>
        <p:origin x="576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D:\&#1044;&#1080;&#1089;&#1082;%20D_&#1088;&#1072;&#1073;&#1086;&#1095;&#1080;&#1077;%20&#1076;&#1086;&#1082;&#1091;&#1084;&#1077;&#1085;&#1090;&#1099;\&#1056;&#1072;&#1073;&#1086;&#1095;&#1080;&#1077;%20&#1076;&#1086;&#1082;&#1091;&#1084;&#1077;&#1085;&#1090;&#1099;\&#1055;&#1088;&#1077;&#1079;&#1077;&#1085;&#1090;&#1072;&#1094;&#1080;&#1080;\2024\&#1076;&#1083;&#1103;%20&#1075;&#1088;&#1072;&#1092;&#1080;&#1082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гсм!$E$66</c:f>
              <c:strCache>
                <c:ptCount val="1"/>
                <c:pt idx="0">
                  <c:v>дек.24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гсм!$D$67:$D$70</c:f>
              <c:strCache>
                <c:ptCount val="4"/>
                <c:pt idx="0">
                  <c:v>Аи-95</c:v>
                </c:pt>
                <c:pt idx="1">
                  <c:v>Аи-92</c:v>
                </c:pt>
                <c:pt idx="2">
                  <c:v>Аи-80</c:v>
                </c:pt>
                <c:pt idx="3">
                  <c:v>Дизельное  топливо</c:v>
                </c:pt>
              </c:strCache>
            </c:strRef>
          </c:cat>
          <c:val>
            <c:numRef>
              <c:f>гсм!$E$67:$E$70</c:f>
              <c:numCache>
                <c:formatCode>0.0</c:formatCode>
                <c:ptCount val="4"/>
                <c:pt idx="0">
                  <c:v>72.943175860341796</c:v>
                </c:pt>
                <c:pt idx="1">
                  <c:v>64.949372109903138</c:v>
                </c:pt>
                <c:pt idx="2">
                  <c:v>62.96334976193743</c:v>
                </c:pt>
                <c:pt idx="3">
                  <c:v>72.702540276164953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70-4858-8B78-19C991077CE8}"/>
            </c:ext>
          </c:extLst>
        </c:ser>
        <c:ser>
          <c:idx val="1"/>
          <c:order val="1"/>
          <c:tx>
            <c:strRef>
              <c:f>гсм!$F$66</c:f>
              <c:strCache>
                <c:ptCount val="1"/>
                <c:pt idx="0">
                  <c:v>дек.23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гсм!$D$67:$D$70</c:f>
              <c:strCache>
                <c:ptCount val="4"/>
                <c:pt idx="0">
                  <c:v>Аи-95</c:v>
                </c:pt>
                <c:pt idx="1">
                  <c:v>Аи-92</c:v>
                </c:pt>
                <c:pt idx="2">
                  <c:v>Аи-80</c:v>
                </c:pt>
                <c:pt idx="3">
                  <c:v>Дизельное  топливо</c:v>
                </c:pt>
              </c:strCache>
            </c:strRef>
          </c:cat>
          <c:val>
            <c:numRef>
              <c:f>гсм!$F$67:$F$70</c:f>
              <c:numCache>
                <c:formatCode>0.0</c:formatCode>
                <c:ptCount val="4"/>
                <c:pt idx="0">
                  <c:v>64.886023757861835</c:v>
                </c:pt>
                <c:pt idx="1">
                  <c:v>58.375146737942096</c:v>
                </c:pt>
                <c:pt idx="2">
                  <c:v>53.679961206941755</c:v>
                </c:pt>
                <c:pt idx="3">
                  <c:v>71.082053080301264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70-4858-8B78-19C991077C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5591400"/>
        <c:axId val="285591792"/>
      </c:barChart>
      <c:catAx>
        <c:axId val="2855914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85591792"/>
        <c:crosses val="autoZero"/>
        <c:auto val="1"/>
        <c:lblAlgn val="ctr"/>
        <c:lblOffset val="100"/>
        <c:noMultiLvlLbl val="0"/>
      </c:catAx>
      <c:valAx>
        <c:axId val="2855917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5591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6283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CB0BD4-F0ED-727C-F815-226617EBEB0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14" y="5599920"/>
            <a:ext cx="1154084" cy="115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533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-5359" y="-13447"/>
            <a:ext cx="5750377" cy="4779411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/>
              <a:t>Индекс потребительских цен </a:t>
            </a:r>
          </a:p>
          <a:p>
            <a:r>
              <a:rPr lang="ru-RU" sz="2400" dirty="0"/>
              <a:t>(к предыдущему месяцу) </a:t>
            </a:r>
            <a:r>
              <a:rPr lang="ru-RU" sz="3200" b="1" dirty="0"/>
              <a:t>– 100,9 %</a:t>
            </a:r>
          </a:p>
          <a:p>
            <a:r>
              <a:rPr lang="ru-RU" sz="3200" b="1" dirty="0"/>
              <a:t>Индекс потребительских цен </a:t>
            </a:r>
          </a:p>
          <a:p>
            <a:r>
              <a:rPr lang="ru-RU" sz="2400" dirty="0"/>
              <a:t>(к декабрю)</a:t>
            </a:r>
            <a:r>
              <a:rPr lang="ru-RU" sz="3200" b="1" dirty="0"/>
              <a:t> – 106,3 %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3334328" y="3278909"/>
            <a:ext cx="8746836" cy="2478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ct val="20000"/>
              </a:spcBef>
            </a:pPr>
            <a:r>
              <a:rPr lang="ru-RU" sz="3600" b="1" i="0" dirty="0">
                <a:cs typeface="Times New Roman" panose="02020603050405020304" pitchFamily="18" charset="0"/>
              </a:rPr>
              <a:t>Об изменении </a:t>
            </a:r>
          </a:p>
          <a:p>
            <a:pPr algn="ctr">
              <a:spcBef>
                <a:spcPct val="20000"/>
              </a:spcBef>
            </a:pPr>
            <a:r>
              <a:rPr lang="ru-RU" sz="3600" b="1" i="0" dirty="0">
                <a:cs typeface="Times New Roman" panose="02020603050405020304" pitchFamily="18" charset="0"/>
              </a:rPr>
              <a:t>потребительских цен </a:t>
            </a:r>
          </a:p>
          <a:p>
            <a:pPr algn="ctr">
              <a:spcBef>
                <a:spcPct val="20000"/>
              </a:spcBef>
            </a:pPr>
            <a:r>
              <a:rPr lang="ru-RU" sz="3600" b="1" i="0" dirty="0">
                <a:cs typeface="Times New Roman" panose="02020603050405020304" pitchFamily="18" charset="0"/>
              </a:rPr>
              <a:t>и тарифов за </a:t>
            </a:r>
          </a:p>
          <a:p>
            <a:pPr algn="ctr">
              <a:spcBef>
                <a:spcPct val="20000"/>
              </a:spcBef>
            </a:pPr>
            <a:r>
              <a:rPr lang="ru-RU" sz="3600" b="1" i="0" dirty="0">
                <a:cs typeface="Times New Roman" panose="02020603050405020304" pitchFamily="18" charset="0"/>
              </a:rPr>
              <a:t>2024 год</a:t>
            </a:r>
            <a:endParaRPr lang="ru-RU" sz="3600" dirty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EB89D9-3808-0EF9-D3AF-44062BBB57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95431" y="338585"/>
            <a:ext cx="1804573" cy="180457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65858CC-FE9F-B17A-392A-9086447079FA}"/>
              </a:ext>
            </a:extLst>
          </p:cNvPr>
          <p:cNvSpPr/>
          <p:nvPr/>
        </p:nvSpPr>
        <p:spPr>
          <a:xfrm>
            <a:off x="5565191" y="6079517"/>
            <a:ext cx="63309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1600" b="1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Отдел статистики цен</a:t>
            </a:r>
          </a:p>
          <a:p>
            <a:pPr algn="r">
              <a:defRPr/>
            </a:pPr>
            <a:r>
              <a:rPr lang="ru-RU" sz="1600" b="1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14 января 2025г.</a:t>
            </a:r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02C072C7-EE70-3E0B-DFBB-373908443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5264" y="23865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Pro Regular"/>
              <a:ea typeface="+mn-ea"/>
              <a:cs typeface="+mn-cs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D9ACD75-C489-F97B-57ED-7638D185C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471" y="280817"/>
            <a:ext cx="11070185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400" b="1" dirty="0">
                <a:solidFill>
                  <a:srgbClr val="0059A3"/>
                </a:solidFill>
                <a:ea typeface="+mn-ea"/>
                <a:cs typeface="+mn-cs"/>
              </a:rPr>
              <a:t>Изменение уровня потребительских цен и тарифов в республике в 2023-2024 гг.</a:t>
            </a:r>
            <a:br>
              <a:rPr lang="ru-RU" sz="2400" b="1" dirty="0">
                <a:solidFill>
                  <a:srgbClr val="0059A3"/>
                </a:solidFill>
                <a:ea typeface="+mn-ea"/>
                <a:cs typeface="+mn-cs"/>
              </a:rPr>
            </a:br>
            <a:r>
              <a:rPr lang="ru-RU" sz="2000" dirty="0">
                <a:solidFill>
                  <a:srgbClr val="0059A3"/>
                </a:solidFill>
                <a:ea typeface="+mn-ea"/>
                <a:cs typeface="+mn-cs"/>
              </a:rPr>
              <a:t>(прирост (+), снижение (-); в процентах к декабрю предыдущего года)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1E8D8CB-DF1A-B588-4887-E6AA1D29D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549" y="1453725"/>
            <a:ext cx="9656901" cy="395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701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66599-7F31-B111-7536-38B11CBD9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0FEFD96F-A3BB-EAE1-FADA-2ADA18C5E1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5264" y="23865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Pro Regular"/>
              <a:ea typeface="+mn-ea"/>
              <a:cs typeface="+mn-cs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19AE8A2-5184-EDEB-E437-F1379F001D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471" y="280816"/>
            <a:ext cx="11070185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400" b="1" dirty="0">
                <a:solidFill>
                  <a:srgbClr val="0059A3"/>
                </a:solidFill>
                <a:ea typeface="+mn-ea"/>
                <a:cs typeface="+mn-cs"/>
              </a:rPr>
              <a:t>Изменение цен и тарифов по основным группам товаров и услуг </a:t>
            </a:r>
            <a:r>
              <a:rPr lang="ru-RU" sz="2000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(прирост (+), </a:t>
            </a:r>
            <a:r>
              <a:rPr lang="ru-RU" sz="2000" dirty="0">
                <a:solidFill>
                  <a:srgbClr val="0059A3"/>
                </a:solidFill>
                <a:ea typeface="+mn-ea"/>
                <a:cs typeface="+mn-cs"/>
              </a:rPr>
              <a:t>снижение (-); в процентах </a:t>
            </a:r>
            <a:r>
              <a:rPr lang="ru-RU" sz="2000" dirty="0">
                <a:cs typeface="Times New Roman" pitchFamily="18" charset="0"/>
              </a:rPr>
              <a:t>к предыдущему месяцу</a:t>
            </a:r>
            <a:r>
              <a:rPr lang="ru-RU" sz="2000" dirty="0">
                <a:solidFill>
                  <a:srgbClr val="0059A3"/>
                </a:solidFill>
                <a:ea typeface="+mn-ea"/>
                <a:cs typeface="+mn-cs"/>
              </a:rPr>
              <a:t>)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CECB302-8763-A824-0E1B-862CD103D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708" y="1117600"/>
            <a:ext cx="10076873" cy="4765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008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67961-5E3F-AB65-9FF6-845FC5DE6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9828301-0926-3C7D-B48C-87C4A9ED0B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5264" y="23865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Pro Regular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E15643-96A2-E071-A00A-037923C35B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564" y="197751"/>
            <a:ext cx="11670549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400" b="1" dirty="0">
                <a:solidFill>
                  <a:srgbClr val="0059A3"/>
                </a:solidFill>
                <a:ea typeface="+mn-ea"/>
                <a:cs typeface="+mn-cs"/>
              </a:rPr>
              <a:t>Изменение уровня потребительских цен на отдельные </a:t>
            </a:r>
          </a:p>
          <a:p>
            <a:r>
              <a:rPr lang="ru-RU" sz="2400" b="1" dirty="0">
                <a:solidFill>
                  <a:srgbClr val="0059A3"/>
                </a:solidFill>
                <a:ea typeface="+mn-ea"/>
                <a:cs typeface="+mn-cs"/>
              </a:rPr>
              <a:t>продукты питания в декабре 2024 года</a:t>
            </a:r>
            <a:b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</a:br>
            <a:r>
              <a:rPr lang="ru-RU" sz="2000" dirty="0">
                <a:solidFill>
                  <a:srgbClr val="0059A3"/>
                </a:solidFill>
                <a:ea typeface="+mn-ea"/>
                <a:cs typeface="+mn-cs"/>
              </a:rPr>
              <a:t>(прирост (+), снижение (-); в процентах </a:t>
            </a:r>
            <a:r>
              <a:rPr lang="ru-RU" sz="2000" dirty="0">
                <a:cs typeface="Times New Roman" pitchFamily="18" charset="0"/>
              </a:rPr>
              <a:t>к предыдущему месяцу</a:t>
            </a:r>
            <a:r>
              <a:rPr lang="ru-RU" sz="2000" dirty="0">
                <a:solidFill>
                  <a:srgbClr val="0059A3"/>
                </a:solidFill>
                <a:ea typeface="+mn-ea"/>
                <a:cs typeface="+mn-cs"/>
              </a:rPr>
              <a:t>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DB55D6D-DF99-1980-BACA-3B0409B6C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696" y="1618164"/>
            <a:ext cx="10615722" cy="420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391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4ED51-716C-5EB1-036A-ED72CF08E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66B491F-4059-71D3-30FD-3CFBBDD15D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5264" y="23865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Pro Regular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EA596F-E6AD-D360-A791-4B2B07C1BA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471" y="403927"/>
            <a:ext cx="1107018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400" b="1" i="0" dirty="0"/>
              <a:t>Средние цены на ГСМ</a:t>
            </a:r>
            <a:r>
              <a:rPr lang="ru-RU" sz="2800" b="1" i="0" dirty="0">
                <a:latin typeface="Times New Roman" pitchFamily="18" charset="0"/>
              </a:rPr>
              <a:t>  </a:t>
            </a:r>
            <a:r>
              <a:rPr lang="ru-RU" sz="2000" i="0" dirty="0"/>
              <a:t>(сомов за 1 литр)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6162A6BF-5570-4949-8EED-C9B796B4DE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0263407"/>
              </p:ext>
            </p:extLst>
          </p:nvPr>
        </p:nvGraphicFramePr>
        <p:xfrm>
          <a:off x="1173018" y="1163786"/>
          <a:ext cx="9753600" cy="4230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80313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02212-011E-C47F-42F9-7AD2CE59D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7369B44-B3E2-6C29-D212-F9C15191E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5264" y="23865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Pro Regular"/>
              <a:ea typeface="+mn-ea"/>
              <a:cs typeface="+mn-cs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37E63A1-5CA6-2C36-A1CA-D0E357294B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471" y="242344"/>
            <a:ext cx="11070185" cy="846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400" b="1" i="0" dirty="0"/>
              <a:t>Изменение цен и тарифов по основным группам товаров и услуг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000" i="0" dirty="0"/>
              <a:t>(прирост (+), снижение (-); в процентах к декабрю предыдущего года)</a:t>
            </a:r>
          </a:p>
        </p:txBody>
      </p:sp>
      <p:graphicFrame>
        <p:nvGraphicFramePr>
          <p:cNvPr id="6" name="Содержимое 3">
            <a:extLst>
              <a:ext uri="{FF2B5EF4-FFF2-40B4-BE49-F238E27FC236}">
                <a16:creationId xmlns:a16="http://schemas.microsoft.com/office/drawing/2014/main" id="{CF824047-F0C5-9136-3BF1-5B423260AD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3043469"/>
              </p:ext>
            </p:extLst>
          </p:nvPr>
        </p:nvGraphicFramePr>
        <p:xfrm>
          <a:off x="1361493" y="1294599"/>
          <a:ext cx="9648252" cy="4438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35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3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9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18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37432">
                <a:tc rowSpan="2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Удельный вес в денежных расходах населения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Изменение </a:t>
                      </a:r>
                    </a:p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цен и тарифов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243"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2000" b="1" i="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2000" b="1" i="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2000" b="1" i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2000" b="1" i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796"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Все товары и услуги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6,3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7,3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6753">
                <a:tc>
                  <a:txBody>
                    <a:bodyPr/>
                    <a:lstStyle/>
                    <a:p>
                      <a:pPr marL="180000" algn="l" fontAlgn="b">
                        <a:spcAft>
                          <a:spcPts val="200"/>
                        </a:spcAft>
                      </a:pPr>
                      <a:r>
                        <a:rPr lang="ru-RU" sz="175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Пищевые продукты и безалкогольные напитки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45,4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ky-KG" sz="2400" b="1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5,4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ru-RU" sz="24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8074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Алкогольные напитки, табачные изделия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400" b="1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11,4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3922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Непродовольственные товары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29,0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400" b="1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5,1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0437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Услуги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16,9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400" b="1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8,1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4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9,1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9914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FC729-9B0B-C4D4-CF57-D39DF86A7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D939CF1-42AD-EB2B-3239-BA33C1EF6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5264" y="23865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Pro Regular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7306C9-6BE5-11BF-E7E1-E1B0389C86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471" y="57679"/>
            <a:ext cx="11070185" cy="1215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400" b="1" dirty="0">
                <a:cs typeface="Times New Roman" pitchFamily="18" charset="0"/>
              </a:rPr>
              <a:t>Изменение уровня потребительских цен и тарифов</a:t>
            </a:r>
            <a:br>
              <a:rPr lang="ru-RU" sz="2400" b="1" dirty="0">
                <a:cs typeface="Times New Roman" pitchFamily="18" charset="0"/>
              </a:rPr>
            </a:br>
            <a:r>
              <a:rPr lang="ru-RU" sz="2400" b="1" dirty="0">
                <a:cs typeface="Times New Roman" pitchFamily="18" charset="0"/>
              </a:rPr>
              <a:t> в территориальном разрезе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000" i="0" dirty="0"/>
              <a:t>(прирост (+), снижение (-); в процентах к декабрю предыдущего года)</a:t>
            </a:r>
          </a:p>
        </p:txBody>
      </p:sp>
      <p:graphicFrame>
        <p:nvGraphicFramePr>
          <p:cNvPr id="4" name="Содержимое 3">
            <a:extLst>
              <a:ext uri="{FF2B5EF4-FFF2-40B4-BE49-F238E27FC236}">
                <a16:creationId xmlns:a16="http://schemas.microsoft.com/office/drawing/2014/main" id="{870C6574-8176-B573-0CA9-06C19946E9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3329547"/>
              </p:ext>
            </p:extLst>
          </p:nvPr>
        </p:nvGraphicFramePr>
        <p:xfrm>
          <a:off x="1385454" y="1268760"/>
          <a:ext cx="9531927" cy="4554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6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9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55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8588">
                <a:tc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79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Иссык-Кульская  область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792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г.Ош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79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г. Бишкек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423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Баткенская  область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79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Кыргызская  Республика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628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Нарынская  область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423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Джалал-Абадская  область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8423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Ошская  область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479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Таласская  область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2176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71478-5282-D8CA-0443-CC199A80D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7CD4DBE-FDBC-65D0-3690-28920EEBD7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5264" y="23865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Pro Regular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9E8857-4152-7E35-92E8-2F1524A6B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471" y="280816"/>
            <a:ext cx="11070185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400" b="1" i="0" kern="0" dirty="0">
                <a:cs typeface="Times New Roman" pitchFamily="18" charset="0"/>
              </a:rPr>
              <a:t>Средние цены на отдельные социально-значимые товары и их изменение</a:t>
            </a:r>
            <a:br>
              <a:rPr lang="ru-RU" sz="2400" b="1" i="0" kern="0" dirty="0">
                <a:cs typeface="Times New Roman" pitchFamily="18" charset="0"/>
              </a:rPr>
            </a:br>
            <a:r>
              <a:rPr lang="ru-RU" sz="2000" i="0" kern="0" dirty="0">
                <a:cs typeface="Times New Roman" pitchFamily="18" charset="0"/>
              </a:rPr>
              <a:t>(</a:t>
            </a:r>
            <a:r>
              <a:rPr lang="ru-RU" sz="2000" i="0" kern="0" dirty="0"/>
              <a:t>сомов за 1 кг; </a:t>
            </a:r>
            <a:r>
              <a:rPr lang="ru-RU" sz="2000" i="0" dirty="0"/>
              <a:t>прирост (+), </a:t>
            </a:r>
            <a:r>
              <a:rPr lang="ru-RU" sz="2000" i="0" kern="0" dirty="0"/>
              <a:t>снижение (-)</a:t>
            </a:r>
            <a:r>
              <a:rPr lang="ru-RU" sz="2000" i="0" kern="0" dirty="0">
                <a:cs typeface="Times New Roman" pitchFamily="18" charset="0"/>
              </a:rPr>
              <a:t>)</a:t>
            </a:r>
            <a:r>
              <a:rPr lang="ru-RU" sz="2000" b="1" i="0" kern="0" dirty="0">
                <a:cs typeface="Times New Roman" pitchFamily="18" charset="0"/>
              </a:rPr>
              <a:t> </a:t>
            </a:r>
            <a:endParaRPr lang="ru-RU" sz="2000" i="0" kern="0" dirty="0">
              <a:cs typeface="Times New Roman" pitchFamily="18" charset="0"/>
            </a:endParaRPr>
          </a:p>
        </p:txBody>
      </p:sp>
      <p:graphicFrame>
        <p:nvGraphicFramePr>
          <p:cNvPr id="4" name="Group 47">
            <a:extLst>
              <a:ext uri="{FF2B5EF4-FFF2-40B4-BE49-F238E27FC236}">
                <a16:creationId xmlns:a16="http://schemas.microsoft.com/office/drawing/2014/main" id="{298AA377-C659-DF59-1448-5EBA18C54C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8353433"/>
              </p:ext>
            </p:extLst>
          </p:nvPr>
        </p:nvGraphicFramePr>
        <p:xfrm>
          <a:off x="1199328" y="1368969"/>
          <a:ext cx="9190182" cy="4443625"/>
        </p:xfrm>
        <a:graphic>
          <a:graphicData uri="http://schemas.openxmlformats.org/drawingml/2006/table">
            <a:tbl>
              <a:tblPr/>
              <a:tblGrid>
                <a:gridCol w="42345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4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04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0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Декабрь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2023 года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Декабрь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2024 года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Отклонение </a:t>
                      </a:r>
                      <a:r>
                        <a:rPr lang="ru-RU" sz="1100" b="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(декабрь 2024</a:t>
                      </a:r>
                    </a:p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к декабрю 202</a:t>
                      </a:r>
                      <a:r>
                        <a:rPr lang="ky-KG" sz="1100" b="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ru-RU" sz="1100" b="0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),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ru-RU" sz="1600" b="1" baseline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в 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480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Мука пшеничная первого сорта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65,68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51,72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cs typeface="+mn-cs"/>
                        </a:rPr>
                        <a:t>-21,3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71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Мука пшеничная высшего сорта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52,66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69,37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+mn-cs"/>
                        </a:rPr>
                        <a:t>31,7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2574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Рис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среднезерный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143,46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152,79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+mn-cs"/>
                        </a:rPr>
                        <a:t>6,5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574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Хлеб из муки первого сорта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>
                          <a:latin typeface="Times New Roman" pitchFamily="18" charset="0"/>
                          <a:cs typeface="Times New Roman" pitchFamily="18" charset="0"/>
                        </a:rPr>
                        <a:t>66,17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>
                          <a:latin typeface="Times New Roman" pitchFamily="18" charset="0"/>
                          <a:cs typeface="Times New Roman" pitchFamily="18" charset="0"/>
                        </a:rPr>
                        <a:t>66,57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+mn-cs"/>
                        </a:rPr>
                        <a:t>0,6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080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Молоко пастеризованное, литр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96,22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99,37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+mn-cs"/>
                        </a:rPr>
                        <a:t>3,3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080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Молоко разливное, литр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61,36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63,49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+mn-cs"/>
                        </a:rPr>
                        <a:t>3,5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Говядина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>
                          <a:latin typeface="Times New Roman" pitchFamily="18" charset="0"/>
                          <a:cs typeface="Times New Roman" pitchFamily="18" charset="0"/>
                        </a:rPr>
                        <a:t>542,83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>
                          <a:latin typeface="Times New Roman" pitchFamily="18" charset="0"/>
                          <a:cs typeface="Times New Roman" pitchFamily="18" charset="0"/>
                        </a:rPr>
                        <a:t>622,05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+mn-cs"/>
                        </a:rPr>
                        <a:t>14,6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Баранина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>
                          <a:latin typeface="Times New Roman" pitchFamily="18" charset="0"/>
                          <a:cs typeface="Times New Roman" pitchFamily="18" charset="0"/>
                        </a:rPr>
                        <a:t>553,85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>
                          <a:latin typeface="Times New Roman" pitchFamily="18" charset="0"/>
                          <a:cs typeface="Times New Roman" pitchFamily="18" charset="0"/>
                        </a:rPr>
                        <a:t>587,14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+mn-cs"/>
                        </a:rPr>
                        <a:t>6,0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Овал 6">
            <a:extLst>
              <a:ext uri="{FF2B5EF4-FFF2-40B4-BE49-F238E27FC236}">
                <a16:creationId xmlns:a16="http://schemas.microsoft.com/office/drawing/2014/main" id="{0E3615EE-B6C3-FEF3-38FF-40FA29B5F3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4086" y="4937980"/>
            <a:ext cx="1175853" cy="432048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A33C4AF2-215D-FB96-8969-0C76796315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0161" y="2679696"/>
            <a:ext cx="1175853" cy="432048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AA178F32-41BC-ABDF-3EEE-B966C38FCF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4015" y="2185543"/>
            <a:ext cx="1175853" cy="432048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00491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161D7-08A6-69AE-D22F-1369A8FFD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A04DB27-46FB-5BAC-469D-63879F2B7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5264" y="23865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Pro Regular"/>
              <a:ea typeface="+mn-ea"/>
              <a:cs typeface="+mn-cs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A064C06-7E41-034A-7FFA-47155A752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471" y="280816"/>
            <a:ext cx="11070185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400" b="1" i="0" kern="0" dirty="0">
                <a:latin typeface="Times New Roman" pitchFamily="18" charset="0"/>
                <a:cs typeface="Times New Roman" pitchFamily="18" charset="0"/>
              </a:rPr>
              <a:t>Средние цены на отдельные социально-значимые товары и их изменение</a:t>
            </a:r>
            <a:br>
              <a:rPr lang="ru-RU" sz="3600" b="1" i="0" kern="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i="0" kern="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0" kern="0" dirty="0">
                <a:latin typeface="Times New Roman" pitchFamily="18" charset="0"/>
              </a:rPr>
              <a:t>сомов за 1 кг; </a:t>
            </a:r>
            <a:r>
              <a:rPr lang="ru-RU" sz="2000" i="0" dirty="0">
                <a:latin typeface="Times New Roman" pitchFamily="18" charset="0"/>
              </a:rPr>
              <a:t>прирост (+), </a:t>
            </a:r>
            <a:r>
              <a:rPr lang="ru-RU" sz="2000" i="0" kern="0" dirty="0">
                <a:latin typeface="Times New Roman" pitchFamily="18" charset="0"/>
              </a:rPr>
              <a:t>снижение (-)</a:t>
            </a:r>
            <a:r>
              <a:rPr lang="ru-RU" sz="2000" i="0" kern="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000" b="1" i="0" kern="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i="0" kern="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Group 47">
            <a:extLst>
              <a:ext uri="{FF2B5EF4-FFF2-40B4-BE49-F238E27FC236}">
                <a16:creationId xmlns:a16="http://schemas.microsoft.com/office/drawing/2014/main" id="{A3DE3459-FBA8-ADAD-998D-DEBA1545BB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9883392"/>
              </p:ext>
            </p:extLst>
          </p:nvPr>
        </p:nvGraphicFramePr>
        <p:xfrm>
          <a:off x="1034474" y="1395783"/>
          <a:ext cx="9929092" cy="4406135"/>
        </p:xfrm>
        <a:graphic>
          <a:graphicData uri="http://schemas.openxmlformats.org/drawingml/2006/table">
            <a:tbl>
              <a:tblPr/>
              <a:tblGrid>
                <a:gridCol w="4142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87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52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22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903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Декабрь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2023 года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Декабрь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2024 года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Отклонение </a:t>
                      </a:r>
                      <a:r>
                        <a:rPr lang="ru-RU" sz="1100" b="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(декабрь 2024 к декабрю 2023</a:t>
                      </a:r>
                      <a:r>
                        <a:rPr lang="ru-RU" sz="1100" b="0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),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ru-RU" sz="1600" b="1" baseline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в 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83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Сахар-песок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83,09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79,59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+mn-cs"/>
                        </a:rPr>
                        <a:t>-4,2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83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Масло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подсолнечное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>
                          <a:latin typeface="Times New Roman" pitchFamily="18" charset="0"/>
                          <a:cs typeface="Times New Roman" pitchFamily="18" charset="0"/>
                        </a:rPr>
                        <a:t>151,99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>
                          <a:latin typeface="Times New Roman" pitchFamily="18" charset="0"/>
                          <a:cs typeface="Times New Roman" pitchFamily="18" charset="0"/>
                        </a:rPr>
                        <a:t>158,36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+mn-cs"/>
                        </a:rPr>
                        <a:t>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8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Масло сливочное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497,62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554,11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+mn-cs"/>
                        </a:rPr>
                        <a:t>11,4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980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Макаронные изделия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142,25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146,54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+mn-cs"/>
                        </a:rPr>
                        <a:t>3,0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46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Бензин А-92, литр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>
                          <a:latin typeface="Times New Roman" pitchFamily="18" charset="0"/>
                          <a:cs typeface="Times New Roman" pitchFamily="18" charset="0"/>
                        </a:rPr>
                        <a:t>63,74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64,95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+mn-cs"/>
                        </a:rPr>
                        <a:t>1,9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10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Дизельное топливо, литр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>
                          <a:latin typeface="Times New Roman" pitchFamily="18" charset="0"/>
                          <a:cs typeface="Times New Roman" pitchFamily="18" charset="0"/>
                        </a:rPr>
                        <a:t>59,76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72,70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+mn-cs"/>
                        </a:rPr>
                        <a:t>21,7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37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Уголь, тонна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>
                          <a:latin typeface="Times New Roman" pitchFamily="18" charset="0"/>
                          <a:cs typeface="Times New Roman" pitchFamily="18" charset="0"/>
                        </a:rPr>
                        <a:t>6 571,82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7 122,01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+mn-cs"/>
                        </a:rPr>
                        <a:t>8,4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Овал 6">
            <a:extLst>
              <a:ext uri="{FF2B5EF4-FFF2-40B4-BE49-F238E27FC236}">
                <a16:creationId xmlns:a16="http://schemas.microsoft.com/office/drawing/2014/main" id="{BA15091B-D7C8-D01F-E6D8-9EA38A01B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88957" y="3229251"/>
            <a:ext cx="1175853" cy="432048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D8A6CDD1-83B7-7F19-F055-22086389B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96584" y="4854851"/>
            <a:ext cx="1175853" cy="432048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66470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125B2-5536-3341-900A-3A8C4BBD6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CD61A72-7A4A-F29F-33A9-4E5B5FD37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5264" y="23865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Pro Regular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8087F0-B0EE-439E-C3AD-E96B87B7F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471" y="96150"/>
            <a:ext cx="11070185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Aft>
                <a:spcPts val="0"/>
              </a:spcAft>
            </a:pPr>
            <a:r>
              <a:rPr lang="ru-RU" sz="2400" b="1" i="0" dirty="0"/>
              <a:t>Средние потребительские цены на основные продукты питания в столицах государств - членов ЕАЭС в ноябре 20</a:t>
            </a:r>
            <a:r>
              <a:rPr lang="en-US" sz="2400" b="1" i="0" dirty="0"/>
              <a:t>2</a:t>
            </a:r>
            <a:r>
              <a:rPr lang="ky-KG" sz="2400" b="1" i="0" dirty="0"/>
              <a:t>4</a:t>
            </a:r>
            <a:r>
              <a:rPr lang="ru-RU" sz="2400" b="1" i="0" dirty="0"/>
              <a:t> года</a:t>
            </a:r>
          </a:p>
          <a:p>
            <a:pPr algn="ctr">
              <a:spcAft>
                <a:spcPts val="400"/>
              </a:spcAft>
            </a:pPr>
            <a:r>
              <a:rPr lang="ru-RU" sz="2000" i="0" dirty="0"/>
              <a:t>(в долларах США за килограмм)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5379895-07C6-CF0A-AD1B-A77BAB1A21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886251"/>
              </p:ext>
            </p:extLst>
          </p:nvPr>
        </p:nvGraphicFramePr>
        <p:xfrm>
          <a:off x="849746" y="1484784"/>
          <a:ext cx="10418619" cy="4500379"/>
        </p:xfrm>
        <a:graphic>
          <a:graphicData uri="http://schemas.openxmlformats.org/drawingml/2006/table">
            <a:tbl>
              <a:tblPr firstRow="1" firstCol="1" bandRow="1"/>
              <a:tblGrid>
                <a:gridCol w="2275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55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55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10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09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7605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Бишкек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Астана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Москва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Минск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5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Говядина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7,62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5,89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6,64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4,82</a:t>
                      </a:r>
                      <a:endParaRPr lang="ru-RU" sz="1600" b="1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5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Баранина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6,65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5,89</a:t>
                      </a:r>
                      <a:endParaRPr lang="ru-RU" sz="1600" b="1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9,52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5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Масло сливочное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5,51</a:t>
                      </a:r>
                      <a:endParaRPr lang="ru-RU" sz="1600" b="1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10,09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12,92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7,18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193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Молоко пастеризованное, литр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0,96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0,80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0,89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0,64</a:t>
                      </a:r>
                      <a:endParaRPr lang="ru-RU" sz="1600" b="1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5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Яйца, десяток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1,37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1,19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1,18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0,98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895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Мука пшеничная первого сорта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0,60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0,56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0,60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0,42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895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Хлеб из муки первого сорта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0,77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0,42</a:t>
                      </a:r>
                      <a:endParaRPr lang="ru-RU" sz="1600" b="1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1,27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1,24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85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Картофель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0,51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0,31</a:t>
                      </a:r>
                      <a:endParaRPr lang="ru-RU" sz="1600" b="1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0,54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0,32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4243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99EA4-9CF5-23E4-EAA2-F7F476348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ACB2E4D-CF82-CAE8-862E-5BEAE1B35F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5264" y="23865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Pro Regular"/>
              <a:ea typeface="+mn-ea"/>
              <a:cs typeface="+mn-cs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3FFC480-572D-9E95-6EFD-9B039AAECE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471" y="111538"/>
            <a:ext cx="1107018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Aft>
                <a:spcPts val="0"/>
              </a:spcAft>
            </a:pPr>
            <a:r>
              <a:rPr lang="ru-RU" sz="2400" b="1" i="0" dirty="0">
                <a:ea typeface="Times New Roman" panose="02020603050405020304" pitchFamily="18" charset="0"/>
              </a:rPr>
              <a:t>Максимальные и минимальные средние цены на отдельные продукты питания в столицах государств - членов ЕАЭС в ноябре 2024 года</a:t>
            </a:r>
            <a:endParaRPr lang="ru-RU" sz="2400" i="0" dirty="0">
              <a:ea typeface="Times New Roman" panose="02020603050405020304" pitchFamily="18" charset="0"/>
            </a:endParaRPr>
          </a:p>
          <a:p>
            <a:pPr algn="ctr">
              <a:spcAft>
                <a:spcPts val="400"/>
              </a:spcAft>
            </a:pPr>
            <a:r>
              <a:rPr lang="ru-RU" sz="1800" i="0" dirty="0"/>
              <a:t>(в долларах США за килограмм)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5FC6494-41EA-012C-10E1-9D32486AD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294599"/>
            <a:ext cx="9919856" cy="4515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58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644832" y="2872715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ea typeface="+mj-ea"/>
                <a:cs typeface="+mj-cs"/>
              </a:rPr>
              <a:t>Спасибо за внимание!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DC75D3-0891-DA50-B661-575D7C725A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158" y="3613810"/>
            <a:ext cx="992878" cy="9928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505DAF-50B7-66FD-3468-D5249F8075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900" y="3613810"/>
            <a:ext cx="992878" cy="9928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ED2AEE7-0ECA-C6B3-D1F8-CA258B0C14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642" y="3613810"/>
            <a:ext cx="992878" cy="992878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5D896CA-896C-EF68-D4D6-B3F5F9168C67}"/>
              </a:ext>
            </a:extLst>
          </p:cNvPr>
          <p:cNvSpPr txBox="1">
            <a:spLocks/>
          </p:cNvSpPr>
          <p:nvPr/>
        </p:nvSpPr>
        <p:spPr>
          <a:xfrm>
            <a:off x="2759131" y="4621478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DIN Pro Bold"/>
                <a:ea typeface="+mj-ea"/>
                <a:cs typeface="+mj-cs"/>
              </a:rPr>
              <a:t>@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DIN Pro Bold"/>
                <a:ea typeface="+mj-ea"/>
                <a:cs typeface="+mj-cs"/>
              </a:rPr>
              <a:t>statistics.kg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59A3"/>
              </a:solidFill>
              <a:effectLst/>
              <a:uLnTx/>
              <a:uFillTx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20117377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3349</TotalTime>
  <Words>557</Words>
  <Application>Microsoft Office PowerPoint</Application>
  <PresentationFormat>Широкоэкранный</PresentationFormat>
  <Paragraphs>199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Calibri</vt:lpstr>
      <vt:lpstr>DIN Pro Bold</vt:lpstr>
      <vt:lpstr>DIN Pro Regular</vt:lpstr>
      <vt:lpstr>Times New Roman</vt:lpstr>
      <vt:lpstr>Verdana</vt:lpstr>
      <vt:lpstr>Обложка</vt:lpstr>
      <vt:lpstr>1_Обложка</vt:lpstr>
      <vt:lpstr>2_Обложка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Proto</dc:creator>
  <cp:lastModifiedBy>Нурбаева</cp:lastModifiedBy>
  <cp:revision>72</cp:revision>
  <cp:lastPrinted>2024-10-10T10:31:38Z</cp:lastPrinted>
  <dcterms:created xsi:type="dcterms:W3CDTF">2024-10-02T10:12:32Z</dcterms:created>
  <dcterms:modified xsi:type="dcterms:W3CDTF">2025-01-14T03:28:04Z</dcterms:modified>
</cp:coreProperties>
</file>