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5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CC0000"/>
    <a:srgbClr val="FF0066"/>
    <a:srgbClr val="FF6600"/>
    <a:srgbClr val="3366FF"/>
    <a:srgbClr val="0099CC"/>
    <a:srgbClr val="33CC33"/>
    <a:srgbClr val="66CCFF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068" autoAdjust="0"/>
  </p:normalViewPr>
  <p:slideViewPr>
    <p:cSldViewPr snapToGrid="0">
      <p:cViewPr varScale="1">
        <p:scale>
          <a:sx n="104" d="100"/>
          <a:sy n="10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93222778338667"/>
          <c:y val="0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AC1DE">
                  <a:lumMod val="75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868222" y="3320987"/>
            <a:ext cx="5690828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3200" b="1" dirty="0"/>
              <a:t>РАЗВИТИЕ ПРОМЫШЛЕННОСТИ В КЫРГЫЗСКОЙ РЕСПУБЛИКЕ            В ЯНВАРЕ – ОКТЯБРЕ 2025г. </a:t>
            </a:r>
          </a:p>
          <a:p>
            <a:pPr algn="l">
              <a:spcAft>
                <a:spcPts val="600"/>
              </a:spcAft>
            </a:pPr>
            <a:r>
              <a:rPr lang="ru-RU" sz="2400" dirty="0"/>
              <a:t>(ОПЕРАТИВНЫЕ ДАННЫЕ)</a:t>
            </a:r>
          </a:p>
          <a:p>
            <a:pPr algn="l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7887061" y="6126969"/>
            <a:ext cx="378262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статистики промышленности и энергетики </a:t>
            </a:r>
            <a:r>
              <a:rPr lang="en-US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Нацстатком Кыргызской Республики</a:t>
            </a:r>
            <a:r>
              <a:rPr lang="en-US" sz="11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a.mamanova@stat.kg</a:t>
            </a:r>
            <a:endParaRPr sz="1100" cap="all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обрабатывающая промышленность">
            <a:extLst>
              <a:ext uri="{FF2B5EF4-FFF2-40B4-BE49-F238E27FC236}">
                <a16:creationId xmlns:a16="http://schemas.microsoft.com/office/drawing/2014/main" id="{FEE62F8E-762A-6E46-0256-87DF3DE9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7883" cy="365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71" y="250038"/>
            <a:ext cx="110701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ИТОГИ ДЕЯТЕЛЬНОСТИ ПРОМЫШЛЕННЫХ ПРЕДПРИЯТИЙ </a:t>
            </a:r>
          </a:p>
          <a:p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ЗА ЯНВАРЬ</a:t>
            </a:r>
            <a:r>
              <a:rPr lang="ru-RU" sz="24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</a:rPr>
              <a:t>– ОКТЯБРЬ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2025г.</a:t>
            </a:r>
            <a:endParaRPr lang="ru-RU" altLang="ru-RU" sz="2400" b="1" dirty="0">
              <a:solidFill>
                <a:srgbClr val="0059A3"/>
              </a:solidFill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29030" y="1650022"/>
            <a:ext cx="10753369" cy="391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Объем промышленного производства составило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595,0 млрд сомов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Без учета предприятий, разрабатывающих месторождение Кумтор, объем составил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377,6 млрд сомов;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 в целом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109,8%;                                  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 б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ез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учета 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Кумто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ра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121,3</a:t>
            </a:r>
            <a:r>
              <a:rPr lang="en-US" sz="2200" b="1" dirty="0">
                <a:solidFill>
                  <a:srgbClr val="0059A3"/>
                </a:solidFill>
                <a:latin typeface="DIN Pro Regular"/>
              </a:rPr>
              <a:t>%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предприятий Кумтора в общем объеме промышленности 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36,5%;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Кумтора в общем объеме обрабатывающей промышленности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46,2%.</a:t>
            </a: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BE418400-A219-6469-9797-F77081C17CA8}"/>
              </a:ext>
            </a:extLst>
          </p:cNvPr>
          <p:cNvCxnSpPr>
            <a:cxnSpLocks/>
          </p:cNvCxnSpPr>
          <p:nvPr/>
        </p:nvCxnSpPr>
        <p:spPr>
          <a:xfrm>
            <a:off x="6425128" y="2331368"/>
            <a:ext cx="2329502" cy="767822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9DC68536-24EB-A6E7-1D97-B4E7EEB6171A}"/>
              </a:ext>
            </a:extLst>
          </p:cNvPr>
          <p:cNvCxnSpPr>
            <a:cxnSpLocks/>
          </p:cNvCxnSpPr>
          <p:nvPr/>
        </p:nvCxnSpPr>
        <p:spPr>
          <a:xfrm flipV="1">
            <a:off x="2894603" y="2544384"/>
            <a:ext cx="2650309" cy="2200924"/>
          </a:xfrm>
          <a:prstGeom prst="bentConnector3">
            <a:avLst>
              <a:gd name="adj1" fmla="val 587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E98D9425-65FF-D466-A1A4-54DA7FEC137B}"/>
              </a:ext>
            </a:extLst>
          </p:cNvPr>
          <p:cNvCxnSpPr>
            <a:cxnSpLocks/>
          </p:cNvCxnSpPr>
          <p:nvPr/>
        </p:nvCxnSpPr>
        <p:spPr>
          <a:xfrm>
            <a:off x="7144037" y="3566528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6A09804-61A4-B420-5845-137081AF3781}"/>
              </a:ext>
            </a:extLst>
          </p:cNvPr>
          <p:cNvSpPr txBox="1">
            <a:spLocks/>
          </p:cNvSpPr>
          <p:nvPr/>
        </p:nvSpPr>
        <p:spPr>
          <a:xfrm>
            <a:off x="790774" y="157934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372E2AE-55E4-80F6-F262-148B8F6BA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72" y="181899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ОБЪЕМ</a:t>
            </a:r>
            <a:r>
              <a:rPr lang="ru-RU" sz="20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ПРОМЫШЛЕННОЙ ПРОДУКЦИИ ПО ВИДАМ ЭКОНОМИЧЕСКОЙ ДЕЯТЕЛЬНОСТИ В ЯНВАРЕ </a:t>
            </a:r>
            <a:r>
              <a:rPr lang="ru-KG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–</a:t>
            </a:r>
            <a:r>
              <a:rPr lang="ky-KG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ОКТЯБРЕ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2025г.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2F1F19-697D-CCA8-B60D-442AAD0F2D5B}"/>
              </a:ext>
            </a:extLst>
          </p:cNvPr>
          <p:cNvSpPr/>
          <p:nvPr/>
        </p:nvSpPr>
        <p:spPr>
          <a:xfrm>
            <a:off x="864264" y="997494"/>
            <a:ext cx="100407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Объемы промышленного производства (в текущих ценах) </a:t>
            </a:r>
          </a:p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и индексы промышленного производства </a:t>
            </a:r>
          </a:p>
          <a:p>
            <a:pPr algn="ctr">
              <a:spcAft>
                <a:spcPts val="1200"/>
              </a:spcAft>
            </a:pP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                (в сопоставимых ценах, в % к январю</a:t>
            </a:r>
            <a:r>
              <a:rPr lang="ru-KG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1600" b="1" dirty="0">
                <a:solidFill>
                  <a:srgbClr val="0059A3"/>
                </a:solidFill>
                <a:latin typeface="DIN Pro Regular"/>
              </a:rPr>
              <a:t>октябрю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2024 года)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4D7780A-67DF-356C-9727-FF8B39C6F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421888"/>
              </p:ext>
            </p:extLst>
          </p:nvPr>
        </p:nvGraphicFramePr>
        <p:xfrm>
          <a:off x="4022523" y="2218931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8CA868-B4E9-E575-CFAB-29A7D76F3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62" y="2326243"/>
            <a:ext cx="772838" cy="70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BA02A-7800-EB08-2089-D7EF17A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135" y="3950427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5BAD97-8E11-9F2B-8444-A3A1E5B48ED8}"/>
              </a:ext>
            </a:extLst>
          </p:cNvPr>
          <p:cNvSpPr/>
          <p:nvPr/>
        </p:nvSpPr>
        <p:spPr>
          <a:xfrm>
            <a:off x="8285816" y="3950427"/>
            <a:ext cx="1468711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Обрабатывающая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промышленность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470,1 млрд. сом</a:t>
            </a:r>
          </a:p>
          <a:p>
            <a:pPr fontAlgn="b"/>
            <a:r>
              <a:rPr lang="ru-RU" sz="1000" dirty="0">
                <a:solidFill>
                  <a:srgbClr val="00B0F0"/>
                </a:solidFill>
              </a:rPr>
              <a:t>             </a:t>
            </a: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ИФО 107,9%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76A4AA-C500-C9EF-988C-EE1E2F4C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98" y="2214022"/>
            <a:ext cx="875946" cy="76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8B8A3D-AD20-82C5-DAF4-788B73FFC437}"/>
              </a:ext>
            </a:extLst>
          </p:cNvPr>
          <p:cNvSpPr/>
          <p:nvPr/>
        </p:nvSpPr>
        <p:spPr>
          <a:xfrm>
            <a:off x="2687337" y="2163620"/>
            <a:ext cx="1479493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Водоснабжение, очистки,   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переработки отходов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5,7 млрд. сом</a:t>
            </a:r>
          </a:p>
          <a:p>
            <a:pPr algn="ctr" fontAlgn="b"/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ИФО 124,6%</a:t>
            </a:r>
          </a:p>
          <a:p>
            <a:pPr fontAlgn="b"/>
            <a:endParaRPr lang="ru-RU" sz="1000" dirty="0"/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19B27E21-0465-6B96-5CF5-49C161CB00A4}"/>
              </a:ext>
            </a:extLst>
          </p:cNvPr>
          <p:cNvCxnSpPr>
            <a:cxnSpLocks/>
          </p:cNvCxnSpPr>
          <p:nvPr/>
        </p:nvCxnSpPr>
        <p:spPr>
          <a:xfrm flipV="1">
            <a:off x="2611399" y="2214022"/>
            <a:ext cx="3286365" cy="875754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A0A3834-D57E-3FEE-8065-26C591C33C84}"/>
              </a:ext>
            </a:extLst>
          </p:cNvPr>
          <p:cNvSpPr/>
          <p:nvPr/>
        </p:nvSpPr>
        <p:spPr>
          <a:xfrm>
            <a:off x="8555160" y="2317509"/>
            <a:ext cx="1199367" cy="75918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Добыча</a:t>
            </a:r>
            <a:r>
              <a:rPr lang="ru-RU" sz="1000" dirty="0">
                <a:ln w="0">
                  <a:solidFill>
                    <a:srgbClr val="0099CC"/>
                  </a:solidFill>
                </a:ln>
                <a:solidFill>
                  <a:srgbClr val="0099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полезных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ископаемых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56,9 млрд. сом</a:t>
            </a:r>
          </a:p>
          <a:p>
            <a:pPr fontAlgn="b"/>
            <a:r>
              <a:rPr lang="ru-RU" sz="1000" b="1" dirty="0">
                <a:solidFill>
                  <a:srgbClr val="0099CC"/>
                </a:solidFill>
                <a:ea typeface="Verdana" panose="020B0604030504040204" pitchFamily="34" charset="0"/>
              </a:rPr>
              <a:t>       ИФО 117,1% 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276A3AB-290F-3C6B-696E-4DAF166CADE8}"/>
              </a:ext>
            </a:extLst>
          </p:cNvPr>
          <p:cNvSpPr/>
          <p:nvPr/>
        </p:nvSpPr>
        <p:spPr>
          <a:xfrm>
            <a:off x="3014656" y="3664986"/>
            <a:ext cx="158085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</a:t>
            </a:r>
          </a:p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электроэнергией,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газом, паром</a:t>
            </a:r>
          </a:p>
          <a:p>
            <a:pPr algn="ctr" fontAlgn="b">
              <a:spcAft>
                <a:spcPts val="2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62,3 млрд. сом</a:t>
            </a:r>
          </a:p>
          <a:p>
            <a:pPr algn="ctr" fontAlgn="b"/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ИФО 115,0%</a:t>
            </a:r>
          </a:p>
          <a:p>
            <a:pPr fontAlgn="b"/>
            <a:endParaRPr lang="ru-RU" sz="100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88924D1-04DE-304A-3A58-8EF55E7688DE}"/>
              </a:ext>
            </a:extLst>
          </p:cNvPr>
          <p:cNvSpPr/>
          <p:nvPr/>
        </p:nvSpPr>
        <p:spPr>
          <a:xfrm>
            <a:off x="5348709" y="3065065"/>
            <a:ext cx="1267126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100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Объем производство 595,0</a:t>
            </a:r>
            <a:r>
              <a:rPr lang="ru-RU" sz="1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млрд. сомов,</a:t>
            </a:r>
          </a:p>
          <a:p>
            <a:pPr algn="ctr">
              <a:lnSpc>
                <a:spcPct val="120000"/>
              </a:lnSpc>
            </a:pPr>
            <a:r>
              <a:rPr lang="ru-RU" sz="100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ИФО 109,8%</a:t>
            </a:r>
          </a:p>
          <a:p>
            <a:pPr fontAlgn="b"/>
            <a:endParaRPr lang="ru-RU" sz="100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D048F136-F64A-6825-DBCC-FCF779FE76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62986" y="3852353"/>
            <a:ext cx="870773" cy="758267"/>
            <a:chOff x="1193" y="2572"/>
            <a:chExt cx="505" cy="480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AD0E0A6A-E5E7-92B4-E082-FA10FFECA6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A74AA-E6EC-68EB-1727-5A774FFB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6293564" y="3915001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F6F37E0-4045-690E-D82F-9B63EE409492}"/>
              </a:ext>
            </a:extLst>
          </p:cNvPr>
          <p:cNvSpPr txBox="1"/>
          <p:nvPr/>
        </p:nvSpPr>
        <p:spPr>
          <a:xfrm>
            <a:off x="791765" y="144074"/>
            <a:ext cx="1019027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ОСНОВНЫМ ВИДАМ                    </a:t>
            </a:r>
            <a:r>
              <a:rPr lang="en-US" sz="24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ОБРАБАТЫВАЮЩИХ ПРОИЗВОДСТВ                      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                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(январь </a:t>
            </a:r>
            <a:r>
              <a:rPr lang="ru-KG" sz="16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ky-KG" sz="1600" b="1" dirty="0">
                <a:solidFill>
                  <a:srgbClr val="0059A3"/>
                </a:solidFill>
                <a:latin typeface="DIN Pro Regular"/>
              </a:rPr>
              <a:t>октябрь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2025 г. к январю</a:t>
            </a:r>
            <a:r>
              <a:rPr lang="ru-KG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1600" b="1" dirty="0">
                <a:solidFill>
                  <a:srgbClr val="0059A3"/>
                </a:solidFill>
                <a:latin typeface="DIN Pro Regular"/>
              </a:rPr>
              <a:t>октябрю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2024 г., %)</a:t>
            </a:r>
            <a:endParaRPr lang="ru-RU" sz="16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4463" y="1485531"/>
            <a:ext cx="1687358" cy="9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129,4%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деревянных    и бумажных изделий, полиграфическая деятельность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042" y="1509353"/>
            <a:ext cx="1689724" cy="97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133,6%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пищевых продуктов (включая напитки) и табачных изделий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73" y="1636685"/>
            <a:ext cx="1619363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                 195,0%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876190" y="2421636"/>
            <a:ext cx="1224787" cy="2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>
            <a:off x="2254939" y="2424987"/>
            <a:ext cx="1519069" cy="3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>
            <a:off x="4050619" y="2426255"/>
            <a:ext cx="14973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 flipV="1">
            <a:off x="5787767" y="2420227"/>
            <a:ext cx="1367107" cy="14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412672" y="2408394"/>
            <a:ext cx="1581411" cy="118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 flipV="1">
            <a:off x="9263966" y="2403668"/>
            <a:ext cx="1561052" cy="85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bject 89">
            <a:extLst>
              <a:ext uri="{FF2B5EF4-FFF2-40B4-BE49-F238E27FC236}">
                <a16:creationId xmlns:a16="http://schemas.microsoft.com/office/drawing/2014/main" id="{6CE80E2F-0023-F8FB-A25D-661108203CD5}"/>
              </a:ext>
            </a:extLst>
          </p:cNvPr>
          <p:cNvSpPr txBox="1"/>
          <p:nvPr/>
        </p:nvSpPr>
        <p:spPr>
          <a:xfrm>
            <a:off x="10221304" y="5192039"/>
            <a:ext cx="384721" cy="7134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основных</a:t>
            </a:r>
            <a:r>
              <a:rPr lang="ru-RU" sz="800" spc="-25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                 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object 89">
            <a:extLst>
              <a:ext uri="{FF2B5EF4-FFF2-40B4-BE49-F238E27FC236}">
                <a16:creationId xmlns:a16="http://schemas.microsoft.com/office/drawing/2014/main" id="{51861B42-A7CA-4A40-25B2-DF8CFF24B735}"/>
              </a:ext>
            </a:extLst>
          </p:cNvPr>
          <p:cNvSpPr txBox="1"/>
          <p:nvPr/>
        </p:nvSpPr>
        <p:spPr>
          <a:xfrm>
            <a:off x="5221629" y="4820515"/>
            <a:ext cx="630942" cy="116643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деревянных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бумажных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изделий, полиграфическая деятельность </a:t>
            </a:r>
          </a:p>
        </p:txBody>
      </p:sp>
      <p:sp>
        <p:nvSpPr>
          <p:cNvPr id="29" name="object 89">
            <a:extLst>
              <a:ext uri="{FF2B5EF4-FFF2-40B4-BE49-F238E27FC236}">
                <a16:creationId xmlns:a16="http://schemas.microsoft.com/office/drawing/2014/main" id="{E1BF7254-D0BE-D8F8-47CD-E2DD8DD4A126}"/>
              </a:ext>
            </a:extLst>
          </p:cNvPr>
          <p:cNvSpPr txBox="1"/>
          <p:nvPr/>
        </p:nvSpPr>
        <p:spPr>
          <a:xfrm>
            <a:off x="6432160" y="5164032"/>
            <a:ext cx="384721" cy="76949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пищевых                продуктов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89">
            <a:extLst>
              <a:ext uri="{FF2B5EF4-FFF2-40B4-BE49-F238E27FC236}">
                <a16:creationId xmlns:a16="http://schemas.microsoft.com/office/drawing/2014/main" id="{2161FDC1-A8B4-6A62-B233-5497D52BE64E}"/>
              </a:ext>
            </a:extLst>
          </p:cNvPr>
          <p:cNvSpPr txBox="1"/>
          <p:nvPr/>
        </p:nvSpPr>
        <p:spPr>
          <a:xfrm>
            <a:off x="9288346" y="4881009"/>
            <a:ext cx="276999" cy="10661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 нефтепродуктов</a:t>
            </a:r>
          </a:p>
        </p:txBody>
      </p:sp>
      <p:sp>
        <p:nvSpPr>
          <p:cNvPr id="33" name="object 89">
            <a:extLst>
              <a:ext uri="{FF2B5EF4-FFF2-40B4-BE49-F238E27FC236}">
                <a16:creationId xmlns:a16="http://schemas.microsoft.com/office/drawing/2014/main" id="{D8406D39-4C72-F946-5C28-1DF353DAC28D}"/>
              </a:ext>
            </a:extLst>
          </p:cNvPr>
          <p:cNvSpPr txBox="1"/>
          <p:nvPr/>
        </p:nvSpPr>
        <p:spPr>
          <a:xfrm>
            <a:off x="4398499" y="5082888"/>
            <a:ext cx="384721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строительных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материалов</a:t>
            </a:r>
          </a:p>
        </p:txBody>
      </p:sp>
      <p:sp>
        <p:nvSpPr>
          <p:cNvPr id="34" name="object 89">
            <a:extLst>
              <a:ext uri="{FF2B5EF4-FFF2-40B4-BE49-F238E27FC236}">
                <a16:creationId xmlns:a16="http://schemas.microsoft.com/office/drawing/2014/main" id="{4101B7E0-A207-F63A-24B2-4C8D1D2BD11B}"/>
              </a:ext>
            </a:extLst>
          </p:cNvPr>
          <p:cNvSpPr txBox="1"/>
          <p:nvPr/>
        </p:nvSpPr>
        <p:spPr>
          <a:xfrm>
            <a:off x="1516844" y="4736561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</a:p>
        </p:txBody>
      </p:sp>
      <p:sp>
        <p:nvSpPr>
          <p:cNvPr id="35" name="object 89">
            <a:extLst>
              <a:ext uri="{FF2B5EF4-FFF2-40B4-BE49-F238E27FC236}">
                <a16:creationId xmlns:a16="http://schemas.microsoft.com/office/drawing/2014/main" id="{1A3C3CF1-3D85-1581-5141-542C46697217}"/>
              </a:ext>
            </a:extLst>
          </p:cNvPr>
          <p:cNvSpPr txBox="1"/>
          <p:nvPr/>
        </p:nvSpPr>
        <p:spPr>
          <a:xfrm>
            <a:off x="7412672" y="4987178"/>
            <a:ext cx="415498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36" name="object 89">
            <a:extLst>
              <a:ext uri="{FF2B5EF4-FFF2-40B4-BE49-F238E27FC236}">
                <a16:creationId xmlns:a16="http://schemas.microsoft.com/office/drawing/2014/main" id="{D3A39675-3743-B325-96A8-E94C3383CEB7}"/>
              </a:ext>
            </a:extLst>
          </p:cNvPr>
          <p:cNvSpPr txBox="1"/>
          <p:nvPr/>
        </p:nvSpPr>
        <p:spPr>
          <a:xfrm>
            <a:off x="3457969" y="4825552"/>
            <a:ext cx="507831" cy="1127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800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резиновых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пластмассовых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</a:t>
            </a:r>
          </a:p>
        </p:txBody>
      </p: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130204" y="4478503"/>
            <a:ext cx="9705852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7288" y="1769490"/>
            <a:ext cx="1803421" cy="6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119,6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</a:rPr>
              <a:t>Производство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</a:rPr>
              <a:t>химической продукции</a:t>
            </a: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C37666B3-A3FB-9B7B-F206-A6449BA57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966" y="1621296"/>
            <a:ext cx="19588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FF0000"/>
                </a:solidFill>
                <a:latin typeface="Calibri"/>
                <a:cs typeface="Arial" panose="020B0604020202020204"/>
              </a:rPr>
              <a:t>      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109,4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</a:rPr>
              <a:t>Текстильное производство, производство одежды и обуви, кожи и кожаных изделий</a:t>
            </a: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139" y="4613042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895" y="4654090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6978" y="4635945"/>
            <a:ext cx="366528" cy="28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6248" y="4588932"/>
            <a:ext cx="314832" cy="292077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457238" y="4623959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5275" y="4600758"/>
            <a:ext cx="440055" cy="318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7391545" y="4623423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8624" y="4596858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1EBD8D1-818B-6358-010D-3540F26C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939" y="1663431"/>
            <a:ext cx="1687358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133,8%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резиновых и пластмассовых изделий, строительных материалов</a:t>
            </a: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09D78D60-0D5E-A507-26AB-E7B453BDD1A4}"/>
              </a:ext>
            </a:extLst>
          </p:cNvPr>
          <p:cNvSpPr txBox="1"/>
          <p:nvPr/>
        </p:nvSpPr>
        <p:spPr>
          <a:xfrm>
            <a:off x="2550200" y="5233713"/>
            <a:ext cx="276999" cy="72321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напитков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1687463E-9932-0E7D-6705-F9458F1C2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2146" y="4616308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bject 89">
            <a:extLst>
              <a:ext uri="{FF2B5EF4-FFF2-40B4-BE49-F238E27FC236}">
                <a16:creationId xmlns:a16="http://schemas.microsoft.com/office/drawing/2014/main" id="{A4F9A9A8-8B60-3EB4-A527-AA0AA9984DBF}"/>
              </a:ext>
            </a:extLst>
          </p:cNvPr>
          <p:cNvSpPr txBox="1"/>
          <p:nvPr/>
        </p:nvSpPr>
        <p:spPr>
          <a:xfrm>
            <a:off x="8433459" y="4871464"/>
            <a:ext cx="276999" cy="10661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 одежды</a:t>
            </a:r>
          </a:p>
        </p:txBody>
      </p:sp>
      <p:pic>
        <p:nvPicPr>
          <p:cNvPr id="41" name="Picture 22" descr="Производители спортивной одежды в Киргизии — Bishkek Vogue">
            <a:extLst>
              <a:ext uri="{FF2B5EF4-FFF2-40B4-BE49-F238E27FC236}">
                <a16:creationId xmlns:a16="http://schemas.microsoft.com/office/drawing/2014/main" id="{32A60277-F320-B14C-6A32-67D08B33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8073" y="4665825"/>
            <a:ext cx="346597" cy="2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884070-E908-7009-64B9-0C3052E7DB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3798" y="2569906"/>
            <a:ext cx="10004403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114146" y="3761750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Текстовое поле 5">
            <a:extLst>
              <a:ext uri="{FF2B5EF4-FFF2-40B4-BE49-F238E27FC236}">
                <a16:creationId xmlns:a16="http://schemas.microsoft.com/office/drawing/2014/main" id="{2EE845D1-ED12-3318-7725-92265E05EA7B}"/>
              </a:ext>
            </a:extLst>
          </p:cNvPr>
          <p:cNvSpPr txBox="1"/>
          <p:nvPr/>
        </p:nvSpPr>
        <p:spPr>
          <a:xfrm>
            <a:off x="543551" y="172531"/>
            <a:ext cx="1090030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ДОБЫЧЕ ПОЛЕЗНЫХ ИСКОПАЕМЫХ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49">
            <a:extLst>
              <a:ext uri="{FF2B5EF4-FFF2-40B4-BE49-F238E27FC236}">
                <a16:creationId xmlns:a16="http://schemas.microsoft.com/office/drawing/2014/main" id="{21A32839-F3FA-124B-2685-FE8816090EED}"/>
              </a:ext>
            </a:extLst>
          </p:cNvPr>
          <p:cNvSpPr txBox="1"/>
          <p:nvPr/>
        </p:nvSpPr>
        <p:spPr>
          <a:xfrm>
            <a:off x="423895" y="989146"/>
            <a:ext cx="4157342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(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январь </a:t>
            </a:r>
            <a:r>
              <a:rPr lang="ru-KG" sz="13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ky-KG" sz="1300" b="1" dirty="0">
                <a:solidFill>
                  <a:srgbClr val="0059A3"/>
                </a:solidFill>
                <a:latin typeface="DIN Pro Regular"/>
              </a:rPr>
              <a:t>октябрь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 2025 г. к январю</a:t>
            </a:r>
            <a:r>
              <a:rPr lang="ru-KG" sz="13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1300" b="1" dirty="0">
                <a:solidFill>
                  <a:srgbClr val="0059A3"/>
                </a:solidFill>
                <a:latin typeface="DIN Pro Regular"/>
              </a:rPr>
              <a:t>октябрю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 2024 г., %)</a:t>
            </a:r>
            <a:endParaRPr sz="1300" b="1" dirty="0">
              <a:solidFill>
                <a:srgbClr val="0059A3"/>
              </a:solidFill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543552" y="1528530"/>
            <a:ext cx="2698411" cy="47827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13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  117,1%</a:t>
            </a:r>
          </a:p>
          <a:p>
            <a:pPr marL="55245">
              <a:spcBef>
                <a:spcPts val="600"/>
              </a:spcBef>
            </a:pPr>
            <a:r>
              <a:rPr lang="ru-RU" sz="1400" b="1" dirty="0">
                <a:solidFill>
                  <a:srgbClr val="0059A3"/>
                </a:solidFill>
              </a:rPr>
              <a:t>Добыча полезных ископаемых                        </a:t>
            </a:r>
          </a:p>
          <a:p>
            <a:pPr marL="55245"/>
            <a:endParaRPr lang="ru-RU" sz="1050" u="dashHeavy" spc="-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641127" y="2279260"/>
            <a:ext cx="2517140" cy="3730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>
              <a:spcAft>
                <a:spcPts val="600"/>
              </a:spcAft>
            </a:pPr>
            <a:r>
              <a:rPr lang="ru-RU" sz="1050" b="1" spc="-110" dirty="0">
                <a:solidFill>
                  <a:srgbClr val="48A148"/>
                </a:solidFill>
                <a:cs typeface="Arial" panose="020B0604020202020204"/>
              </a:rPr>
              <a:t>                                           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125,5</a:t>
            </a:r>
            <a:r>
              <a:rPr lang="ky-KG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45720">
              <a:spcBef>
                <a:spcPts val="655"/>
              </a:spcBef>
            </a:pPr>
            <a:r>
              <a:rPr lang="ky-KG" sz="1200" b="1" dirty="0">
                <a:solidFill>
                  <a:srgbClr val="0059A3"/>
                </a:solidFill>
              </a:rPr>
              <a:t> </a:t>
            </a:r>
            <a:r>
              <a:rPr sz="1300" b="1" dirty="0" err="1">
                <a:solidFill>
                  <a:srgbClr val="0059A3"/>
                </a:solidFill>
              </a:rPr>
              <a:t>Добыча</a:t>
            </a:r>
            <a:r>
              <a:rPr lang="ru-RU" sz="1300" b="1" dirty="0">
                <a:solidFill>
                  <a:srgbClr val="0059A3"/>
                </a:solidFill>
              </a:rPr>
              <a:t> металлических руд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endParaRPr lang="ru-RU" sz="1300" b="1" dirty="0">
              <a:solidFill>
                <a:srgbClr val="0059A3"/>
              </a:solidFill>
            </a:endParaRPr>
          </a:p>
          <a:p>
            <a:pPr marR="45720">
              <a:spcBef>
                <a:spcPts val="655"/>
              </a:spcBef>
            </a:pPr>
            <a:endParaRPr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sz="1200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108,1%</a:t>
            </a:r>
            <a:endParaRPr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450"/>
            <a:endParaRPr lang="ru-RU" sz="1200" b="1" dirty="0">
              <a:solidFill>
                <a:srgbClr val="0059A3"/>
              </a:solidFill>
            </a:endParaRPr>
          </a:p>
          <a:p>
            <a:pPr marL="44450"/>
            <a:r>
              <a:rPr lang="ru-RU" sz="1300" b="1" dirty="0">
                <a:solidFill>
                  <a:srgbClr val="0059A3"/>
                </a:solidFill>
              </a:rPr>
              <a:t>Добыча угля</a:t>
            </a:r>
          </a:p>
          <a:p>
            <a:pPr marL="44450"/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sz="125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/>
            <a:r>
              <a:rPr lang="ru-RU" sz="1200" b="1" dirty="0">
                <a:solidFill>
                  <a:srgbClr val="33CC33"/>
                </a:solidFill>
                <a:cs typeface="Arial" panose="020B0604020202020204"/>
              </a:rPr>
              <a:t>       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92,3%</a:t>
            </a:r>
          </a:p>
          <a:p>
            <a:pPr marR="5080">
              <a:spcBef>
                <a:spcPts val="600"/>
              </a:spcBef>
            </a:pPr>
            <a:r>
              <a:rPr sz="1300" b="1" dirty="0" err="1">
                <a:solidFill>
                  <a:srgbClr val="0059A3"/>
                </a:solidFill>
              </a:rPr>
              <a:t>Добыча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r>
              <a:rPr sz="1300" b="1" dirty="0" err="1">
                <a:solidFill>
                  <a:srgbClr val="0059A3"/>
                </a:solidFill>
              </a:rPr>
              <a:t>нефти</a:t>
            </a:r>
            <a:r>
              <a:rPr sz="1300" b="1" dirty="0">
                <a:solidFill>
                  <a:srgbClr val="0059A3"/>
                </a:solidFill>
              </a:rPr>
              <a:t> и </a:t>
            </a:r>
            <a:r>
              <a:rPr sz="1300" b="1" dirty="0" err="1">
                <a:solidFill>
                  <a:srgbClr val="0059A3"/>
                </a:solidFill>
              </a:rPr>
              <a:t>природного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r>
              <a:rPr sz="1300" b="1" dirty="0" err="1">
                <a:solidFill>
                  <a:srgbClr val="0059A3"/>
                </a:solidFill>
              </a:rPr>
              <a:t>газа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endParaRPr lang="ru-RU" sz="1300" b="1" dirty="0">
              <a:solidFill>
                <a:srgbClr val="0059A3"/>
              </a:solidFill>
            </a:endParaRPr>
          </a:p>
          <a:p>
            <a:pPr marR="5080">
              <a:spcBef>
                <a:spcPts val="600"/>
              </a:spcBef>
            </a:pPr>
            <a:endParaRPr sz="1200" b="1" dirty="0">
              <a:solidFill>
                <a:srgbClr val="0059A3"/>
              </a:solidFill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sz="105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               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132,8%</a:t>
            </a:r>
          </a:p>
          <a:p>
            <a:pPr marR="96520">
              <a:spcBef>
                <a:spcPts val="600"/>
              </a:spcBef>
            </a:pP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300" b="1" dirty="0">
                <a:solidFill>
                  <a:srgbClr val="0059A3"/>
                </a:solidFill>
              </a:rPr>
              <a:t>Д</a:t>
            </a:r>
            <a:r>
              <a:rPr sz="1300" b="1" dirty="0" err="1">
                <a:solidFill>
                  <a:srgbClr val="0059A3"/>
                </a:solidFill>
              </a:rPr>
              <a:t>обыч</a:t>
            </a:r>
            <a:r>
              <a:rPr lang="ru-RU" sz="1300" b="1" dirty="0">
                <a:solidFill>
                  <a:srgbClr val="0059A3"/>
                </a:solidFill>
              </a:rPr>
              <a:t>а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r>
              <a:rPr lang="ru-RU" sz="1300" b="1" dirty="0">
                <a:solidFill>
                  <a:srgbClr val="0059A3"/>
                </a:solidFill>
              </a:rPr>
              <a:t>прочих </a:t>
            </a:r>
            <a:r>
              <a:rPr sz="1300" b="1" dirty="0" err="1">
                <a:solidFill>
                  <a:srgbClr val="0059A3"/>
                </a:solidFill>
              </a:rPr>
              <a:t>полезных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endParaRPr lang="ru-RU" sz="1300" b="1" dirty="0">
              <a:solidFill>
                <a:srgbClr val="0059A3"/>
              </a:solidFill>
            </a:endParaRPr>
          </a:p>
          <a:p>
            <a:pPr marL="55245"/>
            <a:r>
              <a:rPr sz="1300" b="1" dirty="0" err="1">
                <a:solidFill>
                  <a:srgbClr val="0059A3"/>
                </a:solidFill>
              </a:rPr>
              <a:t>ископаемых</a:t>
            </a:r>
            <a:r>
              <a:rPr sz="1300" b="1" dirty="0">
                <a:solidFill>
                  <a:srgbClr val="0059A3"/>
                </a:solidFill>
              </a:rPr>
              <a:t> </a:t>
            </a:r>
            <a:r>
              <a:rPr lang="ky-KG" sz="1300" b="1" dirty="0">
                <a:solidFill>
                  <a:srgbClr val="0059A3"/>
                </a:solidFill>
              </a:rPr>
              <a:t> </a:t>
            </a:r>
            <a:endParaRPr sz="1300" b="1" dirty="0">
              <a:solidFill>
                <a:srgbClr val="0059A3"/>
              </a:solidFill>
            </a:endParaRP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5547952" y="4459528"/>
            <a:ext cx="179526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               м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еталлически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х</a:t>
            </a:r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</a:t>
            </a:r>
            <a:endParaRPr sz="11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7872487" y="4505430"/>
            <a:ext cx="56205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угля</a:t>
            </a:r>
            <a:endParaRPr sz="10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9173797" y="4436353"/>
            <a:ext cx="1322994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н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ефт</a:t>
            </a:r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            </a:t>
            </a:r>
            <a:r>
              <a:rPr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природн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ого газа</a:t>
            </a:r>
            <a:endParaRPr sz="11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052655" y="4459528"/>
            <a:ext cx="14952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п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роч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поле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ны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100" spc="-3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опа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ем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endParaRPr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267201" y="4286396"/>
            <a:ext cx="5957454" cy="9163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6" y="2359533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5" y="3298898"/>
            <a:ext cx="513661" cy="3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896" y="4162295"/>
            <a:ext cx="582581" cy="4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221" y="5105600"/>
            <a:ext cx="582581" cy="4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707CCC-8984-6974-5B26-B3BF3A4610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5775" y="2425822"/>
            <a:ext cx="6840305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8" name="Текстовое поле 5">
            <a:extLst>
              <a:ext uri="{FF2B5EF4-FFF2-40B4-BE49-F238E27FC236}">
                <a16:creationId xmlns:a16="http://schemas.microsoft.com/office/drawing/2014/main" id="{54636CE4-CF58-F0D2-C39A-671D2FE8881C}"/>
              </a:ext>
            </a:extLst>
          </p:cNvPr>
          <p:cNvSpPr txBox="1"/>
          <p:nvPr/>
        </p:nvSpPr>
        <p:spPr>
          <a:xfrm>
            <a:off x="947426" y="241810"/>
            <a:ext cx="98822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ИНДЕКСЫ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ПРОИЗВОДСТВА ПО ОБЕСПЕЧЕНИЮ ЭЛЕКТРОЭНЕРГИЕЙ, ГАЗОМ И ПАРОМ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288935" y="4572774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</a:t>
            </a: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</a:t>
            </a: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     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5929661" y="4574749"/>
            <a:ext cx="2160309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 </a:t>
            </a:r>
          </a:p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 ГЭС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242232" y="4567335"/>
            <a:ext cx="168188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</a:t>
            </a:r>
            <a:r>
              <a:rPr lang="en-US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лектроэнергии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</a:t>
            </a:r>
            <a:r>
              <a:rPr lang="en-US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ТЭЦ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0681E39-10B1-0C66-65D0-4C3B2A38D287}"/>
              </a:ext>
            </a:extLst>
          </p:cNvPr>
          <p:cNvSpPr/>
          <p:nvPr/>
        </p:nvSpPr>
        <p:spPr>
          <a:xfrm>
            <a:off x="343407" y="2235545"/>
            <a:ext cx="340610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59A3"/>
                </a:solidFill>
              </a:rPr>
              <a:t>Обеспечение (снабжение) электроэнергией,                          газом и паром</a:t>
            </a: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016264" y="1966600"/>
            <a:ext cx="796792" cy="28476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115,0%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ABA8D36-18C1-9BBF-CB1D-37C137ABE525}"/>
              </a:ext>
            </a:extLst>
          </p:cNvPr>
          <p:cNvSpPr/>
          <p:nvPr/>
        </p:nvSpPr>
        <p:spPr>
          <a:xfrm>
            <a:off x="324091" y="3124187"/>
            <a:ext cx="34569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59A3"/>
                </a:solidFill>
              </a:rPr>
              <a:t>Производство</a:t>
            </a:r>
            <a:r>
              <a:rPr lang="ru-RU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200" b="1" dirty="0">
                <a:solidFill>
                  <a:srgbClr val="0059A3"/>
                </a:solidFill>
              </a:rPr>
              <a:t>(выработка) электроэнергии, </a:t>
            </a:r>
          </a:p>
          <a:p>
            <a:r>
              <a:rPr lang="ru-RU" sz="1200" b="1" dirty="0">
                <a:solidFill>
                  <a:srgbClr val="0059A3"/>
                </a:solidFill>
              </a:rPr>
              <a:t>ее передача и распределение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046457" y="2969389"/>
            <a:ext cx="796792" cy="27720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ru-RU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ky-KG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4,2%</a:t>
            </a:r>
            <a:endParaRPr lang="ru-RU"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Rectangle 481">
            <a:extLst>
              <a:ext uri="{FF2B5EF4-FFF2-40B4-BE49-F238E27FC236}">
                <a16:creationId xmlns:a16="http://schemas.microsoft.com/office/drawing/2014/main" id="{674552B2-290B-E4F1-CB57-EB4FFF556D10}"/>
              </a:ext>
            </a:extLst>
          </p:cNvPr>
          <p:cNvSpPr/>
          <p:nvPr/>
        </p:nvSpPr>
        <p:spPr>
          <a:xfrm>
            <a:off x="404817" y="4223510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59A3"/>
                </a:solidFill>
              </a:rPr>
              <a:t>Производство газа, распределение газообразного топлива                  </a:t>
            </a: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026993" y="3821286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112,5%</a:t>
            </a:r>
            <a:endParaRPr lang="ru-RU"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Rectangle 481">
            <a:extLst>
              <a:ext uri="{FF2B5EF4-FFF2-40B4-BE49-F238E27FC236}">
                <a16:creationId xmlns:a16="http://schemas.microsoft.com/office/drawing/2014/main" id="{5794FA53-46B9-1116-A635-018996B7B40A}"/>
              </a:ext>
            </a:extLst>
          </p:cNvPr>
          <p:cNvSpPr/>
          <p:nvPr/>
        </p:nvSpPr>
        <p:spPr>
          <a:xfrm>
            <a:off x="404817" y="5086613"/>
            <a:ext cx="3017500" cy="49162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59A3"/>
                </a:solidFill>
              </a:rPr>
              <a:t>Обеспечение (снабжение) паром и кондиционированным воздухом                  </a:t>
            </a: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026993" y="4786724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050" b="1" spc="-15" dirty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127,5%</a:t>
            </a:r>
            <a:endParaRPr lang="ru-RU" sz="1050" b="1" spc="-15" dirty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4392686" y="3910466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91" y="5578234"/>
            <a:ext cx="6934385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В январе — октябре 2025 года было выработано 12 225,4 млн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кВт.ч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электроэнергии.</a:t>
            </a:r>
            <a:b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</a:b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Более 88% всей вырабатываемой электроэнергии в республике приходилось на гидроэнергетику.</a:t>
            </a:r>
            <a:r>
              <a:rPr lang="ru-RU" altLang="en-US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50372" y="4094460"/>
            <a:ext cx="486942" cy="3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10320" y="4098915"/>
            <a:ext cx="486941" cy="3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924" y="4108063"/>
            <a:ext cx="486942" cy="35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49">
            <a:extLst>
              <a:ext uri="{FF2B5EF4-FFF2-40B4-BE49-F238E27FC236}">
                <a16:creationId xmlns:a16="http://schemas.microsoft.com/office/drawing/2014/main" id="{A9B70ED2-F3CC-1259-E67A-42D0CD65F24B}"/>
              </a:ext>
            </a:extLst>
          </p:cNvPr>
          <p:cNvSpPr txBox="1"/>
          <p:nvPr/>
        </p:nvSpPr>
        <p:spPr>
          <a:xfrm>
            <a:off x="335989" y="1364777"/>
            <a:ext cx="4157342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(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январь </a:t>
            </a:r>
            <a:r>
              <a:rPr lang="ru-KG" sz="13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ky-KG" sz="1300" b="1" dirty="0">
                <a:solidFill>
                  <a:srgbClr val="0059A3"/>
                </a:solidFill>
                <a:latin typeface="DIN Pro Regular"/>
              </a:rPr>
              <a:t>октябрь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 2025 г. к январю</a:t>
            </a:r>
            <a:r>
              <a:rPr lang="ru-KG" sz="13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1300" b="1" dirty="0">
                <a:solidFill>
                  <a:srgbClr val="0059A3"/>
                </a:solidFill>
                <a:latin typeface="DIN Pro Regular"/>
              </a:rPr>
              <a:t>октябрю</a:t>
            </a:r>
            <a:r>
              <a:rPr lang="ru-RU" sz="1300" b="1" dirty="0">
                <a:solidFill>
                  <a:srgbClr val="0059A3"/>
                </a:solidFill>
                <a:latin typeface="DIN Pro Regular"/>
                <a:sym typeface="+mn-ea"/>
              </a:rPr>
              <a:t> 2024 г., %)</a:t>
            </a:r>
            <a:endParaRPr sz="1300" b="1" dirty="0">
              <a:solidFill>
                <a:srgbClr val="0059A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4FFE76-DC27-EB96-43F9-3372E7DBD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300" y="1987671"/>
            <a:ext cx="7084166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249718" y="375006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072E1-3623-C2F0-7969-5AC896457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5" y="112761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СТРУКТУРА</a:t>
            </a:r>
            <a:r>
              <a:rPr lang="ru-RU" sz="20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ПРОМЫШЛЕННОСТИ ПО ВИДАМ ЭКОНОМИЧЕСКОЙ ДЕЯТЕЛЬНОСТИ В ЯНВАРЕ – ОКТЯБРЕ 2025г.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DE13ED0-257E-7370-08EC-CEC566E827DE}"/>
              </a:ext>
            </a:extLst>
          </p:cNvPr>
          <p:cNvSpPr/>
          <p:nvPr/>
        </p:nvSpPr>
        <p:spPr>
          <a:xfrm>
            <a:off x="721410" y="1132241"/>
            <a:ext cx="3193746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</a:t>
            </a:r>
            <a:r>
              <a:rPr lang="ru-RU" sz="14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59A3"/>
                </a:solidFill>
              </a:rPr>
              <a:t>промышленности,</a:t>
            </a:r>
          </a:p>
          <a:p>
            <a:r>
              <a:rPr lang="ru-RU" sz="1400" b="1" dirty="0">
                <a:solidFill>
                  <a:srgbClr val="0059A3"/>
                </a:solidFill>
              </a:rPr>
              <a:t>  в % к итогу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6180393" y="1135313"/>
            <a:ext cx="4302880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 обрабатывающих производств,   </a:t>
            </a:r>
          </a:p>
          <a:p>
            <a:r>
              <a:rPr lang="ru-RU" sz="1400" b="1" dirty="0">
                <a:solidFill>
                  <a:srgbClr val="0059A3"/>
                </a:solidFill>
              </a:rPr>
              <a:t>  в % к итогу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2959577" y="1735315"/>
            <a:ext cx="1223400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algn="l"/>
            <a:r>
              <a:rPr lang="en-US" sz="1000" b="1" dirty="0" err="1">
                <a:solidFill>
                  <a:srgbClr val="0059A3"/>
                </a:solidFill>
              </a:rPr>
              <a:t>Добыча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полезных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ископаемых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298969" y="3213765"/>
            <a:ext cx="1162577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 err="1">
                <a:solidFill>
                  <a:srgbClr val="0059A3"/>
                </a:solidFill>
              </a:rPr>
              <a:t>Обрабатывающая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промышленност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ь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610" y="3037159"/>
            <a:ext cx="1260389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sz="1000" b="1" dirty="0">
                <a:solidFill>
                  <a:srgbClr val="0059A3"/>
                </a:solidFill>
                <a:latin typeface="+mn-lt"/>
              </a:rPr>
              <a:t>Обеспечение электроэнергией, газом, паром</a:t>
            </a:r>
            <a:endParaRPr 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216521" y="2274591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>
                <a:solidFill>
                  <a:srgbClr val="0059A3"/>
                </a:solidFill>
              </a:rPr>
              <a:t>Водоснабжение, очиска отходов, получение </a:t>
            </a:r>
            <a:r>
              <a:rPr lang="en-US" sz="1000" b="1" dirty="0" err="1">
                <a:solidFill>
                  <a:srgbClr val="0059A3"/>
                </a:solidFill>
              </a:rPr>
              <a:t>вторичного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сырья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0892" y="3222388"/>
            <a:ext cx="14100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Основные</a:t>
            </a:r>
            <a:r>
              <a:rPr kumimoji="0" lang="en-US" altLang="ru-RU" sz="1000" b="1" i="0" u="none" strike="noStrike" kern="1200" cap="none" spc="0" normalizeH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423" y="1871779"/>
            <a:ext cx="1878229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Пищевые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продукты,                   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напитки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табачные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изделия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7270" y="2497393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стильное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,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одежды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3480" y="3160679"/>
            <a:ext cx="1878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Строительные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материалы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2213" y="1691498"/>
            <a:ext cx="1127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dirty="0" err="1">
                <a:solidFill>
                  <a:srgbClr val="0059A3"/>
                </a:solidFill>
                <a:latin typeface="+mn-lt"/>
              </a:rPr>
              <a:t>Очищенные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нефтепродукты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4516" y="1625558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Прочие</a:t>
            </a:r>
            <a:r>
              <a:rPr kumimoji="0" lang="en-US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2622" y="4991728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204" y="4442836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4</a:t>
            </a: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  <a:endParaRPr lang="en-US" altLang="ru-RU" sz="1400" b="1" dirty="0">
              <a:solidFill>
                <a:schemeClr val="bg1">
                  <a:lumMod val="85000"/>
                </a:schemeClr>
              </a:solidFill>
              <a:latin typeface="+mn-lt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461" y="4857350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4%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4340112" y="4534147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70" y="4677309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2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09330" y="4320007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798" y="4469090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70</a:t>
            </a: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3154075" y="3932078"/>
            <a:ext cx="3547772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59A3"/>
                </a:solidFill>
              </a:rPr>
              <a:t>добычи полезных ископаемых,                   в % к итогу</a:t>
            </a: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869" y="4684294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Металлические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en-US" sz="1000" b="1" dirty="0">
                <a:solidFill>
                  <a:srgbClr val="0059A3"/>
                </a:solidFill>
                <a:latin typeface="+mn-lt"/>
              </a:rPr>
              <a:t>ы</a:t>
            </a: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532" y="5107202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Уголь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343816"/>
            <a:ext cx="118300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Нефти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природный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газ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755133"/>
            <a:ext cx="1284971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Прочие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полезные ископаемые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86111" y="4783415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7008382" y="5477391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7009849" y="5136330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6993578" y="5852737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57ADCB-FBED-CEE4-BE54-BD57E8FEC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16" y="1530593"/>
            <a:ext cx="2847079" cy="242032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3E64C6D-B0FD-4B2F-30E2-74E9FF455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920" y="1428070"/>
            <a:ext cx="3194581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769D7D93-CBF5-DB36-EEC1-7A4A8688AB92}"/>
              </a:ext>
            </a:extLst>
          </p:cNvPr>
          <p:cNvSpPr txBox="1"/>
          <p:nvPr/>
        </p:nvSpPr>
        <p:spPr>
          <a:xfrm>
            <a:off x="264358" y="296949"/>
            <a:ext cx="1088571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ПРОИЗВОДСТВО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ПРОМЫШЛЕННОЙ ПРОДУКЦИИ ПО РЕГИОНАМ </a:t>
            </a:r>
            <a:b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</a:b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В </a:t>
            </a:r>
            <a:r>
              <a:rPr lang="ky-KG" sz="2400" b="1" dirty="0">
                <a:solidFill>
                  <a:srgbClr val="0059A3"/>
                </a:solidFill>
                <a:latin typeface="DIN Pro Regular"/>
                <a:sym typeface="+mn-ea"/>
              </a:rPr>
              <a:t>ЯНВАРЕ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– </a:t>
            </a:r>
            <a:r>
              <a:rPr lang="ky-KG" sz="2400" b="1" dirty="0">
                <a:solidFill>
                  <a:srgbClr val="0059A3"/>
                </a:solidFill>
                <a:latin typeface="DIN Pro Regular"/>
                <a:sym typeface="+mn-ea"/>
              </a:rPr>
              <a:t>ОКТЯБРЕ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2025г. </a:t>
            </a:r>
            <a:r>
              <a:rPr lang="ru-RU" sz="2400" b="1" dirty="0">
                <a:solidFill>
                  <a:srgbClr val="0059A3"/>
                </a:solidFill>
                <a:sym typeface="+mn-ea"/>
              </a:rPr>
              <a:t>(млн. сомов, и.ф.о в%) </a:t>
            </a:r>
            <a:endParaRPr lang="ru-RU" sz="2400" b="1" dirty="0">
              <a:solidFill>
                <a:srgbClr val="0059A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DFE5FA-7052-B6BD-CAEC-BC106CA18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246" y="1353808"/>
            <a:ext cx="9821507" cy="47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146" y="1150550"/>
            <a:ext cx="10123054" cy="345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ky-KG" dirty="0">
                <a:solidFill>
                  <a:srgbClr val="0059A3"/>
                </a:solidFill>
                <a:latin typeface="DIN Pro Regular"/>
              </a:rPr>
              <a:t>Е</a:t>
            </a:r>
            <a:r>
              <a:rPr lang="ru-RU" dirty="0" err="1">
                <a:solidFill>
                  <a:srgbClr val="0059A3"/>
                </a:solidFill>
                <a:latin typeface="DIN Pro Regular"/>
              </a:rPr>
              <a:t>жемесячный</a:t>
            </a:r>
            <a:r>
              <a:rPr lang="ru-RU" dirty="0">
                <a:solidFill>
                  <a:srgbClr val="0059A3"/>
                </a:solidFill>
                <a:latin typeface="DIN Pro Regular"/>
              </a:rPr>
              <a:t> доклад «Социально-экономическое положение Кыргызской Республики»</a:t>
            </a:r>
          </a:p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Ежемесячная экспресс-информация «Основные экономические показатели по промышленности Кыргызской Республики»</a:t>
            </a:r>
          </a:p>
          <a:p>
            <a:pPr marL="342900" indent="-342900"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«Промышленность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«Топливно-энергетический баланс (ТЭБ)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70" y="340427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DIN Pro Regular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3191</TotalTime>
  <Words>690</Words>
  <Application>Microsoft Office PowerPoint</Application>
  <PresentationFormat>Широкоэкранный</PresentationFormat>
  <Paragraphs>145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Айнура Маманова</cp:lastModifiedBy>
  <cp:revision>137</cp:revision>
  <cp:lastPrinted>2025-11-11T02:49:30Z</cp:lastPrinted>
  <dcterms:created xsi:type="dcterms:W3CDTF">2024-10-02T10:12:32Z</dcterms:created>
  <dcterms:modified xsi:type="dcterms:W3CDTF">2025-11-13T08:57:50Z</dcterms:modified>
</cp:coreProperties>
</file>