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98" r:id="rId3"/>
    <p:sldId id="282" r:id="rId4"/>
    <p:sldId id="297" r:id="rId5"/>
    <p:sldId id="280" r:id="rId6"/>
    <p:sldId id="284" r:id="rId7"/>
    <p:sldId id="283" r:id="rId8"/>
    <p:sldId id="288" r:id="rId9"/>
    <p:sldId id="299" r:id="rId10"/>
  </p:sldIdLst>
  <p:sldSz cx="12192000" cy="6858000"/>
  <p:notesSz cx="6858000" cy="9144000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9" autoAdjust="0"/>
    <p:restoredTop sz="94660"/>
  </p:normalViewPr>
  <p:slideViewPr>
    <p:cSldViewPr snapToGrid="0">
      <p:cViewPr varScale="1">
        <p:scale>
          <a:sx n="91" d="100"/>
          <a:sy n="91" d="100"/>
        </p:scale>
        <p:origin x="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oychubekova\Desktop\&#1082;&#1086;&#1085;&#1092;&#1077;&#1088;&#1077;&#1085;&#1094;&#1080;\&#1044;&#1083;&#1103;%20&#1087;&#1088;&#1077;&#1079;&#1077;&#1085;&#1090;&#1072;&#1094;&#1080;&#1080;_&#1080;&#1090;&#1086;&#1075;&#1080;%202023%20&#1075;&#1086;&#1076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-&#1057;&#1074;&#1103;&#1079;&#1100;\&#1055;&#1088;&#1077;&#1079;&#1077;&#1085;&#1090;&#1072;&#1094;&#1080;&#1103;\2024\&#1044;&#1083;&#1103;%20&#1087;&#1088;&#1077;&#1079;&#1077;&#1085;&#1090;&#1072;&#1094;&#1080;&#1080;_&#1080;&#1090;&#1086;&#1075;&#1080;%202023%20&#1075;&#1086;&#1076;&#107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'объем услуг'!$A$35</c:f>
              <c:strCache>
                <c:ptCount val="1"/>
                <c:pt idx="0">
                  <c:v>Байланыш, млн. сом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'объем услуг'!$B$34:$F$34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'объем услуг'!$B$35:$F$35</c:f>
              <c:numCache>
                <c:formatCode>#\ ##0.0</c:formatCode>
                <c:ptCount val="5"/>
                <c:pt idx="0">
                  <c:v>22423.5</c:v>
                </c:pt>
                <c:pt idx="1">
                  <c:v>22614.1</c:v>
                </c:pt>
                <c:pt idx="2">
                  <c:v>25759.8</c:v>
                </c:pt>
                <c:pt idx="3">
                  <c:v>29659.4</c:v>
                </c:pt>
                <c:pt idx="4" formatCode="#,##0">
                  <c:v>33541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61-40E9-A973-AD8F7BBEA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620216"/>
        <c:axId val="413621200"/>
      </c:barChart>
      <c:lineChart>
        <c:grouping val="standard"/>
        <c:varyColors val="0"/>
        <c:ser>
          <c:idx val="1"/>
          <c:order val="1"/>
          <c:tx>
            <c:strRef>
              <c:f>'объем услуг'!$A$36</c:f>
              <c:strCache>
                <c:ptCount val="1"/>
                <c:pt idx="0">
                  <c:v>Мурунку жылга карата өсүү пайыз менен, %</c:v>
                </c:pt>
              </c:strCache>
            </c:strRef>
          </c:tx>
          <c:spPr>
            <a:ln w="28575" cap="rnd">
              <a:solidFill>
                <a:schemeClr val="accent1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3.6231884057971016E-2"/>
                  <c:y val="-2.5477707006369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61-40E9-A973-AD8F7BBEAAB7}"/>
                </c:ext>
              </c:extLst>
            </c:dLbl>
            <c:spPr>
              <a:solidFill>
                <a:prstClr val="white"/>
              </a:solidFill>
              <a:ln>
                <a:solidFill>
                  <a:srgbClr val="00B0F0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'объем услуг'!$B$34:$F$34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'объем услуг'!$B$36:$F$36</c:f>
              <c:numCache>
                <c:formatCode>#\ ##0.0</c:formatCode>
                <c:ptCount val="5"/>
                <c:pt idx="0">
                  <c:v>117.60436205842328</c:v>
                </c:pt>
                <c:pt idx="1">
                  <c:v>101.65922880689698</c:v>
                </c:pt>
                <c:pt idx="2">
                  <c:v>113.56861692483895</c:v>
                </c:pt>
                <c:pt idx="3">
                  <c:v>115.13948089659078</c:v>
                </c:pt>
                <c:pt idx="4">
                  <c:v>111.9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61-40E9-A973-AD8F7BBEA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733992"/>
        <c:axId val="498733664"/>
      </c:lineChart>
      <c:catAx>
        <c:axId val="41362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13621200"/>
        <c:crosses val="autoZero"/>
        <c:auto val="1"/>
        <c:lblAlgn val="ctr"/>
        <c:lblOffset val="100"/>
        <c:noMultiLvlLbl val="0"/>
      </c:catAx>
      <c:valAx>
        <c:axId val="41362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ky-KG"/>
                  <a:t>миң. сом</a:t>
                </a:r>
              </a:p>
              <a:p>
                <a:pPr>
                  <a:defRPr/>
                </a:pPr>
                <a:endParaRPr lang="ky-KG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ky-KG"/>
            </a:p>
          </c:txPr>
        </c:title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13620216"/>
        <c:crosses val="autoZero"/>
        <c:crossBetween val="between"/>
      </c:valAx>
      <c:valAx>
        <c:axId val="498733664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ky-KG">
                    <a:solidFill>
                      <a:schemeClr val="tx1"/>
                    </a:solidFill>
                  </a:rPr>
                  <a:t>процент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ky-KG"/>
            </a:p>
          </c:txPr>
        </c:title>
        <c:numFmt formatCode="#\ 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98733992"/>
        <c:crosses val="max"/>
        <c:crossBetween val="between"/>
      </c:valAx>
      <c:catAx>
        <c:axId val="498733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87336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850964281638709"/>
          <c:y val="0.92978297709807878"/>
          <c:w val="0.82201453079234676"/>
          <c:h val="5.27051679276581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'Кол-во абонентов'!$A$33</c:f>
              <c:strCache>
                <c:ptCount val="1"/>
                <c:pt idx="0">
                  <c:v>Стационардык телефондор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6904303147077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1D-4627-BCEF-7E3611376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'Кол-во абонентов'!$B$32:$H$32</c:f>
              <c:numCache>
                <c:formatCode>General</c:formatCode>
                <c:ptCount val="7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'Кол-во абонентов'!$B$33:$H$33</c:f>
              <c:numCache>
                <c:formatCode>#\ ##0.0</c:formatCode>
                <c:ptCount val="7"/>
                <c:pt idx="0">
                  <c:v>442.9</c:v>
                </c:pt>
                <c:pt idx="1">
                  <c:v>493</c:v>
                </c:pt>
                <c:pt idx="2">
                  <c:v>408</c:v>
                </c:pt>
                <c:pt idx="3">
                  <c:v>271.3</c:v>
                </c:pt>
                <c:pt idx="4">
                  <c:v>215.7</c:v>
                </c:pt>
                <c:pt idx="5" formatCode="General">
                  <c:v>185.5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1D-4627-BCEF-7E3611376F70}"/>
            </c:ext>
          </c:extLst>
        </c:ser>
        <c:ser>
          <c:idx val="1"/>
          <c:order val="1"/>
          <c:tx>
            <c:strRef>
              <c:f>'Кол-во абонентов'!$A$34</c:f>
              <c:strCache>
                <c:ptCount val="1"/>
                <c:pt idx="0">
                  <c:v>Мобилдик телефондор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'Кол-во абонентов'!$B$32:$H$32</c:f>
              <c:numCache>
                <c:formatCode>General</c:formatCode>
                <c:ptCount val="7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'Кол-во абонентов'!$B$34:$H$34</c:f>
              <c:numCache>
                <c:formatCode>#\ ##0.0</c:formatCode>
                <c:ptCount val="7"/>
                <c:pt idx="0">
                  <c:v>541.70000000000005</c:v>
                </c:pt>
                <c:pt idx="1">
                  <c:v>5275.4</c:v>
                </c:pt>
                <c:pt idx="2">
                  <c:v>7003.1</c:v>
                </c:pt>
                <c:pt idx="3">
                  <c:v>7315.9</c:v>
                </c:pt>
                <c:pt idx="4">
                  <c:v>7437.5</c:v>
                </c:pt>
                <c:pt idx="5">
                  <c:v>7681.2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1D-4627-BCEF-7E3611376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222240"/>
        <c:axId val="329222568"/>
      </c:barChart>
      <c:catAx>
        <c:axId val="32922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29222568"/>
        <c:crosses val="autoZero"/>
        <c:auto val="1"/>
        <c:lblAlgn val="ctr"/>
        <c:lblOffset val="100"/>
        <c:noMultiLvlLbl val="0"/>
      </c:catAx>
      <c:valAx>
        <c:axId val="32922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ky-KG"/>
          </a:p>
        </c:txPr>
        <c:crossAx val="3292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8787016982774339E-2"/>
          <c:y val="0.90256080957794715"/>
          <c:w val="0.79814147588877871"/>
          <c:h val="7.07012225076143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'Абон_на 1000'!$A$30</c:f>
              <c:strCache>
                <c:ptCount val="1"/>
                <c:pt idx="0">
                  <c:v>Жалпы пайдалануудагы телефон  тарамынын  абоненттери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'Абон_на 1000'!$B$29:$G$29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'Абон_на 1000'!$B$30:$G$30</c:f>
              <c:numCache>
                <c:formatCode>0</c:formatCode>
                <c:ptCount val="6"/>
                <c:pt idx="0">
                  <c:v>86.232744689550429</c:v>
                </c:pt>
                <c:pt idx="1">
                  <c:v>90.987948249450938</c:v>
                </c:pt>
                <c:pt idx="2">
                  <c:v>68</c:v>
                </c:pt>
                <c:pt idx="3">
                  <c:v>40</c:v>
                </c:pt>
                <c:pt idx="4">
                  <c:v>31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8-49D5-B815-1D39EB688119}"/>
            </c:ext>
          </c:extLst>
        </c:ser>
        <c:ser>
          <c:idx val="1"/>
          <c:order val="1"/>
          <c:tx>
            <c:strRef>
              <c:f>'Абон_на 1000'!$A$31</c:f>
              <c:strCache>
                <c:ptCount val="1"/>
                <c:pt idx="0">
                  <c:v>Мобилдик  байланыштын абоненттери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'Абон_на 1000'!$B$29:$G$29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'Абон_на 1000'!$B$31:$G$31</c:f>
              <c:numCache>
                <c:formatCode>#,##0</c:formatCode>
                <c:ptCount val="6"/>
                <c:pt idx="0">
                  <c:v>104.38988668773608</c:v>
                </c:pt>
                <c:pt idx="1">
                  <c:v>959</c:v>
                </c:pt>
                <c:pt idx="2">
                  <c:v>1146</c:v>
                </c:pt>
                <c:pt idx="3">
                  <c:v>1078</c:v>
                </c:pt>
                <c:pt idx="4">
                  <c:v>1057</c:v>
                </c:pt>
                <c:pt idx="5">
                  <c:v>1073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48-49D5-B815-1D39EB688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7512992"/>
        <c:axId val="617513320"/>
      </c:barChart>
      <c:catAx>
        <c:axId val="6175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617513320"/>
        <c:crosses val="autoZero"/>
        <c:auto val="1"/>
        <c:lblAlgn val="ctr"/>
        <c:lblOffset val="100"/>
        <c:noMultiLvlLbl val="0"/>
      </c:catAx>
      <c:valAx>
        <c:axId val="61751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6175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800" b="1" i="0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Байланыш кызмат көрсөтүүлөрү</a:t>
            </a:r>
          </a:p>
          <a:p>
            <a:pPr>
              <a:defRPr/>
            </a:pPr>
            <a:r>
              <a:rPr lang="ky-KG" sz="1600" b="0" i="1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(млн. сом)</a:t>
            </a:r>
          </a:p>
          <a:p>
            <a:pPr>
              <a:defRPr/>
            </a:pPr>
            <a:endParaRPr lang="ky-KG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'6 мес.2023'!$A$3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мес.2023'!$B$2:$D$2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'6 мес.2023'!$B$3:$D$3</c:f>
              <c:numCache>
                <c:formatCode>#,##0.0</c:formatCode>
                <c:ptCount val="3"/>
                <c:pt idx="0">
                  <c:v>13760.8</c:v>
                </c:pt>
                <c:pt idx="1">
                  <c:v>15811.2</c:v>
                </c:pt>
                <c:pt idx="2">
                  <c:v>17402.8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E3-4D44-83B3-8D331A7D5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794416"/>
        <c:axId val="320794744"/>
      </c:barChart>
      <c:catAx>
        <c:axId val="32079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20794744"/>
        <c:crosses val="autoZero"/>
        <c:auto val="1"/>
        <c:lblAlgn val="ctr"/>
        <c:lblOffset val="100"/>
        <c:noMultiLvlLbl val="0"/>
      </c:catAx>
      <c:valAx>
        <c:axId val="32079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20794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ky-KG" sz="1800" b="1" i="0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Байланыш кызмат көрсөтүүлөрү</a:t>
            </a:r>
          </a:p>
          <a:p>
            <a: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ky-KG" sz="1600" b="0" i="1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(мурунку жылга карата  пайыз менен,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'6 мес.2024'!$A$28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мес.2024'!$B$27:$D$27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'6 мес.2024'!$B$28:$D$28</c:f>
              <c:numCache>
                <c:formatCode>#,##0.0</c:formatCode>
                <c:ptCount val="3"/>
                <c:pt idx="0">
                  <c:v>111.1</c:v>
                </c:pt>
                <c:pt idx="1">
                  <c:v>110.3</c:v>
                </c:pt>
                <c:pt idx="2" formatCode="General">
                  <c:v>111.6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5D-4F24-BE15-044A189C7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122256"/>
        <c:axId val="330122584"/>
      </c:barChart>
      <c:catAx>
        <c:axId val="3301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30122584"/>
        <c:crosses val="autoZero"/>
        <c:auto val="1"/>
        <c:lblAlgn val="ctr"/>
        <c:lblOffset val="100"/>
        <c:noMultiLvlLbl val="0"/>
      </c:catAx>
      <c:valAx>
        <c:axId val="3301225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3012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74B01-E6EF-45F0-8BA5-0284B299D28C}" type="doc">
      <dgm:prSet loTypeId="urn:microsoft.com/office/officeart/2005/8/layout/cycle6" loCatId="relationship" qsTypeId="urn:microsoft.com/office/officeart/2005/8/quickstyle/3d4" qsCatId="3D" csTypeId="urn:microsoft.com/office/officeart/2005/8/colors/accent2_1" csCatId="accent2" phldr="1"/>
      <dgm:spPr/>
      <dgm:t>
        <a:bodyPr/>
        <a:lstStyle/>
        <a:p>
          <a:endParaRPr lang="ru-KG"/>
        </a:p>
      </dgm:t>
    </dgm:pt>
    <dgm:pt modelId="{B7E4E78B-163F-46F6-94DE-1AE7CA6A7521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600" b="1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шаардык</a:t>
          </a:r>
          <a:r>
            <a:rPr lang="ru-RU" sz="16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айылдык</a:t>
          </a:r>
          <a:r>
            <a:rPr lang="ru-RU" sz="16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телефон </a:t>
          </a:r>
          <a:r>
            <a:rPr lang="ru-RU" sz="1600" b="1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байланышы</a:t>
          </a:r>
          <a:endParaRPr lang="ru-RU" sz="1600" b="1" i="0" u="none" strike="noStrike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Tx/>
            <a:buAutoNum type="arabicPeriod"/>
          </a:pPr>
          <a:r>
            <a:rPr lang="ru-RU" sz="16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0,8</a:t>
          </a:r>
          <a:r>
            <a:rPr lang="en-US" sz="16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KG" sz="16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AB4CC9-09C7-4156-A756-D732BD4D6115}" type="parTrans" cxnId="{BAEB9269-B5E5-4C0D-A06C-645CE9116441}">
      <dgm:prSet/>
      <dgm:spPr/>
      <dgm:t>
        <a:bodyPr/>
        <a:lstStyle/>
        <a:p>
          <a:endParaRPr lang="ru-KG"/>
        </a:p>
      </dgm:t>
    </dgm:pt>
    <dgm:pt modelId="{591EF815-8D59-448B-8BA2-7C5EAA016CEE}" type="sibTrans" cxnId="{BAEB9269-B5E5-4C0D-A06C-645CE9116441}">
      <dgm:prSet/>
      <dgm:spPr/>
      <dgm:t>
        <a:bodyPr/>
        <a:lstStyle/>
        <a:p>
          <a:endParaRPr lang="ru-KG"/>
        </a:p>
      </dgm:t>
    </dgm:pt>
    <dgm:pt modelId="{E63C8981-10A2-403B-AD72-66480D8FBCBC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уюлдук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кыймылдуу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электр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байланышы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600" b="1" i="0" u="none" strike="noStrike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Tx/>
            <a:buAutoNum type="arabicPeriod"/>
          </a:pPr>
          <a:r>
            <a:rPr lang="ru-RU" sz="1600" b="1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42,0 </a:t>
          </a:r>
          <a:r>
            <a:rPr lang="en-US" sz="1600" b="1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KG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A3430D-E20F-4092-96A7-AAEC00C71C67}" type="parTrans" cxnId="{A9A31BD7-ECD9-4119-8DD8-5115DA646F23}">
      <dgm:prSet/>
      <dgm:spPr/>
      <dgm:t>
        <a:bodyPr/>
        <a:lstStyle/>
        <a:p>
          <a:endParaRPr lang="ru-KG"/>
        </a:p>
      </dgm:t>
    </dgm:pt>
    <dgm:pt modelId="{C939C6FA-D4B2-4816-8619-D0D696B18D88}" type="sibTrans" cxnId="{A9A31BD7-ECD9-4119-8DD8-5115DA646F23}">
      <dgm:prSet/>
      <dgm:spPr/>
      <dgm:t>
        <a:bodyPr/>
        <a:lstStyle/>
        <a:p>
          <a:endParaRPr lang="ru-KG"/>
        </a:p>
      </dgm:t>
    </dgm:pt>
    <dgm:pt modelId="{84E25E53-22F2-4E89-929D-A16C9FBC140A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радиоэлектрондук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каражаттарды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жогорку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жыштыктагы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түзүлүштөрдү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колдонуунун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контролу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боюнча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>
            <a:buFontTx/>
            <a:buAutoNum type="arabicPeriod"/>
          </a:pPr>
          <a:r>
            <a:rPr lang="ru-RU" sz="1600" b="1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0,9</a:t>
          </a:r>
          <a:r>
            <a:rPr lang="en-US" sz="1600" b="1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KG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89B39A-3BA5-4F08-91C9-D17E1BCA8FE9}" type="parTrans" cxnId="{F0AED35E-07B7-45A5-884C-79216DB3C481}">
      <dgm:prSet/>
      <dgm:spPr/>
      <dgm:t>
        <a:bodyPr/>
        <a:lstStyle/>
        <a:p>
          <a:endParaRPr lang="ru-KG"/>
        </a:p>
      </dgm:t>
    </dgm:pt>
    <dgm:pt modelId="{04077CD9-ABC5-42CD-A7FF-D7FD7D6D016E}" type="sibTrans" cxnId="{F0AED35E-07B7-45A5-884C-79216DB3C481}">
      <dgm:prSet/>
      <dgm:spPr/>
      <dgm:t>
        <a:bodyPr/>
        <a:lstStyle/>
        <a:p>
          <a:endParaRPr lang="ru-KG"/>
        </a:p>
      </dgm:t>
    </dgm:pt>
    <dgm:pt modelId="{97DA76FC-C9DB-461B-AE8A-56A298603F11}">
      <dgm:prSet custT="1"/>
      <dgm:spPr/>
      <dgm:t>
        <a:bodyPr/>
        <a:lstStyle/>
        <a:p>
          <a:pPr algn="ctr"/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аралык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эл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аралык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телефон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байланышы</a:t>
          </a:r>
          <a:b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600" b="1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0,3 %</a:t>
          </a:r>
        </a:p>
      </dgm:t>
    </dgm:pt>
    <dgm:pt modelId="{281E88B1-EBE6-463C-A325-2FCDD23A7020}" type="parTrans" cxnId="{3FA7967C-DED1-4CED-927A-8595296A1E81}">
      <dgm:prSet/>
      <dgm:spPr/>
      <dgm:t>
        <a:bodyPr/>
        <a:lstStyle/>
        <a:p>
          <a:endParaRPr lang="ru-KG"/>
        </a:p>
      </dgm:t>
    </dgm:pt>
    <dgm:pt modelId="{54E707A4-AAE4-4259-8E75-47A22308BD01}" type="sibTrans" cxnId="{3FA7967C-DED1-4CED-927A-8595296A1E81}">
      <dgm:prSet/>
      <dgm:spPr/>
      <dgm:t>
        <a:bodyPr/>
        <a:lstStyle/>
        <a:p>
          <a:endParaRPr lang="ru-KG"/>
        </a:p>
      </dgm:t>
    </dgm:pt>
    <dgm:pt modelId="{B99D86CC-313F-43AA-9206-FEEB03E9625B}">
      <dgm:prSet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радио -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телекөрсөтүү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программаларын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көрсөтүү</a:t>
          </a:r>
          <a:r>
            <a:rPr lang="en-US" sz="1600" b="1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ru-RU" sz="1600" b="1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2,0</a:t>
          </a:r>
          <a:r>
            <a:rPr lang="en-US" sz="1600" b="1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en-US" sz="1400" b="1" i="0" u="none" strike="noStrike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7D635C-6648-499E-9C8E-313C9A6F7F8D}" type="parTrans" cxnId="{CD9BFAFA-2BE7-47AD-BC31-6783EC0AD26D}">
      <dgm:prSet/>
      <dgm:spPr/>
      <dgm:t>
        <a:bodyPr/>
        <a:lstStyle/>
        <a:p>
          <a:endParaRPr lang="ru-KG"/>
        </a:p>
      </dgm:t>
    </dgm:pt>
    <dgm:pt modelId="{9232D753-3F29-4725-A767-1ECF560031E9}" type="sibTrans" cxnId="{CD9BFAFA-2BE7-47AD-BC31-6783EC0AD26D}">
      <dgm:prSet/>
      <dgm:spPr/>
      <dgm:t>
        <a:bodyPr/>
        <a:lstStyle/>
        <a:p>
          <a:endParaRPr lang="ru-KG"/>
        </a:p>
      </dgm:t>
    </dgm:pt>
    <dgm:pt modelId="{826B0B40-0527-4C73-93CC-FCA95986A4D8}">
      <dgm:prSet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Интернет-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каналдарды</a:t>
          </a:r>
          <a:b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берүү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боюнча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кызмат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көрсөтүүлөр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en-US" sz="1600" b="1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54,0</a:t>
          </a:r>
          <a:r>
            <a: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D5D623-651B-491D-B364-A061162267C8}" type="parTrans" cxnId="{F974BBF6-2B07-41A3-890A-1FA66B59C100}">
      <dgm:prSet/>
      <dgm:spPr/>
      <dgm:t>
        <a:bodyPr/>
        <a:lstStyle/>
        <a:p>
          <a:endParaRPr lang="ru-KG"/>
        </a:p>
      </dgm:t>
    </dgm:pt>
    <dgm:pt modelId="{4D348FBB-ACAA-4414-A09A-69E93259E61C}" type="sibTrans" cxnId="{F974BBF6-2B07-41A3-890A-1FA66B59C100}">
      <dgm:prSet/>
      <dgm:spPr/>
      <dgm:t>
        <a:bodyPr/>
        <a:lstStyle/>
        <a:p>
          <a:endParaRPr lang="ru-KG"/>
        </a:p>
      </dgm:t>
    </dgm:pt>
    <dgm:pt modelId="{987B92DE-E625-40E3-906D-A667F0C66D40}">
      <dgm:prSet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кызмат</a:t>
          </a:r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көрсөтүүлөр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b="1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0,0</a:t>
          </a:r>
          <a:r>
            <a:rPr lang="en-US" sz="1600" b="1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en-US" sz="1400" b="1" i="0" u="none" strike="noStrike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7D80DD-6B16-49FE-8CAA-98E65F54282D}" type="parTrans" cxnId="{040E7009-5B4F-4332-AFE4-33452E57333F}">
      <dgm:prSet/>
      <dgm:spPr/>
      <dgm:t>
        <a:bodyPr/>
        <a:lstStyle/>
        <a:p>
          <a:endParaRPr lang="ru-KG"/>
        </a:p>
      </dgm:t>
    </dgm:pt>
    <dgm:pt modelId="{8E1F15D7-90AD-41D5-9598-434F2054C80A}" type="sibTrans" cxnId="{040E7009-5B4F-4332-AFE4-33452E57333F}">
      <dgm:prSet/>
      <dgm:spPr/>
      <dgm:t>
        <a:bodyPr/>
        <a:lstStyle/>
        <a:p>
          <a:endParaRPr lang="ru-KG"/>
        </a:p>
      </dgm:t>
    </dgm:pt>
    <dgm:pt modelId="{F8A820B0-3B76-4510-8769-7BF0D1196A1B}" type="pres">
      <dgm:prSet presAssocID="{6B774B01-E6EF-45F0-8BA5-0284B299D28C}" presName="cycle" presStyleCnt="0">
        <dgm:presLayoutVars>
          <dgm:dir/>
          <dgm:resizeHandles val="exact"/>
        </dgm:presLayoutVars>
      </dgm:prSet>
      <dgm:spPr/>
    </dgm:pt>
    <dgm:pt modelId="{71DC0AB0-DFBE-46FE-B42D-9EE84AD82FC5}" type="pres">
      <dgm:prSet presAssocID="{B7E4E78B-163F-46F6-94DE-1AE7CA6A7521}" presName="node" presStyleLbl="node1" presStyleIdx="0" presStyleCnt="7" custScaleX="225718" custScaleY="144242">
        <dgm:presLayoutVars>
          <dgm:bulletEnabled val="1"/>
        </dgm:presLayoutVars>
      </dgm:prSet>
      <dgm:spPr/>
    </dgm:pt>
    <dgm:pt modelId="{CF2D2F40-B5A7-492E-96F1-71928CBF0834}" type="pres">
      <dgm:prSet presAssocID="{B7E4E78B-163F-46F6-94DE-1AE7CA6A7521}" presName="spNode" presStyleCnt="0"/>
      <dgm:spPr/>
    </dgm:pt>
    <dgm:pt modelId="{415D9CC7-C037-49DC-91D1-A7C65B95F89B}" type="pres">
      <dgm:prSet presAssocID="{591EF815-8D59-448B-8BA2-7C5EAA016CEE}" presName="sibTrans" presStyleLbl="sibTrans1D1" presStyleIdx="0" presStyleCnt="7"/>
      <dgm:spPr/>
    </dgm:pt>
    <dgm:pt modelId="{4B4EAA86-5301-493E-AD78-50556DD70C76}" type="pres">
      <dgm:prSet presAssocID="{E63C8981-10A2-403B-AD72-66480D8FBCBC}" presName="node" presStyleLbl="node1" presStyleIdx="1" presStyleCnt="7" custScaleX="175154" custScaleY="151409" custRadScaleRad="105860" custRadScaleInc="62962">
        <dgm:presLayoutVars>
          <dgm:bulletEnabled val="1"/>
        </dgm:presLayoutVars>
      </dgm:prSet>
      <dgm:spPr/>
    </dgm:pt>
    <dgm:pt modelId="{84883243-9CE9-417D-B8A3-5AA6CF245CAB}" type="pres">
      <dgm:prSet presAssocID="{E63C8981-10A2-403B-AD72-66480D8FBCBC}" presName="spNode" presStyleCnt="0"/>
      <dgm:spPr/>
    </dgm:pt>
    <dgm:pt modelId="{57C49934-BFC7-4EDE-9C31-B436A6D4F0CD}" type="pres">
      <dgm:prSet presAssocID="{C939C6FA-D4B2-4816-8619-D0D696B18D88}" presName="sibTrans" presStyleLbl="sibTrans1D1" presStyleIdx="1" presStyleCnt="7"/>
      <dgm:spPr/>
    </dgm:pt>
    <dgm:pt modelId="{75C264FB-1D79-4448-BF0E-15ABF121F75A}" type="pres">
      <dgm:prSet presAssocID="{84E25E53-22F2-4E89-929D-A16C9FBC140A}" presName="node" presStyleLbl="node1" presStyleIdx="2" presStyleCnt="7" custScaleX="220489" custScaleY="203445" custRadScaleRad="107849" custRadScaleInc="20438">
        <dgm:presLayoutVars>
          <dgm:bulletEnabled val="1"/>
        </dgm:presLayoutVars>
      </dgm:prSet>
      <dgm:spPr/>
    </dgm:pt>
    <dgm:pt modelId="{0E9CB657-3C0B-4BCF-AA72-D92D8787F528}" type="pres">
      <dgm:prSet presAssocID="{84E25E53-22F2-4E89-929D-A16C9FBC140A}" presName="spNode" presStyleCnt="0"/>
      <dgm:spPr/>
    </dgm:pt>
    <dgm:pt modelId="{E01BC307-734B-45CB-BD4C-5BBE3BFF5AFB}" type="pres">
      <dgm:prSet presAssocID="{04077CD9-ABC5-42CD-A7FF-D7FD7D6D016E}" presName="sibTrans" presStyleLbl="sibTrans1D1" presStyleIdx="2" presStyleCnt="7"/>
      <dgm:spPr/>
    </dgm:pt>
    <dgm:pt modelId="{19BFD9C0-E6EC-4551-8F44-E776B7BF6C35}" type="pres">
      <dgm:prSet presAssocID="{987B92DE-E625-40E3-906D-A667F0C66D40}" presName="node" presStyleLbl="node1" presStyleIdx="3" presStyleCnt="7" custScaleX="198577" custScaleY="127313" custRadScaleRad="102809" custRadScaleInc="-56218">
        <dgm:presLayoutVars>
          <dgm:bulletEnabled val="1"/>
        </dgm:presLayoutVars>
      </dgm:prSet>
      <dgm:spPr/>
    </dgm:pt>
    <dgm:pt modelId="{5359DF97-AADE-4A90-B847-D7B68F49B6CC}" type="pres">
      <dgm:prSet presAssocID="{987B92DE-E625-40E3-906D-A667F0C66D40}" presName="spNode" presStyleCnt="0"/>
      <dgm:spPr/>
    </dgm:pt>
    <dgm:pt modelId="{2D507589-D1E3-4897-AF37-DD6D21580816}" type="pres">
      <dgm:prSet presAssocID="{8E1F15D7-90AD-41D5-9598-434F2054C80A}" presName="sibTrans" presStyleLbl="sibTrans1D1" presStyleIdx="3" presStyleCnt="7"/>
      <dgm:spPr/>
    </dgm:pt>
    <dgm:pt modelId="{BC4A1C8D-E30F-4ED1-BA5E-8852B6044F2D}" type="pres">
      <dgm:prSet presAssocID="{826B0B40-0527-4C73-93CC-FCA95986A4D8}" presName="node" presStyleLbl="node1" presStyleIdx="4" presStyleCnt="7" custScaleX="145928" custScaleY="165874">
        <dgm:presLayoutVars>
          <dgm:bulletEnabled val="1"/>
        </dgm:presLayoutVars>
      </dgm:prSet>
      <dgm:spPr/>
    </dgm:pt>
    <dgm:pt modelId="{B33E28FD-3E8B-439E-A757-00E1C307665B}" type="pres">
      <dgm:prSet presAssocID="{826B0B40-0527-4C73-93CC-FCA95986A4D8}" presName="spNode" presStyleCnt="0"/>
      <dgm:spPr/>
    </dgm:pt>
    <dgm:pt modelId="{DDED9F27-E88B-4A14-96B1-164AF8F83C74}" type="pres">
      <dgm:prSet presAssocID="{4D348FBB-ACAA-4414-A09A-69E93259E61C}" presName="sibTrans" presStyleLbl="sibTrans1D1" presStyleIdx="4" presStyleCnt="7"/>
      <dgm:spPr/>
    </dgm:pt>
    <dgm:pt modelId="{BFE1C033-949B-4D65-BB17-8DCDCBF8F4FC}" type="pres">
      <dgm:prSet presAssocID="{B99D86CC-313F-43AA-9206-FEEB03E9625B}" presName="node" presStyleLbl="node1" presStyleIdx="5" presStyleCnt="7" custScaleX="154751" custScaleY="125678">
        <dgm:presLayoutVars>
          <dgm:bulletEnabled val="1"/>
        </dgm:presLayoutVars>
      </dgm:prSet>
      <dgm:spPr/>
    </dgm:pt>
    <dgm:pt modelId="{3E10A824-149C-4615-BE1E-4486C2115A98}" type="pres">
      <dgm:prSet presAssocID="{B99D86CC-313F-43AA-9206-FEEB03E9625B}" presName="spNode" presStyleCnt="0"/>
      <dgm:spPr/>
    </dgm:pt>
    <dgm:pt modelId="{934CE23D-9B87-490D-8368-AB1F5F313A26}" type="pres">
      <dgm:prSet presAssocID="{9232D753-3F29-4725-A767-1ECF560031E9}" presName="sibTrans" presStyleLbl="sibTrans1D1" presStyleIdx="5" presStyleCnt="7"/>
      <dgm:spPr/>
    </dgm:pt>
    <dgm:pt modelId="{5753DD01-C247-4D67-AED9-2F03B3AC4220}" type="pres">
      <dgm:prSet presAssocID="{97DA76FC-C9DB-461B-AE8A-56A298603F11}" presName="node" presStyleLbl="node1" presStyleIdx="6" presStyleCnt="7" custScaleX="190010" custScaleY="175550" custRadScaleRad="103270" custRadScaleInc="-75504">
        <dgm:presLayoutVars>
          <dgm:bulletEnabled val="1"/>
        </dgm:presLayoutVars>
      </dgm:prSet>
      <dgm:spPr/>
    </dgm:pt>
    <dgm:pt modelId="{176F0F9B-566D-4D4D-956A-FDD80AE0CE67}" type="pres">
      <dgm:prSet presAssocID="{97DA76FC-C9DB-461B-AE8A-56A298603F11}" presName="spNode" presStyleCnt="0"/>
      <dgm:spPr/>
    </dgm:pt>
    <dgm:pt modelId="{1986E64F-F9BA-4EC7-974C-FDD81DF01A99}" type="pres">
      <dgm:prSet presAssocID="{54E707A4-AAE4-4259-8E75-47A22308BD01}" presName="sibTrans" presStyleLbl="sibTrans1D1" presStyleIdx="6" presStyleCnt="7"/>
      <dgm:spPr/>
    </dgm:pt>
  </dgm:ptLst>
  <dgm:cxnLst>
    <dgm:cxn modelId="{040E7009-5B4F-4332-AFE4-33452E57333F}" srcId="{6B774B01-E6EF-45F0-8BA5-0284B299D28C}" destId="{987B92DE-E625-40E3-906D-A667F0C66D40}" srcOrd="3" destOrd="0" parTransId="{D67D80DD-6B16-49FE-8CAA-98E65F54282D}" sibTransId="{8E1F15D7-90AD-41D5-9598-434F2054C80A}"/>
    <dgm:cxn modelId="{C611B60F-14A6-4BB5-B429-AF6F82E86949}" type="presOf" srcId="{9232D753-3F29-4725-A767-1ECF560031E9}" destId="{934CE23D-9B87-490D-8368-AB1F5F313A26}" srcOrd="0" destOrd="0" presId="urn:microsoft.com/office/officeart/2005/8/layout/cycle6"/>
    <dgm:cxn modelId="{E444CD31-CB2A-450E-BBF2-754CE888C391}" type="presOf" srcId="{987B92DE-E625-40E3-906D-A667F0C66D40}" destId="{19BFD9C0-E6EC-4551-8F44-E776B7BF6C35}" srcOrd="0" destOrd="0" presId="urn:microsoft.com/office/officeart/2005/8/layout/cycle6"/>
    <dgm:cxn modelId="{DBD53135-D409-4A2F-98D4-DA5B48CD3F95}" type="presOf" srcId="{591EF815-8D59-448B-8BA2-7C5EAA016CEE}" destId="{415D9CC7-C037-49DC-91D1-A7C65B95F89B}" srcOrd="0" destOrd="0" presId="urn:microsoft.com/office/officeart/2005/8/layout/cycle6"/>
    <dgm:cxn modelId="{F0AED35E-07B7-45A5-884C-79216DB3C481}" srcId="{6B774B01-E6EF-45F0-8BA5-0284B299D28C}" destId="{84E25E53-22F2-4E89-929D-A16C9FBC140A}" srcOrd="2" destOrd="0" parTransId="{9A89B39A-3BA5-4F08-91C9-D17E1BCA8FE9}" sibTransId="{04077CD9-ABC5-42CD-A7FF-D7FD7D6D016E}"/>
    <dgm:cxn modelId="{EC753A60-8F8F-4C07-BB81-06786FF228B5}" type="presOf" srcId="{54E707A4-AAE4-4259-8E75-47A22308BD01}" destId="{1986E64F-F9BA-4EC7-974C-FDD81DF01A99}" srcOrd="0" destOrd="0" presId="urn:microsoft.com/office/officeart/2005/8/layout/cycle6"/>
    <dgm:cxn modelId="{72DAFE60-9330-4491-95F7-90E712EDEABE}" type="presOf" srcId="{B7E4E78B-163F-46F6-94DE-1AE7CA6A7521}" destId="{71DC0AB0-DFBE-46FE-B42D-9EE84AD82FC5}" srcOrd="0" destOrd="0" presId="urn:microsoft.com/office/officeart/2005/8/layout/cycle6"/>
    <dgm:cxn modelId="{A278A645-0F1B-4C17-891B-99BEDE6793DF}" type="presOf" srcId="{C939C6FA-D4B2-4816-8619-D0D696B18D88}" destId="{57C49934-BFC7-4EDE-9C31-B436A6D4F0CD}" srcOrd="0" destOrd="0" presId="urn:microsoft.com/office/officeart/2005/8/layout/cycle6"/>
    <dgm:cxn modelId="{F327C645-2FFE-4A93-9D7A-A0068133536C}" type="presOf" srcId="{84E25E53-22F2-4E89-929D-A16C9FBC140A}" destId="{75C264FB-1D79-4448-BF0E-15ABF121F75A}" srcOrd="0" destOrd="0" presId="urn:microsoft.com/office/officeart/2005/8/layout/cycle6"/>
    <dgm:cxn modelId="{BAEB9269-B5E5-4C0D-A06C-645CE9116441}" srcId="{6B774B01-E6EF-45F0-8BA5-0284B299D28C}" destId="{B7E4E78B-163F-46F6-94DE-1AE7CA6A7521}" srcOrd="0" destOrd="0" parTransId="{24AB4CC9-09C7-4156-A756-D732BD4D6115}" sibTransId="{591EF815-8D59-448B-8BA2-7C5EAA016CEE}"/>
    <dgm:cxn modelId="{F0B9736B-F081-4409-AC82-4957DC383E92}" type="presOf" srcId="{04077CD9-ABC5-42CD-A7FF-D7FD7D6D016E}" destId="{E01BC307-734B-45CB-BD4C-5BBE3BFF5AFB}" srcOrd="0" destOrd="0" presId="urn:microsoft.com/office/officeart/2005/8/layout/cycle6"/>
    <dgm:cxn modelId="{DD9F1C54-33B7-43E7-A2DA-0EE4416F6485}" type="presOf" srcId="{826B0B40-0527-4C73-93CC-FCA95986A4D8}" destId="{BC4A1C8D-E30F-4ED1-BA5E-8852B6044F2D}" srcOrd="0" destOrd="0" presId="urn:microsoft.com/office/officeart/2005/8/layout/cycle6"/>
    <dgm:cxn modelId="{81246859-333C-4007-8FC8-7710163F8172}" type="presOf" srcId="{6B774B01-E6EF-45F0-8BA5-0284B299D28C}" destId="{F8A820B0-3B76-4510-8769-7BF0D1196A1B}" srcOrd="0" destOrd="0" presId="urn:microsoft.com/office/officeart/2005/8/layout/cycle6"/>
    <dgm:cxn modelId="{46BF2A7A-B4EE-4BF6-A442-AF5A269DA2C3}" type="presOf" srcId="{B99D86CC-313F-43AA-9206-FEEB03E9625B}" destId="{BFE1C033-949B-4D65-BB17-8DCDCBF8F4FC}" srcOrd="0" destOrd="0" presId="urn:microsoft.com/office/officeart/2005/8/layout/cycle6"/>
    <dgm:cxn modelId="{23EC917B-979F-4237-90C3-CEC352DEE0EA}" type="presOf" srcId="{8E1F15D7-90AD-41D5-9598-434F2054C80A}" destId="{2D507589-D1E3-4897-AF37-DD6D21580816}" srcOrd="0" destOrd="0" presId="urn:microsoft.com/office/officeart/2005/8/layout/cycle6"/>
    <dgm:cxn modelId="{3FA7967C-DED1-4CED-927A-8595296A1E81}" srcId="{6B774B01-E6EF-45F0-8BA5-0284B299D28C}" destId="{97DA76FC-C9DB-461B-AE8A-56A298603F11}" srcOrd="6" destOrd="0" parTransId="{281E88B1-EBE6-463C-A325-2FCDD23A7020}" sibTransId="{54E707A4-AAE4-4259-8E75-47A22308BD01}"/>
    <dgm:cxn modelId="{6550AA81-13DE-4BD9-BC7F-4803AC6DFA5A}" type="presOf" srcId="{E63C8981-10A2-403B-AD72-66480D8FBCBC}" destId="{4B4EAA86-5301-493E-AD78-50556DD70C76}" srcOrd="0" destOrd="0" presId="urn:microsoft.com/office/officeart/2005/8/layout/cycle6"/>
    <dgm:cxn modelId="{1C690CAF-7E2D-407E-A6D2-8ADB2708087F}" type="presOf" srcId="{97DA76FC-C9DB-461B-AE8A-56A298603F11}" destId="{5753DD01-C247-4D67-AED9-2F03B3AC4220}" srcOrd="0" destOrd="0" presId="urn:microsoft.com/office/officeart/2005/8/layout/cycle6"/>
    <dgm:cxn modelId="{2CF972B2-9A2E-4B41-B1FF-CD6355491E2C}" type="presOf" srcId="{4D348FBB-ACAA-4414-A09A-69E93259E61C}" destId="{DDED9F27-E88B-4A14-96B1-164AF8F83C74}" srcOrd="0" destOrd="0" presId="urn:microsoft.com/office/officeart/2005/8/layout/cycle6"/>
    <dgm:cxn modelId="{A9A31BD7-ECD9-4119-8DD8-5115DA646F23}" srcId="{6B774B01-E6EF-45F0-8BA5-0284B299D28C}" destId="{E63C8981-10A2-403B-AD72-66480D8FBCBC}" srcOrd="1" destOrd="0" parTransId="{19A3430D-E20F-4092-96A7-AAEC00C71C67}" sibTransId="{C939C6FA-D4B2-4816-8619-D0D696B18D88}"/>
    <dgm:cxn modelId="{F974BBF6-2B07-41A3-890A-1FA66B59C100}" srcId="{6B774B01-E6EF-45F0-8BA5-0284B299D28C}" destId="{826B0B40-0527-4C73-93CC-FCA95986A4D8}" srcOrd="4" destOrd="0" parTransId="{A1D5D623-651B-491D-B364-A061162267C8}" sibTransId="{4D348FBB-ACAA-4414-A09A-69E93259E61C}"/>
    <dgm:cxn modelId="{CD9BFAFA-2BE7-47AD-BC31-6783EC0AD26D}" srcId="{6B774B01-E6EF-45F0-8BA5-0284B299D28C}" destId="{B99D86CC-313F-43AA-9206-FEEB03E9625B}" srcOrd="5" destOrd="0" parTransId="{EA7D635C-6648-499E-9C8E-313C9A6F7F8D}" sibTransId="{9232D753-3F29-4725-A767-1ECF560031E9}"/>
    <dgm:cxn modelId="{51869EBF-109D-46F9-83B3-4E34D54C02AB}" type="presParOf" srcId="{F8A820B0-3B76-4510-8769-7BF0D1196A1B}" destId="{71DC0AB0-DFBE-46FE-B42D-9EE84AD82FC5}" srcOrd="0" destOrd="0" presId="urn:microsoft.com/office/officeart/2005/8/layout/cycle6"/>
    <dgm:cxn modelId="{A53A25C4-8D9F-4878-9E2B-5B3DF79B7BC9}" type="presParOf" srcId="{F8A820B0-3B76-4510-8769-7BF0D1196A1B}" destId="{CF2D2F40-B5A7-492E-96F1-71928CBF0834}" srcOrd="1" destOrd="0" presId="urn:microsoft.com/office/officeart/2005/8/layout/cycle6"/>
    <dgm:cxn modelId="{04F36EDD-6B54-4691-AAF7-4234E943DE76}" type="presParOf" srcId="{F8A820B0-3B76-4510-8769-7BF0D1196A1B}" destId="{415D9CC7-C037-49DC-91D1-A7C65B95F89B}" srcOrd="2" destOrd="0" presId="urn:microsoft.com/office/officeart/2005/8/layout/cycle6"/>
    <dgm:cxn modelId="{97A7231C-629C-400F-8DC5-3354F4151CC6}" type="presParOf" srcId="{F8A820B0-3B76-4510-8769-7BF0D1196A1B}" destId="{4B4EAA86-5301-493E-AD78-50556DD70C76}" srcOrd="3" destOrd="0" presId="urn:microsoft.com/office/officeart/2005/8/layout/cycle6"/>
    <dgm:cxn modelId="{8D1E9BF5-1FF5-42C8-8F22-01507DC4EC2F}" type="presParOf" srcId="{F8A820B0-3B76-4510-8769-7BF0D1196A1B}" destId="{84883243-9CE9-417D-B8A3-5AA6CF245CAB}" srcOrd="4" destOrd="0" presId="urn:microsoft.com/office/officeart/2005/8/layout/cycle6"/>
    <dgm:cxn modelId="{F6E91CE3-048F-48D5-9C7F-3F517EE1DB63}" type="presParOf" srcId="{F8A820B0-3B76-4510-8769-7BF0D1196A1B}" destId="{57C49934-BFC7-4EDE-9C31-B436A6D4F0CD}" srcOrd="5" destOrd="0" presId="urn:microsoft.com/office/officeart/2005/8/layout/cycle6"/>
    <dgm:cxn modelId="{5FB4D7E4-7A2B-4528-B4E0-524AE93B7138}" type="presParOf" srcId="{F8A820B0-3B76-4510-8769-7BF0D1196A1B}" destId="{75C264FB-1D79-4448-BF0E-15ABF121F75A}" srcOrd="6" destOrd="0" presId="urn:microsoft.com/office/officeart/2005/8/layout/cycle6"/>
    <dgm:cxn modelId="{D87BE476-0BAA-4451-BA5D-0C80DE1F55EA}" type="presParOf" srcId="{F8A820B0-3B76-4510-8769-7BF0D1196A1B}" destId="{0E9CB657-3C0B-4BCF-AA72-D92D8787F528}" srcOrd="7" destOrd="0" presId="urn:microsoft.com/office/officeart/2005/8/layout/cycle6"/>
    <dgm:cxn modelId="{069A7C99-58D4-4713-8917-9A950A2CD54C}" type="presParOf" srcId="{F8A820B0-3B76-4510-8769-7BF0D1196A1B}" destId="{E01BC307-734B-45CB-BD4C-5BBE3BFF5AFB}" srcOrd="8" destOrd="0" presId="urn:microsoft.com/office/officeart/2005/8/layout/cycle6"/>
    <dgm:cxn modelId="{1EBDAC42-C1EF-4B51-8BBA-371702DC7E68}" type="presParOf" srcId="{F8A820B0-3B76-4510-8769-7BF0D1196A1B}" destId="{19BFD9C0-E6EC-4551-8F44-E776B7BF6C35}" srcOrd="9" destOrd="0" presId="urn:microsoft.com/office/officeart/2005/8/layout/cycle6"/>
    <dgm:cxn modelId="{C2FA3908-484B-47C1-B88B-AD5B0D660F88}" type="presParOf" srcId="{F8A820B0-3B76-4510-8769-7BF0D1196A1B}" destId="{5359DF97-AADE-4A90-B847-D7B68F49B6CC}" srcOrd="10" destOrd="0" presId="urn:microsoft.com/office/officeart/2005/8/layout/cycle6"/>
    <dgm:cxn modelId="{A3A54811-944B-45CA-95A7-126A58B42B76}" type="presParOf" srcId="{F8A820B0-3B76-4510-8769-7BF0D1196A1B}" destId="{2D507589-D1E3-4897-AF37-DD6D21580816}" srcOrd="11" destOrd="0" presId="urn:microsoft.com/office/officeart/2005/8/layout/cycle6"/>
    <dgm:cxn modelId="{600EA99E-2597-455D-B6B4-82114654D900}" type="presParOf" srcId="{F8A820B0-3B76-4510-8769-7BF0D1196A1B}" destId="{BC4A1C8D-E30F-4ED1-BA5E-8852B6044F2D}" srcOrd="12" destOrd="0" presId="urn:microsoft.com/office/officeart/2005/8/layout/cycle6"/>
    <dgm:cxn modelId="{8E64AD54-CE89-4F7E-9F1D-2B07149F6777}" type="presParOf" srcId="{F8A820B0-3B76-4510-8769-7BF0D1196A1B}" destId="{B33E28FD-3E8B-439E-A757-00E1C307665B}" srcOrd="13" destOrd="0" presId="urn:microsoft.com/office/officeart/2005/8/layout/cycle6"/>
    <dgm:cxn modelId="{77DC9463-4FAA-4567-9CB9-C58C0A8D1095}" type="presParOf" srcId="{F8A820B0-3B76-4510-8769-7BF0D1196A1B}" destId="{DDED9F27-E88B-4A14-96B1-164AF8F83C74}" srcOrd="14" destOrd="0" presId="urn:microsoft.com/office/officeart/2005/8/layout/cycle6"/>
    <dgm:cxn modelId="{F0DFE03D-2158-440D-8794-D6E177BC6A31}" type="presParOf" srcId="{F8A820B0-3B76-4510-8769-7BF0D1196A1B}" destId="{BFE1C033-949B-4D65-BB17-8DCDCBF8F4FC}" srcOrd="15" destOrd="0" presId="urn:microsoft.com/office/officeart/2005/8/layout/cycle6"/>
    <dgm:cxn modelId="{11FB4E2A-B4E7-4D26-8069-B633283114FE}" type="presParOf" srcId="{F8A820B0-3B76-4510-8769-7BF0D1196A1B}" destId="{3E10A824-149C-4615-BE1E-4486C2115A98}" srcOrd="16" destOrd="0" presId="urn:microsoft.com/office/officeart/2005/8/layout/cycle6"/>
    <dgm:cxn modelId="{1EE1FC34-F65A-42C3-9DD7-C232451736B2}" type="presParOf" srcId="{F8A820B0-3B76-4510-8769-7BF0D1196A1B}" destId="{934CE23D-9B87-490D-8368-AB1F5F313A26}" srcOrd="17" destOrd="0" presId="urn:microsoft.com/office/officeart/2005/8/layout/cycle6"/>
    <dgm:cxn modelId="{CB5FBB49-6AF0-4844-94AE-07DBAB0052A8}" type="presParOf" srcId="{F8A820B0-3B76-4510-8769-7BF0D1196A1B}" destId="{5753DD01-C247-4D67-AED9-2F03B3AC4220}" srcOrd="18" destOrd="0" presId="urn:microsoft.com/office/officeart/2005/8/layout/cycle6"/>
    <dgm:cxn modelId="{52302CF2-41B9-4F67-813B-E24C212C1B3F}" type="presParOf" srcId="{F8A820B0-3B76-4510-8769-7BF0D1196A1B}" destId="{176F0F9B-566D-4D4D-956A-FDD80AE0CE67}" srcOrd="19" destOrd="0" presId="urn:microsoft.com/office/officeart/2005/8/layout/cycle6"/>
    <dgm:cxn modelId="{2AEE5107-618E-43A9-BD77-0CAB491FE1FC}" type="presParOf" srcId="{F8A820B0-3B76-4510-8769-7BF0D1196A1B}" destId="{1986E64F-F9BA-4EC7-974C-FDD81DF01A99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C0AB0-DFBE-46FE-B42D-9EE84AD82FC5}">
      <dsp:nvSpPr>
        <dsp:cNvPr id="0" name=""/>
        <dsp:cNvSpPr/>
      </dsp:nvSpPr>
      <dsp:spPr>
        <a:xfrm>
          <a:off x="3727769" y="-218054"/>
          <a:ext cx="2787425" cy="11578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600" b="1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шаардык</a:t>
          </a:r>
          <a:r>
            <a: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айылдык</a:t>
          </a:r>
          <a:r>
            <a: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телефон </a:t>
          </a:r>
          <a:r>
            <a:rPr lang="ru-RU" sz="1600" b="1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байланышы</a:t>
          </a:r>
          <a:endParaRPr lang="ru-RU" sz="1600" b="1" i="0" u="none" strike="noStrike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6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0,8</a:t>
          </a:r>
          <a:r>
            <a:rPr lang="en-US" sz="16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KG" sz="16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84289" y="-161534"/>
        <a:ext cx="2674385" cy="1044783"/>
      </dsp:txXfrm>
    </dsp:sp>
    <dsp:sp modelId="{415D9CC7-C037-49DC-91D1-A7C65B95F89B}">
      <dsp:nvSpPr>
        <dsp:cNvPr id="0" name=""/>
        <dsp:cNvSpPr/>
      </dsp:nvSpPr>
      <dsp:spPr>
        <a:xfrm>
          <a:off x="3781994" y="790512"/>
          <a:ext cx="4579956" cy="4579956"/>
        </a:xfrm>
        <a:custGeom>
          <a:avLst/>
          <a:gdLst/>
          <a:ahLst/>
          <a:cxnLst/>
          <a:rect l="0" t="0" r="0" b="0"/>
          <a:pathLst>
            <a:path>
              <a:moveTo>
                <a:pt x="2736214" y="43898"/>
              </a:moveTo>
              <a:arcTo wR="2289978" hR="2289978" stAng="16874211" swAng="452429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EAA86-5301-493E-AD78-50556DD70C76}">
      <dsp:nvSpPr>
        <dsp:cNvPr id="0" name=""/>
        <dsp:cNvSpPr/>
      </dsp:nvSpPr>
      <dsp:spPr>
        <a:xfrm>
          <a:off x="6184790" y="913383"/>
          <a:ext cx="2163003" cy="12153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уюлдук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кыймылдуу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электр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байланышы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600" b="1" i="0" u="none" strike="noStrike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600" b="1" i="0" u="none" strike="noStrike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42,0 </a:t>
          </a:r>
          <a:r>
            <a:rPr lang="en-US" sz="1600" b="1" i="0" u="none" strike="noStrike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KG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44119" y="972712"/>
        <a:ext cx="2044345" cy="1096694"/>
      </dsp:txXfrm>
    </dsp:sp>
    <dsp:sp modelId="{57C49934-BFC7-4EDE-9C31-B436A6D4F0CD}">
      <dsp:nvSpPr>
        <dsp:cNvPr id="0" name=""/>
        <dsp:cNvSpPr/>
      </dsp:nvSpPr>
      <dsp:spPr>
        <a:xfrm>
          <a:off x="3034908" y="588185"/>
          <a:ext cx="4579956" cy="4579956"/>
        </a:xfrm>
        <a:custGeom>
          <a:avLst/>
          <a:gdLst/>
          <a:ahLst/>
          <a:cxnLst/>
          <a:rect l="0" t="0" r="0" b="0"/>
          <a:pathLst>
            <a:path>
              <a:moveTo>
                <a:pt x="4455203" y="1544458"/>
              </a:moveTo>
              <a:arcTo wR="2289978" hR="2289978" stAng="20460038" swAng="609048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264FB-1D79-4448-BF0E-15ABF121F75A}">
      <dsp:nvSpPr>
        <dsp:cNvPr id="0" name=""/>
        <dsp:cNvSpPr/>
      </dsp:nvSpPr>
      <dsp:spPr>
        <a:xfrm>
          <a:off x="6129767" y="2529996"/>
          <a:ext cx="2722851" cy="16330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радиоэлектрондук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каражаттарды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жогорку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жыштыктагы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түзүлүштөрдү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колдонуунун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контролу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боюнча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i="0" u="none" strike="noStrik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600" b="1" i="0" u="none" strike="noStrike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0,9</a:t>
          </a:r>
          <a:r>
            <a:rPr lang="en-US" sz="1600" b="1" i="0" u="none" strike="noStrike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KG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09486" y="2609715"/>
        <a:ext cx="2563413" cy="1473604"/>
      </dsp:txXfrm>
    </dsp:sp>
    <dsp:sp modelId="{E01BC307-734B-45CB-BD4C-5BBE3BFF5AFB}">
      <dsp:nvSpPr>
        <dsp:cNvPr id="0" name=""/>
        <dsp:cNvSpPr/>
      </dsp:nvSpPr>
      <dsp:spPr>
        <a:xfrm>
          <a:off x="6672197" y="577221"/>
          <a:ext cx="4579956" cy="4579956"/>
        </a:xfrm>
        <a:custGeom>
          <a:avLst/>
          <a:gdLst/>
          <a:ahLst/>
          <a:cxnLst/>
          <a:rect l="0" t="0" r="0" b="0"/>
          <a:pathLst>
            <a:path>
              <a:moveTo>
                <a:pt x="401216" y="3584805"/>
              </a:moveTo>
              <a:arcTo wR="2289978" hR="2289978" stAng="8734062" swAng="18049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FD9C0-E6EC-4551-8F44-E776B7BF6C35}">
      <dsp:nvSpPr>
        <dsp:cNvPr id="0" name=""/>
        <dsp:cNvSpPr/>
      </dsp:nvSpPr>
      <dsp:spPr>
        <a:xfrm>
          <a:off x="5257537" y="4060075"/>
          <a:ext cx="2452257" cy="10219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кызмат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көрсөтүүлөр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u="none" strike="noStrik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0,0</a:t>
          </a:r>
          <a:r>
            <a:rPr lang="en-US" sz="1600" b="1" i="0" u="none" strike="noStrik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en-US" sz="1400" b="1" i="0" u="none" strike="noStrike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7424" y="4109962"/>
        <a:ext cx="2352483" cy="922160"/>
      </dsp:txXfrm>
    </dsp:sp>
    <dsp:sp modelId="{2D507589-D1E3-4897-AF37-DD6D21580816}">
      <dsp:nvSpPr>
        <dsp:cNvPr id="0" name=""/>
        <dsp:cNvSpPr/>
      </dsp:nvSpPr>
      <dsp:spPr>
        <a:xfrm>
          <a:off x="3454242" y="473561"/>
          <a:ext cx="4579956" cy="4579956"/>
        </a:xfrm>
        <a:custGeom>
          <a:avLst/>
          <a:gdLst/>
          <a:ahLst/>
          <a:cxnLst/>
          <a:rect l="0" t="0" r="0" b="0"/>
          <a:pathLst>
            <a:path>
              <a:moveTo>
                <a:pt x="1800979" y="4527137"/>
              </a:moveTo>
              <a:arcTo wR="2289978" hR="2289978" stAng="6139787" swAng="348718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A1C8D-E30F-4ED1-BA5E-8852B6044F2D}">
      <dsp:nvSpPr>
        <dsp:cNvPr id="0" name=""/>
        <dsp:cNvSpPr/>
      </dsp:nvSpPr>
      <dsp:spPr>
        <a:xfrm>
          <a:off x="3226854" y="4048302"/>
          <a:ext cx="1802086" cy="13314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Интернет-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каналдарды</a:t>
          </a:r>
          <a:b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берүү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боюнча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кызмат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көрсөтүүлөр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u="none" strike="noStrik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54,0</a:t>
          </a:r>
          <a:r>
            <a:rPr lang="en-US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91851" y="4113299"/>
        <a:ext cx="1672092" cy="1201468"/>
      </dsp:txXfrm>
    </dsp:sp>
    <dsp:sp modelId="{DDED9F27-E88B-4A14-96B1-164AF8F83C74}">
      <dsp:nvSpPr>
        <dsp:cNvPr id="0" name=""/>
        <dsp:cNvSpPr/>
      </dsp:nvSpPr>
      <dsp:spPr>
        <a:xfrm>
          <a:off x="2831503" y="360856"/>
          <a:ext cx="4579956" cy="4579956"/>
        </a:xfrm>
        <a:custGeom>
          <a:avLst/>
          <a:gdLst/>
          <a:ahLst/>
          <a:cxnLst/>
          <a:rect l="0" t="0" r="0" b="0"/>
          <a:pathLst>
            <a:path>
              <a:moveTo>
                <a:pt x="473089" y="3683862"/>
              </a:moveTo>
              <a:arcTo wR="2289978" hR="2289978" stAng="8550313" swAng="665991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E1C033-949B-4D65-BB17-8DCDCBF8F4FC}">
      <dsp:nvSpPr>
        <dsp:cNvPr id="0" name=""/>
        <dsp:cNvSpPr/>
      </dsp:nvSpPr>
      <dsp:spPr>
        <a:xfrm>
          <a:off x="1933396" y="2655997"/>
          <a:ext cx="1911043" cy="10088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радио -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телекөрсөтүү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b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программаларын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көрсөтүү</a:t>
          </a:r>
          <a:r>
            <a:rPr lang="en-US" sz="1600" b="1" i="0" u="none" strike="noStrik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u="none" strike="noStrik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2,0</a:t>
          </a:r>
          <a:r>
            <a:rPr lang="en-US" sz="1600" b="1" i="0" u="none" strike="noStrik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en-US" sz="1400" b="1" i="0" u="none" strike="noStrike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82642" y="2705243"/>
        <a:ext cx="1812551" cy="910318"/>
      </dsp:txXfrm>
    </dsp:sp>
    <dsp:sp modelId="{934CE23D-9B87-490D-8368-AB1F5F313A26}">
      <dsp:nvSpPr>
        <dsp:cNvPr id="0" name=""/>
        <dsp:cNvSpPr/>
      </dsp:nvSpPr>
      <dsp:spPr>
        <a:xfrm>
          <a:off x="2768479" y="-167555"/>
          <a:ext cx="4579956" cy="4579956"/>
        </a:xfrm>
        <a:custGeom>
          <a:avLst/>
          <a:gdLst/>
          <a:ahLst/>
          <a:cxnLst/>
          <a:rect l="0" t="0" r="0" b="0"/>
          <a:pathLst>
            <a:path>
              <a:moveTo>
                <a:pt x="62268" y="2820364"/>
              </a:moveTo>
              <a:arcTo wR="2289978" hR="2289978" stAng="9996481" swAng="48272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3DD01-C247-4D67-AED9-2F03B3AC4220}">
      <dsp:nvSpPr>
        <dsp:cNvPr id="0" name=""/>
        <dsp:cNvSpPr/>
      </dsp:nvSpPr>
      <dsp:spPr>
        <a:xfrm>
          <a:off x="1816040" y="923409"/>
          <a:ext cx="2346462" cy="14091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аралык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эл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аралык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телефон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байланышы</a:t>
          </a:r>
          <a:b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600" b="1" i="0" u="none" strike="noStrik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0,3 %</a:t>
          </a:r>
        </a:p>
      </dsp:txBody>
      <dsp:txXfrm>
        <a:off x="1884828" y="992197"/>
        <a:ext cx="2208886" cy="1271554"/>
      </dsp:txXfrm>
    </dsp:sp>
    <dsp:sp modelId="{1986E64F-F9BA-4EC7-974C-FDD81DF01A99}">
      <dsp:nvSpPr>
        <dsp:cNvPr id="0" name=""/>
        <dsp:cNvSpPr/>
      </dsp:nvSpPr>
      <dsp:spPr>
        <a:xfrm>
          <a:off x="2184975" y="708487"/>
          <a:ext cx="4579956" cy="4579956"/>
        </a:xfrm>
        <a:custGeom>
          <a:avLst/>
          <a:gdLst/>
          <a:ahLst/>
          <a:cxnLst/>
          <a:rect l="0" t="0" r="0" b="0"/>
          <a:pathLst>
            <a:path>
              <a:moveTo>
                <a:pt x="1323566" y="213912"/>
              </a:moveTo>
              <a:arcTo wR="2289978" hR="2289978" stAng="14702277" swAng="35153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diagramQuickStyle" Target="../diagrams/quickStyle1.xml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diagramData" Target="../diagrams/data1.xml"/><Relationship Id="rId5" Type="http://schemas.openxmlformats.org/officeDocument/2006/relationships/image" Target="../media/image5.svg"/><Relationship Id="rId15" Type="http://schemas.microsoft.com/office/2007/relationships/diagramDrawing" Target="../diagrams/drawing1.xml"/><Relationship Id="rId10" Type="http://schemas.openxmlformats.org/officeDocument/2006/relationships/image" Target="../media/image1.jpe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661072"/>
          </a:xfrm>
        </p:spPr>
        <p:txBody>
          <a:bodyPr>
            <a:normAutofit/>
          </a:bodyPr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2024 -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жылдын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kumimoji="0" lang="ky-K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биринчи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ky-K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жарым жылдыгындагы жана 2023 - жылдагы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байланыш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кызмат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көрсөтүүлөрү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тууралуу</a:t>
            </a:r>
            <a:endParaRPr lang="ky-KG" sz="4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11390"/>
            <a:ext cx="9144000" cy="1655762"/>
          </a:xfrm>
        </p:spPr>
        <p:txBody>
          <a:bodyPr>
            <a:normAutofit/>
          </a:bodyPr>
          <a:lstStyle/>
          <a:p>
            <a:r>
              <a:rPr lang="ru-RU" dirty="0" err="1"/>
              <a:t>Л.А.Текеева</a:t>
            </a:r>
            <a:r>
              <a:rPr lang="ru-RU" dirty="0"/>
              <a:t>, </a:t>
            </a:r>
            <a:r>
              <a:rPr lang="ru-RU" dirty="0" err="1"/>
              <a:t>керектөө</a:t>
            </a:r>
            <a:r>
              <a:rPr lang="ru-RU" dirty="0"/>
              <a:t> </a:t>
            </a:r>
            <a:r>
              <a:rPr lang="ru-RU" dirty="0" err="1"/>
              <a:t>рыногу</a:t>
            </a:r>
            <a:r>
              <a:rPr lang="ru-RU" dirty="0"/>
              <a:t>, </a:t>
            </a:r>
            <a:r>
              <a:rPr lang="ru-RU" dirty="0" err="1"/>
              <a:t>маалыматтык-коммуникациялык</a:t>
            </a:r>
            <a:r>
              <a:rPr lang="ru-RU" dirty="0"/>
              <a:t> технология</a:t>
            </a:r>
            <a:r>
              <a:rPr lang="ky-KG" dirty="0"/>
              <a:t>лар жана</a:t>
            </a:r>
            <a:r>
              <a:rPr lang="ru-RU" dirty="0"/>
              <a:t> туризм </a:t>
            </a:r>
            <a:r>
              <a:rPr lang="ru-RU" dirty="0" err="1"/>
              <a:t>статистикасы</a:t>
            </a:r>
            <a:r>
              <a:rPr lang="ru-RU" dirty="0"/>
              <a:t> </a:t>
            </a:r>
            <a:r>
              <a:rPr lang="ru-RU" dirty="0" err="1"/>
              <a:t>башкармалыгынын</a:t>
            </a:r>
            <a:r>
              <a:rPr lang="ru-RU" dirty="0"/>
              <a:t> </a:t>
            </a:r>
            <a:r>
              <a:rPr lang="ru-RU" dirty="0" err="1"/>
              <a:t>начальниги</a:t>
            </a:r>
            <a:r>
              <a:rPr lang="ru-RU" dirty="0"/>
              <a:t> </a:t>
            </a:r>
          </a:p>
          <a:p>
            <a:r>
              <a:rPr lang="ru-RU" dirty="0"/>
              <a:t> 10 июль, 2024 - ж.</a:t>
            </a:r>
            <a:endParaRPr lang="ky-KG" dirty="0"/>
          </a:p>
        </p:txBody>
      </p:sp>
      <p:pic>
        <p:nvPicPr>
          <p:cNvPr id="4" name="Picture 4" descr="logo NSC">
            <a:extLst>
              <a:ext uri="{FF2B5EF4-FFF2-40B4-BE49-F238E27FC236}">
                <a16:creationId xmlns:a16="http://schemas.microsoft.com/office/drawing/2014/main" id="{30278277-93A1-4DFA-9106-A603E1F3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20" y="0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6A393-2E99-7689-A393-C32F28ED3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ky-K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Байланыш кызмат көрсөтүүлөрүнөн </a:t>
            </a:r>
            <a:br>
              <a:rPr kumimoji="0" lang="ky-K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ky-K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түшкөн кирешелер</a:t>
            </a:r>
            <a:endParaRPr lang="ru-KG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859F434-AB23-4AC8-84A7-2C8C6EE4F8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566501"/>
              </p:ext>
            </p:extLst>
          </p:nvPr>
        </p:nvGraphicFramePr>
        <p:xfrm>
          <a:off x="838200" y="1690688"/>
          <a:ext cx="10515600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4" descr="logo NSC">
            <a:extLst>
              <a:ext uri="{FF2B5EF4-FFF2-40B4-BE49-F238E27FC236}">
                <a16:creationId xmlns:a16="http://schemas.microsoft.com/office/drawing/2014/main" id="{72B91D69-37F4-242E-165B-025AC2B61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" y="0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0047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9ECAA01-D15F-4DBE-BF65-19746FAA9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850734"/>
              </p:ext>
            </p:extLst>
          </p:nvPr>
        </p:nvGraphicFramePr>
        <p:xfrm>
          <a:off x="76200" y="1"/>
          <a:ext cx="12115801" cy="6832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6633">
                  <a:extLst>
                    <a:ext uri="{9D8B030D-6E8A-4147-A177-3AD203B41FA5}">
                      <a16:colId xmlns:a16="http://schemas.microsoft.com/office/drawing/2014/main" val="2091993978"/>
                    </a:ext>
                  </a:extLst>
                </a:gridCol>
                <a:gridCol w="1536472">
                  <a:extLst>
                    <a:ext uri="{9D8B030D-6E8A-4147-A177-3AD203B41FA5}">
                      <a16:colId xmlns:a16="http://schemas.microsoft.com/office/drawing/2014/main" val="1945357401"/>
                    </a:ext>
                  </a:extLst>
                </a:gridCol>
                <a:gridCol w="1962856">
                  <a:extLst>
                    <a:ext uri="{9D8B030D-6E8A-4147-A177-3AD203B41FA5}">
                      <a16:colId xmlns:a16="http://schemas.microsoft.com/office/drawing/2014/main" val="2486863676"/>
                    </a:ext>
                  </a:extLst>
                </a:gridCol>
                <a:gridCol w="2101086">
                  <a:extLst>
                    <a:ext uri="{9D8B030D-6E8A-4147-A177-3AD203B41FA5}">
                      <a16:colId xmlns:a16="http://schemas.microsoft.com/office/drawing/2014/main" val="3407063690"/>
                    </a:ext>
                  </a:extLst>
                </a:gridCol>
                <a:gridCol w="1658754">
                  <a:extLst>
                    <a:ext uri="{9D8B030D-6E8A-4147-A177-3AD203B41FA5}">
                      <a16:colId xmlns:a16="http://schemas.microsoft.com/office/drawing/2014/main" val="1129348872"/>
                    </a:ext>
                  </a:extLst>
                </a:gridCol>
              </a:tblGrid>
              <a:tr h="341630">
                <a:tc>
                  <a:txBody>
                    <a:bodyPr/>
                    <a:lstStyle/>
                    <a:p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32444"/>
                  </a:ext>
                </a:extLst>
              </a:tr>
              <a:tr h="590088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</a:t>
                      </a:r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</a:p>
                    <a:p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600" b="1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бардыгы</a:t>
                      </a:r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600" b="1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млн.сом</a:t>
                      </a:r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y-KG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22 614,1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25 759,8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29 656,7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33 541,0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677327"/>
                  </a:ext>
                </a:extLst>
              </a:tr>
              <a:tr h="590088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телеграфтык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көрсөтүүлөрү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95913"/>
                  </a:ext>
                </a:extLst>
              </a:tr>
              <a:tr h="590088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телефон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ичинде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342,1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52523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шаар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телефон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байланышы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824424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эл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телефон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байланышы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662273"/>
                  </a:ext>
                </a:extLst>
              </a:tr>
              <a:tr h="590088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шаардык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айылдык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телефон 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байланышы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361,9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73978"/>
                  </a:ext>
                </a:extLst>
              </a:tr>
              <a:tr h="590088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телекөрсөтүү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программаларын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боюнча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1 541,5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914,1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894,3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686,0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075531"/>
                  </a:ext>
                </a:extLst>
              </a:tr>
              <a:tr h="590088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уюлдук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кыймылдуу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байланышынын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көрсөтүүлөрү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10 899,2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12 438,0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13 446,8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14 094,3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07162"/>
                  </a:ext>
                </a:extLst>
              </a:tr>
              <a:tr h="1087004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маалыматтарды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берүү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Интернет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тармагына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кирүү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телематикалык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трафикти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өткөрүү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9 057,6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10 623,6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14 644,4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18 101,7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89521"/>
                  </a:ext>
                </a:extLst>
              </a:tr>
              <a:tr h="838547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радиоэлектрондук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каражаттарды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жогорку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жыштыктагы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түзүлүштөрдү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колдонуу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боюнча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контроль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1 283,2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849333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башка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44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44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Центр обработки вызовов со сплошной заливкой">
            <a:extLst>
              <a:ext uri="{FF2B5EF4-FFF2-40B4-BE49-F238E27FC236}">
                <a16:creationId xmlns:a16="http://schemas.microsoft.com/office/drawing/2014/main" id="{55C5113F-3C07-02BC-FEE2-3E17D9011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7404" y="3267501"/>
            <a:ext cx="914400" cy="914400"/>
          </a:xfrm>
          <a:prstGeom prst="rect">
            <a:avLst/>
          </a:prstGeom>
        </p:spPr>
      </p:pic>
      <p:pic>
        <p:nvPicPr>
          <p:cNvPr id="6" name="Рисунок 5" descr="Электронная почта со сплошной заливкой">
            <a:extLst>
              <a:ext uri="{FF2B5EF4-FFF2-40B4-BE49-F238E27FC236}">
                <a16:creationId xmlns:a16="http://schemas.microsoft.com/office/drawing/2014/main" id="{51FD56D1-60D8-BD75-9FC6-8ECBD408F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2397" y="404364"/>
            <a:ext cx="914400" cy="914400"/>
          </a:xfrm>
          <a:prstGeom prst="rect">
            <a:avLst/>
          </a:prstGeom>
        </p:spPr>
      </p:pic>
      <p:pic>
        <p:nvPicPr>
          <p:cNvPr id="8" name="Рисунок 7" descr="Отправить со сплошной заливкой">
            <a:extLst>
              <a:ext uri="{FF2B5EF4-FFF2-40B4-BE49-F238E27FC236}">
                <a16:creationId xmlns:a16="http://schemas.microsoft.com/office/drawing/2014/main" id="{F4F93A78-92D6-1E07-7E62-EB8D477ACC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14054" y="1611596"/>
            <a:ext cx="914400" cy="1042618"/>
          </a:xfrm>
          <a:prstGeom prst="rect">
            <a:avLst/>
          </a:prstGeom>
        </p:spPr>
      </p:pic>
      <p:pic>
        <p:nvPicPr>
          <p:cNvPr id="14" name="Рисунок 13" descr="Динамик телефона  со сплошной заливкой">
            <a:extLst>
              <a:ext uri="{FF2B5EF4-FFF2-40B4-BE49-F238E27FC236}">
                <a16:creationId xmlns:a16="http://schemas.microsoft.com/office/drawing/2014/main" id="{84FEA4EC-3EBC-F977-0DC1-53AC0ADD18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2286" y="1484542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96142F0-75E6-C4EC-86AC-49AFE8668E25}"/>
              </a:ext>
            </a:extLst>
          </p:cNvPr>
          <p:cNvSpPr txBox="1"/>
          <p:nvPr/>
        </p:nvSpPr>
        <p:spPr>
          <a:xfrm>
            <a:off x="9236467" y="6420116"/>
            <a:ext cx="2702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www.stat.gov.kg</a:t>
            </a:r>
            <a:endParaRPr lang="ru-K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4" descr="logo NSC">
            <a:extLst>
              <a:ext uri="{FF2B5EF4-FFF2-40B4-BE49-F238E27FC236}">
                <a16:creationId xmlns:a16="http://schemas.microsoft.com/office/drawing/2014/main" id="{ABCAE50B-77ED-C543-7DBB-6A7FFD5B9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345" y="0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C18C6DE-7CA6-2B4D-63DE-50F714681A50}"/>
              </a:ext>
            </a:extLst>
          </p:cNvPr>
          <p:cNvSpPr txBox="1">
            <a:spLocks/>
          </p:cNvSpPr>
          <p:nvPr/>
        </p:nvSpPr>
        <p:spPr>
          <a:xfrm>
            <a:off x="3086099" y="348765"/>
            <a:ext cx="6734175" cy="825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Байланыш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кызмат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көрсөтүүлөрүнүн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курамы</a:t>
            </a:r>
            <a:endParaRPr lang="ky-K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3CE0E397-4748-46BB-B873-01DF623DCC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8439175"/>
              </p:ext>
            </p:extLst>
          </p:nvPr>
        </p:nvGraphicFramePr>
        <p:xfrm>
          <a:off x="962287" y="1484542"/>
          <a:ext cx="10648868" cy="5161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48302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77F88-D2E0-483E-B7D0-FFE6A5CDD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540"/>
            <a:ext cx="10744200" cy="1584085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3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Стационардык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мобилдик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телефон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түйүндөрүнүн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абоненттеринин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</a:t>
            </a:r>
            <a:b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Санариптик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өнүктүрүү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министрлигине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караштуу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Байланыш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тармагында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жөнгө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салуу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көзөмөлдөө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кызматтынын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маалыматтары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b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ky-KG" sz="22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C7BE8315-C580-42AB-ABC8-38922FBC73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46226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4" descr="logo NSC">
            <a:extLst>
              <a:ext uri="{FF2B5EF4-FFF2-40B4-BE49-F238E27FC236}">
                <a16:creationId xmlns:a16="http://schemas.microsoft.com/office/drawing/2014/main" id="{324A6B0D-401B-27FE-0AC9-0C83C1205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40" y="0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1503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6BC9B-3B35-4D63-BF35-414C81EC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4559"/>
          </a:xfrm>
        </p:spPr>
        <p:txBody>
          <a:bodyPr>
            <a:normAutofit/>
          </a:bodyPr>
          <a:lstStyle/>
          <a:p>
            <a:pPr algn="ctr"/>
            <a:r>
              <a:rPr lang="ky-KG" sz="3200" b="1" dirty="0">
                <a:latin typeface="Arial" panose="020B0604020202020204" pitchFamily="34" charset="0"/>
                <a:cs typeface="Arial" panose="020B0604020202020204" pitchFamily="34" charset="0"/>
              </a:rPr>
              <a:t>Байланыш абоненттеринин саны</a:t>
            </a:r>
            <a:br>
              <a:rPr lang="ky-K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000" i="1" dirty="0">
                <a:latin typeface="Arial" panose="020B0604020202020204" pitchFamily="34" charset="0"/>
                <a:cs typeface="Arial" panose="020B0604020202020204" pitchFamily="34" charset="0"/>
              </a:rPr>
              <a:t>( миң адамга алганда)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0D0421B-2DF5-49D9-A3D6-FBCDB9B696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389012"/>
              </p:ext>
            </p:extLst>
          </p:nvPr>
        </p:nvGraphicFramePr>
        <p:xfrm>
          <a:off x="838200" y="1619250"/>
          <a:ext cx="10515600" cy="455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4" descr="logo NSC">
            <a:extLst>
              <a:ext uri="{FF2B5EF4-FFF2-40B4-BE49-F238E27FC236}">
                <a16:creationId xmlns:a16="http://schemas.microsoft.com/office/drawing/2014/main" id="{E336530E-5D55-8B86-EA31-814C6F01D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15" y="14287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9678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27D28E0D-5067-4BC8-9DAF-D97084F175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341915"/>
              </p:ext>
            </p:extLst>
          </p:nvPr>
        </p:nvGraphicFramePr>
        <p:xfrm>
          <a:off x="66676" y="2"/>
          <a:ext cx="11887201" cy="6714696"/>
        </p:xfrm>
        <a:graphic>
          <a:graphicData uri="http://schemas.openxmlformats.org/drawingml/2006/table">
            <a:tbl>
              <a:tblPr/>
              <a:tblGrid>
                <a:gridCol w="2987783">
                  <a:extLst>
                    <a:ext uri="{9D8B030D-6E8A-4147-A177-3AD203B41FA5}">
                      <a16:colId xmlns:a16="http://schemas.microsoft.com/office/drawing/2014/main" val="1935325544"/>
                    </a:ext>
                  </a:extLst>
                </a:gridCol>
                <a:gridCol w="1104308">
                  <a:extLst>
                    <a:ext uri="{9D8B030D-6E8A-4147-A177-3AD203B41FA5}">
                      <a16:colId xmlns:a16="http://schemas.microsoft.com/office/drawing/2014/main" val="2566887022"/>
                    </a:ext>
                  </a:extLst>
                </a:gridCol>
                <a:gridCol w="1385797">
                  <a:extLst>
                    <a:ext uri="{9D8B030D-6E8A-4147-A177-3AD203B41FA5}">
                      <a16:colId xmlns:a16="http://schemas.microsoft.com/office/drawing/2014/main" val="4084802294"/>
                    </a:ext>
                  </a:extLst>
                </a:gridCol>
                <a:gridCol w="498021">
                  <a:extLst>
                    <a:ext uri="{9D8B030D-6E8A-4147-A177-3AD203B41FA5}">
                      <a16:colId xmlns:a16="http://schemas.microsoft.com/office/drawing/2014/main" val="2856482576"/>
                    </a:ext>
                  </a:extLst>
                </a:gridCol>
                <a:gridCol w="1385797">
                  <a:extLst>
                    <a:ext uri="{9D8B030D-6E8A-4147-A177-3AD203B41FA5}">
                      <a16:colId xmlns:a16="http://schemas.microsoft.com/office/drawing/2014/main" val="1572324744"/>
                    </a:ext>
                  </a:extLst>
                </a:gridCol>
                <a:gridCol w="1385797">
                  <a:extLst>
                    <a:ext uri="{9D8B030D-6E8A-4147-A177-3AD203B41FA5}">
                      <a16:colId xmlns:a16="http://schemas.microsoft.com/office/drawing/2014/main" val="1107118111"/>
                    </a:ext>
                  </a:extLst>
                </a:gridCol>
                <a:gridCol w="368104">
                  <a:extLst>
                    <a:ext uri="{9D8B030D-6E8A-4147-A177-3AD203B41FA5}">
                      <a16:colId xmlns:a16="http://schemas.microsoft.com/office/drawing/2014/main" val="1031477715"/>
                    </a:ext>
                  </a:extLst>
                </a:gridCol>
                <a:gridCol w="1385797">
                  <a:extLst>
                    <a:ext uri="{9D8B030D-6E8A-4147-A177-3AD203B41FA5}">
                      <a16:colId xmlns:a16="http://schemas.microsoft.com/office/drawing/2014/main" val="1882345646"/>
                    </a:ext>
                  </a:extLst>
                </a:gridCol>
                <a:gridCol w="1385797">
                  <a:extLst>
                    <a:ext uri="{9D8B030D-6E8A-4147-A177-3AD203B41FA5}">
                      <a16:colId xmlns:a16="http://schemas.microsoft.com/office/drawing/2014/main" val="1222103427"/>
                    </a:ext>
                  </a:extLst>
                </a:gridCol>
              </a:tblGrid>
              <a:tr h="533534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Байланыш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көрсөтүүлөрүнөн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түшкөн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кирешелер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сом  </a:t>
                      </a:r>
                      <a:endParaRPr lang="ru-RU" sz="1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516218"/>
                  </a:ext>
                </a:extLst>
              </a:tr>
              <a:tr h="44074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Байланыш кызмат көрсөтүүлөрү - бардыгы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анын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ичиндеги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калкка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 көрсөтүүлөр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 %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Калкка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көрсөтүүлөрдүн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үлүшү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  <a:endParaRPr lang="ky-KG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387670"/>
                  </a:ext>
                </a:extLst>
              </a:tr>
              <a:tr h="418282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262930"/>
                  </a:ext>
                </a:extLst>
              </a:tr>
              <a:tr h="380256">
                <a:tc>
                  <a:txBody>
                    <a:bodyPr/>
                    <a:lstStyle/>
                    <a:p>
                      <a:pPr algn="l" fontAlgn="ctr"/>
                      <a:r>
                        <a:rPr lang="ky-KG" sz="1600" b="1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Байланыш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29 659,7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33 541,0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26 721,5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469646"/>
                  </a:ext>
                </a:extLst>
              </a:tr>
              <a:tr h="3802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Документалдык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телеграфтык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730190"/>
                  </a:ext>
                </a:extLst>
              </a:tr>
              <a:tr h="489456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Шаар аралык телефон байланышы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388664"/>
                  </a:ext>
                </a:extLst>
              </a:tr>
              <a:tr h="427790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 аралык телефон байланышы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537430"/>
                  </a:ext>
                </a:extLst>
              </a:tr>
              <a:tr h="461309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Шаар жана айылдык телефон байланышы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986428"/>
                  </a:ext>
                </a:extLst>
              </a:tr>
              <a:tr h="461309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Радиобайланыш, радиоуктуруу жана телекөрсөтүү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894,3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724677"/>
                  </a:ext>
                </a:extLst>
              </a:tr>
              <a:tr h="915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Радиоэлектрондук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каражаттарды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жогорку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жыштыктагы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түзүлүштөрдү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колдонуунун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боюнча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контроль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8607594"/>
                  </a:ext>
                </a:extLst>
              </a:tr>
              <a:tr h="49173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Интернет-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тармагын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камсыздоо</a:t>
                      </a:r>
                      <a:b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боюнча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көрсөтүүлөр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14 644,4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18 101,7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10 783,1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13 146,0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666134"/>
                  </a:ext>
                </a:extLst>
              </a:tr>
              <a:tr h="87375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Уюлдук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кыймылдуу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электрбайланышынын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көрсөтүүлөрү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13 446,8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14 094,3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11 711,5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13 379,3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33532"/>
                  </a:ext>
                </a:extLst>
              </a:tr>
              <a:tr h="440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Башка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байланыш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көрсөтүүлөрү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28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AE787652-0818-404E-843C-703667E06B1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57652710"/>
              </p:ext>
            </p:extLst>
          </p:nvPr>
        </p:nvGraphicFramePr>
        <p:xfrm>
          <a:off x="839788" y="469783"/>
          <a:ext cx="5157787" cy="592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DE1CBA82-81DD-4162-9685-FB38FBCBB9F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56979371"/>
              </p:ext>
            </p:extLst>
          </p:nvPr>
        </p:nvGraphicFramePr>
        <p:xfrm>
          <a:off x="6172200" y="536895"/>
          <a:ext cx="5183188" cy="5855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8810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114C834-8416-ECE9-AB55-D2A194749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425"/>
            <a:ext cx="10515600" cy="46815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ky-KG" sz="4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y-KG" sz="4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y-KG" sz="5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 бурганыңыздарга </a:t>
            </a:r>
            <a:endParaRPr lang="en-US" sz="5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y-KG" sz="5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Рахмат!</a:t>
            </a:r>
          </a:p>
          <a:p>
            <a:pPr marL="0" indent="0" algn="ctr">
              <a:buNone/>
            </a:pPr>
            <a:endParaRPr lang="en-US" sz="4000" b="1" i="1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solidFill>
                  <a:srgbClr val="0070C0"/>
                </a:solidFill>
              </a:rPr>
              <a:t>www.stat.gov.kg</a:t>
            </a:r>
            <a:endParaRPr lang="ru-KG" sz="4000" dirty="0">
              <a:solidFill>
                <a:srgbClr val="0070C0"/>
              </a:solidFill>
            </a:endParaRPr>
          </a:p>
        </p:txBody>
      </p:sp>
      <p:pic>
        <p:nvPicPr>
          <p:cNvPr id="4" name="Picture 4" descr="logo NSC">
            <a:extLst>
              <a:ext uri="{FF2B5EF4-FFF2-40B4-BE49-F238E27FC236}">
                <a16:creationId xmlns:a16="http://schemas.microsoft.com/office/drawing/2014/main" id="{FF17EF82-0CE1-F9FD-9E48-5B4BBECD8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6675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44855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497</Words>
  <Application>Microsoft Office PowerPoint</Application>
  <PresentationFormat>Широкоэкранный</PresentationFormat>
  <Paragraphs>195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Times New Roman</vt:lpstr>
      <vt:lpstr>Тема Office</vt:lpstr>
      <vt:lpstr>2024 - жылдын  биринчи  жарым жылдыгындагы жана 2023 - жылдагы байланыш кызмат көрсөтүүлөрү тууралуу</vt:lpstr>
      <vt:lpstr>Байланыш кызмат көрсөтүүлөрүнөн  түшкөн кирешелер</vt:lpstr>
      <vt:lpstr>Презентация PowerPoint</vt:lpstr>
      <vt:lpstr>Презентация PowerPoint</vt:lpstr>
      <vt:lpstr> Стационардык жана мобилдик телефон түйүндөрүнүн  абоненттеринин саны (миң)  Кыргыз Республикасынын Санариптик өнүктүрүү министрлигине караштуу Байланыш тармагында жөнгө  салуу жана көзөмөлдөө  боюнча кызматтынын маалыматтары.   </vt:lpstr>
      <vt:lpstr>Байланыш абоненттеринин саны ( миң адамга алганда)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107</cp:revision>
  <cp:lastPrinted>2023-07-10T11:29:05Z</cp:lastPrinted>
  <dcterms:created xsi:type="dcterms:W3CDTF">2022-07-25T13:40:24Z</dcterms:created>
  <dcterms:modified xsi:type="dcterms:W3CDTF">2024-07-10T07:28:33Z</dcterms:modified>
</cp:coreProperties>
</file>