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13"/>
  </p:notesMasterIdLst>
  <p:sldIdLst>
    <p:sldId id="256" r:id="rId3"/>
    <p:sldId id="309" r:id="rId4"/>
    <p:sldId id="261" r:id="rId5"/>
    <p:sldId id="310" r:id="rId6"/>
    <p:sldId id="297" r:id="rId7"/>
    <p:sldId id="299" r:id="rId8"/>
    <p:sldId id="295" r:id="rId9"/>
    <p:sldId id="302" r:id="rId10"/>
    <p:sldId id="303" r:id="rId11"/>
    <p:sldId id="306" r:id="rId1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Обложка" id="{09BD8EDA-5430-4B4C-9E05-F32D4CA76277}">
          <p14:sldIdLst>
            <p14:sldId id="256"/>
          </p14:sldIdLst>
        </p14:section>
        <p14:section name="Основная часть" id="{1F1C8C30-0E0A-473A-85B6-DBD365E752C7}">
          <p14:sldIdLst>
            <p14:sldId id="309"/>
            <p14:sldId id="261"/>
            <p14:sldId id="310"/>
          </p14:sldIdLst>
        </p14:section>
        <p14:section name="Раздел без заголовка" id="{E66FFA75-655D-4846-9636-A9A538CD38DE}">
          <p14:sldIdLst>
            <p14:sldId id="297"/>
          </p14:sldIdLst>
        </p14:section>
        <p14:section name="Раздел без заголовка" id="{49A58466-5AA0-4E86-B227-0E984A441698}">
          <p14:sldIdLst>
            <p14:sldId id="299"/>
            <p14:sldId id="295"/>
            <p14:sldId id="302"/>
            <p14:sldId id="303"/>
          </p14:sldIdLst>
        </p14:section>
        <p14:section name="Последняя страница" id="{4FE91FCE-F239-445C-9A5B-61A7535B0391}">
          <p14:sldIdLst>
            <p14:sldId id="30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9696"/>
    <a:srgbClr val="FF9900"/>
    <a:srgbClr val="008000"/>
    <a:srgbClr val="009900"/>
    <a:srgbClr val="0099CC"/>
    <a:srgbClr val="FF6600"/>
    <a:srgbClr val="3366FF"/>
    <a:srgbClr val="33CC33"/>
    <a:srgbClr val="66CCFF"/>
    <a:srgbClr val="FFC7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03" autoAdjust="0"/>
    <p:restoredTop sz="94068" autoAdjust="0"/>
  </p:normalViewPr>
  <p:slideViewPr>
    <p:cSldViewPr snapToGrid="0">
      <p:cViewPr varScale="1">
        <p:scale>
          <a:sx n="68" d="100"/>
          <a:sy n="68" d="100"/>
        </p:scale>
        <p:origin x="612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FB91-E4E2-4F4A-9549-32C4CD7BFB74}" type="datetimeFigureOut">
              <a:rPr lang="ru-RU" smtClean="0"/>
              <a:t>15.07.2026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816FCC-19CE-4B9E-95B6-5266DFEBED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077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KG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816FCC-19CE-4B9E-95B6-5266DFEBED5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329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KG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816FCC-19CE-4B9E-95B6-5266DFEBED5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3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E4BF7D-6C8D-1CDB-2AB1-1552C6E510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61178F0-D41D-380B-7FD7-78F2F4F6A7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KG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83807F-57E1-354A-3C30-C921926950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C07B7A-DFA3-9836-9260-1517C4D096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816FCC-19CE-4B9E-95B6-5266DFEBED5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051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41F5E4-6299-6493-780B-57E6C3A52B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9AFCAA-A690-97DA-0A9B-47342E994F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KG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D7199EE-7587-B4DC-C669-D6F8A34273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385175-396F-273A-4D6D-549E989E97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816FCC-19CE-4B9E-95B6-5266DFEBED5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143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B99CE8-6C94-34C2-311F-88027506F3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7A7558F-B7D5-67A8-464B-39BB42C089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KG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756FD9-AF9A-D5A8-7D50-BC5424606A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5F846F-3881-208F-014C-358693AA1F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816FCC-19CE-4B9E-95B6-5266DFEBED5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4857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9E13A8-9215-5DA1-41B5-594F101C7D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5815A8C-8A5B-91BF-6DBB-05E40FE1DB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KG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7B9799-CFCD-D9E1-8802-9890E14244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C506E2-8997-6A99-A9BE-EACED366C3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816FCC-19CE-4B9E-95B6-5266DFEBED5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825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9D0B20-2974-BC7C-13EB-3E35D18C2D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1AE6D61-415B-3B55-2A8A-65DD0316E4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KG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00EFC2-F7C1-296A-B1B8-434C8C2FA9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EBE54C-B8C7-34AB-3E3E-CF29BED780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816FCC-19CE-4B9E-95B6-5266DFEBED5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4914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C16D9E-E985-F05C-65B8-824B0E575A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AE0033-BE09-C5F1-2A6E-FFD9B70F4A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KG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F6ADFC-A437-1C62-4900-E1DCB6914C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45E943-C2FC-AC37-7C5C-2F6025DB3C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816FCC-19CE-4B9E-95B6-5266DFEBED5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120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0254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5803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0730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AE23C6-22F8-0E68-8087-F4505786D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6FB8FF0-8C69-4F30-7AA7-E4A0D04CE5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66500" y="6350923"/>
            <a:ext cx="12300065" cy="52370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0FFEE43-4DC5-016E-8357-9A938A274F3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851" y="5599921"/>
            <a:ext cx="1154083" cy="115408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7982F31-5075-74ED-6E8B-B0BFDEE86DB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2942" y="6509809"/>
            <a:ext cx="1328394" cy="23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086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b="1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t.gov.k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2">
            <a:extLst>
              <a:ext uri="{FF2B5EF4-FFF2-40B4-BE49-F238E27FC236}">
                <a16:creationId xmlns:a16="http://schemas.microsoft.com/office/drawing/2014/main" id="{6E6B8F1C-3146-A55C-E893-C16537806AF6}"/>
              </a:ext>
            </a:extLst>
          </p:cNvPr>
          <p:cNvSpPr txBox="1">
            <a:spLocks/>
          </p:cNvSpPr>
          <p:nvPr/>
        </p:nvSpPr>
        <p:spPr>
          <a:xfrm>
            <a:off x="4887883" y="5256515"/>
            <a:ext cx="6781800" cy="13255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6132D5C3-95C1-D5DC-3525-456EA284740D}"/>
              </a:ext>
            </a:extLst>
          </p:cNvPr>
          <p:cNvSpPr txBox="1">
            <a:spLocks/>
          </p:cNvSpPr>
          <p:nvPr/>
        </p:nvSpPr>
        <p:spPr>
          <a:xfrm>
            <a:off x="5728987" y="2576716"/>
            <a:ext cx="5596897" cy="2679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0000"/>
              </a:lnSpc>
            </a:pPr>
            <a:r>
              <a:rPr lang="en-US" sz="2400" b="1" dirty="0"/>
              <a:t>  </a:t>
            </a:r>
          </a:p>
          <a:p>
            <a:pPr algn="l">
              <a:lnSpc>
                <a:spcPct val="110000"/>
              </a:lnSpc>
            </a:pPr>
            <a:r>
              <a:rPr lang="ru-RU" sz="2400" b="1" dirty="0"/>
              <a:t>КЫРГЫЗ РЕСПУБЛИКАСЫНЫН                                ӨНӨР ЖАЙЫНЫН ӨН</a:t>
            </a:r>
            <a:r>
              <a:rPr lang="ru-RU" sz="2400" b="1" dirty="0">
                <a:sym typeface="+mn-ea"/>
              </a:rPr>
              <a:t>ҮГҮ</a:t>
            </a:r>
            <a:r>
              <a:rPr lang="ru-RU" sz="2400" b="1" dirty="0"/>
              <a:t>Ш</a:t>
            </a:r>
            <a:r>
              <a:rPr lang="ru-RU" sz="2400" b="1" dirty="0">
                <a:sym typeface="+mn-ea"/>
              </a:rPr>
              <a:t>Ү</a:t>
            </a:r>
          </a:p>
          <a:p>
            <a:pPr algn="l">
              <a:lnSpc>
                <a:spcPct val="110000"/>
              </a:lnSpc>
            </a:pPr>
            <a:r>
              <a:rPr lang="ru-RU" sz="2400" b="1" dirty="0"/>
              <a:t>2026 – ЖЫЛДЫН ЯНВАРЬ - ИЮНЬ </a:t>
            </a:r>
          </a:p>
          <a:p>
            <a:pPr algn="l">
              <a:lnSpc>
                <a:spcPct val="110000"/>
              </a:lnSpc>
            </a:pPr>
            <a:r>
              <a:rPr lang="ru-RU" sz="2400" b="1" dirty="0"/>
              <a:t>АЙЛАРЫНДА </a:t>
            </a:r>
          </a:p>
          <a:p>
            <a:pPr algn="l">
              <a:lnSpc>
                <a:spcPct val="110000"/>
              </a:lnSpc>
              <a:spcAft>
                <a:spcPts val="600"/>
              </a:spcAft>
            </a:pPr>
            <a:r>
              <a:rPr lang="ru-RU" sz="2000" dirty="0"/>
              <a:t>(ЫКЧАМ</a:t>
            </a:r>
            <a:r>
              <a:rPr lang="ru-RU" sz="2000" dirty="0">
                <a:sym typeface="+mn-ea"/>
              </a:rPr>
              <a:t> МААЛЫМАТТАР</a:t>
            </a:r>
            <a:r>
              <a:rPr lang="ru-RU" sz="2000" dirty="0"/>
              <a:t>)</a:t>
            </a:r>
            <a:endParaRPr lang="ru-RU" sz="2000" b="1" dirty="0"/>
          </a:p>
          <a:p>
            <a:pPr algn="l">
              <a:spcAft>
                <a:spcPts val="600"/>
              </a:spcAft>
            </a:pPr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1D05982-176F-E23D-2D78-EE78CD7D91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75315" cy="3358836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B24B81C-47B0-8346-579E-E33D0803701B}"/>
              </a:ext>
            </a:extLst>
          </p:cNvPr>
          <p:cNvSpPr/>
          <p:nvPr/>
        </p:nvSpPr>
        <p:spPr>
          <a:xfrm>
            <a:off x="7634093" y="5975175"/>
            <a:ext cx="434109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err="1">
                <a:ln w="3175" cmpd="sng">
                  <a:noFill/>
                </a:ln>
                <a:solidFill>
                  <a:srgbClr val="0066C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Өнөр</a:t>
            </a:r>
            <a:r>
              <a:rPr lang="ru-RU" sz="1100" dirty="0">
                <a:ln w="3175" cmpd="sng">
                  <a:noFill/>
                </a:ln>
                <a:solidFill>
                  <a:srgbClr val="0066C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100" dirty="0" err="1">
                <a:ln w="3175" cmpd="sng">
                  <a:noFill/>
                </a:ln>
                <a:solidFill>
                  <a:srgbClr val="0066C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жай</a:t>
            </a:r>
            <a:r>
              <a:rPr lang="ru-RU" sz="1100" dirty="0">
                <a:ln w="3175" cmpd="sng">
                  <a:noFill/>
                </a:ln>
                <a:solidFill>
                  <a:srgbClr val="0066C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100" dirty="0" err="1">
                <a:ln w="3175" cmpd="sng">
                  <a:noFill/>
                </a:ln>
                <a:solidFill>
                  <a:srgbClr val="0066C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жана</a:t>
            </a:r>
            <a:r>
              <a:rPr lang="ru-RU" sz="1100" dirty="0">
                <a:ln w="3175" cmpd="sng">
                  <a:noFill/>
                </a:ln>
                <a:solidFill>
                  <a:srgbClr val="0066C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энергетика </a:t>
            </a:r>
            <a:r>
              <a:rPr lang="ru-RU" sz="1100" dirty="0" err="1">
                <a:ln w="3175" cmpd="sng">
                  <a:noFill/>
                </a:ln>
                <a:solidFill>
                  <a:srgbClr val="0066C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бөлүмү</a:t>
            </a:r>
            <a:endParaRPr lang="ru-RU" sz="1100" dirty="0">
              <a:ln w="3175" cmpd="sng">
                <a:noFill/>
              </a:ln>
              <a:solidFill>
                <a:srgbClr val="0066CC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100" dirty="0">
                <a:ln w="3175" cmpd="sng">
                  <a:noFill/>
                </a:ln>
                <a:solidFill>
                  <a:srgbClr val="0066C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Кыргыз </a:t>
            </a:r>
            <a:r>
              <a:rPr lang="ru-RU" sz="1100" dirty="0" err="1">
                <a:ln w="3175" cmpd="sng">
                  <a:noFill/>
                </a:ln>
                <a:solidFill>
                  <a:srgbClr val="0066C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Республикасынын</a:t>
            </a:r>
            <a:r>
              <a:rPr lang="ru-RU" sz="1100" dirty="0">
                <a:ln w="3175" cmpd="sng">
                  <a:noFill/>
                </a:ln>
                <a:solidFill>
                  <a:srgbClr val="0066C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100" dirty="0" err="1">
                <a:ln w="3175" cmpd="sng">
                  <a:noFill/>
                </a:ln>
                <a:solidFill>
                  <a:srgbClr val="0066C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Улуттук</a:t>
            </a:r>
            <a:r>
              <a:rPr lang="ru-RU" sz="1100" dirty="0">
                <a:ln w="3175" cmpd="sng">
                  <a:noFill/>
                </a:ln>
                <a:solidFill>
                  <a:srgbClr val="0066C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статистика </a:t>
            </a:r>
            <a:r>
              <a:rPr lang="ru-RU" sz="1100" dirty="0" err="1">
                <a:ln w="3175" cmpd="sng">
                  <a:noFill/>
                </a:ln>
                <a:solidFill>
                  <a:srgbClr val="0066C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комитети</a:t>
            </a:r>
            <a:endParaRPr lang="ru-RU" sz="1100" dirty="0">
              <a:ln w="3175" cmpd="sng">
                <a:noFill/>
              </a:ln>
              <a:solidFill>
                <a:srgbClr val="0066CC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1100" dirty="0">
                <a:ln w="3175" cmpd="sng">
                  <a:noFill/>
                </a:ln>
                <a:solidFill>
                  <a:srgbClr val="0066C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a.mamanova@stat.kg</a:t>
            </a:r>
            <a:endParaRPr sz="1100" cap="all" dirty="0">
              <a:solidFill>
                <a:srgbClr val="0066CC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96582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2AEB1B-0650-FF45-41AB-A93ED30733F5}"/>
              </a:ext>
            </a:extLst>
          </p:cNvPr>
          <p:cNvSpPr txBox="1">
            <a:spLocks/>
          </p:cNvSpPr>
          <p:nvPr/>
        </p:nvSpPr>
        <p:spPr>
          <a:xfrm>
            <a:off x="3134359" y="2873642"/>
            <a:ext cx="6673735" cy="741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KG" sz="3200" b="1" dirty="0" err="1">
                <a:solidFill>
                  <a:srgbClr val="0059A3"/>
                </a:solidFill>
                <a:latin typeface="DIN Pro Regular"/>
                <a:ea typeface="+mn-ea"/>
                <a:cs typeface="+mn-cs"/>
              </a:rPr>
              <a:t>Көңүл</a:t>
            </a:r>
            <a:r>
              <a:rPr lang="ru-KG" sz="3200" dirty="0"/>
              <a:t> </a:t>
            </a:r>
            <a:r>
              <a:rPr lang="ru-KG" sz="3200" b="1" dirty="0" err="1">
                <a:solidFill>
                  <a:srgbClr val="0059A3"/>
                </a:solidFill>
                <a:latin typeface="DIN Pro Regular"/>
                <a:ea typeface="+mn-ea"/>
                <a:cs typeface="+mn-cs"/>
              </a:rPr>
              <a:t>бурганыңыздар</a:t>
            </a:r>
            <a:r>
              <a:rPr lang="ru-KG" sz="3200" dirty="0"/>
              <a:t> </a:t>
            </a:r>
            <a:r>
              <a:rPr lang="ru-KG" sz="3200" b="1" dirty="0" err="1">
                <a:solidFill>
                  <a:srgbClr val="0059A3"/>
                </a:solidFill>
                <a:latin typeface="DIN Pro Regular"/>
                <a:ea typeface="+mn-ea"/>
                <a:cs typeface="+mn-cs"/>
              </a:rPr>
              <a:t>үчүн</a:t>
            </a:r>
            <a:r>
              <a:rPr lang="ru-KG" sz="3200" dirty="0"/>
              <a:t> </a:t>
            </a:r>
            <a:r>
              <a:rPr lang="ru-KG" sz="3200" b="1" dirty="0" err="1">
                <a:solidFill>
                  <a:srgbClr val="0059A3"/>
                </a:solidFill>
                <a:latin typeface="DIN Pro Regular"/>
                <a:ea typeface="+mn-ea"/>
                <a:cs typeface="+mn-cs"/>
              </a:rPr>
              <a:t>рахмат</a:t>
            </a:r>
            <a:r>
              <a:rPr lang="ru-KG" sz="3200" dirty="0"/>
              <a:t>!</a:t>
            </a:r>
            <a:endParaRPr lang="ru-RU" sz="32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FDC75D3-0891-DA50-B661-575D7C725AF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158" y="3613810"/>
            <a:ext cx="992878" cy="99287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4505DAF-50B7-66FD-3468-D5249F80755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900" y="3613810"/>
            <a:ext cx="992878" cy="99287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ED2AEE7-0ECA-C6B3-D1F8-CA258B0C14C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642" y="3613810"/>
            <a:ext cx="992878" cy="992878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D5D896CA-896C-EF68-D4D6-B3F5F9168C67}"/>
              </a:ext>
            </a:extLst>
          </p:cNvPr>
          <p:cNvSpPr txBox="1">
            <a:spLocks/>
          </p:cNvSpPr>
          <p:nvPr/>
        </p:nvSpPr>
        <p:spPr>
          <a:xfrm>
            <a:off x="2759131" y="4621478"/>
            <a:ext cx="6673735" cy="741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/>
              <a:t>@</a:t>
            </a:r>
            <a:r>
              <a:rPr lang="en-US" sz="2800" dirty="0" err="1"/>
              <a:t>statistics.kg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756226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3FC010-C046-ABFE-C995-C2E8A74DD2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ounded Rectangle 8"/>
          <p:cNvSpPr/>
          <p:nvPr/>
        </p:nvSpPr>
        <p:spPr>
          <a:xfrm>
            <a:off x="3492263" y="1563996"/>
            <a:ext cx="2540000" cy="2184400"/>
          </a:xfrm>
          <a:prstGeom prst="roundRect">
            <a:avLst/>
          </a:prstGeom>
          <a:solidFill>
            <a:srgbClr val="FFFFFF"/>
          </a:solidFill>
          <a:ln w="10160" cap="flat" cmpd="sng" algn="ctr">
            <a:solidFill>
              <a:srgbClr val="DCE5EF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Rounded Rectangle 8"/>
          <p:cNvSpPr/>
          <p:nvPr/>
        </p:nvSpPr>
        <p:spPr>
          <a:xfrm>
            <a:off x="6420783" y="1487155"/>
            <a:ext cx="2540000" cy="2184400"/>
          </a:xfrm>
          <a:prstGeom prst="roundRect">
            <a:avLst/>
          </a:prstGeom>
          <a:solidFill>
            <a:srgbClr val="FFFFFF"/>
          </a:solidFill>
          <a:ln w="10160" cap="flat" cmpd="sng" algn="ctr">
            <a:solidFill>
              <a:srgbClr val="DCE5EF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Rounded Rectangle 8"/>
          <p:cNvSpPr/>
          <p:nvPr/>
        </p:nvSpPr>
        <p:spPr>
          <a:xfrm>
            <a:off x="639395" y="1487155"/>
            <a:ext cx="2540000" cy="2184400"/>
          </a:xfrm>
          <a:prstGeom prst="roundRect">
            <a:avLst/>
          </a:prstGeom>
          <a:solidFill>
            <a:srgbClr val="FFFFFF"/>
          </a:solidFill>
          <a:ln w="10160" cap="flat" cmpd="sng" algn="ctr">
            <a:solidFill>
              <a:srgbClr val="DCE5EF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55FDB636-C2DE-BFCB-2B1B-6ED7D29354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4291" y="150515"/>
            <a:ext cx="952341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rgbClr val="0059A3"/>
                </a:solidFill>
                <a:latin typeface="DIN Pro Regular"/>
              </a:rPr>
              <a:t>2026-ЖЫЛДЫН ЯНВАРЬ-ИЮНЬ АЙЛАРЫНДА ӨНӨР</a:t>
            </a:r>
            <a:r>
              <a:rPr lang="ru-RU" sz="2200" dirty="0"/>
              <a:t> </a:t>
            </a:r>
            <a:r>
              <a:rPr lang="ru-RU" sz="2200" b="1" dirty="0">
                <a:solidFill>
                  <a:srgbClr val="0059A3"/>
                </a:solidFill>
                <a:latin typeface="DIN Pro Regular"/>
              </a:rPr>
              <a:t>ЖАЙ ИШКАНАЛАРЫНЫН ИШМЕРДҮҮЛҮГҮНҮН ЖЫЙЫНТЫКТАРЫ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28823" y="1807867"/>
            <a:ext cx="2032000" cy="5715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172B3A"/>
                </a:solidFill>
                <a:latin typeface="Aptos Display"/>
              </a:rPr>
              <a:t>450,4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75251" y="2376822"/>
            <a:ext cx="2032000" cy="15388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000" dirty="0" err="1">
                <a:solidFill>
                  <a:srgbClr val="64748B"/>
                </a:solidFill>
                <a:latin typeface="Aptos"/>
              </a:rPr>
              <a:t>млрд</a:t>
            </a:r>
            <a:r>
              <a:rPr sz="1000" b="1" dirty="0">
                <a:solidFill>
                  <a:schemeClr val="tx2">
                    <a:lumMod val="75000"/>
                  </a:schemeClr>
                </a:solidFill>
                <a:latin typeface="Aptos"/>
              </a:rPr>
              <a:t> </a:t>
            </a:r>
            <a:r>
              <a:rPr sz="1000" dirty="0" err="1">
                <a:solidFill>
                  <a:srgbClr val="64748B"/>
                </a:solidFill>
                <a:latin typeface="Aptos"/>
              </a:rPr>
              <a:t>сом</a:t>
            </a:r>
            <a:endParaRPr sz="1000" dirty="0">
              <a:solidFill>
                <a:srgbClr val="64748B"/>
              </a:solidFill>
              <a:latin typeface="Apto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87400" y="3041482"/>
            <a:ext cx="2032000" cy="30777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r>
              <a:rPr lang="ru-RU" sz="1000" dirty="0" err="1">
                <a:solidFill>
                  <a:srgbClr val="64748B"/>
                </a:solidFill>
                <a:latin typeface="Aptos"/>
              </a:rPr>
              <a:t>өндүрүш</a:t>
            </a:r>
            <a:r>
              <a:rPr lang="ru-RU" sz="1000" dirty="0"/>
              <a:t> </a:t>
            </a:r>
            <a:r>
              <a:rPr lang="ru-RU" sz="1000" dirty="0" err="1">
                <a:solidFill>
                  <a:srgbClr val="64748B"/>
                </a:solidFill>
                <a:latin typeface="Aptos"/>
              </a:rPr>
              <a:t>көлөмү</a:t>
            </a:r>
            <a:endParaRPr lang="ru-RU" sz="1000" dirty="0">
              <a:solidFill>
                <a:srgbClr val="64748B"/>
              </a:solidFill>
              <a:latin typeface="Aptos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endParaRPr sz="1000" b="0" dirty="0">
              <a:solidFill>
                <a:srgbClr val="64748B"/>
              </a:solidFill>
              <a:latin typeface="Apto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849609" y="1785257"/>
            <a:ext cx="2032000" cy="5715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172B3A"/>
                </a:solidFill>
                <a:latin typeface="Aptos Display"/>
              </a:rPr>
              <a:t>112,7%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884498" y="2361547"/>
            <a:ext cx="2032000" cy="138499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64748B"/>
                </a:solidFill>
                <a:latin typeface="Aptos"/>
              </a:rPr>
              <a:t>2025 </a:t>
            </a:r>
            <a:r>
              <a:rPr lang="ky-KG" sz="900" b="1" dirty="0">
                <a:solidFill>
                  <a:srgbClr val="64748B"/>
                </a:solidFill>
                <a:latin typeface="Aptos"/>
              </a:rPr>
              <a:t>– ж.январь-июнуна карата, %</a:t>
            </a:r>
            <a:endParaRPr sz="900" b="1" dirty="0">
              <a:solidFill>
                <a:srgbClr val="64748B"/>
              </a:solidFill>
              <a:latin typeface="Aptos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958575" y="1785257"/>
            <a:ext cx="2032000" cy="5715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172B3A"/>
                </a:solidFill>
                <a:latin typeface="Aptos Display"/>
              </a:rPr>
              <a:t>278,4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958575" y="2333524"/>
            <a:ext cx="2032000" cy="138499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900" b="1" dirty="0" err="1">
                <a:solidFill>
                  <a:srgbClr val="64748B"/>
                </a:solidFill>
                <a:latin typeface="Aptos"/>
              </a:rPr>
              <a:t>млрд</a:t>
            </a:r>
            <a:r>
              <a:rPr sz="900" b="1" dirty="0">
                <a:solidFill>
                  <a:srgbClr val="64748B"/>
                </a:solidFill>
                <a:latin typeface="Aptos"/>
              </a:rPr>
              <a:t> </a:t>
            </a:r>
            <a:r>
              <a:rPr sz="900" b="1" dirty="0" err="1">
                <a:solidFill>
                  <a:srgbClr val="64748B"/>
                </a:solidFill>
                <a:latin typeface="Aptos"/>
              </a:rPr>
              <a:t>сом</a:t>
            </a:r>
            <a:endParaRPr sz="900" b="1" dirty="0">
              <a:solidFill>
                <a:srgbClr val="64748B"/>
              </a:solidFill>
              <a:latin typeface="Aptos"/>
            </a:endParaRPr>
          </a:p>
        </p:txBody>
      </p:sp>
      <p:sp>
        <p:nvSpPr>
          <p:cNvPr id="55" name="Rounded Rectangle 9"/>
          <p:cNvSpPr/>
          <p:nvPr/>
        </p:nvSpPr>
        <p:spPr>
          <a:xfrm>
            <a:off x="588490" y="1550307"/>
            <a:ext cx="76200" cy="2184400"/>
          </a:xfrm>
          <a:prstGeom prst="roundRect">
            <a:avLst/>
          </a:prstGeom>
          <a:solidFill>
            <a:srgbClr val="155EE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0" name="Rounded Rectangle 14"/>
          <p:cNvSpPr/>
          <p:nvPr/>
        </p:nvSpPr>
        <p:spPr>
          <a:xfrm>
            <a:off x="3458163" y="1550307"/>
            <a:ext cx="76200" cy="2184400"/>
          </a:xfrm>
          <a:prstGeom prst="roundRect">
            <a:avLst/>
          </a:prstGeom>
          <a:solidFill>
            <a:srgbClr val="2BC4C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1" name="Rounded Rectangle 19"/>
          <p:cNvSpPr/>
          <p:nvPr/>
        </p:nvSpPr>
        <p:spPr>
          <a:xfrm>
            <a:off x="6414286" y="1527210"/>
            <a:ext cx="76200" cy="2184400"/>
          </a:xfrm>
          <a:prstGeom prst="roundRect">
            <a:avLst/>
          </a:prstGeom>
          <a:solidFill>
            <a:srgbClr val="F59E0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2" name="Rounded Rectangle 8"/>
          <p:cNvSpPr/>
          <p:nvPr/>
        </p:nvSpPr>
        <p:spPr>
          <a:xfrm>
            <a:off x="9299821" y="1505636"/>
            <a:ext cx="2540000" cy="2184400"/>
          </a:xfrm>
          <a:prstGeom prst="roundRect">
            <a:avLst/>
          </a:prstGeom>
          <a:solidFill>
            <a:srgbClr val="FFFFFF"/>
          </a:solidFill>
          <a:ln w="10160" cap="flat" cmpd="sng" algn="ctr">
            <a:solidFill>
              <a:srgbClr val="DCE5EF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Rounded Rectangle 24"/>
          <p:cNvSpPr/>
          <p:nvPr/>
        </p:nvSpPr>
        <p:spPr>
          <a:xfrm>
            <a:off x="9223621" y="1514121"/>
            <a:ext cx="76200" cy="2184400"/>
          </a:xfrm>
          <a:prstGeom prst="roundRect">
            <a:avLst/>
          </a:prstGeom>
          <a:solidFill>
            <a:srgbClr val="16A34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4" name="TextBox 63"/>
          <p:cNvSpPr txBox="1"/>
          <p:nvPr/>
        </p:nvSpPr>
        <p:spPr>
          <a:xfrm>
            <a:off x="9507061" y="1807867"/>
            <a:ext cx="2032000" cy="5715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2800" b="1">
                <a:solidFill>
                  <a:srgbClr val="172B3A"/>
                </a:solidFill>
                <a:latin typeface="Aptos Display"/>
              </a:rPr>
              <a:t>116,4%</a:t>
            </a:r>
          </a:p>
        </p:txBody>
      </p:sp>
      <p:sp>
        <p:nvSpPr>
          <p:cNvPr id="5" name="Rounded Rectangle 20">
            <a:extLst>
              <a:ext uri="{FF2B5EF4-FFF2-40B4-BE49-F238E27FC236}">
                <a16:creationId xmlns:a16="http://schemas.microsoft.com/office/drawing/2014/main" id="{9B1E7CA4-5552-CCB6-F804-40E9C45942D6}"/>
              </a:ext>
            </a:extLst>
          </p:cNvPr>
          <p:cNvSpPr/>
          <p:nvPr/>
        </p:nvSpPr>
        <p:spPr>
          <a:xfrm>
            <a:off x="366484" y="4495683"/>
            <a:ext cx="8506569" cy="111916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152188-196C-C063-3F06-899868FF9BFC}"/>
              </a:ext>
            </a:extLst>
          </p:cNvPr>
          <p:cNvSpPr txBox="1"/>
          <p:nvPr/>
        </p:nvSpPr>
        <p:spPr>
          <a:xfrm>
            <a:off x="730776" y="4624991"/>
            <a:ext cx="4699000" cy="230832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r>
              <a:rPr sz="1500" b="1" dirty="0">
                <a:solidFill>
                  <a:srgbClr val="FFFFFF"/>
                </a:solidFill>
                <a:latin typeface="Aptos Display"/>
              </a:rPr>
              <a:t>«</a:t>
            </a:r>
            <a:r>
              <a:rPr sz="1500" b="1" dirty="0" err="1">
                <a:solidFill>
                  <a:srgbClr val="FFFFFF"/>
                </a:solidFill>
                <a:latin typeface="Aptos Display"/>
              </a:rPr>
              <a:t>Кумтора</a:t>
            </a:r>
            <a:r>
              <a:rPr sz="1500" b="1" dirty="0">
                <a:solidFill>
                  <a:srgbClr val="FFFFFF"/>
                </a:solidFill>
                <a:latin typeface="Aptos Display"/>
              </a:rPr>
              <a:t>»</a:t>
            </a:r>
            <a:r>
              <a:rPr lang="ky-KG" sz="1500" b="1" dirty="0">
                <a:solidFill>
                  <a:srgbClr val="FFFFFF"/>
                </a:solidFill>
                <a:latin typeface="Aptos Display"/>
              </a:rPr>
              <a:t> ишканаларынын </a:t>
            </a:r>
            <a:r>
              <a:rPr lang="ru-RU" sz="1500" b="1" dirty="0" err="1">
                <a:solidFill>
                  <a:srgbClr val="FFFFFF"/>
                </a:solidFill>
                <a:latin typeface="Aptos Display"/>
              </a:rPr>
              <a:t>үлүшү</a:t>
            </a:r>
            <a:endParaRPr sz="1500" b="1" dirty="0">
              <a:solidFill>
                <a:srgbClr val="FFFFFF"/>
              </a:solidFill>
              <a:latin typeface="Aptos Display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538493-AB05-EC24-22DB-45A496BD19D6}"/>
              </a:ext>
            </a:extLst>
          </p:cNvPr>
          <p:cNvSpPr txBox="1"/>
          <p:nvPr/>
        </p:nvSpPr>
        <p:spPr>
          <a:xfrm>
            <a:off x="2412763" y="4847044"/>
            <a:ext cx="2159000" cy="43088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ptos Display"/>
              </a:rPr>
              <a:t>38,2</a:t>
            </a:r>
            <a:r>
              <a:rPr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ptos Display"/>
              </a:rPr>
              <a:t>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B566FE-BBA3-C27F-1617-9CCD14B02A1E}"/>
              </a:ext>
            </a:extLst>
          </p:cNvPr>
          <p:cNvSpPr txBox="1"/>
          <p:nvPr/>
        </p:nvSpPr>
        <p:spPr>
          <a:xfrm>
            <a:off x="2350029" y="5274112"/>
            <a:ext cx="2413000" cy="15388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r>
              <a:rPr lang="ru-KG" sz="1000" dirty="0" err="1">
                <a:solidFill>
                  <a:srgbClr val="B5C8D7"/>
                </a:solidFill>
                <a:latin typeface="Aptos"/>
              </a:rPr>
              <a:t>өнөр</a:t>
            </a:r>
            <a:r>
              <a:rPr lang="ru-KG" sz="1000" dirty="0"/>
              <a:t> </a:t>
            </a:r>
            <a:r>
              <a:rPr lang="ru-KG" sz="1000" dirty="0" err="1">
                <a:solidFill>
                  <a:srgbClr val="B5C8D7"/>
                </a:solidFill>
                <a:latin typeface="Aptos"/>
              </a:rPr>
              <a:t>жайдын</a:t>
            </a:r>
            <a:r>
              <a:rPr lang="ru-KG" sz="1000" dirty="0"/>
              <a:t> </a:t>
            </a:r>
            <a:r>
              <a:rPr lang="ru-KG" sz="1000" dirty="0" err="1">
                <a:solidFill>
                  <a:srgbClr val="B5C8D7"/>
                </a:solidFill>
                <a:latin typeface="Aptos"/>
              </a:rPr>
              <a:t>жалпы</a:t>
            </a:r>
            <a:r>
              <a:rPr lang="ru-KG" sz="1000" dirty="0"/>
              <a:t> </a:t>
            </a:r>
            <a:r>
              <a:rPr lang="ru-KG" sz="1000" dirty="0" err="1">
                <a:solidFill>
                  <a:srgbClr val="B5C8D7"/>
                </a:solidFill>
                <a:latin typeface="Aptos"/>
              </a:rPr>
              <a:t>көлөмүндө</a:t>
            </a:r>
            <a:endParaRPr sz="1000" dirty="0">
              <a:solidFill>
                <a:srgbClr val="B5C8D7"/>
              </a:solidFill>
              <a:latin typeface="Apto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584884-1602-C72E-4FEC-0CA1B12EDAF0}"/>
              </a:ext>
            </a:extLst>
          </p:cNvPr>
          <p:cNvSpPr txBox="1"/>
          <p:nvPr/>
        </p:nvSpPr>
        <p:spPr>
          <a:xfrm>
            <a:off x="5682726" y="4757710"/>
            <a:ext cx="2159000" cy="43088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b="1" dirty="0">
                <a:solidFill>
                  <a:srgbClr val="F59E0B"/>
                </a:solidFill>
                <a:latin typeface="Aptos Display"/>
              </a:rPr>
              <a:t>48,3</a:t>
            </a:r>
            <a:r>
              <a:rPr sz="2800" b="1" dirty="0">
                <a:solidFill>
                  <a:srgbClr val="F59E0B"/>
                </a:solidFill>
                <a:latin typeface="Aptos Display"/>
              </a:rPr>
              <a:t>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56D653-31D6-534C-7958-D60CD4EFA937}"/>
              </a:ext>
            </a:extLst>
          </p:cNvPr>
          <p:cNvSpPr txBox="1"/>
          <p:nvPr/>
        </p:nvSpPr>
        <p:spPr>
          <a:xfrm>
            <a:off x="3849609" y="3022312"/>
            <a:ext cx="2032000" cy="30777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r>
              <a:rPr lang="ru-RU" sz="1000" dirty="0" err="1">
                <a:solidFill>
                  <a:srgbClr val="64748B"/>
                </a:solidFill>
                <a:latin typeface="Aptos"/>
              </a:rPr>
              <a:t>өндүрүш</a:t>
            </a:r>
            <a:r>
              <a:rPr lang="ru-RU" sz="1000" dirty="0"/>
              <a:t> </a:t>
            </a:r>
            <a:r>
              <a:rPr lang="ru-RU" sz="1000" dirty="0" err="1">
                <a:solidFill>
                  <a:srgbClr val="64748B"/>
                </a:solidFill>
                <a:latin typeface="Aptos"/>
              </a:rPr>
              <a:t>индекси</a:t>
            </a:r>
            <a:endParaRPr lang="ru-RU" sz="1000" dirty="0">
              <a:solidFill>
                <a:srgbClr val="64748B"/>
              </a:solidFill>
              <a:latin typeface="Aptos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endParaRPr sz="1000" b="0" dirty="0">
              <a:solidFill>
                <a:srgbClr val="64748B"/>
              </a:solidFill>
              <a:latin typeface="Apto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C5E4B8-A7C5-2A8D-7D59-097A36326220}"/>
              </a:ext>
            </a:extLst>
          </p:cNvPr>
          <p:cNvSpPr txBox="1"/>
          <p:nvPr/>
        </p:nvSpPr>
        <p:spPr>
          <a:xfrm>
            <a:off x="6841053" y="3079110"/>
            <a:ext cx="2032000" cy="461665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r>
              <a:rPr lang="ru-RU" sz="1000" dirty="0" err="1">
                <a:solidFill>
                  <a:srgbClr val="64748B"/>
                </a:solidFill>
                <a:latin typeface="Aptos"/>
              </a:rPr>
              <a:t>өндүрүш</a:t>
            </a:r>
            <a:r>
              <a:rPr lang="ru-RU" sz="1000" dirty="0"/>
              <a:t> </a:t>
            </a:r>
            <a:r>
              <a:rPr lang="ru-RU" sz="1000" dirty="0" err="1">
                <a:solidFill>
                  <a:srgbClr val="64748B"/>
                </a:solidFill>
                <a:latin typeface="Aptos"/>
              </a:rPr>
              <a:t>көлөмү</a:t>
            </a:r>
            <a:r>
              <a:rPr lang="ru-RU" sz="1000" dirty="0">
                <a:solidFill>
                  <a:srgbClr val="64748B"/>
                </a:solidFill>
                <a:latin typeface="Aptos"/>
              </a:rPr>
              <a:t>, </a:t>
            </a:r>
            <a:r>
              <a:rPr lang="ru-RU" sz="1000" dirty="0" err="1">
                <a:solidFill>
                  <a:srgbClr val="64748B"/>
                </a:solidFill>
                <a:latin typeface="Aptos"/>
              </a:rPr>
              <a:t>Кумторду</a:t>
            </a:r>
            <a:r>
              <a:rPr lang="ru-RU" sz="1000" dirty="0">
                <a:solidFill>
                  <a:srgbClr val="64748B"/>
                </a:solidFill>
                <a:latin typeface="Aptos"/>
              </a:rPr>
              <a:t>                   эске </a:t>
            </a:r>
            <a:r>
              <a:rPr lang="ru-RU" sz="1000" dirty="0" err="1">
                <a:solidFill>
                  <a:srgbClr val="64748B"/>
                </a:solidFill>
                <a:latin typeface="Aptos"/>
              </a:rPr>
              <a:t>албаганда</a:t>
            </a:r>
            <a:endParaRPr lang="ru-RU" sz="1000" dirty="0">
              <a:solidFill>
                <a:srgbClr val="64748B"/>
              </a:solidFill>
              <a:latin typeface="Aptos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endParaRPr sz="1000" b="0" dirty="0">
              <a:solidFill>
                <a:srgbClr val="64748B"/>
              </a:solidFill>
              <a:latin typeface="Apto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4FE7BE-67BF-8B25-E950-A17DD5ADFFF9}"/>
              </a:ext>
            </a:extLst>
          </p:cNvPr>
          <p:cNvSpPr txBox="1"/>
          <p:nvPr/>
        </p:nvSpPr>
        <p:spPr>
          <a:xfrm>
            <a:off x="9647372" y="3109340"/>
            <a:ext cx="2032000" cy="461665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r>
              <a:rPr lang="ru-RU" sz="1000" dirty="0" err="1">
                <a:solidFill>
                  <a:srgbClr val="64748B"/>
                </a:solidFill>
                <a:latin typeface="Aptos"/>
              </a:rPr>
              <a:t>өндүрүш</a:t>
            </a:r>
            <a:r>
              <a:rPr lang="ru-RU" sz="1000" dirty="0"/>
              <a:t> </a:t>
            </a:r>
            <a:r>
              <a:rPr lang="ru-RU" sz="1000" dirty="0" err="1">
                <a:solidFill>
                  <a:srgbClr val="64748B"/>
                </a:solidFill>
                <a:latin typeface="Aptos"/>
              </a:rPr>
              <a:t>индекси</a:t>
            </a:r>
            <a:r>
              <a:rPr lang="ru-RU" sz="1000" dirty="0">
                <a:solidFill>
                  <a:srgbClr val="64748B"/>
                </a:solidFill>
                <a:latin typeface="Aptos"/>
              </a:rPr>
              <a:t>, </a:t>
            </a:r>
            <a:r>
              <a:rPr lang="ru-RU" sz="1000" dirty="0" err="1">
                <a:solidFill>
                  <a:srgbClr val="64748B"/>
                </a:solidFill>
                <a:latin typeface="Aptos"/>
              </a:rPr>
              <a:t>Кумторду</a:t>
            </a:r>
            <a:r>
              <a:rPr lang="ru-RU" sz="1000" dirty="0">
                <a:solidFill>
                  <a:srgbClr val="64748B"/>
                </a:solidFill>
                <a:latin typeface="Aptos"/>
              </a:rPr>
              <a:t>                   эске </a:t>
            </a:r>
            <a:r>
              <a:rPr lang="ru-RU" sz="1000" dirty="0" err="1">
                <a:solidFill>
                  <a:srgbClr val="64748B"/>
                </a:solidFill>
                <a:latin typeface="Aptos"/>
              </a:rPr>
              <a:t>албаганда</a:t>
            </a:r>
            <a:endParaRPr lang="ru-RU" sz="1000" dirty="0">
              <a:solidFill>
                <a:srgbClr val="64748B"/>
              </a:solidFill>
              <a:latin typeface="Aptos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endParaRPr sz="1000" b="0" dirty="0">
              <a:solidFill>
                <a:srgbClr val="64748B"/>
              </a:solidFill>
              <a:latin typeface="Apto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7EBB3C3-6A59-E160-A5BB-CF0324D6AF19}"/>
              </a:ext>
            </a:extLst>
          </p:cNvPr>
          <p:cNvSpPr txBox="1"/>
          <p:nvPr/>
        </p:nvSpPr>
        <p:spPr>
          <a:xfrm>
            <a:off x="5428726" y="5263407"/>
            <a:ext cx="2413000" cy="15388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r>
              <a:rPr lang="ky-KG" sz="1000" dirty="0">
                <a:solidFill>
                  <a:srgbClr val="B5C8D7"/>
                </a:solidFill>
                <a:latin typeface="Aptos"/>
              </a:rPr>
              <a:t>Иштет</a:t>
            </a:r>
            <a:r>
              <a:rPr lang="ru-KG" sz="1000" dirty="0" err="1">
                <a:solidFill>
                  <a:srgbClr val="B5C8D7"/>
                </a:solidFill>
                <a:latin typeface="Aptos"/>
              </a:rPr>
              <a:t>үү</a:t>
            </a:r>
            <a:r>
              <a:rPr lang="ky-KG" sz="1000" dirty="0">
                <a:solidFill>
                  <a:srgbClr val="B5C8D7"/>
                </a:solidFill>
                <a:latin typeface="Aptos"/>
              </a:rPr>
              <a:t> </a:t>
            </a:r>
            <a:r>
              <a:rPr lang="ru-KG" sz="1000" dirty="0" err="1">
                <a:solidFill>
                  <a:srgbClr val="B5C8D7"/>
                </a:solidFill>
                <a:latin typeface="Aptos"/>
              </a:rPr>
              <a:t>өнөр</a:t>
            </a:r>
            <a:r>
              <a:rPr lang="ru-KG" sz="1000" dirty="0"/>
              <a:t> </a:t>
            </a:r>
            <a:r>
              <a:rPr lang="ru-KG" sz="1000" dirty="0" err="1">
                <a:solidFill>
                  <a:srgbClr val="B5C8D7"/>
                </a:solidFill>
                <a:latin typeface="Aptos"/>
              </a:rPr>
              <a:t>жайдын</a:t>
            </a:r>
            <a:r>
              <a:rPr lang="ru-KG" sz="1000" dirty="0"/>
              <a:t> </a:t>
            </a:r>
            <a:r>
              <a:rPr lang="ru-KG" sz="1000" dirty="0" err="1">
                <a:solidFill>
                  <a:srgbClr val="B5C8D7"/>
                </a:solidFill>
                <a:latin typeface="Aptos"/>
              </a:rPr>
              <a:t>жалпы</a:t>
            </a:r>
            <a:r>
              <a:rPr lang="ru-KG" sz="1000" dirty="0"/>
              <a:t> </a:t>
            </a:r>
            <a:r>
              <a:rPr lang="ru-KG" sz="1000" dirty="0" err="1">
                <a:solidFill>
                  <a:srgbClr val="B5C8D7"/>
                </a:solidFill>
                <a:latin typeface="Aptos"/>
              </a:rPr>
              <a:t>көлөмүндө</a:t>
            </a:r>
            <a:endParaRPr sz="1000" dirty="0">
              <a:solidFill>
                <a:srgbClr val="B5C8D7"/>
              </a:solidFill>
              <a:latin typeface="Apto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16433DE-7358-0BC6-72B9-4749EF0E5A65}"/>
              </a:ext>
            </a:extLst>
          </p:cNvPr>
          <p:cNvSpPr txBox="1"/>
          <p:nvPr/>
        </p:nvSpPr>
        <p:spPr>
          <a:xfrm>
            <a:off x="9479552" y="2411258"/>
            <a:ext cx="2032000" cy="138499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64748B"/>
                </a:solidFill>
                <a:latin typeface="Aptos"/>
              </a:rPr>
              <a:t>2025 </a:t>
            </a:r>
            <a:r>
              <a:rPr lang="ky-KG" sz="900" b="1" dirty="0">
                <a:solidFill>
                  <a:srgbClr val="64748B"/>
                </a:solidFill>
                <a:latin typeface="Aptos"/>
              </a:rPr>
              <a:t>– ж.январь-июнуна карата, %</a:t>
            </a:r>
            <a:endParaRPr sz="900" b="1" dirty="0">
              <a:solidFill>
                <a:srgbClr val="64748B"/>
              </a:solidFill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4023060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3FC010-C046-ABFE-C995-C2E8A74DD2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ed Rectangle 12"/>
          <p:cNvSpPr/>
          <p:nvPr/>
        </p:nvSpPr>
        <p:spPr>
          <a:xfrm>
            <a:off x="10908794" y="3790600"/>
            <a:ext cx="1016000" cy="317500"/>
          </a:xfrm>
          <a:prstGeom prst="roundRect">
            <a:avLst/>
          </a:prstGeom>
          <a:solidFill>
            <a:srgbClr val="FFFFFF"/>
          </a:solidFill>
          <a:ln w="10160" cap="flat" cmpd="sng" algn="ctr">
            <a:solidFill>
              <a:srgbClr val="DCE5EF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Rounded Rectangle 12"/>
          <p:cNvSpPr/>
          <p:nvPr/>
        </p:nvSpPr>
        <p:spPr>
          <a:xfrm>
            <a:off x="10908794" y="3237854"/>
            <a:ext cx="1016000" cy="317500"/>
          </a:xfrm>
          <a:prstGeom prst="roundRect">
            <a:avLst/>
          </a:prstGeom>
          <a:solidFill>
            <a:srgbClr val="FFFFFF"/>
          </a:solidFill>
          <a:ln w="10160" cap="flat" cmpd="sng" algn="ctr">
            <a:solidFill>
              <a:srgbClr val="DCE5EF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Rounded Rectangle 12"/>
          <p:cNvSpPr/>
          <p:nvPr/>
        </p:nvSpPr>
        <p:spPr>
          <a:xfrm>
            <a:off x="10877863" y="2549485"/>
            <a:ext cx="1016000" cy="317500"/>
          </a:xfrm>
          <a:prstGeom prst="roundRect">
            <a:avLst/>
          </a:prstGeom>
          <a:solidFill>
            <a:srgbClr val="FFFFFF"/>
          </a:solidFill>
          <a:ln w="10160" cap="flat" cmpd="sng" algn="ctr">
            <a:solidFill>
              <a:srgbClr val="DCE5EF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ounded Rectangle 12"/>
          <p:cNvSpPr/>
          <p:nvPr/>
        </p:nvSpPr>
        <p:spPr>
          <a:xfrm>
            <a:off x="10846423" y="2046371"/>
            <a:ext cx="1016000" cy="317500"/>
          </a:xfrm>
          <a:prstGeom prst="roundRect">
            <a:avLst/>
          </a:prstGeom>
          <a:solidFill>
            <a:srgbClr val="FFFFFF"/>
          </a:solidFill>
          <a:ln w="10160" cap="flat" cmpd="sng" algn="ctr">
            <a:solidFill>
              <a:srgbClr val="DCE5EF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ounded Rectangle 12"/>
          <p:cNvSpPr/>
          <p:nvPr/>
        </p:nvSpPr>
        <p:spPr>
          <a:xfrm>
            <a:off x="3911054" y="2117922"/>
            <a:ext cx="5080000" cy="177800"/>
          </a:xfrm>
          <a:prstGeom prst="roundRect">
            <a:avLst/>
          </a:prstGeom>
          <a:solidFill>
            <a:srgbClr val="E8EEF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533400" y="2118382"/>
            <a:ext cx="3619500" cy="21544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r>
              <a:rPr lang="ru-RU" sz="1400" b="1" dirty="0">
                <a:solidFill>
                  <a:srgbClr val="00B0F0"/>
                </a:solidFill>
                <a:ea typeface="Verdana" panose="020B0604030504040204" pitchFamily="34" charset="0"/>
              </a:rPr>
              <a:t> </a:t>
            </a:r>
            <a:r>
              <a:rPr lang="ru-RU" sz="1300" b="1" dirty="0">
                <a:solidFill>
                  <a:schemeClr val="tx2">
                    <a:lumMod val="50000"/>
                  </a:schemeClr>
                </a:solidFill>
                <a:latin typeface="Aptos"/>
              </a:rPr>
              <a:t>Кайра </a:t>
            </a:r>
            <a:r>
              <a:rPr lang="ru-RU" sz="1300" b="1" dirty="0" err="1">
                <a:solidFill>
                  <a:schemeClr val="tx2">
                    <a:lumMod val="50000"/>
                  </a:schemeClr>
                </a:solidFill>
                <a:latin typeface="Aptos"/>
              </a:rPr>
              <a:t>иштетүү</a:t>
            </a:r>
            <a:r>
              <a:rPr lang="ru-RU" sz="1300" b="1" dirty="0">
                <a:solidFill>
                  <a:schemeClr val="tx2">
                    <a:lumMod val="50000"/>
                  </a:schemeClr>
                </a:solidFill>
                <a:latin typeface="Aptos"/>
              </a:rPr>
              <a:t> </a:t>
            </a:r>
            <a:r>
              <a:rPr lang="ru-RU" sz="1300" b="1" dirty="0" err="1">
                <a:solidFill>
                  <a:schemeClr val="tx2">
                    <a:lumMod val="50000"/>
                  </a:schemeClr>
                </a:solidFill>
                <a:latin typeface="Aptos"/>
              </a:rPr>
              <a:t>өнөр</a:t>
            </a:r>
            <a:r>
              <a:rPr lang="ru-RU" sz="1300" b="1" dirty="0">
                <a:solidFill>
                  <a:schemeClr val="tx2">
                    <a:lumMod val="50000"/>
                  </a:schemeClr>
                </a:solidFill>
                <a:latin typeface="Aptos"/>
              </a:rPr>
              <a:t> </a:t>
            </a:r>
            <a:r>
              <a:rPr lang="ru-RU" sz="1300" b="1" dirty="0" err="1">
                <a:solidFill>
                  <a:schemeClr val="tx2">
                    <a:lumMod val="50000"/>
                  </a:schemeClr>
                </a:solidFill>
                <a:latin typeface="Aptos"/>
              </a:rPr>
              <a:t>жайы</a:t>
            </a:r>
            <a:endParaRPr sz="1300" b="1" dirty="0">
              <a:solidFill>
                <a:schemeClr val="tx2">
                  <a:lumMod val="50000"/>
                </a:schemeClr>
              </a:solidFill>
              <a:latin typeface="Apto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2608299"/>
            <a:ext cx="3619500" cy="40011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r>
              <a:rPr sz="1300" b="1" dirty="0">
                <a:solidFill>
                  <a:schemeClr val="tx2">
                    <a:lumMod val="50000"/>
                  </a:schemeClr>
                </a:solidFill>
                <a:latin typeface="Aptos"/>
              </a:rPr>
              <a:t> </a:t>
            </a:r>
            <a:r>
              <a:rPr lang="ru-RU" sz="1300" b="1" dirty="0">
                <a:solidFill>
                  <a:schemeClr val="tx2">
                    <a:lumMod val="50000"/>
                  </a:schemeClr>
                </a:solidFill>
                <a:latin typeface="Aptos"/>
              </a:rPr>
              <a:t>Электр </a:t>
            </a:r>
            <a:r>
              <a:rPr lang="ru-RU" sz="1300" b="1" dirty="0" err="1">
                <a:solidFill>
                  <a:schemeClr val="tx2">
                    <a:lumMod val="50000"/>
                  </a:schemeClr>
                </a:solidFill>
                <a:latin typeface="Aptos"/>
              </a:rPr>
              <a:t>энергиясы</a:t>
            </a:r>
            <a:r>
              <a:rPr lang="ru-RU" sz="1300" b="1" dirty="0">
                <a:solidFill>
                  <a:schemeClr val="tx2">
                    <a:lumMod val="50000"/>
                  </a:schemeClr>
                </a:solidFill>
                <a:latin typeface="Aptos"/>
              </a:rPr>
              <a:t>, газ, буу </a:t>
            </a:r>
            <a:r>
              <a:rPr lang="ru-RU" sz="1300" b="1" dirty="0" err="1">
                <a:solidFill>
                  <a:schemeClr val="tx2">
                    <a:lumMod val="50000"/>
                  </a:schemeClr>
                </a:solidFill>
                <a:latin typeface="Aptos"/>
              </a:rPr>
              <a:t>менен</a:t>
            </a:r>
            <a:r>
              <a:rPr lang="ru-RU" sz="1300" b="1" dirty="0">
                <a:solidFill>
                  <a:schemeClr val="tx2">
                    <a:lumMod val="50000"/>
                  </a:schemeClr>
                </a:solidFill>
                <a:latin typeface="Aptos"/>
              </a:rPr>
              <a:t> </a:t>
            </a:r>
          </a:p>
          <a:p>
            <a:r>
              <a:rPr lang="ru-RU" sz="1300" b="1" dirty="0">
                <a:solidFill>
                  <a:schemeClr val="tx2">
                    <a:lumMod val="50000"/>
                  </a:schemeClr>
                </a:solidFill>
                <a:latin typeface="Aptos"/>
              </a:rPr>
              <a:t> </a:t>
            </a:r>
            <a:r>
              <a:rPr lang="ru-RU" sz="1300" b="1" dirty="0" err="1">
                <a:solidFill>
                  <a:schemeClr val="tx2">
                    <a:lumMod val="50000"/>
                  </a:schemeClr>
                </a:solidFill>
                <a:latin typeface="Aptos"/>
              </a:rPr>
              <a:t>камсыздоо</a:t>
            </a:r>
            <a:endParaRPr sz="1300" b="1" dirty="0">
              <a:solidFill>
                <a:schemeClr val="tx2">
                  <a:lumMod val="50000"/>
                </a:schemeClr>
              </a:solidFill>
              <a:latin typeface="Apto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3308764"/>
            <a:ext cx="3619500" cy="200055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r>
              <a:rPr lang="ru-RU" sz="1300" b="1" dirty="0" err="1">
                <a:solidFill>
                  <a:schemeClr val="tx2">
                    <a:lumMod val="50000"/>
                  </a:schemeClr>
                </a:solidFill>
                <a:latin typeface="Aptos"/>
              </a:rPr>
              <a:t>Пайдалуу</a:t>
            </a:r>
            <a:r>
              <a:rPr lang="ru-RU" sz="1300" b="1" dirty="0">
                <a:solidFill>
                  <a:schemeClr val="tx2">
                    <a:lumMod val="50000"/>
                  </a:schemeClr>
                </a:solidFill>
                <a:latin typeface="Aptos"/>
              </a:rPr>
              <a:t> </a:t>
            </a:r>
            <a:r>
              <a:rPr lang="ru-RU" sz="1300" b="1" dirty="0" err="1">
                <a:solidFill>
                  <a:schemeClr val="tx2">
                    <a:lumMod val="50000"/>
                  </a:schemeClr>
                </a:solidFill>
                <a:latin typeface="Aptos"/>
              </a:rPr>
              <a:t>кендерди</a:t>
            </a:r>
            <a:r>
              <a:rPr lang="ru-RU" sz="1300" b="1" dirty="0">
                <a:solidFill>
                  <a:schemeClr val="tx2">
                    <a:lumMod val="50000"/>
                  </a:schemeClr>
                </a:solidFill>
                <a:latin typeface="Aptos"/>
              </a:rPr>
              <a:t> </a:t>
            </a:r>
            <a:r>
              <a:rPr lang="ru-RU" sz="1300" b="1" dirty="0" err="1">
                <a:solidFill>
                  <a:schemeClr val="tx2">
                    <a:lumMod val="50000"/>
                  </a:schemeClr>
                </a:solidFill>
                <a:latin typeface="Aptos"/>
              </a:rPr>
              <a:t>казып</a:t>
            </a:r>
            <a:r>
              <a:rPr lang="ru-RU" sz="1300" b="1" dirty="0">
                <a:solidFill>
                  <a:schemeClr val="tx2">
                    <a:lumMod val="50000"/>
                  </a:schemeClr>
                </a:solidFill>
                <a:latin typeface="Aptos"/>
              </a:rPr>
              <a:t> </a:t>
            </a:r>
            <a:r>
              <a:rPr lang="ru-RU" sz="1300" b="1" dirty="0" err="1">
                <a:solidFill>
                  <a:schemeClr val="tx2">
                    <a:lumMod val="50000"/>
                  </a:schemeClr>
                </a:solidFill>
                <a:latin typeface="Aptos"/>
              </a:rPr>
              <a:t>алуу</a:t>
            </a:r>
            <a:endParaRPr sz="1300" b="1" dirty="0">
              <a:solidFill>
                <a:schemeClr val="tx2">
                  <a:lumMod val="50000"/>
                </a:schemeClr>
              </a:solidFill>
              <a:latin typeface="Apto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3894220"/>
            <a:ext cx="3619500" cy="60016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r>
              <a:rPr lang="ru-RU" sz="1300" b="1" dirty="0" err="1">
                <a:solidFill>
                  <a:schemeClr val="tx2">
                    <a:lumMod val="50000"/>
                  </a:schemeClr>
                </a:solidFill>
                <a:latin typeface="Aptos"/>
              </a:rPr>
              <a:t>Суу</a:t>
            </a:r>
            <a:r>
              <a:rPr lang="ru-RU" sz="1300" b="1" dirty="0">
                <a:solidFill>
                  <a:schemeClr val="tx2">
                    <a:lumMod val="50000"/>
                  </a:schemeClr>
                </a:solidFill>
                <a:latin typeface="Aptos"/>
              </a:rPr>
              <a:t> </a:t>
            </a:r>
            <a:r>
              <a:rPr lang="ru-RU" sz="1300" b="1" dirty="0" err="1">
                <a:solidFill>
                  <a:schemeClr val="tx2">
                    <a:lumMod val="50000"/>
                  </a:schemeClr>
                </a:solidFill>
                <a:latin typeface="Aptos"/>
              </a:rPr>
              <a:t>менен</a:t>
            </a:r>
            <a:r>
              <a:rPr lang="ru-RU" sz="1300" b="1" dirty="0">
                <a:solidFill>
                  <a:schemeClr val="tx2">
                    <a:lumMod val="50000"/>
                  </a:schemeClr>
                </a:solidFill>
                <a:latin typeface="Aptos"/>
              </a:rPr>
              <a:t> </a:t>
            </a:r>
            <a:r>
              <a:rPr lang="ru-RU" sz="1300" b="1" dirty="0" err="1">
                <a:solidFill>
                  <a:schemeClr val="tx2">
                    <a:lumMod val="50000"/>
                  </a:schemeClr>
                </a:solidFill>
                <a:latin typeface="Aptos"/>
              </a:rPr>
              <a:t>жабдуу</a:t>
            </a:r>
            <a:r>
              <a:rPr lang="ru-RU" sz="1300" b="1" dirty="0">
                <a:solidFill>
                  <a:schemeClr val="tx2">
                    <a:lumMod val="50000"/>
                  </a:schemeClr>
                </a:solidFill>
                <a:latin typeface="Aptos"/>
              </a:rPr>
              <a:t>, </a:t>
            </a:r>
            <a:r>
              <a:rPr lang="ru-RU" sz="1300" b="1" dirty="0" err="1">
                <a:solidFill>
                  <a:schemeClr val="tx2">
                    <a:lumMod val="50000"/>
                  </a:schemeClr>
                </a:solidFill>
                <a:latin typeface="Aptos"/>
              </a:rPr>
              <a:t>тазалоо</a:t>
            </a:r>
            <a:r>
              <a:rPr lang="ru-RU" sz="1300" b="1" dirty="0">
                <a:solidFill>
                  <a:schemeClr val="tx2">
                    <a:lumMod val="50000"/>
                  </a:schemeClr>
                </a:solidFill>
                <a:latin typeface="Aptos"/>
              </a:rPr>
              <a:t>, </a:t>
            </a:r>
            <a:r>
              <a:rPr lang="ru-RU" sz="1300" b="1" dirty="0" err="1">
                <a:solidFill>
                  <a:schemeClr val="tx2">
                    <a:lumMod val="50000"/>
                  </a:schemeClr>
                </a:solidFill>
                <a:latin typeface="Aptos"/>
              </a:rPr>
              <a:t>калдыктарды</a:t>
            </a:r>
            <a:r>
              <a:rPr lang="ru-RU" sz="1300" b="1" dirty="0">
                <a:solidFill>
                  <a:schemeClr val="tx2">
                    <a:lumMod val="50000"/>
                  </a:schemeClr>
                </a:solidFill>
                <a:latin typeface="Aptos"/>
              </a:rPr>
              <a:t> </a:t>
            </a:r>
            <a:r>
              <a:rPr lang="ru-RU" sz="1300" b="1" dirty="0" err="1">
                <a:solidFill>
                  <a:schemeClr val="tx2">
                    <a:lumMod val="50000"/>
                  </a:schemeClr>
                </a:solidFill>
                <a:latin typeface="Aptos"/>
              </a:rPr>
              <a:t>иштет</a:t>
            </a:r>
            <a:r>
              <a:rPr lang="ru-RU" sz="1300" b="1" dirty="0" err="1">
                <a:solidFill>
                  <a:schemeClr val="tx2">
                    <a:lumMod val="50000"/>
                  </a:schemeClr>
                </a:solidFill>
                <a:latin typeface="Aptos"/>
                <a:sym typeface="+mn-ea"/>
              </a:rPr>
              <a:t>үү</a:t>
            </a:r>
            <a:r>
              <a:rPr lang="ru-RU" sz="1300" b="1" dirty="0">
                <a:solidFill>
                  <a:schemeClr val="tx2">
                    <a:lumMod val="50000"/>
                  </a:schemeClr>
                </a:solidFill>
                <a:latin typeface="Aptos"/>
                <a:sym typeface="+mn-ea"/>
              </a:rPr>
              <a:t> </a:t>
            </a:r>
            <a:endParaRPr lang="ru-RU" sz="1300" b="1" dirty="0">
              <a:solidFill>
                <a:schemeClr val="tx2">
                  <a:lumMod val="50000"/>
                </a:schemeClr>
              </a:solidFill>
              <a:latin typeface="Aptos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1300" b="1" dirty="0">
              <a:solidFill>
                <a:schemeClr val="tx2">
                  <a:lumMod val="50000"/>
                </a:schemeClr>
              </a:solidFill>
              <a:latin typeface="Aptos"/>
            </a:endParaRPr>
          </a:p>
        </p:txBody>
      </p:sp>
      <p:sp>
        <p:nvSpPr>
          <p:cNvPr id="10" name="Rounded Rectangle 7"/>
          <p:cNvSpPr/>
          <p:nvPr/>
        </p:nvSpPr>
        <p:spPr>
          <a:xfrm>
            <a:off x="3911054" y="2121936"/>
            <a:ext cx="4679031" cy="201577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ounded Rectangle 12"/>
          <p:cNvSpPr/>
          <p:nvPr/>
        </p:nvSpPr>
        <p:spPr>
          <a:xfrm>
            <a:off x="3911054" y="2652093"/>
            <a:ext cx="5080000" cy="177800"/>
          </a:xfrm>
          <a:prstGeom prst="roundRect">
            <a:avLst/>
          </a:prstGeom>
          <a:solidFill>
            <a:srgbClr val="E8EEF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ounded Rectangle 18"/>
          <p:cNvSpPr/>
          <p:nvPr/>
        </p:nvSpPr>
        <p:spPr>
          <a:xfrm>
            <a:off x="3911054" y="3332103"/>
            <a:ext cx="5080000" cy="177800"/>
          </a:xfrm>
          <a:prstGeom prst="roundRect">
            <a:avLst/>
          </a:prstGeom>
          <a:solidFill>
            <a:srgbClr val="E8EEF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ounded Rectangle 24"/>
          <p:cNvSpPr/>
          <p:nvPr/>
        </p:nvSpPr>
        <p:spPr>
          <a:xfrm>
            <a:off x="3933913" y="3915232"/>
            <a:ext cx="5080000" cy="177800"/>
          </a:xfrm>
          <a:prstGeom prst="roundRect">
            <a:avLst/>
          </a:prstGeom>
          <a:solidFill>
            <a:srgbClr val="E8EEF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Rounded Rectangle 13"/>
          <p:cNvSpPr/>
          <p:nvPr/>
        </p:nvSpPr>
        <p:spPr>
          <a:xfrm>
            <a:off x="3911875" y="2652092"/>
            <a:ext cx="687834" cy="200055"/>
          </a:xfrm>
          <a:prstGeom prst="roundRect">
            <a:avLst/>
          </a:prstGeom>
          <a:solidFill>
            <a:srgbClr val="2BC4C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ounded Rectangle 19"/>
          <p:cNvSpPr/>
          <p:nvPr/>
        </p:nvSpPr>
        <p:spPr>
          <a:xfrm>
            <a:off x="3911054" y="3330809"/>
            <a:ext cx="542541" cy="159044"/>
          </a:xfrm>
          <a:prstGeom prst="roundRect">
            <a:avLst/>
          </a:prstGeom>
          <a:solidFill>
            <a:srgbClr val="F59E0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Rounded Rectangle 25"/>
          <p:cNvSpPr/>
          <p:nvPr/>
        </p:nvSpPr>
        <p:spPr>
          <a:xfrm>
            <a:off x="3911054" y="3917502"/>
            <a:ext cx="45719" cy="177800"/>
          </a:xfrm>
          <a:prstGeom prst="roundRect">
            <a:avLst/>
          </a:prstGeom>
          <a:solidFill>
            <a:srgbClr val="8B5CF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TextBox 16"/>
          <p:cNvSpPr txBox="1"/>
          <p:nvPr/>
        </p:nvSpPr>
        <p:spPr>
          <a:xfrm>
            <a:off x="8840645" y="2074267"/>
            <a:ext cx="1761392" cy="21544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172B3A"/>
                </a:solidFill>
                <a:latin typeface="Aptos Display"/>
              </a:rPr>
              <a:t>356</a:t>
            </a:r>
            <a:r>
              <a:rPr lang="ru-RU" sz="1400" b="1" dirty="0">
                <a:solidFill>
                  <a:srgbClr val="172B3A"/>
                </a:solidFill>
                <a:latin typeface="Aptos Display"/>
              </a:rPr>
              <a:t>,2 млрд. сом</a:t>
            </a:r>
            <a:endParaRPr sz="1400" b="1" dirty="0">
              <a:solidFill>
                <a:srgbClr val="172B3A"/>
              </a:solidFill>
              <a:latin typeface="Aptos Display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095622" y="2624573"/>
            <a:ext cx="1506415" cy="21544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rgbClr val="172B3A"/>
                </a:solidFill>
                <a:latin typeface="Aptos Display"/>
              </a:rPr>
              <a:t>46,1 млрд. сом</a:t>
            </a:r>
            <a:endParaRPr sz="1400" b="1" dirty="0">
              <a:solidFill>
                <a:srgbClr val="172B3A"/>
              </a:solidFill>
              <a:latin typeface="Aptos Display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452655" y="3288882"/>
            <a:ext cx="1619683" cy="21544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rgbClr val="172B3A"/>
                </a:solidFill>
                <a:latin typeface="Aptos Display"/>
              </a:rPr>
              <a:t>43,7 млрд. сом</a:t>
            </a:r>
            <a:endParaRPr sz="1400" b="1" dirty="0">
              <a:solidFill>
                <a:srgbClr val="172B3A"/>
              </a:solidFill>
              <a:latin typeface="Aptos Display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104414" y="3851816"/>
            <a:ext cx="1497623" cy="21544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rgbClr val="172B3A"/>
                </a:solidFill>
                <a:latin typeface="Aptos Display"/>
              </a:rPr>
              <a:t>4,4 млрд. сом</a:t>
            </a:r>
            <a:endParaRPr sz="1400" b="1" dirty="0">
              <a:solidFill>
                <a:srgbClr val="172B3A"/>
              </a:solidFill>
              <a:latin typeface="Aptos Display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877863" y="2070064"/>
            <a:ext cx="1041400" cy="215444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155EEF"/>
                </a:solidFill>
                <a:latin typeface="Aptos"/>
              </a:rPr>
              <a:t>1</a:t>
            </a:r>
            <a:r>
              <a:rPr lang="ru-RU" sz="1400" b="1" dirty="0">
                <a:solidFill>
                  <a:srgbClr val="155EEF"/>
                </a:solidFill>
                <a:latin typeface="Aptos"/>
              </a:rPr>
              <a:t>15,1</a:t>
            </a:r>
            <a:r>
              <a:rPr sz="1400" b="1" dirty="0">
                <a:solidFill>
                  <a:srgbClr val="155EEF"/>
                </a:solidFill>
                <a:latin typeface="Aptos"/>
              </a:rPr>
              <a:t>%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798164" y="2613975"/>
            <a:ext cx="1041400" cy="215444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rgbClr val="2BC4C9"/>
                </a:solidFill>
                <a:latin typeface="Aptos"/>
              </a:rPr>
              <a:t>98,8</a:t>
            </a:r>
            <a:r>
              <a:rPr sz="1400" b="1" dirty="0">
                <a:solidFill>
                  <a:srgbClr val="2BC4C9"/>
                </a:solidFill>
                <a:latin typeface="Aptos"/>
              </a:rPr>
              <a:t>%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798164" y="3272880"/>
            <a:ext cx="1041400" cy="215444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rgbClr val="F59E0B"/>
                </a:solidFill>
                <a:latin typeface="Aptos"/>
              </a:rPr>
              <a:t>112,8</a:t>
            </a:r>
            <a:r>
              <a:rPr sz="1400" b="1" dirty="0">
                <a:solidFill>
                  <a:srgbClr val="F59E0B"/>
                </a:solidFill>
                <a:latin typeface="Aptos"/>
              </a:rPr>
              <a:t>%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798164" y="3859193"/>
            <a:ext cx="1041400" cy="215444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8B5CF6"/>
                </a:solidFill>
                <a:latin typeface="Aptos"/>
              </a:rPr>
              <a:t>1</a:t>
            </a:r>
            <a:r>
              <a:rPr lang="ru-RU" sz="1400" b="1" dirty="0">
                <a:solidFill>
                  <a:srgbClr val="8B5CF6"/>
                </a:solidFill>
                <a:latin typeface="Aptos"/>
              </a:rPr>
              <a:t>16,2</a:t>
            </a:r>
            <a:r>
              <a:rPr sz="1400" b="1" dirty="0">
                <a:solidFill>
                  <a:srgbClr val="8B5CF6"/>
                </a:solidFill>
                <a:latin typeface="Aptos"/>
              </a:rPr>
              <a:t>%</a:t>
            </a:r>
          </a:p>
        </p:txBody>
      </p:sp>
      <p:sp>
        <p:nvSpPr>
          <p:cNvPr id="29" name="Rounded Rectangle 29"/>
          <p:cNvSpPr/>
          <p:nvPr/>
        </p:nvSpPr>
        <p:spPr>
          <a:xfrm>
            <a:off x="416990" y="5025969"/>
            <a:ext cx="8727009" cy="719980"/>
          </a:xfrm>
          <a:prstGeom prst="roundRect">
            <a:avLst/>
          </a:prstGeom>
          <a:solidFill>
            <a:srgbClr val="EEF4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0" name="TextBox 29"/>
          <p:cNvSpPr txBox="1"/>
          <p:nvPr/>
        </p:nvSpPr>
        <p:spPr>
          <a:xfrm>
            <a:off x="533400" y="5285931"/>
            <a:ext cx="7649195" cy="200055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r>
              <a:rPr lang="ru-KG" sz="1300" b="1" dirty="0" err="1">
                <a:solidFill>
                  <a:schemeClr val="tx2">
                    <a:lumMod val="75000"/>
                  </a:schemeClr>
                </a:solidFill>
                <a:latin typeface="Aptos"/>
              </a:rPr>
              <a:t>Жалпы</a:t>
            </a:r>
            <a:r>
              <a:rPr lang="ru-KG" sz="1300" b="1" dirty="0">
                <a:solidFill>
                  <a:schemeClr val="tx2">
                    <a:lumMod val="75000"/>
                  </a:schemeClr>
                </a:solidFill>
                <a:latin typeface="Aptos"/>
              </a:rPr>
              <a:t> </a:t>
            </a:r>
            <a:r>
              <a:rPr lang="ru-KG" sz="1300" b="1" dirty="0" err="1">
                <a:solidFill>
                  <a:schemeClr val="tx2">
                    <a:lumMod val="75000"/>
                  </a:schemeClr>
                </a:solidFill>
                <a:latin typeface="Aptos"/>
              </a:rPr>
              <a:t>өнөр</a:t>
            </a:r>
            <a:r>
              <a:rPr lang="ru-KG" sz="1300" b="1" dirty="0">
                <a:solidFill>
                  <a:schemeClr val="tx2">
                    <a:lumMod val="75000"/>
                  </a:schemeClr>
                </a:solidFill>
                <a:latin typeface="Aptos"/>
              </a:rPr>
              <a:t> </a:t>
            </a:r>
            <a:r>
              <a:rPr lang="ru-KG" sz="1300" b="1" dirty="0" err="1">
                <a:solidFill>
                  <a:schemeClr val="tx2">
                    <a:lumMod val="75000"/>
                  </a:schemeClr>
                </a:solidFill>
                <a:latin typeface="Aptos"/>
              </a:rPr>
              <a:t>жай</a:t>
            </a:r>
            <a:r>
              <a:rPr lang="ru-KG" sz="1300" b="1" dirty="0">
                <a:solidFill>
                  <a:schemeClr val="tx2">
                    <a:lumMod val="75000"/>
                  </a:schemeClr>
                </a:solidFill>
                <a:latin typeface="Aptos"/>
              </a:rPr>
              <a:t> </a:t>
            </a:r>
            <a:r>
              <a:rPr lang="ru-KG" sz="1300" b="1" dirty="0" err="1">
                <a:solidFill>
                  <a:schemeClr val="tx2">
                    <a:lumMod val="75000"/>
                  </a:schemeClr>
                </a:solidFill>
                <a:latin typeface="Aptos"/>
              </a:rPr>
              <a:t>өндүрүшүнүн</a:t>
            </a:r>
            <a:r>
              <a:rPr lang="ru-KG" sz="1300" b="1" dirty="0">
                <a:solidFill>
                  <a:schemeClr val="tx2">
                    <a:lumMod val="75000"/>
                  </a:schemeClr>
                </a:solidFill>
                <a:latin typeface="Aptos"/>
              </a:rPr>
              <a:t> </a:t>
            </a:r>
            <a:r>
              <a:rPr lang="ru-KG" sz="1300" b="1" dirty="0" err="1">
                <a:solidFill>
                  <a:schemeClr val="tx2">
                    <a:lumMod val="75000"/>
                  </a:schemeClr>
                </a:solidFill>
                <a:latin typeface="Aptos"/>
              </a:rPr>
              <a:t>көлөмүнүн</a:t>
            </a:r>
            <a:r>
              <a:rPr lang="ru-KG" sz="1300" b="1" dirty="0">
                <a:solidFill>
                  <a:schemeClr val="tx2">
                    <a:lumMod val="75000"/>
                  </a:schemeClr>
                </a:solidFill>
                <a:latin typeface="Aptos"/>
              </a:rPr>
              <a:t> 79 </a:t>
            </a:r>
            <a:r>
              <a:rPr lang="ru-KG" sz="1300" b="1" dirty="0" err="1">
                <a:solidFill>
                  <a:schemeClr val="tx2">
                    <a:lumMod val="75000"/>
                  </a:schemeClr>
                </a:solidFill>
                <a:latin typeface="Aptos"/>
              </a:rPr>
              <a:t>пайызы</a:t>
            </a:r>
            <a:r>
              <a:rPr lang="ru-KG" sz="1300" b="1" dirty="0">
                <a:solidFill>
                  <a:schemeClr val="tx2">
                    <a:lumMod val="75000"/>
                  </a:schemeClr>
                </a:solidFill>
                <a:latin typeface="Aptos"/>
              </a:rPr>
              <a:t> кайра </a:t>
            </a:r>
            <a:r>
              <a:rPr lang="ru-KG" sz="1300" b="1" dirty="0" err="1">
                <a:solidFill>
                  <a:schemeClr val="tx2">
                    <a:lumMod val="75000"/>
                  </a:schemeClr>
                </a:solidFill>
                <a:latin typeface="Aptos"/>
              </a:rPr>
              <a:t>иштетүү</a:t>
            </a:r>
            <a:r>
              <a:rPr lang="ru-KG" sz="1300" b="1" dirty="0">
                <a:solidFill>
                  <a:schemeClr val="tx2">
                    <a:lumMod val="75000"/>
                  </a:schemeClr>
                </a:solidFill>
                <a:latin typeface="Aptos"/>
              </a:rPr>
              <a:t> </a:t>
            </a:r>
            <a:r>
              <a:rPr lang="ru-KG" sz="1300" b="1" dirty="0" err="1">
                <a:solidFill>
                  <a:schemeClr val="tx2">
                    <a:lumMod val="75000"/>
                  </a:schemeClr>
                </a:solidFill>
                <a:latin typeface="Aptos"/>
              </a:rPr>
              <a:t>өнөр</a:t>
            </a:r>
            <a:r>
              <a:rPr lang="ru-KG" sz="1300" b="1" dirty="0">
                <a:solidFill>
                  <a:schemeClr val="tx2">
                    <a:lumMod val="75000"/>
                  </a:schemeClr>
                </a:solidFill>
                <a:latin typeface="Aptos"/>
              </a:rPr>
              <a:t> </a:t>
            </a:r>
            <a:r>
              <a:rPr lang="ru-KG" sz="1300" b="1" dirty="0" err="1">
                <a:solidFill>
                  <a:schemeClr val="tx2">
                    <a:lumMod val="75000"/>
                  </a:schemeClr>
                </a:solidFill>
                <a:latin typeface="Aptos"/>
              </a:rPr>
              <a:t>жайына</a:t>
            </a:r>
            <a:r>
              <a:rPr lang="ru-KG" sz="1300" b="1" dirty="0">
                <a:solidFill>
                  <a:schemeClr val="tx2">
                    <a:lumMod val="75000"/>
                  </a:schemeClr>
                </a:solidFill>
                <a:latin typeface="Aptos"/>
              </a:rPr>
              <a:t> </a:t>
            </a:r>
            <a:r>
              <a:rPr lang="ru-KG" sz="1300" b="1" dirty="0" err="1">
                <a:solidFill>
                  <a:schemeClr val="tx2">
                    <a:lumMod val="75000"/>
                  </a:schemeClr>
                </a:solidFill>
                <a:latin typeface="Aptos"/>
              </a:rPr>
              <a:t>туура</a:t>
            </a:r>
            <a:r>
              <a:rPr lang="ru-KG" sz="1300" b="1" dirty="0">
                <a:solidFill>
                  <a:schemeClr val="tx2">
                    <a:lumMod val="75000"/>
                  </a:schemeClr>
                </a:solidFill>
                <a:latin typeface="Aptos"/>
              </a:rPr>
              <a:t> </a:t>
            </a:r>
            <a:r>
              <a:rPr lang="ru-KG" sz="1300" b="1" dirty="0" err="1">
                <a:solidFill>
                  <a:schemeClr val="tx2">
                    <a:lumMod val="75000"/>
                  </a:schemeClr>
                </a:solidFill>
                <a:latin typeface="Aptos"/>
              </a:rPr>
              <a:t>келет</a:t>
            </a:r>
            <a:r>
              <a:rPr lang="ru-RU" sz="1300" b="1" dirty="0">
                <a:solidFill>
                  <a:schemeClr val="tx2">
                    <a:lumMod val="75000"/>
                  </a:schemeClr>
                </a:solidFill>
                <a:latin typeface="Aptos"/>
              </a:rPr>
              <a:t>.</a:t>
            </a:r>
            <a:endParaRPr lang="en-US" sz="1300" b="1" dirty="0">
              <a:solidFill>
                <a:schemeClr val="tx2">
                  <a:lumMod val="75000"/>
                </a:schemeClr>
              </a:solidFill>
              <a:latin typeface="Aptos"/>
            </a:endParaRPr>
          </a:p>
        </p:txBody>
      </p:sp>
      <p:sp>
        <p:nvSpPr>
          <p:cNvPr id="32" name="Rectangle 2">
            <a:extLst>
              <a:ext uri="{FF2B5EF4-FFF2-40B4-BE49-F238E27FC236}">
                <a16:creationId xmlns:a16="http://schemas.microsoft.com/office/drawing/2014/main" id="{F8A7E3E6-8528-B28F-8DA6-0C6F04A9DC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589" y="241727"/>
            <a:ext cx="1044675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sz="2000" b="1" dirty="0">
                <a:solidFill>
                  <a:srgbClr val="0059A3"/>
                </a:solidFill>
                <a:latin typeface="DIN Pro Regular"/>
                <a:sym typeface="+mn-ea"/>
              </a:rPr>
              <a:t>2026-ЖЫЛДЫН ЯНВАРЬ-ИЮНЬ АЙЛАРЫНДАГЫ ЭКОНОМИКАЛЫК ИШМЕРДИКТИН НЕГИЗГИ ТҮРЛӨРҮ БОЮНЧА ӨНӨР ЖАЙ ӨНДҮРҮШҮНҮН ТҮЗҮМҮ 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8DB259F9-0064-B2E6-8D4C-FD7122EFCB33}"/>
              </a:ext>
            </a:extLst>
          </p:cNvPr>
          <p:cNvSpPr/>
          <p:nvPr/>
        </p:nvSpPr>
        <p:spPr>
          <a:xfrm>
            <a:off x="2311795" y="850285"/>
            <a:ext cx="753703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59A3"/>
                </a:solidFill>
                <a:latin typeface="DIN Pro Regular"/>
              </a:rPr>
              <a:t> </a:t>
            </a:r>
            <a:r>
              <a:rPr lang="ru-RU" sz="1400" b="1" dirty="0">
                <a:solidFill>
                  <a:srgbClr val="0059A3"/>
                </a:solidFill>
              </a:rPr>
              <a:t>Ө</a:t>
            </a:r>
            <a:r>
              <a:rPr lang="en-US" sz="1400" b="1" dirty="0">
                <a:solidFill>
                  <a:srgbClr val="0059A3"/>
                </a:solidFill>
              </a:rPr>
              <a:t>н</a:t>
            </a:r>
            <a:r>
              <a:rPr lang="ru-RU" sz="1400" b="1" dirty="0" err="1">
                <a:solidFill>
                  <a:srgbClr val="0059A3"/>
                </a:solidFill>
                <a:sym typeface="+mn-ea"/>
              </a:rPr>
              <a:t>өр</a:t>
            </a:r>
            <a:r>
              <a:rPr lang="ru-RU" sz="1400" b="1" dirty="0">
                <a:solidFill>
                  <a:srgbClr val="0059A3"/>
                </a:solidFill>
                <a:sym typeface="+mn-ea"/>
              </a:rPr>
              <a:t> </a:t>
            </a:r>
            <a:r>
              <a:rPr lang="ru-RU" sz="1400" b="1" dirty="0" err="1">
                <a:solidFill>
                  <a:srgbClr val="0059A3"/>
                </a:solidFill>
                <a:sym typeface="+mn-ea"/>
              </a:rPr>
              <a:t>жай</a:t>
            </a:r>
            <a:r>
              <a:rPr lang="ru-RU" sz="1400" b="1" dirty="0">
                <a:solidFill>
                  <a:srgbClr val="0059A3"/>
                </a:solidFill>
                <a:sym typeface="+mn-ea"/>
              </a:rPr>
              <a:t> </a:t>
            </a:r>
            <a:r>
              <a:rPr lang="ru-RU" altLang="ru-RU" sz="1400" b="1" dirty="0">
                <a:solidFill>
                  <a:srgbClr val="0059A3"/>
                </a:solidFill>
                <a:sym typeface="+mn-ea"/>
              </a:rPr>
              <a:t> </a:t>
            </a:r>
            <a:r>
              <a:rPr lang="ru-RU" sz="1400" b="1" dirty="0" err="1">
                <a:solidFill>
                  <a:srgbClr val="0059A3"/>
                </a:solidFill>
                <a:sym typeface="+mn-ea"/>
              </a:rPr>
              <a:t>өнд</a:t>
            </a:r>
            <a:r>
              <a:rPr lang="ru-RU" altLang="ru-RU" sz="1400" b="1" dirty="0" err="1">
                <a:solidFill>
                  <a:srgbClr val="0059A3"/>
                </a:solidFill>
                <a:sym typeface="+mn-ea"/>
              </a:rPr>
              <a:t>үрүшүнүн</a:t>
            </a:r>
            <a:r>
              <a:rPr lang="ru-RU" altLang="ru-RU" sz="1400" b="1" dirty="0">
                <a:solidFill>
                  <a:srgbClr val="0059A3"/>
                </a:solidFill>
                <a:sym typeface="+mn-ea"/>
              </a:rPr>
              <a:t> </a:t>
            </a:r>
            <a:r>
              <a:rPr lang="ru-RU" altLang="ru-RU" sz="1400" b="1" dirty="0" err="1">
                <a:solidFill>
                  <a:srgbClr val="0059A3"/>
                </a:solidFill>
                <a:sym typeface="+mn-ea"/>
              </a:rPr>
              <a:t>к</a:t>
            </a:r>
            <a:r>
              <a:rPr lang="ru-RU" sz="1400" b="1" dirty="0" err="1">
                <a:solidFill>
                  <a:srgbClr val="0059A3"/>
                </a:solidFill>
                <a:sym typeface="+mn-ea"/>
              </a:rPr>
              <a:t>өлөм</a:t>
            </a:r>
            <a:r>
              <a:rPr lang="ru-RU" altLang="ru-RU" sz="1400" b="1" dirty="0" err="1">
                <a:solidFill>
                  <a:srgbClr val="0059A3"/>
                </a:solidFill>
                <a:sym typeface="+mn-ea"/>
              </a:rPr>
              <a:t>ү</a:t>
            </a:r>
            <a:r>
              <a:rPr lang="ru-RU" altLang="ru-RU" sz="1400" b="1" dirty="0">
                <a:solidFill>
                  <a:srgbClr val="0059A3"/>
                </a:solidFill>
                <a:sym typeface="+mn-ea"/>
              </a:rPr>
              <a:t> (</a:t>
            </a:r>
            <a:r>
              <a:rPr lang="ru-RU" altLang="ru-RU" sz="1400" b="1" dirty="0" err="1">
                <a:solidFill>
                  <a:srgbClr val="0059A3"/>
                </a:solidFill>
                <a:sym typeface="+mn-ea"/>
              </a:rPr>
              <a:t>учурдагы</a:t>
            </a:r>
            <a:r>
              <a:rPr lang="ru-RU" altLang="ru-RU" sz="1400" b="1" dirty="0">
                <a:solidFill>
                  <a:srgbClr val="0059A3"/>
                </a:solidFill>
                <a:sym typeface="+mn-ea"/>
              </a:rPr>
              <a:t> </a:t>
            </a:r>
            <a:r>
              <a:rPr lang="ru-RU" altLang="ru-RU" sz="1400" b="1" dirty="0" err="1">
                <a:solidFill>
                  <a:srgbClr val="0059A3"/>
                </a:solidFill>
                <a:sym typeface="+mn-ea"/>
              </a:rPr>
              <a:t>баалар</a:t>
            </a:r>
            <a:r>
              <a:rPr lang="ru-RU" altLang="ru-RU" sz="1400" b="1" dirty="0">
                <a:solidFill>
                  <a:srgbClr val="0059A3"/>
                </a:solidFill>
                <a:sym typeface="+mn-ea"/>
              </a:rPr>
              <a:t> </a:t>
            </a:r>
            <a:r>
              <a:rPr lang="ru-RU" altLang="ru-RU" sz="1400" b="1" dirty="0" err="1">
                <a:solidFill>
                  <a:srgbClr val="0059A3"/>
                </a:solidFill>
                <a:sym typeface="+mn-ea"/>
              </a:rPr>
              <a:t>менен</a:t>
            </a:r>
            <a:r>
              <a:rPr lang="ru-RU" altLang="ru-RU" sz="1400" b="1" dirty="0">
                <a:solidFill>
                  <a:srgbClr val="0059A3"/>
                </a:solidFill>
                <a:sym typeface="+mn-ea"/>
              </a:rPr>
              <a:t>)</a:t>
            </a:r>
          </a:p>
          <a:p>
            <a:pPr algn="ctr"/>
            <a:r>
              <a:rPr lang="ru-RU" sz="1400" b="1" dirty="0" err="1">
                <a:solidFill>
                  <a:srgbClr val="0059A3"/>
                </a:solidFill>
              </a:rPr>
              <a:t>жана</a:t>
            </a:r>
            <a:r>
              <a:rPr lang="ru-RU" sz="1400" b="1" dirty="0">
                <a:solidFill>
                  <a:srgbClr val="0059A3"/>
                </a:solidFill>
              </a:rPr>
              <a:t> </a:t>
            </a:r>
            <a:r>
              <a:rPr lang="ru-RU" sz="1400" b="1" dirty="0" err="1">
                <a:solidFill>
                  <a:srgbClr val="0059A3"/>
                </a:solidFill>
                <a:sym typeface="+mn-ea"/>
              </a:rPr>
              <a:t>өнөр</a:t>
            </a:r>
            <a:r>
              <a:rPr lang="ru-RU" sz="1400" b="1" dirty="0">
                <a:solidFill>
                  <a:srgbClr val="0059A3"/>
                </a:solidFill>
                <a:sym typeface="+mn-ea"/>
              </a:rPr>
              <a:t> </a:t>
            </a:r>
            <a:r>
              <a:rPr lang="ru-RU" sz="1400" b="1" dirty="0" err="1">
                <a:solidFill>
                  <a:srgbClr val="0059A3"/>
                </a:solidFill>
                <a:sym typeface="+mn-ea"/>
              </a:rPr>
              <a:t>жай</a:t>
            </a:r>
            <a:r>
              <a:rPr lang="ru-RU" sz="1400" b="1" dirty="0">
                <a:solidFill>
                  <a:srgbClr val="0059A3"/>
                </a:solidFill>
                <a:sym typeface="+mn-ea"/>
              </a:rPr>
              <a:t> </a:t>
            </a:r>
            <a:r>
              <a:rPr lang="ru-RU" altLang="ru-RU" sz="1400" b="1" dirty="0">
                <a:solidFill>
                  <a:srgbClr val="0059A3"/>
                </a:solidFill>
                <a:sym typeface="+mn-ea"/>
              </a:rPr>
              <a:t> </a:t>
            </a:r>
            <a:r>
              <a:rPr lang="ru-RU" sz="1400" b="1" dirty="0" err="1">
                <a:solidFill>
                  <a:srgbClr val="0059A3"/>
                </a:solidFill>
                <a:sym typeface="+mn-ea"/>
              </a:rPr>
              <a:t>өнд</a:t>
            </a:r>
            <a:r>
              <a:rPr lang="ru-RU" altLang="ru-RU" sz="1400" b="1" dirty="0" err="1">
                <a:solidFill>
                  <a:srgbClr val="0059A3"/>
                </a:solidFill>
                <a:sym typeface="+mn-ea"/>
              </a:rPr>
              <a:t>үрүшүнүн</a:t>
            </a:r>
            <a:r>
              <a:rPr lang="ru-RU" altLang="ru-RU" sz="1400" b="1" dirty="0">
                <a:solidFill>
                  <a:srgbClr val="0059A3"/>
                </a:solidFill>
                <a:sym typeface="+mn-ea"/>
              </a:rPr>
              <a:t> </a:t>
            </a:r>
            <a:r>
              <a:rPr lang="ru-RU" sz="1400" b="1" dirty="0" err="1">
                <a:solidFill>
                  <a:srgbClr val="0059A3"/>
                </a:solidFill>
              </a:rPr>
              <a:t>индекси</a:t>
            </a:r>
            <a:r>
              <a:rPr lang="ru-RU" sz="1400" b="1" dirty="0">
                <a:solidFill>
                  <a:srgbClr val="0059A3"/>
                </a:solidFill>
              </a:rPr>
              <a:t>  </a:t>
            </a:r>
          </a:p>
          <a:p>
            <a:pPr algn="ctr">
              <a:spcAft>
                <a:spcPts val="1800"/>
              </a:spcAft>
            </a:pPr>
            <a:r>
              <a:rPr lang="ru-RU" sz="1400" b="1" dirty="0">
                <a:solidFill>
                  <a:srgbClr val="0059A3"/>
                </a:solidFill>
              </a:rPr>
              <a:t>     (</a:t>
            </a:r>
            <a:r>
              <a:rPr lang="ru-RU" sz="1400" b="1" dirty="0" err="1">
                <a:solidFill>
                  <a:srgbClr val="0059A3"/>
                </a:solidFill>
              </a:rPr>
              <a:t>салыштырмалуу</a:t>
            </a:r>
            <a:r>
              <a:rPr lang="ru-RU" sz="1400" b="1" dirty="0">
                <a:solidFill>
                  <a:srgbClr val="0059A3"/>
                </a:solidFill>
              </a:rPr>
              <a:t> </a:t>
            </a:r>
            <a:r>
              <a:rPr lang="ru-RU" sz="1400" b="1" dirty="0" err="1">
                <a:solidFill>
                  <a:srgbClr val="0059A3"/>
                </a:solidFill>
              </a:rPr>
              <a:t>баалар</a:t>
            </a:r>
            <a:r>
              <a:rPr lang="ru-RU" sz="1400" b="1" dirty="0">
                <a:solidFill>
                  <a:srgbClr val="0059A3"/>
                </a:solidFill>
              </a:rPr>
              <a:t> </a:t>
            </a:r>
            <a:r>
              <a:rPr lang="ru-RU" sz="1400" b="1" dirty="0" err="1">
                <a:solidFill>
                  <a:srgbClr val="0059A3"/>
                </a:solidFill>
              </a:rPr>
              <a:t>менен</a:t>
            </a:r>
            <a:r>
              <a:rPr lang="ru-RU" sz="1400" b="1" dirty="0">
                <a:solidFill>
                  <a:srgbClr val="0059A3"/>
                </a:solidFill>
              </a:rPr>
              <a:t>, 2025-жылдын январь-</a:t>
            </a:r>
            <a:r>
              <a:rPr lang="ru-RU" sz="1400" b="1" dirty="0" err="1">
                <a:solidFill>
                  <a:srgbClr val="0059A3"/>
                </a:solidFill>
              </a:rPr>
              <a:t>июнуна</a:t>
            </a:r>
            <a:r>
              <a:rPr lang="ru-RU" sz="1400" b="1" dirty="0">
                <a:solidFill>
                  <a:srgbClr val="0059A3"/>
                </a:solidFill>
              </a:rPr>
              <a:t> </a:t>
            </a:r>
            <a:r>
              <a:rPr lang="ru-RU" sz="1400" b="1" dirty="0" err="1">
                <a:solidFill>
                  <a:srgbClr val="0059A3"/>
                </a:solidFill>
              </a:rPr>
              <a:t>салыштырмалуу</a:t>
            </a:r>
            <a:r>
              <a:rPr lang="ru-RU" sz="1400" b="1" dirty="0">
                <a:solidFill>
                  <a:srgbClr val="0059A3"/>
                </a:solidFill>
              </a:rPr>
              <a:t>, % </a:t>
            </a:r>
            <a:r>
              <a:rPr lang="ru-RU" sz="1400" b="1" dirty="0" err="1">
                <a:solidFill>
                  <a:srgbClr val="0059A3"/>
                </a:solidFill>
              </a:rPr>
              <a:t>менен</a:t>
            </a:r>
            <a:r>
              <a:rPr lang="ru-RU" sz="1400" b="1" dirty="0">
                <a:solidFill>
                  <a:srgbClr val="0059A3"/>
                </a:solidFill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304594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7F596E-843F-16A2-8F37-B65251A840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">
            <a:extLst>
              <a:ext uri="{FF2B5EF4-FFF2-40B4-BE49-F238E27FC236}">
                <a16:creationId xmlns:a16="http://schemas.microsoft.com/office/drawing/2014/main" id="{96AA1C4C-4015-E63E-37CB-B9C9D06FC520}"/>
              </a:ext>
            </a:extLst>
          </p:cNvPr>
          <p:cNvSpPr txBox="1">
            <a:spLocks/>
          </p:cNvSpPr>
          <p:nvPr/>
        </p:nvSpPr>
        <p:spPr>
          <a:xfrm>
            <a:off x="6260461" y="3915001"/>
            <a:ext cx="3849669" cy="3945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2" name="Текстовое поле 5">
            <a:extLst>
              <a:ext uri="{FF2B5EF4-FFF2-40B4-BE49-F238E27FC236}">
                <a16:creationId xmlns:a16="http://schemas.microsoft.com/office/drawing/2014/main" id="{FF6F37E0-4045-690E-D82F-9B63EE409492}"/>
              </a:ext>
            </a:extLst>
          </p:cNvPr>
          <p:cNvSpPr txBox="1"/>
          <p:nvPr/>
        </p:nvSpPr>
        <p:spPr>
          <a:xfrm>
            <a:off x="464744" y="254333"/>
            <a:ext cx="11262511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200" b="1" dirty="0">
                <a:solidFill>
                  <a:srgbClr val="0059A3"/>
                </a:solidFill>
                <a:sym typeface="+mn-ea"/>
              </a:rPr>
              <a:t>ИШТЕТҮҮ</a:t>
            </a:r>
            <a:r>
              <a:rPr lang="ru-RU" sz="2200" b="1" dirty="0"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 </a:t>
            </a:r>
            <a:r>
              <a:rPr lang="ru-RU" sz="2200" b="1" dirty="0">
                <a:solidFill>
                  <a:srgbClr val="0059A3"/>
                </a:solidFill>
                <a:sym typeface="+mn-ea"/>
              </a:rPr>
              <a:t>ӨНӨР ЖАЙЫНЫН НЕГИЗГИ ТҮРЛӨРҮ БОЮНЧА ӨНДҮРҮҮ ИНДЕКСТЕРИ</a:t>
            </a:r>
            <a:endParaRPr lang="ru-RU" sz="2200" b="1" dirty="0">
              <a:solidFill>
                <a:srgbClr val="0059A3"/>
              </a:solidFill>
              <a:latin typeface="DIN Pro Regular"/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21BACA47-C9EA-2493-EB34-F1AAFCB93D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8649" y="1706754"/>
            <a:ext cx="1687358" cy="1149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ts val="200"/>
              </a:spcBef>
              <a:spcAft>
                <a:spcPts val="200"/>
              </a:spcAft>
            </a:pPr>
            <a:r>
              <a:rPr lang="ru-RU" altLang="ru-RU" sz="1200" b="1" kern="0" dirty="0">
                <a:solidFill>
                  <a:srgbClr val="00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</a:t>
            </a:r>
            <a:r>
              <a:rPr lang="ru-RU" altLang="ru-RU" sz="1200" b="1" kern="0" dirty="0">
                <a:solidFill>
                  <a:schemeClr val="accent4">
                    <a:lumMod val="75000"/>
                  </a:schemeClr>
                </a:solidFill>
                <a:latin typeface="+mn-lt"/>
                <a:ea typeface="Verdana" panose="020B0604030504040204" pitchFamily="34" charset="0"/>
              </a:rPr>
              <a:t>172,6%</a:t>
            </a:r>
          </a:p>
          <a:p>
            <a:pPr algn="l">
              <a:spcBef>
                <a:spcPts val="200"/>
              </a:spcBef>
              <a:spcAft>
                <a:spcPts val="200"/>
              </a:spcAft>
            </a:pPr>
            <a:r>
              <a:rPr lang="ru-RU" altLang="ru-RU" sz="1000" kern="0" dirty="0" err="1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Жыгачтан</a:t>
            </a:r>
            <a:r>
              <a:rPr lang="ru-RU" altLang="ru-RU" sz="1000" kern="0" dirty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 </a:t>
            </a:r>
            <a:r>
              <a:rPr lang="ru-RU" altLang="ru-RU" sz="1000" kern="0" dirty="0" err="1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жана</a:t>
            </a:r>
            <a:r>
              <a:rPr lang="ru-RU" altLang="ru-RU" sz="1000" kern="0" dirty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 </a:t>
            </a:r>
            <a:r>
              <a:rPr lang="ru-RU" altLang="ru-RU" sz="1000" kern="0" dirty="0" err="1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кагаздан</a:t>
            </a:r>
            <a:r>
              <a:rPr lang="ru-RU" altLang="ru-RU" sz="1000" kern="0" dirty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 </a:t>
            </a:r>
            <a:r>
              <a:rPr lang="ru-RU" altLang="ru-RU" sz="1000" kern="0" dirty="0" err="1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жасалган</a:t>
            </a:r>
            <a:r>
              <a:rPr lang="ru-RU" altLang="ru-RU" sz="1000" kern="0" dirty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 </a:t>
            </a:r>
            <a:r>
              <a:rPr lang="ru-RU" altLang="ru-RU" sz="1000" kern="0" dirty="0" err="1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буюмдарды</a:t>
            </a:r>
            <a:r>
              <a:rPr lang="ru-RU" altLang="ru-RU" sz="1000" kern="0" dirty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 </a:t>
            </a:r>
            <a:r>
              <a:rPr lang="ru-RU" altLang="ru-RU" sz="1000" kern="0" dirty="0" err="1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өндүрүү</a:t>
            </a:r>
            <a:r>
              <a:rPr lang="ru-RU" altLang="ru-RU" sz="1000" kern="0" dirty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, </a:t>
            </a:r>
            <a:r>
              <a:rPr lang="en-US" sz="1000" kern="0" dirty="0" err="1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полиграфиялык</a:t>
            </a:r>
            <a:r>
              <a:rPr lang="en-US" sz="1000" kern="0" dirty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 </a:t>
            </a:r>
            <a:r>
              <a:rPr lang="en-US" sz="1000" kern="0" dirty="0" err="1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ишмердик</a:t>
            </a:r>
            <a:endParaRPr lang="ru-RU" sz="1000" dirty="0"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200"/>
              </a:spcBef>
              <a:spcAft>
                <a:spcPts val="200"/>
              </a:spcAft>
            </a:pPr>
            <a:endParaRPr lang="ru-RU" altLang="ru-RU" sz="1000" kern="0" dirty="0">
              <a:solidFill>
                <a:srgbClr val="002060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8365D059-E58F-9B6E-1CD7-F793F13E22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0174" y="1986977"/>
            <a:ext cx="1689724" cy="872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ts val="200"/>
              </a:spcBef>
              <a:spcAft>
                <a:spcPts val="200"/>
              </a:spcAft>
            </a:pPr>
            <a:r>
              <a:rPr lang="ru-RU" altLang="ru-RU" sz="1400" b="1" kern="0" dirty="0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</a:t>
            </a:r>
            <a:r>
              <a:rPr lang="ru-RU" altLang="ru-RU" sz="1200" b="1" kern="0" dirty="0">
                <a:solidFill>
                  <a:schemeClr val="accent4">
                    <a:lumMod val="75000"/>
                  </a:schemeClr>
                </a:solidFill>
                <a:latin typeface="+mn-lt"/>
                <a:ea typeface="Verdana" panose="020B0604030504040204" pitchFamily="34" charset="0"/>
              </a:rPr>
              <a:t>111,9%</a:t>
            </a:r>
          </a:p>
          <a:p>
            <a:pPr algn="l">
              <a:spcBef>
                <a:spcPts val="200"/>
              </a:spcBef>
              <a:spcAft>
                <a:spcPts val="200"/>
              </a:spcAft>
            </a:pPr>
            <a:r>
              <a:rPr lang="ru-RU" altLang="ru-RU" sz="1000" kern="0" dirty="0" err="1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Негизги</a:t>
            </a:r>
            <a:r>
              <a:rPr lang="ru-RU" altLang="ru-RU" sz="1000" kern="0" dirty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 </a:t>
            </a:r>
            <a:r>
              <a:rPr lang="ru-RU" altLang="ru-RU" sz="1000" kern="0" dirty="0" err="1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металлдарды</a:t>
            </a:r>
            <a:r>
              <a:rPr lang="ru-RU" altLang="ru-RU" sz="1000" kern="0" dirty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 </a:t>
            </a:r>
            <a:r>
              <a:rPr lang="ru-RU" altLang="ru-RU" sz="1000" kern="0" dirty="0" err="1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өндүрүү</a:t>
            </a:r>
            <a:endParaRPr lang="ru-RU" altLang="ru-RU" sz="1000" kern="0" dirty="0">
              <a:solidFill>
                <a:srgbClr val="002060"/>
              </a:solidFill>
              <a:ea typeface="Verdana" panose="020B0604030504040204" pitchFamily="34" charset="0"/>
              <a:cs typeface="Verdana" panose="020B0604030504040204" pitchFamily="34" charset="0"/>
              <a:sym typeface="+mn-ea"/>
            </a:endParaRPr>
          </a:p>
          <a:p>
            <a:pPr algn="l">
              <a:spcBef>
                <a:spcPts val="200"/>
              </a:spcBef>
              <a:spcAft>
                <a:spcPts val="200"/>
              </a:spcAft>
            </a:pPr>
            <a:endParaRPr lang="ru-RU" altLang="ru-RU" sz="1000" kern="0" dirty="0">
              <a:solidFill>
                <a:srgbClr val="002060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98CF8DA7-640B-4772-E922-A1B87F0B90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5062" y="1848203"/>
            <a:ext cx="1619363" cy="99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ts val="200"/>
              </a:spcBef>
              <a:spcAft>
                <a:spcPts val="200"/>
              </a:spcAft>
            </a:pPr>
            <a:r>
              <a:rPr lang="ru-RU" altLang="ru-RU" sz="1200" b="1" kern="0" dirty="0">
                <a:solidFill>
                  <a:schemeClr val="tx2">
                    <a:lumMod val="50000"/>
                  </a:schemeClr>
                </a:solidFill>
                <a:latin typeface="+mn-lt"/>
                <a:ea typeface="Verdana" panose="020B0604030504040204" pitchFamily="34" charset="0"/>
              </a:rPr>
              <a:t>                 </a:t>
            </a:r>
            <a:r>
              <a:rPr lang="ru-RU" altLang="ru-RU" sz="1200" b="1" kern="0" dirty="0">
                <a:solidFill>
                  <a:schemeClr val="accent4">
                    <a:lumMod val="75000"/>
                  </a:schemeClr>
                </a:solidFill>
                <a:latin typeface="+mn-lt"/>
                <a:ea typeface="Verdana" panose="020B0604030504040204" pitchFamily="34" charset="0"/>
              </a:rPr>
              <a:t>182,8%</a:t>
            </a:r>
          </a:p>
          <a:p>
            <a:pPr algn="l">
              <a:spcBef>
                <a:spcPts val="200"/>
              </a:spcBef>
              <a:spcAft>
                <a:spcPts val="200"/>
              </a:spcAft>
            </a:pPr>
            <a:r>
              <a:rPr lang="ru-RU" altLang="ru-RU" sz="1000" kern="0" dirty="0" err="1">
                <a:solidFill>
                  <a:srgbClr val="002060"/>
                </a:solidFill>
                <a:ea typeface="Verdana" panose="020B0604030504040204" pitchFamily="34" charset="0"/>
                <a:sym typeface="+mn-ea"/>
              </a:rPr>
              <a:t>Фармацевтикалык</a:t>
            </a:r>
            <a:r>
              <a:rPr lang="ru-RU" altLang="ru-RU" sz="1000" kern="0" dirty="0">
                <a:solidFill>
                  <a:srgbClr val="002060"/>
                </a:solidFill>
                <a:ea typeface="Verdana" panose="020B0604030504040204" pitchFamily="34" charset="0"/>
                <a:sym typeface="+mn-ea"/>
              </a:rPr>
              <a:t> </a:t>
            </a:r>
            <a:r>
              <a:rPr lang="ru-RU" altLang="ru-RU" sz="1000" kern="0" dirty="0" err="1">
                <a:solidFill>
                  <a:srgbClr val="002060"/>
                </a:solidFill>
                <a:ea typeface="Verdana" panose="020B0604030504040204" pitchFamily="34" charset="0"/>
                <a:sym typeface="+mn-ea"/>
              </a:rPr>
              <a:t>продукцияларды</a:t>
            </a:r>
            <a:r>
              <a:rPr lang="ru-RU" altLang="ru-RU" sz="1000" kern="0" dirty="0">
                <a:solidFill>
                  <a:srgbClr val="002060"/>
                </a:solidFill>
                <a:ea typeface="Verdana" panose="020B0604030504040204" pitchFamily="34" charset="0"/>
                <a:sym typeface="+mn-ea"/>
              </a:rPr>
              <a:t>                       </a:t>
            </a:r>
            <a:r>
              <a:rPr lang="ru-RU" altLang="ru-RU" sz="1000" kern="0" dirty="0" err="1">
                <a:solidFill>
                  <a:srgbClr val="002060"/>
                </a:solidFill>
                <a:ea typeface="Verdana" panose="020B0604030504040204" pitchFamily="34" charset="0"/>
                <a:sym typeface="+mn-ea"/>
              </a:rPr>
              <a:t>өндүрүү</a:t>
            </a:r>
            <a:endParaRPr lang="ru-RU" sz="1000" kern="0" dirty="0">
              <a:solidFill>
                <a:srgbClr val="002060"/>
              </a:solidFill>
              <a:ea typeface="Verdana" panose="020B0604030504040204" pitchFamily="34" charset="0"/>
            </a:endParaRPr>
          </a:p>
          <a:p>
            <a:pPr algn="l">
              <a:spcBef>
                <a:spcPts val="200"/>
              </a:spcBef>
              <a:spcAft>
                <a:spcPts val="200"/>
              </a:spcAft>
            </a:pPr>
            <a:endParaRPr lang="ru-RU" altLang="ru-RU" sz="1000" kern="0" dirty="0">
              <a:solidFill>
                <a:srgbClr val="002060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0" name="Прямая соединительная линия 28">
            <a:extLst>
              <a:ext uri="{FF2B5EF4-FFF2-40B4-BE49-F238E27FC236}">
                <a16:creationId xmlns:a16="http://schemas.microsoft.com/office/drawing/2014/main" id="{3F9B359F-9609-C4DC-7132-74B2DEB33C99}"/>
              </a:ext>
            </a:extLst>
          </p:cNvPr>
          <p:cNvCxnSpPr>
            <a:cxnSpLocks/>
          </p:cNvCxnSpPr>
          <p:nvPr/>
        </p:nvCxnSpPr>
        <p:spPr>
          <a:xfrm>
            <a:off x="839503" y="2698102"/>
            <a:ext cx="1224787" cy="20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8">
            <a:extLst>
              <a:ext uri="{FF2B5EF4-FFF2-40B4-BE49-F238E27FC236}">
                <a16:creationId xmlns:a16="http://schemas.microsoft.com/office/drawing/2014/main" id="{B58319DE-3239-1E0F-0735-917E14EC5898}"/>
              </a:ext>
            </a:extLst>
          </p:cNvPr>
          <p:cNvCxnSpPr>
            <a:cxnSpLocks/>
          </p:cNvCxnSpPr>
          <p:nvPr/>
        </p:nvCxnSpPr>
        <p:spPr>
          <a:xfrm>
            <a:off x="2346275" y="2696570"/>
            <a:ext cx="1519069" cy="33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8">
            <a:extLst>
              <a:ext uri="{FF2B5EF4-FFF2-40B4-BE49-F238E27FC236}">
                <a16:creationId xmlns:a16="http://schemas.microsoft.com/office/drawing/2014/main" id="{DAB231EF-424B-DF5E-B61E-6C1D946297FB}"/>
              </a:ext>
            </a:extLst>
          </p:cNvPr>
          <p:cNvCxnSpPr>
            <a:cxnSpLocks/>
          </p:cNvCxnSpPr>
          <p:nvPr/>
        </p:nvCxnSpPr>
        <p:spPr>
          <a:xfrm>
            <a:off x="4037584" y="2696570"/>
            <a:ext cx="149734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8">
            <a:extLst>
              <a:ext uri="{FF2B5EF4-FFF2-40B4-BE49-F238E27FC236}">
                <a16:creationId xmlns:a16="http://schemas.microsoft.com/office/drawing/2014/main" id="{4E13F45D-1832-BDDD-F12A-E5537EF60F51}"/>
              </a:ext>
            </a:extLst>
          </p:cNvPr>
          <p:cNvCxnSpPr>
            <a:cxnSpLocks/>
          </p:cNvCxnSpPr>
          <p:nvPr/>
        </p:nvCxnSpPr>
        <p:spPr>
          <a:xfrm flipV="1">
            <a:off x="5757701" y="2692229"/>
            <a:ext cx="1566696" cy="14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8">
            <a:extLst>
              <a:ext uri="{FF2B5EF4-FFF2-40B4-BE49-F238E27FC236}">
                <a16:creationId xmlns:a16="http://schemas.microsoft.com/office/drawing/2014/main" id="{5A1634CC-3975-C058-DEBE-86DC6698B8FA}"/>
              </a:ext>
            </a:extLst>
          </p:cNvPr>
          <p:cNvCxnSpPr>
            <a:cxnSpLocks/>
          </p:cNvCxnSpPr>
          <p:nvPr/>
        </p:nvCxnSpPr>
        <p:spPr>
          <a:xfrm>
            <a:off x="7607619" y="2680396"/>
            <a:ext cx="1581411" cy="1183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8">
            <a:extLst>
              <a:ext uri="{FF2B5EF4-FFF2-40B4-BE49-F238E27FC236}">
                <a16:creationId xmlns:a16="http://schemas.microsoft.com/office/drawing/2014/main" id="{6D1F22F8-E71C-528F-33B9-80C842C9609F}"/>
              </a:ext>
            </a:extLst>
          </p:cNvPr>
          <p:cNvCxnSpPr>
            <a:cxnSpLocks/>
          </p:cNvCxnSpPr>
          <p:nvPr/>
        </p:nvCxnSpPr>
        <p:spPr>
          <a:xfrm flipV="1">
            <a:off x="9487079" y="2693639"/>
            <a:ext cx="1561052" cy="85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object 33">
            <a:extLst>
              <a:ext uri="{FF2B5EF4-FFF2-40B4-BE49-F238E27FC236}">
                <a16:creationId xmlns:a16="http://schemas.microsoft.com/office/drawing/2014/main" id="{F92228B1-1464-FC07-50EE-432A569050FC}"/>
              </a:ext>
            </a:extLst>
          </p:cNvPr>
          <p:cNvSpPr/>
          <p:nvPr/>
        </p:nvSpPr>
        <p:spPr>
          <a:xfrm>
            <a:off x="1116894" y="4627884"/>
            <a:ext cx="9705852" cy="169738"/>
          </a:xfrm>
          <a:custGeom>
            <a:avLst/>
            <a:gdLst/>
            <a:ahLst/>
            <a:cxnLst/>
            <a:rect l="l" t="t" r="r" b="b"/>
            <a:pathLst>
              <a:path w="7614284">
                <a:moveTo>
                  <a:pt x="0" y="0"/>
                </a:moveTo>
                <a:lnTo>
                  <a:pt x="7614284" y="0"/>
                </a:lnTo>
              </a:path>
            </a:pathLst>
          </a:custGeom>
          <a:ln w="1270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01B10C0B-0C9E-AABA-4B23-9538FEEE6C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7584" y="1997586"/>
            <a:ext cx="1803421" cy="636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ts val="200"/>
              </a:spcBef>
              <a:spcAft>
                <a:spcPts val="200"/>
              </a:spcAft>
            </a:pPr>
            <a:r>
              <a:rPr lang="ru-RU" altLang="ru-RU" sz="1200" b="1" kern="0" dirty="0">
                <a:solidFill>
                  <a:schemeClr val="accent4">
                    <a:lumMod val="75000"/>
                  </a:schemeClr>
                </a:solidFill>
                <a:latin typeface="+mn-lt"/>
                <a:ea typeface="Verdana" panose="020B0604030504040204" pitchFamily="34" charset="0"/>
              </a:rPr>
              <a:t>          170,3%</a:t>
            </a:r>
          </a:p>
          <a:p>
            <a:pPr algn="l">
              <a:spcBef>
                <a:spcPts val="200"/>
              </a:spcBef>
              <a:spcAft>
                <a:spcPts val="200"/>
              </a:spcAft>
            </a:pPr>
            <a:r>
              <a:rPr lang="ru-RU" sz="1000" kern="0" dirty="0" err="1">
                <a:solidFill>
                  <a:srgbClr val="002060"/>
                </a:solidFill>
                <a:ea typeface="Verdana" panose="020B0604030504040204" pitchFamily="34" charset="0"/>
              </a:rPr>
              <a:t>Мунайзат</a:t>
            </a:r>
            <a:r>
              <a:rPr lang="ru-RU" sz="1000" dirty="0"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                </a:t>
            </a:r>
            <a:r>
              <a:rPr lang="ru-RU" sz="1000" kern="0" dirty="0" err="1">
                <a:solidFill>
                  <a:srgbClr val="002060"/>
                </a:solidFill>
                <a:ea typeface="Verdana" panose="020B0604030504040204" pitchFamily="34" charset="0"/>
              </a:rPr>
              <a:t>продукцияларын</a:t>
            </a:r>
            <a:r>
              <a:rPr lang="ru-RU" sz="1000" kern="0" dirty="0">
                <a:solidFill>
                  <a:srgbClr val="002060"/>
                </a:solidFill>
                <a:ea typeface="Verdana" panose="020B0604030504040204" pitchFamily="34" charset="0"/>
              </a:rPr>
              <a:t> </a:t>
            </a:r>
            <a:r>
              <a:rPr lang="ru-RU" altLang="ru-RU" sz="1000" kern="0" dirty="0" err="1">
                <a:solidFill>
                  <a:srgbClr val="002060"/>
                </a:solidFill>
                <a:ea typeface="Verdana" panose="020B0604030504040204" pitchFamily="34" charset="0"/>
                <a:sym typeface="+mn-ea"/>
              </a:rPr>
              <a:t>өндүрүү</a:t>
            </a:r>
            <a:endParaRPr lang="ru-RU" altLang="ru-RU" sz="1000" kern="0" dirty="0">
              <a:solidFill>
                <a:srgbClr val="002060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7" name="Rectangle 2">
            <a:extLst>
              <a:ext uri="{FF2B5EF4-FFF2-40B4-BE49-F238E27FC236}">
                <a16:creationId xmlns:a16="http://schemas.microsoft.com/office/drawing/2014/main" id="{C37666B3-A3FB-9B7B-F206-A6449BA57B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6484" y="1986977"/>
            <a:ext cx="1580472" cy="872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ts val="200"/>
              </a:spcBef>
              <a:spcAft>
                <a:spcPts val="200"/>
              </a:spcAft>
            </a:pPr>
            <a:r>
              <a:rPr lang="ru-RU" altLang="ru-RU" sz="1400" b="1" kern="0" dirty="0">
                <a:solidFill>
                  <a:srgbClr val="FF0000"/>
                </a:solidFill>
                <a:latin typeface="Calibri"/>
                <a:cs typeface="Arial" panose="020B0604020202020204"/>
              </a:rPr>
              <a:t>                  </a:t>
            </a:r>
            <a:r>
              <a:rPr lang="ru-RU" altLang="ru-RU" sz="1200" b="1" kern="0" dirty="0">
                <a:solidFill>
                  <a:schemeClr val="accent4">
                    <a:lumMod val="75000"/>
                  </a:schemeClr>
                </a:solidFill>
                <a:latin typeface="+mn-lt"/>
                <a:ea typeface="Verdana" panose="020B0604030504040204" pitchFamily="34" charset="0"/>
              </a:rPr>
              <a:t>140,7%</a:t>
            </a:r>
          </a:p>
          <a:p>
            <a:pPr algn="l">
              <a:spcBef>
                <a:spcPts val="200"/>
              </a:spcBef>
              <a:spcAft>
                <a:spcPts val="200"/>
              </a:spcAft>
            </a:pPr>
            <a:r>
              <a:rPr lang="ru-RU" altLang="ru-RU" sz="1000" kern="0" dirty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Транспорт   </a:t>
            </a:r>
            <a:r>
              <a:rPr lang="ru-RU" altLang="ru-RU" sz="1000" kern="0" dirty="0" err="1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каражаттары</a:t>
            </a:r>
            <a:r>
              <a:rPr lang="ru-RU" altLang="ru-RU" sz="1000" kern="0" dirty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altLang="ru-RU" sz="1000" kern="0" dirty="0" err="1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өндүрүү</a:t>
            </a:r>
            <a:endParaRPr lang="ru-RU" altLang="ru-RU" sz="1000" kern="0" dirty="0">
              <a:solidFill>
                <a:srgbClr val="00206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200"/>
              </a:spcBef>
              <a:spcAft>
                <a:spcPts val="200"/>
              </a:spcAft>
            </a:pPr>
            <a:endParaRPr lang="ru-RU" sz="1000" kern="0" dirty="0">
              <a:solidFill>
                <a:srgbClr val="002060"/>
              </a:solidFill>
              <a:latin typeface="+mn-lt"/>
              <a:ea typeface="Verdana" panose="020B0604030504040204" pitchFamily="34" charset="0"/>
            </a:endParaRPr>
          </a:p>
        </p:txBody>
      </p:sp>
      <p:pic>
        <p:nvPicPr>
          <p:cNvPr id="1038" name="Picture 14" descr="Глубина переработки нефти">
            <a:extLst>
              <a:ext uri="{FF2B5EF4-FFF2-40B4-BE49-F238E27FC236}">
                <a16:creationId xmlns:a16="http://schemas.microsoft.com/office/drawing/2014/main" id="{F85BE1F2-B2A7-A45C-C129-8F5095365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424" y="4745026"/>
            <a:ext cx="329533" cy="24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Изделия из дерева кыргызов конца 19-го начала 20-го веков » Информационный  портал о Кыргызстане, новости Кыргызстана и туризма">
            <a:extLst>
              <a:ext uri="{FF2B5EF4-FFF2-40B4-BE49-F238E27FC236}">
                <a16:creationId xmlns:a16="http://schemas.microsoft.com/office/drawing/2014/main" id="{7B32633D-B710-6DCF-1982-C9D1F0E14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110" y="4749366"/>
            <a:ext cx="315639" cy="24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При поддержке РКФР в КР запущено новое молочное производство - Российско -  Кыргызский Фонд развития">
            <a:extLst>
              <a:ext uri="{FF2B5EF4-FFF2-40B4-BE49-F238E27FC236}">
                <a16:creationId xmlns:a16="http://schemas.microsoft.com/office/drawing/2014/main" id="{22D9CE71-3FF4-CE73-4E75-6439DC84D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31937" y="4687149"/>
            <a:ext cx="366528" cy="288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Замещающее содержимое 108">
            <a:extLst>
              <a:ext uri="{FF2B5EF4-FFF2-40B4-BE49-F238E27FC236}">
                <a16:creationId xmlns:a16="http://schemas.microsoft.com/office/drawing/2014/main" id="{9A2A245B-E7AD-1E4D-0F8A-4E94AC248C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13069" y="4689269"/>
            <a:ext cx="314832" cy="292077"/>
          </a:xfrm>
          <a:prstGeom prst="rect">
            <a:avLst/>
          </a:prstGeom>
        </p:spPr>
      </p:pic>
      <p:pic>
        <p:nvPicPr>
          <p:cNvPr id="19" name="Замещающее содержимое 104">
            <a:extLst>
              <a:ext uri="{FF2B5EF4-FFF2-40B4-BE49-F238E27FC236}">
                <a16:creationId xmlns:a16="http://schemas.microsoft.com/office/drawing/2014/main" id="{DE9102BB-57A8-229D-8E87-E15FAA807906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7099527" y="4724616"/>
            <a:ext cx="319279" cy="2496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" name="Замещающее содержимое 102">
            <a:extLst>
              <a:ext uri="{FF2B5EF4-FFF2-40B4-BE49-F238E27FC236}">
                <a16:creationId xmlns:a16="http://schemas.microsoft.com/office/drawing/2014/main" id="{4254BF43-336F-8A73-0500-4EDA4CADD5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4054" y="4700750"/>
            <a:ext cx="459019" cy="3355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" name="Замещающее содержимое 103">
            <a:extLst>
              <a:ext uri="{FF2B5EF4-FFF2-40B4-BE49-F238E27FC236}">
                <a16:creationId xmlns:a16="http://schemas.microsoft.com/office/drawing/2014/main" id="{9F03AB04-4B11-19CE-EAB2-460B62248431}"/>
              </a:ext>
            </a:extLst>
          </p:cNvPr>
          <p:cNvPicPr/>
          <p:nvPr/>
        </p:nvPicPr>
        <p:blipFill>
          <a:blip r:embed="rId9"/>
          <a:stretch>
            <a:fillRect/>
          </a:stretch>
        </p:blipFill>
        <p:spPr>
          <a:xfrm>
            <a:off x="1279888" y="4780781"/>
            <a:ext cx="295119" cy="28864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48" name="Picture 24" descr="Лекарственный рынок: Кто снабжает кыргызстанцев лекарственными препаратами?  (страны+компании+объемы) — Tazabek">
            <a:extLst>
              <a:ext uri="{FF2B5EF4-FFF2-40B4-BE49-F238E27FC236}">
                <a16:creationId xmlns:a16="http://schemas.microsoft.com/office/drawing/2014/main" id="{4029DC35-E9CD-5FB9-E465-0953C5587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97401" y="4737568"/>
            <a:ext cx="329604" cy="261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B1EBD8D1-818B-6358-010D-3540F26CEF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7619" y="1824099"/>
            <a:ext cx="1687358" cy="789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ts val="200"/>
              </a:spcBef>
              <a:spcAft>
                <a:spcPts val="200"/>
              </a:spcAft>
            </a:pPr>
            <a:r>
              <a:rPr lang="ru-RU" altLang="ru-RU" sz="1200" b="1" kern="0" dirty="0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</a:t>
            </a:r>
            <a:r>
              <a:rPr lang="ru-RU" altLang="ru-RU" sz="1200" b="1" kern="0" dirty="0">
                <a:solidFill>
                  <a:schemeClr val="accent4">
                    <a:lumMod val="7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133,2%</a:t>
            </a:r>
          </a:p>
          <a:p>
            <a:pPr algn="l">
              <a:spcBef>
                <a:spcPts val="200"/>
              </a:spcBef>
              <a:spcAft>
                <a:spcPts val="200"/>
              </a:spcAft>
            </a:pPr>
            <a:r>
              <a:rPr lang="ru-RU" altLang="ru-RU" sz="1000" kern="0" dirty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Резина, пластмасса </a:t>
            </a:r>
            <a:r>
              <a:rPr lang="ru-RU" altLang="ru-RU" sz="1000" kern="0" dirty="0" err="1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буюмдарын</a:t>
            </a:r>
            <a:r>
              <a:rPr lang="ru-RU" altLang="ru-RU" sz="1000" kern="0" dirty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 </a:t>
            </a:r>
            <a:r>
              <a:rPr lang="ru-RU" altLang="ru-RU" sz="1000" kern="0" dirty="0" err="1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жана</a:t>
            </a:r>
            <a:r>
              <a:rPr lang="ru-RU" altLang="ru-RU" sz="1000" kern="0" dirty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 </a:t>
            </a:r>
            <a:r>
              <a:rPr lang="ru-RU" altLang="ru-RU" sz="1000" kern="0" dirty="0" err="1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курулуш</a:t>
            </a:r>
            <a:r>
              <a:rPr lang="ru-RU" altLang="ru-RU" sz="1000" kern="0" dirty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 </a:t>
            </a:r>
            <a:r>
              <a:rPr lang="ru-RU" altLang="ru-RU" sz="1000" kern="0" dirty="0" err="1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материалдарын</a:t>
            </a:r>
            <a:r>
              <a:rPr lang="ru-RU" altLang="ru-RU" sz="1000" kern="0" dirty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 </a:t>
            </a:r>
            <a:r>
              <a:rPr lang="ru-RU" altLang="ru-RU" sz="1000" kern="0" dirty="0" err="1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өндүрүү</a:t>
            </a:r>
            <a:endParaRPr lang="ru-RU" altLang="ru-RU" sz="1000" kern="0" dirty="0">
              <a:solidFill>
                <a:srgbClr val="00206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0" name="Picture 20" descr="Соки кыргызстанского производства могут выйти на рынки России и Китая">
            <a:extLst>
              <a:ext uri="{FF2B5EF4-FFF2-40B4-BE49-F238E27FC236}">
                <a16:creationId xmlns:a16="http://schemas.microsoft.com/office/drawing/2014/main" id="{1687463E-9932-0E7D-6705-F9458F1C2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61655" y="4703917"/>
            <a:ext cx="308565" cy="25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16200000">
            <a:off x="1275043" y="2830877"/>
            <a:ext cx="50206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>
                <a:solidFill>
                  <a:srgbClr val="070155"/>
                </a:solidFill>
              </a:rPr>
              <a:t>294,5</a:t>
            </a:r>
            <a:endParaRPr lang="en-US" sz="1000" dirty="0">
              <a:solidFill>
                <a:srgbClr val="070155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 rot="16200000">
            <a:off x="4966617" y="2829039"/>
            <a:ext cx="5057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rgbClr val="070155"/>
                </a:solidFill>
              </a:rPr>
              <a:t>251,4</a:t>
            </a:r>
            <a:endParaRPr lang="en-US" sz="1000" dirty="0">
              <a:solidFill>
                <a:srgbClr val="070155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54428C7-C979-CE10-0CD7-8D1BE6E574B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>
            <a:off x="5055080" y="4747116"/>
            <a:ext cx="341564" cy="25104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B12BA81-DCBC-1B7A-C561-516227D40E3D}"/>
              </a:ext>
            </a:extLst>
          </p:cNvPr>
          <p:cNvSpPr txBox="1"/>
          <p:nvPr/>
        </p:nvSpPr>
        <p:spPr>
          <a:xfrm>
            <a:off x="2856480" y="608069"/>
            <a:ext cx="72461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59A3"/>
                </a:solidFill>
                <a:latin typeface="DIN Pro Regular"/>
                <a:sym typeface="+mn-ea"/>
              </a:rPr>
              <a:t>(2026-жылдын январь-</a:t>
            </a:r>
            <a:r>
              <a:rPr lang="ru-RU" sz="1400" b="1" dirty="0" err="1">
                <a:solidFill>
                  <a:srgbClr val="0059A3"/>
                </a:solidFill>
                <a:latin typeface="DIN Pro Regular"/>
                <a:sym typeface="+mn-ea"/>
              </a:rPr>
              <a:t>июну</a:t>
            </a:r>
            <a:r>
              <a:rPr lang="ru-RU" sz="1400" b="1" dirty="0">
                <a:solidFill>
                  <a:srgbClr val="0059A3"/>
                </a:solidFill>
                <a:latin typeface="DIN Pro Regular"/>
                <a:sym typeface="+mn-ea"/>
              </a:rPr>
              <a:t> 2025-ж. январь-</a:t>
            </a:r>
            <a:r>
              <a:rPr lang="ru-RU" sz="1400" b="1" dirty="0" err="1">
                <a:solidFill>
                  <a:srgbClr val="0059A3"/>
                </a:solidFill>
                <a:latin typeface="DIN Pro Regular"/>
                <a:sym typeface="+mn-ea"/>
              </a:rPr>
              <a:t>июнуна</a:t>
            </a:r>
            <a:r>
              <a:rPr lang="ru-RU" sz="1400" b="1" dirty="0">
                <a:solidFill>
                  <a:srgbClr val="0059A3"/>
                </a:solidFill>
                <a:latin typeface="DIN Pro Regular"/>
                <a:sym typeface="+mn-ea"/>
              </a:rPr>
              <a:t> </a:t>
            </a:r>
            <a:r>
              <a:rPr lang="ru-RU" sz="1400" b="1" dirty="0" err="1">
                <a:solidFill>
                  <a:srgbClr val="0059A3"/>
                </a:solidFill>
                <a:latin typeface="DIN Pro Regular"/>
                <a:sym typeface="+mn-ea"/>
              </a:rPr>
              <a:t>салыштырмалуу</a:t>
            </a:r>
            <a:r>
              <a:rPr lang="ru-RU" sz="1400" b="1" dirty="0">
                <a:solidFill>
                  <a:srgbClr val="0059A3"/>
                </a:solidFill>
                <a:latin typeface="DIN Pro Regular"/>
                <a:sym typeface="+mn-ea"/>
              </a:rPr>
              <a:t>, % </a:t>
            </a:r>
            <a:r>
              <a:rPr lang="ru-RU" sz="1400" b="1" dirty="0" err="1">
                <a:solidFill>
                  <a:srgbClr val="0059A3"/>
                </a:solidFill>
                <a:latin typeface="DIN Pro Regular"/>
                <a:sym typeface="+mn-ea"/>
              </a:rPr>
              <a:t>менен</a:t>
            </a:r>
            <a:r>
              <a:rPr lang="ru-RU" sz="1400" b="1" dirty="0">
                <a:solidFill>
                  <a:srgbClr val="0059A3"/>
                </a:solidFill>
                <a:latin typeface="DIN Pro Regular"/>
                <a:sym typeface="+mn-ea"/>
              </a:rPr>
              <a:t>) </a:t>
            </a:r>
            <a:endParaRPr lang="ru-KG" sz="1400" dirty="0"/>
          </a:p>
        </p:txBody>
      </p:sp>
      <p:sp>
        <p:nvSpPr>
          <p:cNvPr id="14" name="object 89">
            <a:extLst>
              <a:ext uri="{FF2B5EF4-FFF2-40B4-BE49-F238E27FC236}">
                <a16:creationId xmlns:a16="http://schemas.microsoft.com/office/drawing/2014/main" id="{442AD3AA-3DA0-7A22-0EF1-9DD86E9B7C7E}"/>
              </a:ext>
            </a:extLst>
          </p:cNvPr>
          <p:cNvSpPr txBox="1"/>
          <p:nvPr/>
        </p:nvSpPr>
        <p:spPr>
          <a:xfrm>
            <a:off x="2207536" y="4868545"/>
            <a:ext cx="415498" cy="119761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l">
              <a:spcBef>
                <a:spcPts val="200"/>
              </a:spcBef>
              <a:spcAft>
                <a:spcPts val="200"/>
              </a:spcAft>
            </a:pPr>
            <a:r>
              <a:rPr lang="ru-RU" altLang="ru-RU" sz="800" kern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Ф</a:t>
            </a:r>
            <a:r>
              <a:rPr lang="ru-RU" altLang="ru-RU" sz="900" kern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армацевтикалык продукцияларды өндүрүү</a:t>
            </a:r>
            <a:endParaRPr lang="ru-RU" sz="900" dirty="0"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" name="object 89">
            <a:extLst>
              <a:ext uri="{FF2B5EF4-FFF2-40B4-BE49-F238E27FC236}">
                <a16:creationId xmlns:a16="http://schemas.microsoft.com/office/drawing/2014/main" id="{4832DEB6-F180-86C5-CCFF-14D9B5ACEE16}"/>
              </a:ext>
            </a:extLst>
          </p:cNvPr>
          <p:cNvSpPr txBox="1"/>
          <p:nvPr/>
        </p:nvSpPr>
        <p:spPr>
          <a:xfrm>
            <a:off x="1256134" y="5085189"/>
            <a:ext cx="538609" cy="98361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algn="l">
              <a:lnSpc>
                <a:spcPct val="100000"/>
              </a:lnSpc>
              <a:buClrTx/>
              <a:buSzTx/>
              <a:buFontTx/>
            </a:pPr>
            <a:r>
              <a:rPr lang="ru-RU" altLang="ru-RU" sz="900" kern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Химиялык продукцияларды өндүрүү</a:t>
            </a:r>
            <a:endParaRPr kumimoji="0" lang="ru-RU" altLang="ru-RU" sz="90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700" algn="l">
              <a:lnSpc>
                <a:spcPct val="100000"/>
              </a:lnSpc>
              <a:buClrTx/>
              <a:buSzTx/>
              <a:buFontTx/>
            </a:pPr>
            <a:endParaRPr lang="ru-RU" sz="800" dirty="0"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3" name="object 89">
            <a:extLst>
              <a:ext uri="{FF2B5EF4-FFF2-40B4-BE49-F238E27FC236}">
                <a16:creationId xmlns:a16="http://schemas.microsoft.com/office/drawing/2014/main" id="{BB17EBA2-E4F3-915D-CAFC-8302960F1936}"/>
              </a:ext>
            </a:extLst>
          </p:cNvPr>
          <p:cNvSpPr txBox="1"/>
          <p:nvPr/>
        </p:nvSpPr>
        <p:spPr>
          <a:xfrm>
            <a:off x="3005408" y="4974573"/>
            <a:ext cx="692497" cy="112458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l">
              <a:spcBef>
                <a:spcPts val="200"/>
              </a:spcBef>
              <a:spcAft>
                <a:spcPts val="200"/>
              </a:spcAft>
            </a:pPr>
            <a:r>
              <a:rPr lang="ru-RU" altLang="ru-RU" sz="900" kern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Жыгачтан жана кагаздан </a:t>
            </a:r>
            <a:r>
              <a:rPr lang="ru-RU" altLang="ru-RU" sz="900" kern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жасалган</a:t>
            </a:r>
            <a:r>
              <a:rPr lang="ru-RU" altLang="ru-RU" sz="900" kern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 </a:t>
            </a:r>
            <a:r>
              <a:rPr lang="ru-RU" altLang="ru-RU" sz="900" kern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буюмдарды</a:t>
            </a:r>
            <a:r>
              <a:rPr lang="ru-RU" altLang="ru-RU" sz="900" kern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 өндүрүү, </a:t>
            </a:r>
            <a:r>
              <a:rPr lang="en-US" sz="900" kern="0" dirty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полиграфиялык ишмердик</a:t>
            </a:r>
            <a:endParaRPr lang="ru-RU" sz="900" dirty="0"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5" name="object 89">
            <a:extLst>
              <a:ext uri="{FF2B5EF4-FFF2-40B4-BE49-F238E27FC236}">
                <a16:creationId xmlns:a16="http://schemas.microsoft.com/office/drawing/2014/main" id="{40B17256-42BC-76A5-76C7-C6DDA3FF9057}"/>
              </a:ext>
            </a:extLst>
          </p:cNvPr>
          <p:cNvSpPr txBox="1"/>
          <p:nvPr/>
        </p:nvSpPr>
        <p:spPr>
          <a:xfrm>
            <a:off x="4142315" y="4999892"/>
            <a:ext cx="738664" cy="109855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l">
              <a:spcBef>
                <a:spcPts val="200"/>
              </a:spcBef>
              <a:spcAft>
                <a:spcPts val="200"/>
              </a:spcAft>
            </a:pPr>
            <a:r>
              <a:rPr lang="ru-RU" sz="900" dirty="0"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Мунайзат продукцияларын </a:t>
            </a:r>
            <a:r>
              <a:rPr lang="ru-RU" altLang="ru-RU" sz="900" kern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өндүрүү</a:t>
            </a:r>
            <a:endParaRPr kumimoji="0" lang="ru-RU" altLang="ru-RU" sz="90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200"/>
              </a:spcBef>
              <a:spcAft>
                <a:spcPts val="200"/>
              </a:spcAft>
            </a:pPr>
            <a:endParaRPr kumimoji="0" lang="ru-RU" altLang="ru-RU" sz="80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700" algn="l">
              <a:lnSpc>
                <a:spcPct val="100000"/>
              </a:lnSpc>
              <a:buClrTx/>
              <a:buSzTx/>
              <a:buFontTx/>
            </a:pPr>
            <a:r>
              <a:rPr lang="ru-RU" sz="800" dirty="0"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47" name="object 89">
            <a:extLst>
              <a:ext uri="{FF2B5EF4-FFF2-40B4-BE49-F238E27FC236}">
                <a16:creationId xmlns:a16="http://schemas.microsoft.com/office/drawing/2014/main" id="{4A671835-8755-AD5E-62B3-4752AC54906E}"/>
              </a:ext>
            </a:extLst>
          </p:cNvPr>
          <p:cNvSpPr txBox="1"/>
          <p:nvPr/>
        </p:nvSpPr>
        <p:spPr>
          <a:xfrm>
            <a:off x="4986992" y="4981346"/>
            <a:ext cx="738664" cy="109855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l">
              <a:spcBef>
                <a:spcPts val="200"/>
              </a:spcBef>
              <a:spcAft>
                <a:spcPts val="200"/>
              </a:spcAft>
            </a:pPr>
            <a:r>
              <a:rPr lang="ru-RU" sz="900" dirty="0"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Транспорт </a:t>
            </a:r>
            <a:r>
              <a:rPr lang="ru-RU" sz="900" dirty="0" err="1"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каражаттарын</a:t>
            </a:r>
            <a:r>
              <a:rPr lang="ru-RU" sz="900" dirty="0"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altLang="ru-RU" sz="900" kern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өндүрүү</a:t>
            </a:r>
            <a:endParaRPr kumimoji="0" lang="ru-RU" altLang="ru-RU" sz="90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200"/>
              </a:spcBef>
              <a:spcAft>
                <a:spcPts val="200"/>
              </a:spcAft>
            </a:pPr>
            <a:endParaRPr kumimoji="0" lang="ru-RU" altLang="ru-RU" sz="80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700" algn="l">
              <a:lnSpc>
                <a:spcPct val="100000"/>
              </a:lnSpc>
              <a:buClrTx/>
              <a:buSzTx/>
              <a:buFontTx/>
            </a:pPr>
            <a:r>
              <a:rPr lang="ru-RU" sz="800" dirty="0"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49" name="object 89">
            <a:extLst>
              <a:ext uri="{FF2B5EF4-FFF2-40B4-BE49-F238E27FC236}">
                <a16:creationId xmlns:a16="http://schemas.microsoft.com/office/drawing/2014/main" id="{B29D64C2-8700-7280-85FA-042283B75310}"/>
              </a:ext>
            </a:extLst>
          </p:cNvPr>
          <p:cNvSpPr txBox="1"/>
          <p:nvPr/>
        </p:nvSpPr>
        <p:spPr>
          <a:xfrm>
            <a:off x="6064054" y="5204362"/>
            <a:ext cx="415498" cy="8940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ru-RU" altLang="ru-RU" sz="900" kern="0" dirty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К</a:t>
            </a:r>
            <a:r>
              <a:rPr lang="ru-RU" altLang="ru-RU" sz="900" kern="0" dirty="0" err="1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урулуш</a:t>
            </a:r>
            <a:r>
              <a:rPr lang="ru-RU" altLang="ru-RU" sz="900" kern="0" dirty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 материалдарын өндүрүү</a:t>
            </a:r>
            <a:endParaRPr lang="ru-RU" sz="900" dirty="0"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1" name="object 89">
            <a:extLst>
              <a:ext uri="{FF2B5EF4-FFF2-40B4-BE49-F238E27FC236}">
                <a16:creationId xmlns:a16="http://schemas.microsoft.com/office/drawing/2014/main" id="{7F394E88-F23C-125D-F894-DC8A239B91EB}"/>
              </a:ext>
            </a:extLst>
          </p:cNvPr>
          <p:cNvSpPr txBox="1"/>
          <p:nvPr/>
        </p:nvSpPr>
        <p:spPr>
          <a:xfrm>
            <a:off x="6996990" y="4909780"/>
            <a:ext cx="415498" cy="121539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l">
              <a:spcBef>
                <a:spcPts val="0"/>
              </a:spcBef>
              <a:spcAft>
                <a:spcPts val="200"/>
              </a:spcAft>
            </a:pPr>
            <a:r>
              <a:rPr lang="ru-RU" altLang="ru-RU" sz="900" kern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Резина </a:t>
            </a:r>
            <a:r>
              <a:rPr lang="ru-RU" altLang="ru-RU" sz="900" kern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жана</a:t>
            </a:r>
            <a:r>
              <a:rPr lang="ru-RU" altLang="ru-RU" sz="900" kern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                 пластмасса                       буюмдарын өндүрүү</a:t>
            </a:r>
            <a:endParaRPr lang="ru-RU" sz="900" dirty="0"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3" name="object 89">
            <a:extLst>
              <a:ext uri="{FF2B5EF4-FFF2-40B4-BE49-F238E27FC236}">
                <a16:creationId xmlns:a16="http://schemas.microsoft.com/office/drawing/2014/main" id="{F76D7AAF-69DB-1643-8783-39F646751CD0}"/>
              </a:ext>
            </a:extLst>
          </p:cNvPr>
          <p:cNvSpPr txBox="1"/>
          <p:nvPr/>
        </p:nvSpPr>
        <p:spPr>
          <a:xfrm>
            <a:off x="8044026" y="5103088"/>
            <a:ext cx="400110" cy="99535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algn="l">
              <a:lnSpc>
                <a:spcPct val="100000"/>
              </a:lnSpc>
              <a:buClrTx/>
              <a:buSzTx/>
              <a:buFontTx/>
            </a:pPr>
            <a:r>
              <a:rPr lang="ru-RU" sz="900" dirty="0"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Суусундуктарды </a:t>
            </a:r>
            <a:r>
              <a:rPr lang="ru-RU" altLang="ru-RU" sz="900" kern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өндүрүү</a:t>
            </a:r>
            <a:endParaRPr kumimoji="0" lang="ru-RU" altLang="ru-RU" sz="90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700" algn="l">
              <a:lnSpc>
                <a:spcPct val="100000"/>
              </a:lnSpc>
              <a:buClrTx/>
              <a:buSzTx/>
              <a:buFontTx/>
            </a:pPr>
            <a:r>
              <a:rPr lang="ru-RU" sz="800" dirty="0"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</a:p>
        </p:txBody>
      </p:sp>
      <p:sp>
        <p:nvSpPr>
          <p:cNvPr id="55" name="object 89">
            <a:extLst>
              <a:ext uri="{FF2B5EF4-FFF2-40B4-BE49-F238E27FC236}">
                <a16:creationId xmlns:a16="http://schemas.microsoft.com/office/drawing/2014/main" id="{C5018F8E-A323-93FD-155A-DFB3FCDC3187}"/>
              </a:ext>
            </a:extLst>
          </p:cNvPr>
          <p:cNvSpPr txBox="1"/>
          <p:nvPr/>
        </p:nvSpPr>
        <p:spPr>
          <a:xfrm>
            <a:off x="8912403" y="5324285"/>
            <a:ext cx="415498" cy="774157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l"/>
            <a:r>
              <a:rPr lang="ru-RU" altLang="ru-RU" sz="900" kern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Негизги</a:t>
            </a:r>
            <a:r>
              <a:rPr lang="ru-RU" altLang="ru-RU" sz="900" kern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 </a:t>
            </a:r>
          </a:p>
          <a:p>
            <a:pPr algn="l"/>
            <a:r>
              <a:rPr lang="ru-RU" altLang="ru-RU" sz="900" kern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металлдарды</a:t>
            </a:r>
          </a:p>
          <a:p>
            <a:pPr algn="l"/>
            <a:r>
              <a:rPr lang="ru-RU" altLang="ru-RU" sz="900" kern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өндүрүү</a:t>
            </a:r>
            <a:endParaRPr sz="900" dirty="0">
              <a:solidFill>
                <a:srgbClr val="585858"/>
              </a:solidFill>
              <a:cs typeface="Verdana" panose="020B0604030504040204" pitchFamily="34" charset="0"/>
            </a:endParaRPr>
          </a:p>
        </p:txBody>
      </p:sp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F9A05199-6E29-C9C0-C783-51626458F47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931937" y="4907208"/>
            <a:ext cx="530398" cy="1213209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D273B43-9C57-1998-0308-952B7CD0FC0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26502" y="3164477"/>
            <a:ext cx="9998307" cy="139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235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5C9AB9-69C3-CCFC-D582-0B3F3A2402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">
            <a:extLst>
              <a:ext uri="{FF2B5EF4-FFF2-40B4-BE49-F238E27FC236}">
                <a16:creationId xmlns:a16="http://schemas.microsoft.com/office/drawing/2014/main" id="{DB61400A-7BA9-B720-47D2-B4229A5067C1}"/>
              </a:ext>
            </a:extLst>
          </p:cNvPr>
          <p:cNvSpPr txBox="1">
            <a:spLocks/>
          </p:cNvSpPr>
          <p:nvPr/>
        </p:nvSpPr>
        <p:spPr>
          <a:xfrm>
            <a:off x="5114146" y="3761750"/>
            <a:ext cx="3849669" cy="3945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7" name="Rounded Rectangle 5"/>
          <p:cNvSpPr/>
          <p:nvPr/>
        </p:nvSpPr>
        <p:spPr>
          <a:xfrm>
            <a:off x="432650" y="1693033"/>
            <a:ext cx="2667000" cy="401320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TextBox 17"/>
          <p:cNvSpPr txBox="1"/>
          <p:nvPr/>
        </p:nvSpPr>
        <p:spPr>
          <a:xfrm>
            <a:off x="750150" y="2007786"/>
            <a:ext cx="2095499" cy="461665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r>
              <a:rPr lang="ru-RU" sz="1000" b="1" dirty="0">
                <a:solidFill>
                  <a:srgbClr val="FFFFFF"/>
                </a:solidFill>
                <a:latin typeface="Aptos"/>
              </a:rPr>
              <a:t> </a:t>
            </a:r>
            <a:r>
              <a:rPr lang="ru-RU" sz="1000" b="1" dirty="0">
                <a:solidFill>
                  <a:srgbClr val="FFFFFF"/>
                </a:solidFill>
                <a:latin typeface="Aptos"/>
                <a:sym typeface="+mn-ea"/>
              </a:rPr>
              <a:t>ПАЙДАЛУУ КЕНДЕРДИ КАЗЫП АЛУУ  ИНДЕКСИ</a:t>
            </a:r>
            <a:endParaRPr lang="ru-RU" sz="1000" b="1" dirty="0">
              <a:solidFill>
                <a:srgbClr val="FFFFFF"/>
              </a:solidFill>
              <a:latin typeface="Aptos"/>
            </a:endParaRPr>
          </a:p>
          <a:p>
            <a:endParaRPr sz="1000" b="1" dirty="0">
              <a:solidFill>
                <a:srgbClr val="FFFFFF"/>
              </a:solidFill>
              <a:latin typeface="Apto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03912" y="2401483"/>
            <a:ext cx="2159000" cy="369332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FFFFFF"/>
                </a:solidFill>
                <a:latin typeface="Aptos Display"/>
              </a:rPr>
              <a:t>11</a:t>
            </a:r>
            <a:r>
              <a:rPr lang="ru-RU" sz="2400" b="1" dirty="0">
                <a:solidFill>
                  <a:srgbClr val="FFFFFF"/>
                </a:solidFill>
                <a:latin typeface="Aptos Display"/>
              </a:rPr>
              <a:t>2</a:t>
            </a:r>
            <a:r>
              <a:rPr sz="2400" b="1" dirty="0">
                <a:solidFill>
                  <a:srgbClr val="FFFFFF"/>
                </a:solidFill>
                <a:latin typeface="Aptos Display"/>
              </a:rPr>
              <a:t>,</a:t>
            </a:r>
            <a:r>
              <a:rPr lang="ru-RU" sz="2400" b="1" dirty="0">
                <a:solidFill>
                  <a:srgbClr val="FFFFFF"/>
                </a:solidFill>
                <a:latin typeface="Aptos Display"/>
              </a:rPr>
              <a:t>8</a:t>
            </a:r>
            <a:r>
              <a:rPr sz="2400" b="1" dirty="0">
                <a:solidFill>
                  <a:srgbClr val="FFFFFF"/>
                </a:solidFill>
                <a:latin typeface="Aptos Display"/>
              </a:rPr>
              <a:t>%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43375" y="3173302"/>
            <a:ext cx="2006600" cy="86177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r>
              <a:rPr lang="ru-KG" sz="1400" b="1" dirty="0">
                <a:solidFill>
                  <a:srgbClr val="FFFFFF"/>
                </a:solidFill>
                <a:latin typeface="Aptos"/>
              </a:rPr>
              <a:t>2025-жылдын</a:t>
            </a:r>
            <a:r>
              <a:rPr lang="ky-KG" sz="1400" b="1" dirty="0">
                <a:solidFill>
                  <a:srgbClr val="FFFFFF"/>
                </a:solidFill>
                <a:latin typeface="Aptos"/>
              </a:rPr>
              <a:t>     </a:t>
            </a:r>
            <a:r>
              <a:rPr lang="ru-KG" sz="1400" b="1" dirty="0">
                <a:solidFill>
                  <a:srgbClr val="FFFFFF"/>
                </a:solidFill>
                <a:latin typeface="Aptos"/>
              </a:rPr>
              <a:t> январь–июнь </a:t>
            </a:r>
            <a:r>
              <a:rPr lang="ru-KG" sz="1400" b="1" dirty="0" err="1">
                <a:solidFill>
                  <a:srgbClr val="FFFFFF"/>
                </a:solidFill>
                <a:latin typeface="Aptos"/>
              </a:rPr>
              <a:t>айларына</a:t>
            </a:r>
            <a:r>
              <a:rPr lang="ru-KG" sz="1400" b="1" dirty="0">
                <a:solidFill>
                  <a:srgbClr val="FFFFFF"/>
                </a:solidFill>
                <a:latin typeface="Aptos"/>
              </a:rPr>
              <a:t> </a:t>
            </a:r>
            <a:r>
              <a:rPr lang="ru-KG" sz="1400" b="1" dirty="0" err="1">
                <a:solidFill>
                  <a:srgbClr val="FFFFFF"/>
                </a:solidFill>
                <a:latin typeface="Aptos"/>
              </a:rPr>
              <a:t>салыштырмалуу</a:t>
            </a:r>
            <a:r>
              <a:rPr lang="ru-KG" sz="1400" b="1" dirty="0">
                <a:solidFill>
                  <a:srgbClr val="FFFFFF"/>
                </a:solidFill>
                <a:latin typeface="Aptos"/>
              </a:rPr>
              <a:t> </a:t>
            </a:r>
            <a:r>
              <a:rPr lang="ru-KG" sz="1400" b="1" dirty="0" err="1">
                <a:solidFill>
                  <a:srgbClr val="FFFFFF"/>
                </a:solidFill>
                <a:latin typeface="Aptos"/>
              </a:rPr>
              <a:t>өсүү</a:t>
            </a:r>
            <a:r>
              <a:rPr lang="ru-KG" sz="1400" b="1" dirty="0">
                <a:solidFill>
                  <a:srgbClr val="FFFFFF"/>
                </a:solidFill>
                <a:latin typeface="Aptos"/>
              </a:rPr>
              <a:t> 12,8%ды </a:t>
            </a:r>
            <a:r>
              <a:rPr lang="ru-KG" sz="1400" b="1" dirty="0" err="1">
                <a:solidFill>
                  <a:srgbClr val="FFFFFF"/>
                </a:solidFill>
                <a:latin typeface="Aptos"/>
              </a:rPr>
              <a:t>түздү</a:t>
            </a:r>
            <a:r>
              <a:rPr lang="ru-KG" sz="1400" b="1" dirty="0">
                <a:solidFill>
                  <a:srgbClr val="FFFFFF"/>
                </a:solidFill>
                <a:latin typeface="Aptos"/>
              </a:rPr>
              <a:t>.</a:t>
            </a:r>
            <a:endParaRPr sz="1400" b="1" dirty="0">
              <a:solidFill>
                <a:srgbClr val="FFFFFF"/>
              </a:solidFill>
              <a:latin typeface="Apto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0150" y="4637618"/>
            <a:ext cx="2032000" cy="33855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r>
              <a:rPr lang="ru-KG" sz="1100" dirty="0" err="1">
                <a:solidFill>
                  <a:srgbClr val="B5C8D7"/>
                </a:solidFill>
                <a:latin typeface="Aptos"/>
              </a:rPr>
              <a:t>Төрт</a:t>
            </a:r>
            <a:r>
              <a:rPr lang="ru-KG" sz="1100" dirty="0">
                <a:solidFill>
                  <a:srgbClr val="B5C8D7"/>
                </a:solidFill>
                <a:latin typeface="Aptos"/>
              </a:rPr>
              <a:t> </a:t>
            </a:r>
            <a:r>
              <a:rPr lang="ru-KG" sz="1100" dirty="0" err="1">
                <a:solidFill>
                  <a:srgbClr val="B5C8D7"/>
                </a:solidFill>
                <a:latin typeface="Aptos"/>
              </a:rPr>
              <a:t>тармактын</a:t>
            </a:r>
            <a:r>
              <a:rPr lang="ru-KG" sz="1100" dirty="0">
                <a:solidFill>
                  <a:srgbClr val="B5C8D7"/>
                </a:solidFill>
                <a:latin typeface="Aptos"/>
              </a:rPr>
              <a:t> </a:t>
            </a:r>
            <a:r>
              <a:rPr lang="ru-KG" sz="1100" dirty="0" err="1">
                <a:solidFill>
                  <a:srgbClr val="B5C8D7"/>
                </a:solidFill>
                <a:latin typeface="Aptos"/>
              </a:rPr>
              <a:t>үчөөндө</a:t>
            </a:r>
            <a:r>
              <a:rPr lang="ru-KG" sz="1100" dirty="0">
                <a:solidFill>
                  <a:srgbClr val="B5C8D7"/>
                </a:solidFill>
                <a:latin typeface="Aptos"/>
              </a:rPr>
              <a:t> </a:t>
            </a:r>
            <a:r>
              <a:rPr lang="ru-KG" sz="1100" dirty="0" err="1">
                <a:solidFill>
                  <a:srgbClr val="B5C8D7"/>
                </a:solidFill>
                <a:latin typeface="Aptos"/>
              </a:rPr>
              <a:t>өсүү</a:t>
            </a:r>
            <a:r>
              <a:rPr lang="ru-KG" sz="1100" dirty="0">
                <a:solidFill>
                  <a:srgbClr val="B5C8D7"/>
                </a:solidFill>
                <a:latin typeface="Aptos"/>
              </a:rPr>
              <a:t> </a:t>
            </a:r>
            <a:r>
              <a:rPr lang="ru-KG" sz="1100" dirty="0" err="1">
                <a:solidFill>
                  <a:srgbClr val="B5C8D7"/>
                </a:solidFill>
                <a:latin typeface="Aptos"/>
              </a:rPr>
              <a:t>байкалды</a:t>
            </a:r>
            <a:r>
              <a:rPr lang="ru-KG" sz="1100" dirty="0">
                <a:solidFill>
                  <a:srgbClr val="B5C8D7"/>
                </a:solidFill>
                <a:latin typeface="Aptos"/>
              </a:rPr>
              <a:t>.</a:t>
            </a:r>
            <a:endParaRPr sz="1100" dirty="0">
              <a:solidFill>
                <a:srgbClr val="B5C8D7"/>
              </a:solidFill>
              <a:latin typeface="Aptos"/>
            </a:endParaRPr>
          </a:p>
        </p:txBody>
      </p:sp>
      <p:sp>
        <p:nvSpPr>
          <p:cNvPr id="26" name="Rounded Rectangle 10"/>
          <p:cNvSpPr/>
          <p:nvPr/>
        </p:nvSpPr>
        <p:spPr>
          <a:xfrm>
            <a:off x="3492500" y="1819519"/>
            <a:ext cx="8077200" cy="838200"/>
          </a:xfrm>
          <a:prstGeom prst="roundRect">
            <a:avLst/>
          </a:prstGeom>
          <a:solidFill>
            <a:srgbClr val="FFFFFF"/>
          </a:solidFill>
          <a:ln w="10160" cap="flat" cmpd="sng" algn="ctr">
            <a:solidFill>
              <a:srgbClr val="DCE5EF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ounded Rectangle 10"/>
          <p:cNvSpPr/>
          <p:nvPr/>
        </p:nvSpPr>
        <p:spPr>
          <a:xfrm>
            <a:off x="3492500" y="2801199"/>
            <a:ext cx="8077200" cy="838200"/>
          </a:xfrm>
          <a:prstGeom prst="roundRect">
            <a:avLst/>
          </a:prstGeom>
          <a:solidFill>
            <a:srgbClr val="FFFFFF"/>
          </a:solidFill>
          <a:ln w="10160" cap="flat" cmpd="sng" algn="ctr">
            <a:solidFill>
              <a:srgbClr val="DCE5EF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ounded Rectangle 10"/>
          <p:cNvSpPr/>
          <p:nvPr/>
        </p:nvSpPr>
        <p:spPr>
          <a:xfrm>
            <a:off x="3508173" y="3709459"/>
            <a:ext cx="8077200" cy="838200"/>
          </a:xfrm>
          <a:prstGeom prst="roundRect">
            <a:avLst/>
          </a:prstGeom>
          <a:solidFill>
            <a:srgbClr val="FFFFFF"/>
          </a:solidFill>
          <a:ln w="10160" cap="flat" cmpd="sng" algn="ctr">
            <a:solidFill>
              <a:srgbClr val="DCE5EF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ounded Rectangle 10"/>
          <p:cNvSpPr/>
          <p:nvPr/>
        </p:nvSpPr>
        <p:spPr>
          <a:xfrm>
            <a:off x="3529445" y="4761199"/>
            <a:ext cx="8077200" cy="838200"/>
          </a:xfrm>
          <a:prstGeom prst="roundRect">
            <a:avLst/>
          </a:prstGeom>
          <a:solidFill>
            <a:srgbClr val="FFFFFF"/>
          </a:solidFill>
          <a:ln w="10160" cap="flat" cmpd="sng" algn="ctr">
            <a:solidFill>
              <a:srgbClr val="DCE5EF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736773" y="2063600"/>
            <a:ext cx="3810000" cy="40011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r>
              <a:rPr lang="ru-RU" sz="1300" b="1" dirty="0" err="1">
                <a:solidFill>
                  <a:srgbClr val="172B3A"/>
                </a:solidFill>
                <a:latin typeface="Aptos"/>
              </a:rPr>
              <a:t>Пайдалуу</a:t>
            </a:r>
            <a:r>
              <a:rPr lang="ru-RU" sz="1300" b="1" dirty="0">
                <a:solidFill>
                  <a:srgbClr val="172B3A"/>
                </a:solidFill>
                <a:latin typeface="Aptos"/>
              </a:rPr>
              <a:t> </a:t>
            </a:r>
            <a:r>
              <a:rPr lang="ru-RU" sz="1300" b="1" dirty="0" err="1">
                <a:solidFill>
                  <a:srgbClr val="172B3A"/>
                </a:solidFill>
                <a:latin typeface="Aptos"/>
              </a:rPr>
              <a:t>кендердин</a:t>
            </a:r>
            <a:r>
              <a:rPr lang="ru-RU" sz="1300" b="1" dirty="0">
                <a:solidFill>
                  <a:srgbClr val="172B3A"/>
                </a:solidFill>
                <a:latin typeface="Aptos"/>
              </a:rPr>
              <a:t> башка </a:t>
            </a:r>
            <a:r>
              <a:rPr lang="ru-RU" sz="1300" b="1" dirty="0" err="1">
                <a:solidFill>
                  <a:srgbClr val="172B3A"/>
                </a:solidFill>
                <a:latin typeface="Aptos"/>
              </a:rPr>
              <a:t>т</a:t>
            </a:r>
            <a:r>
              <a:rPr lang="ru-RU" sz="1300" b="1" dirty="0" err="1">
                <a:solidFill>
                  <a:srgbClr val="172B3A"/>
                </a:solidFill>
                <a:latin typeface="Aptos"/>
                <a:sym typeface="+mn-ea"/>
              </a:rPr>
              <a:t>үрлөрү</a:t>
            </a:r>
            <a:r>
              <a:rPr lang="ru-RU" sz="1300" b="1" dirty="0" err="1">
                <a:solidFill>
                  <a:srgbClr val="172B3A"/>
                </a:solidFill>
                <a:latin typeface="Aptos"/>
              </a:rPr>
              <a:t>н</a:t>
            </a:r>
            <a:r>
              <a:rPr lang="ru-RU" sz="1300" b="1" dirty="0">
                <a:solidFill>
                  <a:srgbClr val="172B3A"/>
                </a:solidFill>
                <a:latin typeface="Aptos"/>
              </a:rPr>
              <a:t> </a:t>
            </a:r>
            <a:r>
              <a:rPr lang="ru-RU" sz="1300" b="1" dirty="0" err="1">
                <a:solidFill>
                  <a:srgbClr val="172B3A"/>
                </a:solidFill>
                <a:latin typeface="Aptos"/>
              </a:rPr>
              <a:t>ка</a:t>
            </a:r>
            <a:r>
              <a:rPr lang="ru-RU" sz="1300" b="1" dirty="0" err="1">
                <a:solidFill>
                  <a:srgbClr val="172B3A"/>
                </a:solidFill>
                <a:latin typeface="Aptos"/>
                <a:sym typeface="+mn-ea"/>
              </a:rPr>
              <a:t>зуу</a:t>
            </a:r>
            <a:r>
              <a:rPr lang="ru-RU" sz="1300" b="1" dirty="0">
                <a:solidFill>
                  <a:srgbClr val="172B3A"/>
                </a:solidFill>
                <a:latin typeface="Aptos"/>
              </a:rPr>
              <a:t> 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1300" b="1" dirty="0">
              <a:solidFill>
                <a:srgbClr val="172B3A"/>
              </a:solidFill>
              <a:latin typeface="Apto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718791" y="3045682"/>
            <a:ext cx="3810000" cy="200055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r>
              <a:rPr lang="ru-RU" sz="1300" b="1" dirty="0">
                <a:solidFill>
                  <a:srgbClr val="172B3A"/>
                </a:solidFill>
                <a:latin typeface="Aptos"/>
              </a:rPr>
              <a:t>Металл </a:t>
            </a:r>
            <a:r>
              <a:rPr lang="ru-RU" sz="1300" b="1" dirty="0" err="1">
                <a:solidFill>
                  <a:srgbClr val="172B3A"/>
                </a:solidFill>
                <a:latin typeface="Aptos"/>
              </a:rPr>
              <a:t>рудаларын</a:t>
            </a:r>
            <a:r>
              <a:rPr lang="ru-RU" sz="1300" b="1" dirty="0">
                <a:solidFill>
                  <a:srgbClr val="172B3A"/>
                </a:solidFill>
                <a:latin typeface="Aptos"/>
              </a:rPr>
              <a:t> </a:t>
            </a:r>
            <a:r>
              <a:rPr lang="ru-RU" sz="1300" b="1" dirty="0" err="1">
                <a:solidFill>
                  <a:srgbClr val="172B3A"/>
                </a:solidFill>
                <a:latin typeface="Aptos"/>
              </a:rPr>
              <a:t>казуу</a:t>
            </a:r>
            <a:endParaRPr lang="ru-RU" sz="1300" b="1" dirty="0">
              <a:solidFill>
                <a:srgbClr val="172B3A"/>
              </a:solidFill>
              <a:latin typeface="Apto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783407" y="4013200"/>
            <a:ext cx="3810000" cy="41549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r>
              <a:rPr lang="ru-RU" sz="1300" b="1" dirty="0" err="1">
                <a:solidFill>
                  <a:srgbClr val="172B3A"/>
                </a:solidFill>
                <a:latin typeface="Aptos"/>
              </a:rPr>
              <a:t>Көмур</a:t>
            </a:r>
            <a:r>
              <a:rPr lang="ru-RU" sz="1300" b="1" dirty="0">
                <a:solidFill>
                  <a:srgbClr val="172B3A"/>
                </a:solidFill>
                <a:latin typeface="Aptos"/>
              </a:rPr>
              <a:t> </a:t>
            </a:r>
            <a:r>
              <a:rPr lang="ru-RU" sz="1300" b="1" dirty="0" err="1">
                <a:solidFill>
                  <a:srgbClr val="172B3A"/>
                </a:solidFill>
                <a:latin typeface="Aptos"/>
              </a:rPr>
              <a:t>казуу</a:t>
            </a:r>
            <a:endParaRPr lang="ru-RU" sz="1300" b="1" dirty="0">
              <a:solidFill>
                <a:srgbClr val="172B3A"/>
              </a:solidFill>
              <a:latin typeface="Aptos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1300" b="1" dirty="0">
              <a:solidFill>
                <a:srgbClr val="172B3A"/>
              </a:solidFill>
              <a:latin typeface="Apto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829049" y="4990355"/>
            <a:ext cx="3810000" cy="67710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marR="5080" lvl="0">
              <a:spcBef>
                <a:spcPts val="600"/>
              </a:spcBef>
              <a:defRPr/>
            </a:pPr>
            <a:r>
              <a:rPr lang="ru-RU" sz="1300" b="1" dirty="0" err="1">
                <a:solidFill>
                  <a:srgbClr val="172B3A"/>
                </a:solidFill>
                <a:latin typeface="Aptos"/>
              </a:rPr>
              <a:t>Чийки</a:t>
            </a:r>
            <a:r>
              <a:rPr lang="ru-RU" sz="1300" b="1" dirty="0">
                <a:solidFill>
                  <a:srgbClr val="172B3A"/>
                </a:solidFill>
                <a:latin typeface="Aptos"/>
              </a:rPr>
              <a:t> </a:t>
            </a:r>
            <a:r>
              <a:rPr lang="ru-RU" sz="1300" b="1" dirty="0" err="1">
                <a:solidFill>
                  <a:srgbClr val="172B3A"/>
                </a:solidFill>
                <a:latin typeface="Aptos"/>
              </a:rPr>
              <a:t>мунайзат</a:t>
            </a:r>
            <a:r>
              <a:rPr lang="ru-RU" sz="1300" b="1" dirty="0">
                <a:solidFill>
                  <a:srgbClr val="172B3A"/>
                </a:solidFill>
                <a:latin typeface="Aptos"/>
              </a:rPr>
              <a:t> </a:t>
            </a:r>
            <a:r>
              <a:rPr lang="ru-RU" sz="1300" b="1" dirty="0" err="1">
                <a:solidFill>
                  <a:srgbClr val="172B3A"/>
                </a:solidFill>
                <a:latin typeface="Aptos"/>
              </a:rPr>
              <a:t>жана</a:t>
            </a:r>
            <a:r>
              <a:rPr lang="ru-RU" sz="1300" b="1" dirty="0">
                <a:solidFill>
                  <a:srgbClr val="172B3A"/>
                </a:solidFill>
                <a:latin typeface="Aptos"/>
              </a:rPr>
              <a:t> </a:t>
            </a:r>
            <a:r>
              <a:rPr lang="ru-RU" sz="1300" b="1" dirty="0" err="1">
                <a:solidFill>
                  <a:srgbClr val="172B3A"/>
                </a:solidFill>
                <a:latin typeface="Aptos"/>
              </a:rPr>
              <a:t>жаратылыш</a:t>
            </a:r>
            <a:endParaRPr lang="ru-RU" sz="1300" b="1" dirty="0">
              <a:solidFill>
                <a:srgbClr val="172B3A"/>
              </a:solidFill>
              <a:latin typeface="Aptos"/>
            </a:endParaRPr>
          </a:p>
          <a:p>
            <a:pPr marR="5080" lvl="0">
              <a:spcAft>
                <a:spcPts val="600"/>
              </a:spcAft>
              <a:defRPr/>
            </a:pPr>
            <a:r>
              <a:rPr lang="ru-RU" sz="1300" b="1" dirty="0" err="1">
                <a:solidFill>
                  <a:srgbClr val="172B3A"/>
                </a:solidFill>
                <a:latin typeface="Aptos"/>
              </a:rPr>
              <a:t>газын</a:t>
            </a:r>
            <a:r>
              <a:rPr lang="ru-RU" sz="1300" b="1" dirty="0">
                <a:solidFill>
                  <a:srgbClr val="172B3A"/>
                </a:solidFill>
                <a:latin typeface="Aptos"/>
              </a:rPr>
              <a:t> </a:t>
            </a:r>
            <a:r>
              <a:rPr lang="ru-RU" sz="1300" b="1" dirty="0" err="1">
                <a:solidFill>
                  <a:srgbClr val="172B3A"/>
                </a:solidFill>
                <a:latin typeface="Aptos"/>
              </a:rPr>
              <a:t>казуу</a:t>
            </a:r>
            <a:endParaRPr lang="ru-RU" sz="1300" b="1" dirty="0">
              <a:solidFill>
                <a:srgbClr val="172B3A"/>
              </a:solidFill>
              <a:latin typeface="Aptos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1300" b="1" dirty="0">
              <a:solidFill>
                <a:srgbClr val="172B3A"/>
              </a:solidFill>
              <a:latin typeface="Aptos"/>
            </a:endParaRPr>
          </a:p>
        </p:txBody>
      </p:sp>
      <p:sp>
        <p:nvSpPr>
          <p:cNvPr id="34" name="Rounded Rectangle 12"/>
          <p:cNvSpPr/>
          <p:nvPr/>
        </p:nvSpPr>
        <p:spPr>
          <a:xfrm>
            <a:off x="7645400" y="2101848"/>
            <a:ext cx="2286000" cy="127000"/>
          </a:xfrm>
          <a:prstGeom prst="roundRect">
            <a:avLst/>
          </a:prstGeom>
          <a:solidFill>
            <a:srgbClr val="E8EEF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5" name="Rounded Rectangle 13"/>
          <p:cNvSpPr/>
          <p:nvPr/>
        </p:nvSpPr>
        <p:spPr>
          <a:xfrm>
            <a:off x="7645400" y="2105138"/>
            <a:ext cx="2136648" cy="127000"/>
          </a:xfrm>
          <a:prstGeom prst="roundRect">
            <a:avLst/>
          </a:prstGeom>
          <a:solidFill>
            <a:srgbClr val="16A34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Rounded Rectangle 17"/>
          <p:cNvSpPr/>
          <p:nvPr/>
        </p:nvSpPr>
        <p:spPr>
          <a:xfrm>
            <a:off x="7746999" y="3149600"/>
            <a:ext cx="2286000" cy="127000"/>
          </a:xfrm>
          <a:prstGeom prst="roundRect">
            <a:avLst/>
          </a:prstGeom>
          <a:solidFill>
            <a:srgbClr val="E8EEF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Rounded Rectangle 18"/>
          <p:cNvSpPr/>
          <p:nvPr/>
        </p:nvSpPr>
        <p:spPr>
          <a:xfrm>
            <a:off x="7747000" y="3149600"/>
            <a:ext cx="1572491" cy="127000"/>
          </a:xfrm>
          <a:prstGeom prst="roundRect">
            <a:avLst/>
          </a:prstGeom>
          <a:solidFill>
            <a:srgbClr val="16A34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8" name="Rounded Rectangle 22"/>
          <p:cNvSpPr/>
          <p:nvPr/>
        </p:nvSpPr>
        <p:spPr>
          <a:xfrm>
            <a:off x="7746999" y="4099189"/>
            <a:ext cx="2286000" cy="127000"/>
          </a:xfrm>
          <a:prstGeom prst="roundRect">
            <a:avLst/>
          </a:prstGeom>
          <a:solidFill>
            <a:srgbClr val="E8EEF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9" name="Rounded Rectangle 23"/>
          <p:cNvSpPr/>
          <p:nvPr/>
        </p:nvSpPr>
        <p:spPr>
          <a:xfrm>
            <a:off x="7746999" y="4091410"/>
            <a:ext cx="990601" cy="134779"/>
          </a:xfrm>
          <a:prstGeom prst="roundRect">
            <a:avLst/>
          </a:prstGeom>
          <a:solidFill>
            <a:srgbClr val="16A34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0" name="Rounded Rectangle 27"/>
          <p:cNvSpPr/>
          <p:nvPr/>
        </p:nvSpPr>
        <p:spPr>
          <a:xfrm>
            <a:off x="7746999" y="5130800"/>
            <a:ext cx="2286000" cy="127000"/>
          </a:xfrm>
          <a:prstGeom prst="roundRect">
            <a:avLst/>
          </a:prstGeom>
          <a:solidFill>
            <a:srgbClr val="E8EEF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1" name="Rounded Rectangle 28"/>
          <p:cNvSpPr/>
          <p:nvPr/>
        </p:nvSpPr>
        <p:spPr>
          <a:xfrm>
            <a:off x="7747000" y="5130800"/>
            <a:ext cx="860670" cy="119221"/>
          </a:xfrm>
          <a:prstGeom prst="roundRect">
            <a:avLst/>
          </a:prstGeom>
          <a:solidFill>
            <a:srgbClr val="EF444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2" name="TextBox 41"/>
          <p:cNvSpPr txBox="1"/>
          <p:nvPr/>
        </p:nvSpPr>
        <p:spPr>
          <a:xfrm>
            <a:off x="10248900" y="2032000"/>
            <a:ext cx="1092200" cy="246221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srgbClr val="16A34A"/>
                </a:solidFill>
                <a:latin typeface="Aptos Display"/>
              </a:rPr>
              <a:t>211,7</a:t>
            </a:r>
            <a:r>
              <a:rPr sz="1600" b="1" dirty="0">
                <a:solidFill>
                  <a:srgbClr val="16A34A"/>
                </a:solidFill>
                <a:latin typeface="Aptos Display"/>
              </a:rPr>
              <a:t>%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0248900" y="3022600"/>
            <a:ext cx="1092200" cy="246221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16A34A"/>
                </a:solidFill>
                <a:latin typeface="Aptos Display"/>
              </a:rPr>
              <a:t>1</a:t>
            </a:r>
            <a:r>
              <a:rPr lang="ru-RU" sz="1600" b="1" dirty="0">
                <a:solidFill>
                  <a:srgbClr val="16A34A"/>
                </a:solidFill>
                <a:latin typeface="Aptos Display"/>
              </a:rPr>
              <a:t>16,1</a:t>
            </a:r>
            <a:r>
              <a:rPr sz="1600" b="1" dirty="0">
                <a:solidFill>
                  <a:srgbClr val="16A34A"/>
                </a:solidFill>
                <a:latin typeface="Aptos Display"/>
              </a:rPr>
              <a:t>%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0248900" y="4013200"/>
            <a:ext cx="1092200" cy="246221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16A34A"/>
                </a:solidFill>
                <a:latin typeface="Aptos Display"/>
              </a:rPr>
              <a:t>1</a:t>
            </a:r>
            <a:r>
              <a:rPr lang="ru-RU" sz="1600" b="1" dirty="0">
                <a:solidFill>
                  <a:srgbClr val="16A34A"/>
                </a:solidFill>
                <a:latin typeface="Aptos Display"/>
              </a:rPr>
              <a:t>08,0</a:t>
            </a:r>
            <a:r>
              <a:rPr sz="1600" b="1" dirty="0">
                <a:solidFill>
                  <a:srgbClr val="16A34A"/>
                </a:solidFill>
                <a:latin typeface="Aptos Display"/>
              </a:rPr>
              <a:t>%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0248900" y="5003800"/>
            <a:ext cx="1092200" cy="246221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srgbClr val="EF4444"/>
                </a:solidFill>
                <a:latin typeface="Aptos Display"/>
              </a:rPr>
              <a:t>91,9</a:t>
            </a:r>
            <a:r>
              <a:rPr sz="1600" b="1" dirty="0">
                <a:solidFill>
                  <a:srgbClr val="EF4444"/>
                </a:solidFill>
                <a:latin typeface="Aptos Display"/>
              </a:rPr>
              <a:t>%</a:t>
            </a:r>
          </a:p>
        </p:txBody>
      </p:sp>
      <p:sp>
        <p:nvSpPr>
          <p:cNvPr id="5" name="Текстовое поле 5">
            <a:extLst>
              <a:ext uri="{FF2B5EF4-FFF2-40B4-BE49-F238E27FC236}">
                <a16:creationId xmlns:a16="http://schemas.microsoft.com/office/drawing/2014/main" id="{86066B03-76E7-EDD1-A120-E8F9EBB02139}"/>
              </a:ext>
            </a:extLst>
          </p:cNvPr>
          <p:cNvSpPr txBox="1"/>
          <p:nvPr/>
        </p:nvSpPr>
        <p:spPr>
          <a:xfrm>
            <a:off x="2080294" y="215247"/>
            <a:ext cx="9187962" cy="4308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buClrTx/>
              <a:buSzTx/>
              <a:buFontTx/>
            </a:pPr>
            <a:r>
              <a:rPr lang="ru-RU" sz="2200" b="1" dirty="0">
                <a:solidFill>
                  <a:srgbClr val="0059A3"/>
                </a:solidFill>
                <a:latin typeface="DIN Pro Regular"/>
                <a:sym typeface="+mn-ea"/>
              </a:rPr>
              <a:t>ПАЙДАЛУУ</a:t>
            </a:r>
            <a:r>
              <a:rPr lang="ru-RU" sz="2200" b="1" dirty="0"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 </a:t>
            </a:r>
            <a:r>
              <a:rPr lang="ru-RU" sz="2200" b="1" dirty="0">
                <a:solidFill>
                  <a:srgbClr val="0059A3"/>
                </a:solidFill>
                <a:latin typeface="DIN Pro Regular"/>
                <a:sym typeface="+mn-ea"/>
              </a:rPr>
              <a:t>КЕНДЕРДИ КАЗЫП АЛУУНУН ӨНДҮРҮҮ ИНДЕКСТЕРИ</a:t>
            </a:r>
            <a:endParaRPr lang="ru-RU" sz="2200" b="1" dirty="0">
              <a:solidFill>
                <a:srgbClr val="0059A3"/>
              </a:solidFill>
              <a:latin typeface="DIN Pro Regular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8CD40D-BE67-6B78-444C-3B8D7C1724AE}"/>
              </a:ext>
            </a:extLst>
          </p:cNvPr>
          <p:cNvSpPr txBox="1"/>
          <p:nvPr/>
        </p:nvSpPr>
        <p:spPr>
          <a:xfrm>
            <a:off x="2962912" y="646134"/>
            <a:ext cx="728598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59A3"/>
                </a:solidFill>
                <a:latin typeface="DIN Pro Regular"/>
                <a:sym typeface="+mn-ea"/>
              </a:rPr>
              <a:t>(2026-жылдын январь-</a:t>
            </a:r>
            <a:r>
              <a:rPr lang="ru-RU" sz="1400" b="1" dirty="0" err="1">
                <a:solidFill>
                  <a:srgbClr val="0059A3"/>
                </a:solidFill>
                <a:latin typeface="DIN Pro Regular"/>
                <a:sym typeface="+mn-ea"/>
              </a:rPr>
              <a:t>июну</a:t>
            </a:r>
            <a:r>
              <a:rPr lang="ru-RU" sz="1400" b="1" dirty="0">
                <a:solidFill>
                  <a:srgbClr val="0059A3"/>
                </a:solidFill>
                <a:latin typeface="DIN Pro Regular"/>
                <a:sym typeface="+mn-ea"/>
              </a:rPr>
              <a:t> 2025-ж. январь-</a:t>
            </a:r>
            <a:r>
              <a:rPr lang="ru-RU" sz="1400" b="1" dirty="0" err="1">
                <a:solidFill>
                  <a:srgbClr val="0059A3"/>
                </a:solidFill>
                <a:latin typeface="DIN Pro Regular"/>
                <a:sym typeface="+mn-ea"/>
              </a:rPr>
              <a:t>июнуна</a:t>
            </a:r>
            <a:r>
              <a:rPr lang="ru-RU" sz="1400" b="1" dirty="0">
                <a:solidFill>
                  <a:srgbClr val="0059A3"/>
                </a:solidFill>
                <a:latin typeface="DIN Pro Regular"/>
                <a:sym typeface="+mn-ea"/>
              </a:rPr>
              <a:t> </a:t>
            </a:r>
            <a:r>
              <a:rPr lang="ru-RU" sz="1400" b="1" dirty="0" err="1">
                <a:solidFill>
                  <a:srgbClr val="0059A3"/>
                </a:solidFill>
                <a:latin typeface="DIN Pro Regular"/>
                <a:sym typeface="+mn-ea"/>
              </a:rPr>
              <a:t>салыштырмалуу</a:t>
            </a:r>
            <a:r>
              <a:rPr lang="ru-RU" sz="1400" b="1" dirty="0">
                <a:solidFill>
                  <a:srgbClr val="0059A3"/>
                </a:solidFill>
                <a:latin typeface="DIN Pro Regular"/>
                <a:sym typeface="+mn-ea"/>
              </a:rPr>
              <a:t>, % </a:t>
            </a:r>
            <a:r>
              <a:rPr lang="ru-RU" sz="1400" b="1" dirty="0" err="1">
                <a:solidFill>
                  <a:srgbClr val="0059A3"/>
                </a:solidFill>
                <a:latin typeface="DIN Pro Regular"/>
                <a:sym typeface="+mn-ea"/>
              </a:rPr>
              <a:t>менен</a:t>
            </a:r>
            <a:r>
              <a:rPr lang="ru-RU" sz="1400" b="1" dirty="0">
                <a:solidFill>
                  <a:srgbClr val="0059A3"/>
                </a:solidFill>
                <a:latin typeface="DIN Pro Regular"/>
                <a:sym typeface="+mn-ea"/>
              </a:rPr>
              <a:t>) </a:t>
            </a:r>
            <a:endParaRPr lang="ru-KG" sz="1400" dirty="0"/>
          </a:p>
        </p:txBody>
      </p:sp>
    </p:spTree>
    <p:extLst>
      <p:ext uri="{BB962C8B-B14F-4D97-AF65-F5344CB8AC3E}">
        <p14:creationId xmlns:p14="http://schemas.microsoft.com/office/powerpoint/2010/main" val="3666705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CBF821-A008-4B8F-10EF-C51D74A147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">
            <a:extLst>
              <a:ext uri="{FF2B5EF4-FFF2-40B4-BE49-F238E27FC236}">
                <a16:creationId xmlns:a16="http://schemas.microsoft.com/office/drawing/2014/main" id="{2EBDE623-84F8-7F2B-2F27-F27AD0B3A567}"/>
              </a:ext>
            </a:extLst>
          </p:cNvPr>
          <p:cNvSpPr txBox="1">
            <a:spLocks/>
          </p:cNvSpPr>
          <p:nvPr/>
        </p:nvSpPr>
        <p:spPr>
          <a:xfrm>
            <a:off x="5084982" y="3734503"/>
            <a:ext cx="3849669" cy="3945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22" name="Rounded Rectangle 5"/>
          <p:cNvSpPr/>
          <p:nvPr/>
        </p:nvSpPr>
        <p:spPr>
          <a:xfrm>
            <a:off x="733603" y="1541713"/>
            <a:ext cx="11125200" cy="198252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3" name="TextBox 22"/>
          <p:cNvSpPr txBox="1"/>
          <p:nvPr/>
        </p:nvSpPr>
        <p:spPr>
          <a:xfrm>
            <a:off x="1082674" y="1668838"/>
            <a:ext cx="4445000" cy="15388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r>
              <a:rPr lang="ru-RU" sz="1000" b="1" dirty="0">
                <a:solidFill>
                  <a:srgbClr val="2BC4C9"/>
                </a:solidFill>
                <a:latin typeface="Aptos"/>
              </a:rPr>
              <a:t>ӨНД</a:t>
            </a:r>
            <a:r>
              <a:rPr lang="ru-RU" sz="1000" b="1" dirty="0">
                <a:solidFill>
                  <a:srgbClr val="2BC4C9"/>
                </a:solidFill>
                <a:latin typeface="Aptos"/>
                <a:sym typeface="+mn-ea"/>
              </a:rPr>
              <a:t>ҮРҮЛГӨН</a:t>
            </a:r>
            <a:r>
              <a:rPr lang="ru-RU" sz="1000" b="1" dirty="0">
                <a:solidFill>
                  <a:srgbClr val="0059A3"/>
                </a:solidFill>
                <a:sym typeface="+mn-ea"/>
              </a:rPr>
              <a:t> </a:t>
            </a:r>
            <a:r>
              <a:rPr lang="ru-RU" sz="1000" b="1" dirty="0">
                <a:solidFill>
                  <a:srgbClr val="2BC4C9"/>
                </a:solidFill>
                <a:latin typeface="Aptos"/>
                <a:sym typeface="+mn-ea"/>
              </a:rPr>
              <a:t>ЭЛЕКТР</a:t>
            </a:r>
            <a:r>
              <a:rPr lang="ru-RU" sz="1000" b="1" dirty="0">
                <a:solidFill>
                  <a:srgbClr val="0059A3"/>
                </a:solidFill>
                <a:sym typeface="+mn-ea"/>
              </a:rPr>
              <a:t> </a:t>
            </a:r>
            <a:r>
              <a:rPr lang="ru-RU" sz="1000" b="1" dirty="0">
                <a:solidFill>
                  <a:srgbClr val="2BC4C9"/>
                </a:solidFill>
                <a:latin typeface="Aptos"/>
                <a:sym typeface="+mn-ea"/>
              </a:rPr>
              <a:t>ЭНЕРГИЯСЫ</a:t>
            </a:r>
            <a:endParaRPr sz="1000" b="1" dirty="0">
              <a:solidFill>
                <a:srgbClr val="2BC4C9"/>
              </a:solidFill>
              <a:latin typeface="Apto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68535" y="2053477"/>
            <a:ext cx="4445000" cy="55399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600" b="1" dirty="0">
                <a:solidFill>
                  <a:srgbClr val="FFFFFF"/>
                </a:solidFill>
                <a:latin typeface="Aptos Display"/>
              </a:rPr>
              <a:t>7 </a:t>
            </a:r>
            <a:r>
              <a:rPr sz="3600" b="1" dirty="0">
                <a:solidFill>
                  <a:srgbClr val="FFFFFF"/>
                </a:solidFill>
                <a:latin typeface="Aptos Display"/>
              </a:rPr>
              <a:t>3</a:t>
            </a:r>
            <a:r>
              <a:rPr lang="ru-RU" sz="3600" b="1" dirty="0">
                <a:solidFill>
                  <a:srgbClr val="FFFFFF"/>
                </a:solidFill>
                <a:latin typeface="Aptos Display"/>
              </a:rPr>
              <a:t>59</a:t>
            </a:r>
            <a:r>
              <a:rPr sz="3600" b="1" dirty="0">
                <a:solidFill>
                  <a:srgbClr val="FFFFFF"/>
                </a:solidFill>
                <a:latin typeface="Aptos Display"/>
              </a:rPr>
              <a:t>,</a:t>
            </a:r>
            <a:r>
              <a:rPr lang="ru-RU" sz="3600" b="1" dirty="0">
                <a:solidFill>
                  <a:srgbClr val="FFFFFF"/>
                </a:solidFill>
                <a:latin typeface="Aptos Display"/>
              </a:rPr>
              <a:t>2</a:t>
            </a:r>
            <a:endParaRPr sz="3600" b="1" dirty="0">
              <a:solidFill>
                <a:srgbClr val="FFFFFF"/>
              </a:solidFill>
              <a:latin typeface="Aptos Display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06231" y="2882750"/>
            <a:ext cx="4445000" cy="184666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200" b="0" dirty="0" err="1">
                <a:solidFill>
                  <a:srgbClr val="B5C8D7"/>
                </a:solidFill>
                <a:latin typeface="Aptos"/>
              </a:rPr>
              <a:t>млн</a:t>
            </a:r>
            <a:r>
              <a:rPr sz="1200" b="0" dirty="0">
                <a:solidFill>
                  <a:srgbClr val="B5C8D7"/>
                </a:solidFill>
                <a:latin typeface="Aptos"/>
              </a:rPr>
              <a:t> </a:t>
            </a:r>
            <a:r>
              <a:rPr sz="1200" b="0" dirty="0" err="1">
                <a:solidFill>
                  <a:srgbClr val="B5C8D7"/>
                </a:solidFill>
                <a:latin typeface="Aptos"/>
              </a:rPr>
              <a:t>кВт</a:t>
            </a:r>
            <a:r>
              <a:rPr sz="1200" b="0" dirty="0">
                <a:solidFill>
                  <a:srgbClr val="B5C8D7"/>
                </a:solidFill>
                <a:latin typeface="Aptos"/>
              </a:rPr>
              <a:t>·</a:t>
            </a:r>
            <a:r>
              <a:rPr lang="ky-KG" sz="1200" b="0" dirty="0">
                <a:solidFill>
                  <a:srgbClr val="B5C8D7"/>
                </a:solidFill>
                <a:latin typeface="Aptos"/>
              </a:rPr>
              <a:t>саат</a:t>
            </a:r>
            <a:r>
              <a:rPr sz="1200" b="0" dirty="0">
                <a:solidFill>
                  <a:srgbClr val="B5C8D7"/>
                </a:solidFill>
                <a:latin typeface="Aptos"/>
              </a:rPr>
              <a:t> </a:t>
            </a:r>
            <a:r>
              <a:rPr lang="ru-RU" sz="1200" b="0" dirty="0">
                <a:solidFill>
                  <a:srgbClr val="B5C8D7"/>
                </a:solidFill>
                <a:latin typeface="Aptos"/>
              </a:rPr>
              <a:t> </a:t>
            </a:r>
            <a:r>
              <a:rPr sz="1200" b="0" dirty="0">
                <a:solidFill>
                  <a:srgbClr val="B5C8D7"/>
                </a:solidFill>
                <a:latin typeface="Aptos"/>
              </a:rPr>
              <a:t>202</a:t>
            </a:r>
            <a:r>
              <a:rPr lang="ru-RU" sz="1200" b="0" dirty="0">
                <a:solidFill>
                  <a:srgbClr val="B5C8D7"/>
                </a:solidFill>
                <a:latin typeface="Aptos"/>
              </a:rPr>
              <a:t>6</a:t>
            </a:r>
            <a:r>
              <a:rPr sz="1200" b="0" dirty="0">
                <a:solidFill>
                  <a:srgbClr val="B5C8D7"/>
                </a:solidFill>
                <a:latin typeface="Aptos"/>
              </a:rPr>
              <a:t> </a:t>
            </a:r>
            <a:r>
              <a:rPr lang="ky-KG" sz="1200" b="0" dirty="0">
                <a:solidFill>
                  <a:srgbClr val="B5C8D7"/>
                </a:solidFill>
                <a:latin typeface="Aptos"/>
              </a:rPr>
              <a:t>– ж. январь-июнь айларында</a:t>
            </a:r>
            <a:endParaRPr sz="1200" b="0" dirty="0">
              <a:solidFill>
                <a:srgbClr val="B5C8D7"/>
              </a:solidFill>
              <a:latin typeface="Apto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601476" y="1730808"/>
            <a:ext cx="1333500" cy="507831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33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ptos Display"/>
              </a:rPr>
              <a:t>8</a:t>
            </a:r>
            <a:r>
              <a:rPr lang="ru-RU" sz="33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ptos Display"/>
              </a:rPr>
              <a:t>2</a:t>
            </a:r>
            <a:r>
              <a:rPr sz="33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ptos Display"/>
              </a:rPr>
              <a:t>%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970951" y="1804919"/>
            <a:ext cx="3111500" cy="369332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r>
              <a:rPr lang="ky-KG" sz="1200" b="1" dirty="0">
                <a:solidFill>
                  <a:srgbClr val="FFFFFF"/>
                </a:solidFill>
                <a:latin typeface="Aptos"/>
              </a:rPr>
              <a:t>э</a:t>
            </a:r>
            <a:r>
              <a:rPr lang="ru-KG" sz="1200" b="1" dirty="0" err="1">
                <a:solidFill>
                  <a:srgbClr val="FFFFFF"/>
                </a:solidFill>
                <a:latin typeface="Aptos"/>
              </a:rPr>
              <a:t>лектр</a:t>
            </a:r>
            <a:r>
              <a:rPr lang="ru-KG" sz="1200" b="1" dirty="0">
                <a:solidFill>
                  <a:srgbClr val="FFFFFF"/>
                </a:solidFill>
                <a:latin typeface="Aptos"/>
              </a:rPr>
              <a:t> </a:t>
            </a:r>
            <a:r>
              <a:rPr lang="ru-KG" sz="1200" b="1" dirty="0" err="1">
                <a:solidFill>
                  <a:srgbClr val="FFFFFF"/>
                </a:solidFill>
                <a:latin typeface="Aptos"/>
              </a:rPr>
              <a:t>энергиясын</a:t>
            </a:r>
            <a:r>
              <a:rPr lang="ru-KG" sz="1200" b="1" dirty="0">
                <a:solidFill>
                  <a:srgbClr val="FFFFFF"/>
                </a:solidFill>
                <a:latin typeface="Aptos"/>
              </a:rPr>
              <a:t> </a:t>
            </a:r>
            <a:r>
              <a:rPr lang="ru-KG" sz="1200" b="1" dirty="0" err="1">
                <a:solidFill>
                  <a:srgbClr val="FFFFFF"/>
                </a:solidFill>
                <a:latin typeface="Aptos"/>
              </a:rPr>
              <a:t>жалпы</a:t>
            </a:r>
            <a:r>
              <a:rPr lang="ru-KG" sz="1200" b="1" dirty="0">
                <a:solidFill>
                  <a:srgbClr val="FFFFFF"/>
                </a:solidFill>
                <a:latin typeface="Aptos"/>
              </a:rPr>
              <a:t> </a:t>
            </a:r>
            <a:r>
              <a:rPr lang="ru-KG" sz="1200" b="1" dirty="0" err="1">
                <a:solidFill>
                  <a:srgbClr val="FFFFFF"/>
                </a:solidFill>
                <a:latin typeface="Aptos"/>
              </a:rPr>
              <a:t>өндүрүүдөгү</a:t>
            </a:r>
            <a:r>
              <a:rPr lang="ru-KG" sz="1200" b="1" dirty="0">
                <a:solidFill>
                  <a:srgbClr val="FFFFFF"/>
                </a:solidFill>
                <a:latin typeface="Aptos"/>
              </a:rPr>
              <a:t> </a:t>
            </a:r>
            <a:r>
              <a:rPr lang="ru-KG" sz="1200" b="1" dirty="0" err="1">
                <a:solidFill>
                  <a:srgbClr val="FFFFFF"/>
                </a:solidFill>
                <a:latin typeface="Aptos"/>
              </a:rPr>
              <a:t>гидроэнергетиканын</a:t>
            </a:r>
            <a:r>
              <a:rPr lang="ru-KG" sz="1200" b="1" dirty="0">
                <a:solidFill>
                  <a:srgbClr val="FFFFFF"/>
                </a:solidFill>
                <a:latin typeface="Aptos"/>
              </a:rPr>
              <a:t> </a:t>
            </a:r>
            <a:r>
              <a:rPr lang="ru-KG" sz="1200" b="1" dirty="0" err="1">
                <a:solidFill>
                  <a:srgbClr val="FFFFFF"/>
                </a:solidFill>
                <a:latin typeface="Aptos"/>
              </a:rPr>
              <a:t>үлүшү</a:t>
            </a:r>
            <a:endParaRPr sz="1200" b="1" dirty="0">
              <a:solidFill>
                <a:srgbClr val="FFFFFF"/>
              </a:solidFill>
              <a:latin typeface="Aptos"/>
            </a:endParaRPr>
          </a:p>
        </p:txBody>
      </p:sp>
      <p:sp>
        <p:nvSpPr>
          <p:cNvPr id="28" name="Rounded Rectangle 11"/>
          <p:cNvSpPr/>
          <p:nvPr/>
        </p:nvSpPr>
        <p:spPr>
          <a:xfrm>
            <a:off x="6438182" y="2718477"/>
            <a:ext cx="4445000" cy="203200"/>
          </a:xfrm>
          <a:prstGeom prst="roundRect">
            <a:avLst/>
          </a:prstGeom>
          <a:solidFill>
            <a:srgbClr val="31506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9" name="Rounded Rectangle 12"/>
          <p:cNvSpPr/>
          <p:nvPr/>
        </p:nvSpPr>
        <p:spPr>
          <a:xfrm>
            <a:off x="6438182" y="2718477"/>
            <a:ext cx="3867150" cy="203200"/>
          </a:xfrm>
          <a:prstGeom prst="roundRect">
            <a:avLst/>
          </a:prstGeom>
          <a:solidFill>
            <a:srgbClr val="2BC4C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0" name="TextBox 29"/>
          <p:cNvSpPr txBox="1"/>
          <p:nvPr/>
        </p:nvSpPr>
        <p:spPr>
          <a:xfrm>
            <a:off x="6877049" y="3138316"/>
            <a:ext cx="4445000" cy="16927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100" b="0" dirty="0">
                <a:solidFill>
                  <a:srgbClr val="B5C8D7"/>
                </a:solidFill>
                <a:latin typeface="Aptos"/>
              </a:rPr>
              <a:t>ГЭС 8</a:t>
            </a:r>
            <a:r>
              <a:rPr lang="ru-RU" sz="1100" b="0" dirty="0">
                <a:solidFill>
                  <a:srgbClr val="B5C8D7"/>
                </a:solidFill>
                <a:latin typeface="Aptos"/>
              </a:rPr>
              <a:t>2</a:t>
            </a:r>
            <a:r>
              <a:rPr sz="1100" b="0" dirty="0">
                <a:solidFill>
                  <a:srgbClr val="B5C8D7"/>
                </a:solidFill>
                <a:latin typeface="Aptos"/>
              </a:rPr>
              <a:t>%   ·   </a:t>
            </a:r>
            <a:r>
              <a:rPr lang="ky-KG" sz="1100" b="0" dirty="0">
                <a:solidFill>
                  <a:srgbClr val="B5C8D7"/>
                </a:solidFill>
                <a:latin typeface="Aptos"/>
              </a:rPr>
              <a:t>башка булактар</a:t>
            </a:r>
            <a:r>
              <a:rPr sz="1100" b="0" dirty="0">
                <a:solidFill>
                  <a:srgbClr val="B5C8D7"/>
                </a:solidFill>
                <a:latin typeface="Aptos"/>
              </a:rPr>
              <a:t> 1</a:t>
            </a:r>
            <a:r>
              <a:rPr lang="ru-RU" sz="1100" b="0" dirty="0">
                <a:solidFill>
                  <a:srgbClr val="B5C8D7"/>
                </a:solidFill>
                <a:latin typeface="Aptos"/>
              </a:rPr>
              <a:t>8</a:t>
            </a:r>
            <a:r>
              <a:rPr sz="1100" b="0" dirty="0">
                <a:solidFill>
                  <a:srgbClr val="B5C8D7"/>
                </a:solidFill>
                <a:latin typeface="Aptos"/>
              </a:rPr>
              <a:t>%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25" y="3988477"/>
            <a:ext cx="3542083" cy="161558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5770" y="3988477"/>
            <a:ext cx="3542083" cy="161558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5015" y="3988477"/>
            <a:ext cx="3542083" cy="161558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004561" y="4221889"/>
            <a:ext cx="3022600" cy="461665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r>
              <a:rPr lang="en-US" sz="1000" b="1" dirty="0" err="1">
                <a:solidFill>
                  <a:schemeClr val="tx2">
                    <a:lumMod val="75000"/>
                  </a:schemeClr>
                </a:solidFill>
                <a:latin typeface="Aptos"/>
              </a:rPr>
              <a:t>Электр</a:t>
            </a:r>
            <a:r>
              <a:rPr lang="en-US" sz="1000" b="1" dirty="0">
                <a:solidFill>
                  <a:schemeClr val="tx2">
                    <a:lumMod val="75000"/>
                  </a:schemeClr>
                </a:solidFill>
                <a:latin typeface="Aptos"/>
              </a:rPr>
              <a:t> </a:t>
            </a:r>
            <a:r>
              <a:rPr lang="en-US" sz="1000" b="1" dirty="0" err="1">
                <a:solidFill>
                  <a:schemeClr val="tx2">
                    <a:lumMod val="75000"/>
                  </a:schemeClr>
                </a:solidFill>
                <a:latin typeface="Aptos"/>
              </a:rPr>
              <a:t>энергиясын</a:t>
            </a:r>
            <a:r>
              <a:rPr lang="en-US" sz="1000" b="1" dirty="0">
                <a:solidFill>
                  <a:schemeClr val="tx2">
                    <a:lumMod val="75000"/>
                  </a:schemeClr>
                </a:solidFill>
                <a:latin typeface="Aptos"/>
              </a:rPr>
              <a:t> </a:t>
            </a:r>
            <a:r>
              <a:rPr lang="ru-RU" altLang="ru-RU" sz="1000" b="1" dirty="0" err="1">
                <a:solidFill>
                  <a:schemeClr val="tx2">
                    <a:lumMod val="75000"/>
                  </a:schemeClr>
                </a:solidFill>
                <a:latin typeface="Aptos"/>
                <a:sym typeface="+mn-ea"/>
              </a:rPr>
              <a:t>өндүрүү</a:t>
            </a:r>
            <a:r>
              <a:rPr lang="ru-RU" altLang="ru-RU" sz="1000" b="1" dirty="0">
                <a:solidFill>
                  <a:schemeClr val="tx2">
                    <a:lumMod val="75000"/>
                  </a:schemeClr>
                </a:solidFill>
                <a:latin typeface="Aptos"/>
                <a:sym typeface="+mn-ea"/>
              </a:rPr>
              <a:t>, </a:t>
            </a:r>
            <a:r>
              <a:rPr lang="ru-RU" altLang="ru-RU" sz="1000" b="1" dirty="0" err="1">
                <a:solidFill>
                  <a:schemeClr val="tx2">
                    <a:lumMod val="75000"/>
                  </a:schemeClr>
                </a:solidFill>
                <a:latin typeface="Aptos"/>
                <a:sym typeface="+mn-ea"/>
              </a:rPr>
              <a:t>аны</a:t>
            </a:r>
            <a:r>
              <a:rPr lang="ru-RU" altLang="ru-RU" sz="1000" b="1" dirty="0">
                <a:solidFill>
                  <a:schemeClr val="tx2">
                    <a:lumMod val="75000"/>
                  </a:schemeClr>
                </a:solidFill>
                <a:latin typeface="Aptos"/>
                <a:sym typeface="+mn-ea"/>
              </a:rPr>
              <a:t> </a:t>
            </a:r>
            <a:r>
              <a:rPr lang="ru-RU" altLang="ru-RU" sz="1000" b="1" dirty="0" err="1">
                <a:solidFill>
                  <a:schemeClr val="tx2">
                    <a:lumMod val="75000"/>
                  </a:schemeClr>
                </a:solidFill>
                <a:latin typeface="Aptos"/>
                <a:sym typeface="+mn-ea"/>
              </a:rPr>
              <a:t>берүү</a:t>
            </a:r>
            <a:r>
              <a:rPr lang="ru-RU" altLang="ru-RU" sz="1000" b="1" dirty="0">
                <a:solidFill>
                  <a:schemeClr val="tx2">
                    <a:lumMod val="75000"/>
                  </a:schemeClr>
                </a:solidFill>
                <a:latin typeface="Aptos"/>
                <a:sym typeface="+mn-ea"/>
              </a:rPr>
              <a:t> </a:t>
            </a:r>
            <a:r>
              <a:rPr lang="ru-RU" altLang="ru-RU" sz="1000" b="1" dirty="0" err="1">
                <a:solidFill>
                  <a:schemeClr val="tx2">
                    <a:lumMod val="75000"/>
                  </a:schemeClr>
                </a:solidFill>
                <a:latin typeface="Aptos"/>
                <a:sym typeface="+mn-ea"/>
              </a:rPr>
              <a:t>жана</a:t>
            </a:r>
            <a:r>
              <a:rPr lang="ru-RU" altLang="ru-RU" sz="1000" b="1" dirty="0">
                <a:solidFill>
                  <a:schemeClr val="tx2">
                    <a:lumMod val="75000"/>
                  </a:schemeClr>
                </a:solidFill>
                <a:latin typeface="Aptos"/>
                <a:sym typeface="+mn-ea"/>
              </a:rPr>
              <a:t> </a:t>
            </a:r>
            <a:r>
              <a:rPr lang="ru-RU" sz="1000" b="1" dirty="0" err="1">
                <a:solidFill>
                  <a:schemeClr val="tx2">
                    <a:lumMod val="75000"/>
                  </a:schemeClr>
                </a:solidFill>
                <a:latin typeface="Aptos"/>
              </a:rPr>
              <a:t>бөлүштүрүү</a:t>
            </a:r>
            <a:endParaRPr lang="ru-RU" altLang="ru-RU" sz="1000" b="1" dirty="0">
              <a:solidFill>
                <a:schemeClr val="tx2">
                  <a:lumMod val="75000"/>
                </a:schemeClr>
              </a:solidFill>
              <a:latin typeface="Aptos"/>
              <a:sym typeface="+mn-ea"/>
            </a:endParaRPr>
          </a:p>
          <a:p>
            <a:endParaRPr sz="1000" b="1" dirty="0">
              <a:solidFill>
                <a:schemeClr val="tx2">
                  <a:lumMod val="75000"/>
                </a:schemeClr>
              </a:solidFill>
              <a:latin typeface="Apto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115719" y="4916966"/>
            <a:ext cx="3022600" cy="33855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200" b="1" dirty="0">
                <a:solidFill>
                  <a:srgbClr val="155EEF"/>
                </a:solidFill>
                <a:latin typeface="Aptos Display"/>
              </a:rPr>
              <a:t>97,4</a:t>
            </a:r>
            <a:r>
              <a:rPr sz="2200" b="1" dirty="0">
                <a:solidFill>
                  <a:srgbClr val="155EEF"/>
                </a:solidFill>
                <a:latin typeface="Aptos Display"/>
              </a:rPr>
              <a:t>%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784903" y="4280997"/>
            <a:ext cx="3022600" cy="30777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r>
              <a:rPr lang="ru-RU" sz="1000" b="1" dirty="0">
                <a:solidFill>
                  <a:schemeClr val="tx2">
                    <a:lumMod val="75000"/>
                  </a:schemeClr>
                </a:solidFill>
                <a:latin typeface="Aptos"/>
              </a:rPr>
              <a:t>Газ </a:t>
            </a:r>
            <a:r>
              <a:rPr lang="ru-RU" sz="1000" b="1" dirty="0" err="1">
                <a:solidFill>
                  <a:schemeClr val="tx2">
                    <a:lumMod val="75000"/>
                  </a:schemeClr>
                </a:solidFill>
                <a:latin typeface="Aptos"/>
              </a:rPr>
              <a:t>өндүрүү</a:t>
            </a:r>
            <a:r>
              <a:rPr lang="ru-RU" sz="1000" b="1" dirty="0">
                <a:solidFill>
                  <a:schemeClr val="tx2">
                    <a:lumMod val="75000"/>
                  </a:schemeClr>
                </a:solidFill>
                <a:latin typeface="Aptos"/>
              </a:rPr>
              <a:t>, газ </a:t>
            </a:r>
            <a:r>
              <a:rPr lang="ru-RU" sz="1000" b="1" dirty="0" err="1">
                <a:solidFill>
                  <a:schemeClr val="tx2">
                    <a:lumMod val="75000"/>
                  </a:schemeClr>
                </a:solidFill>
                <a:latin typeface="Aptos"/>
              </a:rPr>
              <a:t>түрүндөгү</a:t>
            </a:r>
            <a:r>
              <a:rPr lang="ru-RU" sz="1000" b="1" dirty="0">
                <a:solidFill>
                  <a:schemeClr val="tx2">
                    <a:lumMod val="75000"/>
                  </a:schemeClr>
                </a:solidFill>
                <a:latin typeface="Aptos"/>
              </a:rPr>
              <a:t> </a:t>
            </a:r>
            <a:r>
              <a:rPr lang="ru-RU" sz="1000" b="1" dirty="0" err="1">
                <a:solidFill>
                  <a:schemeClr val="tx2">
                    <a:lumMod val="75000"/>
                  </a:schemeClr>
                </a:solidFill>
                <a:latin typeface="Aptos"/>
              </a:rPr>
              <a:t>отунду</a:t>
            </a:r>
            <a:r>
              <a:rPr lang="ru-RU" sz="1000" b="1" dirty="0">
                <a:solidFill>
                  <a:schemeClr val="tx2">
                    <a:lumMod val="75000"/>
                  </a:schemeClr>
                </a:solidFill>
                <a:latin typeface="Aptos"/>
              </a:rPr>
              <a:t> </a:t>
            </a:r>
            <a:r>
              <a:rPr lang="ru-RU" sz="1000" b="1" dirty="0" err="1">
                <a:solidFill>
                  <a:schemeClr val="tx2">
                    <a:lumMod val="75000"/>
                  </a:schemeClr>
                </a:solidFill>
                <a:latin typeface="Aptos"/>
              </a:rPr>
              <a:t>бөлүштүрүү</a:t>
            </a:r>
            <a:endParaRPr lang="ru-RU" sz="1000" b="1" dirty="0">
              <a:solidFill>
                <a:schemeClr val="tx2">
                  <a:lumMod val="75000"/>
                </a:schemeClr>
              </a:solidFill>
              <a:latin typeface="Aptos"/>
            </a:endParaRPr>
          </a:p>
          <a:p>
            <a:endParaRPr sz="1000" b="1" dirty="0">
              <a:solidFill>
                <a:schemeClr val="tx2">
                  <a:lumMod val="75000"/>
                </a:schemeClr>
              </a:solidFill>
              <a:latin typeface="Apto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912376" y="4881294"/>
            <a:ext cx="3022600" cy="33855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2200" b="1" dirty="0">
                <a:solidFill>
                  <a:srgbClr val="155EEF"/>
                </a:solidFill>
                <a:latin typeface="Aptos Display"/>
              </a:rPr>
              <a:t>10</a:t>
            </a:r>
            <a:r>
              <a:rPr lang="ru-RU" sz="2200" b="1" dirty="0">
                <a:solidFill>
                  <a:srgbClr val="155EEF"/>
                </a:solidFill>
                <a:latin typeface="Aptos Display"/>
              </a:rPr>
              <a:t>4,6</a:t>
            </a:r>
            <a:r>
              <a:rPr sz="2200" b="1" dirty="0">
                <a:solidFill>
                  <a:srgbClr val="155EEF"/>
                </a:solidFill>
                <a:latin typeface="Aptos Display"/>
              </a:rPr>
              <a:t>%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371757" y="4297628"/>
            <a:ext cx="3022600" cy="461665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r>
              <a:rPr lang="ru-RU" sz="1000" b="1" dirty="0">
                <a:solidFill>
                  <a:schemeClr val="tx2">
                    <a:lumMod val="75000"/>
                  </a:schemeClr>
                </a:solidFill>
                <a:latin typeface="Aptos"/>
              </a:rPr>
              <a:t>Буу </a:t>
            </a:r>
            <a:r>
              <a:rPr lang="ru-RU" sz="1000" b="1" dirty="0" err="1">
                <a:solidFill>
                  <a:schemeClr val="tx2">
                    <a:lumMod val="75000"/>
                  </a:schemeClr>
                </a:solidFill>
                <a:latin typeface="Aptos"/>
              </a:rPr>
              <a:t>жана</a:t>
            </a:r>
            <a:r>
              <a:rPr lang="en-US" sz="1000" b="1" dirty="0">
                <a:solidFill>
                  <a:schemeClr val="tx2">
                    <a:lumMod val="75000"/>
                  </a:schemeClr>
                </a:solidFill>
                <a:latin typeface="Aptos"/>
              </a:rPr>
              <a:t> </a:t>
            </a:r>
            <a:r>
              <a:rPr lang="en-US" sz="1000" b="1" dirty="0" err="1">
                <a:solidFill>
                  <a:schemeClr val="tx2">
                    <a:lumMod val="75000"/>
                  </a:schemeClr>
                </a:solidFill>
                <a:latin typeface="Aptos"/>
              </a:rPr>
              <a:t>кондицияланган</a:t>
            </a:r>
            <a:r>
              <a:rPr lang="en-US" sz="1000" b="1" dirty="0">
                <a:solidFill>
                  <a:schemeClr val="tx2">
                    <a:lumMod val="75000"/>
                  </a:schemeClr>
                </a:solidFill>
                <a:latin typeface="Aptos"/>
              </a:rPr>
              <a:t> </a:t>
            </a:r>
            <a:r>
              <a:rPr lang="en-US" sz="1000" b="1" dirty="0" err="1">
                <a:solidFill>
                  <a:schemeClr val="tx2">
                    <a:lumMod val="75000"/>
                  </a:schemeClr>
                </a:solidFill>
                <a:latin typeface="Aptos"/>
              </a:rPr>
              <a:t>аба</a:t>
            </a:r>
            <a:r>
              <a:rPr lang="en-US" sz="1000" b="1" dirty="0">
                <a:solidFill>
                  <a:schemeClr val="tx2">
                    <a:lumMod val="75000"/>
                  </a:schemeClr>
                </a:solidFill>
                <a:latin typeface="Aptos"/>
              </a:rPr>
              <a:t> </a:t>
            </a:r>
            <a:r>
              <a:rPr lang="en-US" sz="1000" b="1" dirty="0" err="1">
                <a:solidFill>
                  <a:schemeClr val="tx2">
                    <a:lumMod val="75000"/>
                  </a:schemeClr>
                </a:solidFill>
                <a:latin typeface="Aptos"/>
              </a:rPr>
              <a:t>менен</a:t>
            </a:r>
            <a:r>
              <a:rPr lang="en-US" sz="1000" b="1" dirty="0">
                <a:solidFill>
                  <a:schemeClr val="tx2">
                    <a:lumMod val="75000"/>
                  </a:schemeClr>
                </a:solidFill>
                <a:latin typeface="Aptos"/>
              </a:rPr>
              <a:t> </a:t>
            </a:r>
            <a:r>
              <a:rPr lang="en-US" sz="1000" b="1" dirty="0" err="1">
                <a:solidFill>
                  <a:schemeClr val="tx2">
                    <a:lumMod val="75000"/>
                  </a:schemeClr>
                </a:solidFill>
                <a:latin typeface="Aptos"/>
              </a:rPr>
              <a:t>камсыз</a:t>
            </a:r>
            <a:r>
              <a:rPr lang="en-US" sz="1000" b="1" dirty="0">
                <a:solidFill>
                  <a:schemeClr val="tx2">
                    <a:lumMod val="75000"/>
                  </a:schemeClr>
                </a:solidFill>
                <a:latin typeface="Aptos"/>
              </a:rPr>
              <a:t> </a:t>
            </a:r>
            <a:r>
              <a:rPr lang="en-US" sz="1000" b="1" dirty="0" err="1">
                <a:solidFill>
                  <a:schemeClr val="tx2">
                    <a:lumMod val="75000"/>
                  </a:schemeClr>
                </a:solidFill>
                <a:latin typeface="Aptos"/>
              </a:rPr>
              <a:t>кылуу</a:t>
            </a:r>
            <a:r>
              <a:rPr lang="ru-RU" sz="1000" b="1" dirty="0">
                <a:solidFill>
                  <a:schemeClr val="tx2">
                    <a:lumMod val="75000"/>
                  </a:schemeClr>
                </a:solidFill>
                <a:latin typeface="Aptos"/>
              </a:rPr>
              <a:t>                   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1000" b="1" dirty="0">
              <a:solidFill>
                <a:schemeClr val="tx2">
                  <a:lumMod val="75000"/>
                </a:schemeClr>
              </a:solidFill>
              <a:latin typeface="Aptos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508639" y="4916966"/>
            <a:ext cx="3022600" cy="33855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200" b="1" dirty="0">
                <a:solidFill>
                  <a:srgbClr val="155EEF"/>
                </a:solidFill>
                <a:latin typeface="Aptos Display"/>
              </a:rPr>
              <a:t>99,7</a:t>
            </a:r>
            <a:r>
              <a:rPr sz="2200" b="1" dirty="0">
                <a:solidFill>
                  <a:srgbClr val="155EEF"/>
                </a:solidFill>
                <a:latin typeface="Aptos Display"/>
              </a:rPr>
              <a:t>%</a:t>
            </a:r>
          </a:p>
        </p:txBody>
      </p:sp>
      <p:sp>
        <p:nvSpPr>
          <p:cNvPr id="6" name="Текстовое поле 5">
            <a:extLst>
              <a:ext uri="{FF2B5EF4-FFF2-40B4-BE49-F238E27FC236}">
                <a16:creationId xmlns:a16="http://schemas.microsoft.com/office/drawing/2014/main" id="{A60BB3BE-5CA9-AC0B-32A2-85F3CC37C54B}"/>
              </a:ext>
            </a:extLst>
          </p:cNvPr>
          <p:cNvSpPr txBox="1"/>
          <p:nvPr/>
        </p:nvSpPr>
        <p:spPr>
          <a:xfrm>
            <a:off x="1770261" y="256265"/>
            <a:ext cx="8853100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buClrTx/>
              <a:buSzTx/>
              <a:buFontTx/>
            </a:pPr>
            <a:r>
              <a:rPr lang="ru-RU" sz="2200" b="1" dirty="0">
                <a:solidFill>
                  <a:srgbClr val="0059A3"/>
                </a:solidFill>
                <a:latin typeface="DIN Pro Regular"/>
                <a:sym typeface="+mn-ea"/>
              </a:rPr>
              <a:t>ЭЛЕКТР</a:t>
            </a:r>
            <a:r>
              <a:rPr lang="ru-RU" sz="2200" b="1" dirty="0"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 </a:t>
            </a:r>
            <a:r>
              <a:rPr lang="ru-RU" sz="2200" b="1" dirty="0">
                <a:solidFill>
                  <a:srgbClr val="0059A3"/>
                </a:solidFill>
                <a:latin typeface="DIN Pro Regular"/>
                <a:sym typeface="+mn-ea"/>
              </a:rPr>
              <a:t>ЭНЕРГИЯСЫ, ГАЗ ЖАНА БУУ МЕНЕН КАМСЫЗ КЫЛУУ БОЮНЧА ӨНДҮРҮҮ ИНДЕКСТЕРИ</a:t>
            </a:r>
            <a:endParaRPr lang="ru-RU" sz="2200" b="1" dirty="0">
              <a:solidFill>
                <a:srgbClr val="0059A3"/>
              </a:solidFill>
              <a:latin typeface="DIN Pro Regular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D9A090-269A-0A46-85E2-1D66A371C9B6}"/>
              </a:ext>
            </a:extLst>
          </p:cNvPr>
          <p:cNvSpPr txBox="1"/>
          <p:nvPr/>
        </p:nvSpPr>
        <p:spPr>
          <a:xfrm>
            <a:off x="3065705" y="982784"/>
            <a:ext cx="70208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59A3"/>
                </a:solidFill>
                <a:latin typeface="DIN Pro Regular"/>
                <a:sym typeface="+mn-ea"/>
              </a:rPr>
              <a:t>(2026-жылдын январь-</a:t>
            </a:r>
            <a:r>
              <a:rPr lang="ru-RU" sz="1400" b="1" dirty="0" err="1">
                <a:solidFill>
                  <a:srgbClr val="0059A3"/>
                </a:solidFill>
                <a:latin typeface="DIN Pro Regular"/>
                <a:sym typeface="+mn-ea"/>
              </a:rPr>
              <a:t>июну</a:t>
            </a:r>
            <a:r>
              <a:rPr lang="ru-RU" sz="1400" b="1" dirty="0">
                <a:solidFill>
                  <a:srgbClr val="0059A3"/>
                </a:solidFill>
                <a:latin typeface="DIN Pro Regular"/>
                <a:sym typeface="+mn-ea"/>
              </a:rPr>
              <a:t> 2025-ж. январь-</a:t>
            </a:r>
            <a:r>
              <a:rPr lang="ru-RU" sz="1400" b="1" dirty="0" err="1">
                <a:solidFill>
                  <a:srgbClr val="0059A3"/>
                </a:solidFill>
                <a:latin typeface="DIN Pro Regular"/>
                <a:sym typeface="+mn-ea"/>
              </a:rPr>
              <a:t>июнуна</a:t>
            </a:r>
            <a:r>
              <a:rPr lang="ru-RU" sz="1400" b="1" dirty="0">
                <a:solidFill>
                  <a:srgbClr val="0059A3"/>
                </a:solidFill>
                <a:latin typeface="DIN Pro Regular"/>
                <a:sym typeface="+mn-ea"/>
              </a:rPr>
              <a:t> </a:t>
            </a:r>
            <a:r>
              <a:rPr lang="ru-RU" sz="1400" b="1" dirty="0" err="1">
                <a:solidFill>
                  <a:srgbClr val="0059A3"/>
                </a:solidFill>
                <a:latin typeface="DIN Pro Regular"/>
                <a:sym typeface="+mn-ea"/>
              </a:rPr>
              <a:t>салыштырмалуу</a:t>
            </a:r>
            <a:r>
              <a:rPr lang="ru-RU" sz="1400" b="1" dirty="0">
                <a:solidFill>
                  <a:srgbClr val="0059A3"/>
                </a:solidFill>
                <a:latin typeface="DIN Pro Regular"/>
                <a:sym typeface="+mn-ea"/>
              </a:rPr>
              <a:t>, % </a:t>
            </a:r>
            <a:r>
              <a:rPr lang="ru-RU" sz="1400" b="1" dirty="0" err="1">
                <a:solidFill>
                  <a:srgbClr val="0059A3"/>
                </a:solidFill>
                <a:latin typeface="DIN Pro Regular"/>
                <a:sym typeface="+mn-ea"/>
              </a:rPr>
              <a:t>менен</a:t>
            </a:r>
            <a:r>
              <a:rPr lang="ru-RU" sz="1400" b="1" dirty="0">
                <a:solidFill>
                  <a:srgbClr val="0059A3"/>
                </a:solidFill>
                <a:latin typeface="DIN Pro Regular"/>
                <a:sym typeface="+mn-ea"/>
              </a:rPr>
              <a:t>) </a:t>
            </a:r>
            <a:endParaRPr lang="ru-KG" sz="1400" dirty="0"/>
          </a:p>
        </p:txBody>
      </p:sp>
    </p:spTree>
    <p:extLst>
      <p:ext uri="{BB962C8B-B14F-4D97-AF65-F5344CB8AC3E}">
        <p14:creationId xmlns:p14="http://schemas.microsoft.com/office/powerpoint/2010/main" val="877370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659277-C59E-8534-B9A8-CF5FDD9BC3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">
            <a:extLst>
              <a:ext uri="{FF2B5EF4-FFF2-40B4-BE49-F238E27FC236}">
                <a16:creationId xmlns:a16="http://schemas.microsoft.com/office/drawing/2014/main" id="{E2127335-3CC9-C76C-EE90-DADFB460E092}"/>
              </a:ext>
            </a:extLst>
          </p:cNvPr>
          <p:cNvSpPr txBox="1">
            <a:spLocks/>
          </p:cNvSpPr>
          <p:nvPr/>
        </p:nvSpPr>
        <p:spPr>
          <a:xfrm>
            <a:off x="5220034" y="3713664"/>
            <a:ext cx="3849669" cy="3945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40" name="Rounded Rectangle 5">
            <a:extLst>
              <a:ext uri="{FF2B5EF4-FFF2-40B4-BE49-F238E27FC236}">
                <a16:creationId xmlns:a16="http://schemas.microsoft.com/office/drawing/2014/main" id="{A359535C-273A-A910-340B-007128D1F423}"/>
              </a:ext>
            </a:extLst>
          </p:cNvPr>
          <p:cNvSpPr/>
          <p:nvPr/>
        </p:nvSpPr>
        <p:spPr>
          <a:xfrm>
            <a:off x="454536" y="1312386"/>
            <a:ext cx="11125200" cy="1327564"/>
          </a:xfrm>
          <a:prstGeom prst="roundRect">
            <a:avLst/>
          </a:prstGeom>
          <a:solidFill>
            <a:srgbClr val="FFFFFF"/>
          </a:solidFill>
          <a:ln w="10160" cap="flat" cmpd="sng" algn="ctr">
            <a:solidFill>
              <a:srgbClr val="DCE5EF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B9E7C97-6A10-CE8E-FB6A-99C4B835B1FE}"/>
              </a:ext>
            </a:extLst>
          </p:cNvPr>
          <p:cNvSpPr txBox="1"/>
          <p:nvPr/>
        </p:nvSpPr>
        <p:spPr>
          <a:xfrm>
            <a:off x="688021" y="1413754"/>
            <a:ext cx="3810000" cy="21544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defTabSz="457200"/>
            <a:r>
              <a:rPr lang="ru-RU" sz="1400" b="1" dirty="0">
                <a:solidFill>
                  <a:srgbClr val="0059A3"/>
                </a:solidFill>
              </a:rPr>
              <a:t> </a:t>
            </a:r>
            <a:r>
              <a:rPr lang="ru-RU" sz="1400" b="1" dirty="0" err="1">
                <a:solidFill>
                  <a:srgbClr val="172B3A"/>
                </a:solidFill>
                <a:latin typeface="Aptos"/>
              </a:rPr>
              <a:t>Ө</a:t>
            </a:r>
            <a:r>
              <a:rPr lang="ru-RU" sz="1400" b="1" dirty="0" err="1">
                <a:solidFill>
                  <a:srgbClr val="172B3A"/>
                </a:solidFill>
                <a:latin typeface="Aptos"/>
                <a:sym typeface="+mn-ea"/>
              </a:rPr>
              <a:t>нөр</a:t>
            </a:r>
            <a:r>
              <a:rPr lang="ru-RU" sz="1400" b="1" dirty="0">
                <a:solidFill>
                  <a:srgbClr val="172B3A"/>
                </a:solidFill>
                <a:latin typeface="Aptos"/>
                <a:sym typeface="+mn-ea"/>
              </a:rPr>
              <a:t> </a:t>
            </a:r>
            <a:r>
              <a:rPr lang="ru-RU" sz="1400" b="1" dirty="0" err="1">
                <a:solidFill>
                  <a:srgbClr val="172B3A"/>
                </a:solidFill>
                <a:latin typeface="Aptos"/>
                <a:sym typeface="+mn-ea"/>
              </a:rPr>
              <a:t>жай</a:t>
            </a:r>
            <a:r>
              <a:rPr lang="ru-RU" sz="1400" b="1" dirty="0">
                <a:solidFill>
                  <a:srgbClr val="172B3A"/>
                </a:solidFill>
                <a:latin typeface="Aptos"/>
                <a:sym typeface="+mn-ea"/>
              </a:rPr>
              <a:t> </a:t>
            </a:r>
            <a:r>
              <a:rPr lang="ru-RU" sz="1400" b="1" dirty="0" err="1">
                <a:solidFill>
                  <a:srgbClr val="172B3A"/>
                </a:solidFill>
                <a:latin typeface="Aptos"/>
                <a:sym typeface="+mn-ea"/>
              </a:rPr>
              <a:t>өндүрүшүнүн</a:t>
            </a:r>
            <a:r>
              <a:rPr lang="ru-RU" sz="1400" b="1" dirty="0">
                <a:solidFill>
                  <a:srgbClr val="172B3A"/>
                </a:solidFill>
                <a:latin typeface="Aptos"/>
                <a:sym typeface="+mn-ea"/>
              </a:rPr>
              <a:t> </a:t>
            </a:r>
            <a:r>
              <a:rPr lang="ru-RU" sz="1400" b="1" dirty="0" err="1">
                <a:solidFill>
                  <a:srgbClr val="172B3A"/>
                </a:solidFill>
                <a:latin typeface="Aptos"/>
                <a:sym typeface="+mn-ea"/>
              </a:rPr>
              <a:t>түзүмү</a:t>
            </a:r>
            <a:endParaRPr sz="1400" b="1" dirty="0">
              <a:solidFill>
                <a:srgbClr val="172B3A"/>
              </a:solidFill>
              <a:latin typeface="Apto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63E94EF-B45F-F57E-9611-3B66787224D5}"/>
              </a:ext>
            </a:extLst>
          </p:cNvPr>
          <p:cNvSpPr txBox="1"/>
          <p:nvPr/>
        </p:nvSpPr>
        <p:spPr>
          <a:xfrm>
            <a:off x="782230" y="979289"/>
            <a:ext cx="11049000" cy="16927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r>
              <a:rPr lang="ru-KG" sz="1100" dirty="0" err="1">
                <a:solidFill>
                  <a:srgbClr val="64748B"/>
                </a:solidFill>
                <a:latin typeface="Aptos"/>
              </a:rPr>
              <a:t>Жалпы</a:t>
            </a:r>
            <a:r>
              <a:rPr lang="ru-KG" sz="1100" dirty="0">
                <a:solidFill>
                  <a:srgbClr val="64748B"/>
                </a:solidFill>
                <a:latin typeface="Aptos"/>
              </a:rPr>
              <a:t> </a:t>
            </a:r>
            <a:r>
              <a:rPr lang="ru-KG" sz="1100" dirty="0" err="1">
                <a:solidFill>
                  <a:srgbClr val="64748B"/>
                </a:solidFill>
                <a:latin typeface="Aptos"/>
              </a:rPr>
              <a:t>көлөмдөгү</a:t>
            </a:r>
            <a:r>
              <a:rPr lang="ru-KG" sz="1100" dirty="0">
                <a:solidFill>
                  <a:srgbClr val="64748B"/>
                </a:solidFill>
                <a:latin typeface="Aptos"/>
              </a:rPr>
              <a:t> </a:t>
            </a:r>
            <a:r>
              <a:rPr lang="ru-KG" sz="1100" dirty="0" err="1">
                <a:solidFill>
                  <a:srgbClr val="64748B"/>
                </a:solidFill>
                <a:latin typeface="Aptos"/>
              </a:rPr>
              <a:t>үлүшү</a:t>
            </a:r>
            <a:r>
              <a:rPr lang="ru-KG" sz="1100" dirty="0">
                <a:solidFill>
                  <a:srgbClr val="64748B"/>
                </a:solidFill>
                <a:latin typeface="Aptos"/>
              </a:rPr>
              <a:t>, %</a:t>
            </a:r>
            <a:endParaRPr sz="1100" dirty="0">
              <a:solidFill>
                <a:srgbClr val="64748B"/>
              </a:solidFill>
              <a:latin typeface="Aptos"/>
            </a:endParaRPr>
          </a:p>
        </p:txBody>
      </p:sp>
      <p:sp>
        <p:nvSpPr>
          <p:cNvPr id="47" name="Rectangle 7">
            <a:extLst>
              <a:ext uri="{FF2B5EF4-FFF2-40B4-BE49-F238E27FC236}">
                <a16:creationId xmlns:a16="http://schemas.microsoft.com/office/drawing/2014/main" id="{7F0FACAC-2925-E319-CB4E-01C6197BDA7F}"/>
              </a:ext>
            </a:extLst>
          </p:cNvPr>
          <p:cNvSpPr/>
          <p:nvPr/>
        </p:nvSpPr>
        <p:spPr>
          <a:xfrm>
            <a:off x="586103" y="1730566"/>
            <a:ext cx="8483600" cy="3556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Rectangle 9">
            <a:extLst>
              <a:ext uri="{FF2B5EF4-FFF2-40B4-BE49-F238E27FC236}">
                <a16:creationId xmlns:a16="http://schemas.microsoft.com/office/drawing/2014/main" id="{EC42FBCD-CC78-7AFF-1848-98E2D0FB2972}"/>
              </a:ext>
            </a:extLst>
          </p:cNvPr>
          <p:cNvSpPr/>
          <p:nvPr/>
        </p:nvSpPr>
        <p:spPr>
          <a:xfrm>
            <a:off x="9048663" y="1723719"/>
            <a:ext cx="1060450" cy="355600"/>
          </a:xfrm>
          <a:prstGeom prst="rect">
            <a:avLst/>
          </a:prstGeom>
          <a:solidFill>
            <a:srgbClr val="2BC4C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Rectangle 11">
            <a:extLst>
              <a:ext uri="{FF2B5EF4-FFF2-40B4-BE49-F238E27FC236}">
                <a16:creationId xmlns:a16="http://schemas.microsoft.com/office/drawing/2014/main" id="{74CD0487-7577-0B46-B7DE-4A0A335FBC15}"/>
              </a:ext>
            </a:extLst>
          </p:cNvPr>
          <p:cNvSpPr/>
          <p:nvPr/>
        </p:nvSpPr>
        <p:spPr>
          <a:xfrm>
            <a:off x="10089800" y="1720907"/>
            <a:ext cx="954405" cy="355600"/>
          </a:xfrm>
          <a:prstGeom prst="rect">
            <a:avLst/>
          </a:prstGeom>
          <a:solidFill>
            <a:srgbClr val="F59E0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05890C3-5405-0B26-E3EF-89D1385B1242}"/>
              </a:ext>
            </a:extLst>
          </p:cNvPr>
          <p:cNvSpPr txBox="1"/>
          <p:nvPr/>
        </p:nvSpPr>
        <p:spPr>
          <a:xfrm>
            <a:off x="785771" y="1865964"/>
            <a:ext cx="8483600" cy="15388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 defTabSz="457200"/>
            <a:r>
              <a:rPr lang="en-US" sz="1000" b="1" dirty="0">
                <a:solidFill>
                  <a:srgbClr val="FFFFFF"/>
                </a:solidFill>
                <a:latin typeface="Aptos"/>
              </a:rPr>
              <a:t>79</a:t>
            </a:r>
            <a:r>
              <a:rPr sz="1000" b="1" dirty="0">
                <a:solidFill>
                  <a:srgbClr val="FFFFFF"/>
                </a:solidFill>
                <a:latin typeface="Aptos"/>
              </a:rPr>
              <a:t>%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4E1C489-5A56-9560-B126-5EA7A2B3AA7F}"/>
              </a:ext>
            </a:extLst>
          </p:cNvPr>
          <p:cNvSpPr txBox="1"/>
          <p:nvPr/>
        </p:nvSpPr>
        <p:spPr>
          <a:xfrm>
            <a:off x="9016392" y="1844707"/>
            <a:ext cx="1060450" cy="2286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FFFFFF"/>
                </a:solidFill>
                <a:latin typeface="Aptos"/>
              </a:rPr>
              <a:t>10%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1E3F066-FB51-A224-1570-B2BC335B1664}"/>
              </a:ext>
            </a:extLst>
          </p:cNvPr>
          <p:cNvSpPr txBox="1"/>
          <p:nvPr/>
        </p:nvSpPr>
        <p:spPr>
          <a:xfrm>
            <a:off x="10102758" y="1848691"/>
            <a:ext cx="954405" cy="15388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rgbClr val="FFFFFF"/>
                </a:solidFill>
                <a:latin typeface="Aptos"/>
              </a:rPr>
              <a:t>10</a:t>
            </a:r>
            <a:r>
              <a:rPr sz="1000" b="1" dirty="0">
                <a:solidFill>
                  <a:srgbClr val="FFFFFF"/>
                </a:solidFill>
                <a:latin typeface="Aptos"/>
              </a:rPr>
              <a:t>%</a:t>
            </a:r>
          </a:p>
        </p:txBody>
      </p:sp>
      <p:sp>
        <p:nvSpPr>
          <p:cNvPr id="62" name="Rectangle 13">
            <a:extLst>
              <a:ext uri="{FF2B5EF4-FFF2-40B4-BE49-F238E27FC236}">
                <a16:creationId xmlns:a16="http://schemas.microsoft.com/office/drawing/2014/main" id="{14084ADE-FF4E-888F-9718-3E268BC4B23D}"/>
              </a:ext>
            </a:extLst>
          </p:cNvPr>
          <p:cNvSpPr/>
          <p:nvPr/>
        </p:nvSpPr>
        <p:spPr>
          <a:xfrm>
            <a:off x="11004141" y="1720907"/>
            <a:ext cx="106044" cy="355600"/>
          </a:xfrm>
          <a:prstGeom prst="rect">
            <a:avLst/>
          </a:prstGeom>
          <a:solidFill>
            <a:srgbClr val="8B5CF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011D7D8-1118-374A-A799-8651993D8E0F}"/>
              </a:ext>
            </a:extLst>
          </p:cNvPr>
          <p:cNvSpPr txBox="1"/>
          <p:nvPr/>
        </p:nvSpPr>
        <p:spPr>
          <a:xfrm>
            <a:off x="965548" y="2259229"/>
            <a:ext cx="1905000" cy="276999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defTabSz="457200"/>
            <a:r>
              <a:rPr lang="ru-RU" sz="900" dirty="0" err="1">
                <a:solidFill>
                  <a:srgbClr val="334155"/>
                </a:solidFill>
                <a:latin typeface="Aptos"/>
              </a:rPr>
              <a:t>Иштет</a:t>
            </a:r>
            <a:r>
              <a:rPr lang="ru-RU" sz="900" dirty="0" err="1">
                <a:solidFill>
                  <a:srgbClr val="334155"/>
                </a:solidFill>
                <a:latin typeface="Aptos"/>
                <a:sym typeface="+mn-ea"/>
              </a:rPr>
              <a:t>үү</a:t>
            </a:r>
            <a:r>
              <a:rPr lang="ru-RU" sz="900" dirty="0">
                <a:solidFill>
                  <a:srgbClr val="334155"/>
                </a:solidFill>
                <a:latin typeface="Aptos"/>
                <a:sym typeface="+mn-ea"/>
              </a:rPr>
              <a:t> </a:t>
            </a:r>
            <a:r>
              <a:rPr lang="ru-RU" sz="900" dirty="0" err="1">
                <a:solidFill>
                  <a:srgbClr val="334155"/>
                </a:solidFill>
                <a:latin typeface="Aptos"/>
                <a:sym typeface="+mn-ea"/>
              </a:rPr>
              <a:t>өндүрүшү</a:t>
            </a:r>
            <a:endParaRPr lang="ru-RU" sz="900" dirty="0">
              <a:solidFill>
                <a:srgbClr val="334155"/>
              </a:solidFill>
              <a:latin typeface="Aptos"/>
            </a:endParaRPr>
          </a:p>
          <a:p>
            <a:pPr defTabSz="457200"/>
            <a:endParaRPr sz="900" dirty="0">
              <a:solidFill>
                <a:srgbClr val="334155"/>
              </a:solidFill>
              <a:latin typeface="Aptos"/>
            </a:endParaRPr>
          </a:p>
        </p:txBody>
      </p:sp>
      <p:sp>
        <p:nvSpPr>
          <p:cNvPr id="65" name="Oval 14">
            <a:extLst>
              <a:ext uri="{FF2B5EF4-FFF2-40B4-BE49-F238E27FC236}">
                <a16:creationId xmlns:a16="http://schemas.microsoft.com/office/drawing/2014/main" id="{CF41415D-E660-1996-CFCC-BC6000B9CAE2}"/>
              </a:ext>
            </a:extLst>
          </p:cNvPr>
          <p:cNvSpPr/>
          <p:nvPr/>
        </p:nvSpPr>
        <p:spPr>
          <a:xfrm>
            <a:off x="630871" y="2294204"/>
            <a:ext cx="114300" cy="1143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890920B-3D4C-D840-78D1-BBBD8F796794}"/>
              </a:ext>
            </a:extLst>
          </p:cNvPr>
          <p:cNvSpPr txBox="1"/>
          <p:nvPr/>
        </p:nvSpPr>
        <p:spPr>
          <a:xfrm>
            <a:off x="3641214" y="2206338"/>
            <a:ext cx="1905000" cy="41549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defTabSz="457200"/>
            <a:r>
              <a:rPr lang="en-US" sz="900" dirty="0" err="1">
                <a:solidFill>
                  <a:srgbClr val="334155"/>
                </a:solidFill>
                <a:latin typeface="Aptos"/>
              </a:rPr>
              <a:t>Электр</a:t>
            </a:r>
            <a:r>
              <a:rPr lang="en-US" sz="900" dirty="0">
                <a:solidFill>
                  <a:srgbClr val="334155"/>
                </a:solidFill>
                <a:latin typeface="Aptos"/>
              </a:rPr>
              <a:t> </a:t>
            </a:r>
            <a:r>
              <a:rPr lang="en-US" sz="900" dirty="0" err="1">
                <a:solidFill>
                  <a:srgbClr val="334155"/>
                </a:solidFill>
                <a:latin typeface="Aptos"/>
              </a:rPr>
              <a:t>энергиясы</a:t>
            </a:r>
            <a:r>
              <a:rPr lang="en-US" sz="900" dirty="0">
                <a:solidFill>
                  <a:srgbClr val="334155"/>
                </a:solidFill>
                <a:latin typeface="Aptos"/>
              </a:rPr>
              <a:t>, </a:t>
            </a:r>
            <a:r>
              <a:rPr lang="en-US" sz="900" dirty="0" err="1">
                <a:solidFill>
                  <a:srgbClr val="334155"/>
                </a:solidFill>
                <a:latin typeface="Aptos"/>
              </a:rPr>
              <a:t>газ</a:t>
            </a:r>
            <a:r>
              <a:rPr lang="en-US" sz="900" dirty="0">
                <a:solidFill>
                  <a:srgbClr val="334155"/>
                </a:solidFill>
                <a:latin typeface="Aptos"/>
              </a:rPr>
              <a:t> </a:t>
            </a:r>
            <a:r>
              <a:rPr lang="en-US" sz="900" dirty="0" err="1">
                <a:solidFill>
                  <a:srgbClr val="334155"/>
                </a:solidFill>
                <a:latin typeface="Aptos"/>
              </a:rPr>
              <a:t>жана</a:t>
            </a:r>
            <a:r>
              <a:rPr lang="en-US" sz="900" dirty="0">
                <a:solidFill>
                  <a:srgbClr val="334155"/>
                </a:solidFill>
                <a:latin typeface="Aptos"/>
              </a:rPr>
              <a:t> </a:t>
            </a:r>
            <a:r>
              <a:rPr lang="en-US" sz="900" dirty="0" err="1">
                <a:solidFill>
                  <a:srgbClr val="334155"/>
                </a:solidFill>
                <a:latin typeface="Aptos"/>
              </a:rPr>
              <a:t>буу</a:t>
            </a:r>
            <a:r>
              <a:rPr lang="en-US" sz="900" dirty="0">
                <a:solidFill>
                  <a:srgbClr val="334155"/>
                </a:solidFill>
                <a:latin typeface="Aptos"/>
              </a:rPr>
              <a:t> </a:t>
            </a:r>
            <a:r>
              <a:rPr lang="en-US" sz="900" dirty="0" err="1">
                <a:solidFill>
                  <a:srgbClr val="334155"/>
                </a:solidFill>
                <a:latin typeface="Aptos"/>
              </a:rPr>
              <a:t>менен</a:t>
            </a:r>
            <a:r>
              <a:rPr lang="en-US" sz="900" dirty="0">
                <a:solidFill>
                  <a:srgbClr val="334155"/>
                </a:solidFill>
                <a:latin typeface="Aptos"/>
              </a:rPr>
              <a:t> </a:t>
            </a:r>
            <a:r>
              <a:rPr lang="en-US" sz="900" dirty="0" err="1">
                <a:solidFill>
                  <a:srgbClr val="334155"/>
                </a:solidFill>
                <a:latin typeface="Aptos"/>
              </a:rPr>
              <a:t>камсыз</a:t>
            </a:r>
            <a:r>
              <a:rPr lang="en-US" sz="900" dirty="0">
                <a:solidFill>
                  <a:srgbClr val="334155"/>
                </a:solidFill>
                <a:latin typeface="Aptos"/>
              </a:rPr>
              <a:t> </a:t>
            </a:r>
            <a:r>
              <a:rPr lang="en-US" sz="900" dirty="0" err="1">
                <a:solidFill>
                  <a:srgbClr val="334155"/>
                </a:solidFill>
                <a:latin typeface="Aptos"/>
              </a:rPr>
              <a:t>кылуу</a:t>
            </a:r>
            <a:endParaRPr lang="ru-RU" sz="900" dirty="0">
              <a:solidFill>
                <a:srgbClr val="334155"/>
              </a:solidFill>
              <a:latin typeface="Aptos"/>
            </a:endParaRPr>
          </a:p>
          <a:p>
            <a:pPr defTabSz="457200"/>
            <a:endParaRPr sz="900" dirty="0">
              <a:solidFill>
                <a:srgbClr val="334155"/>
              </a:solidFill>
              <a:latin typeface="Aptos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8946B77-A033-3B97-AF04-BFAD1A3FE774}"/>
              </a:ext>
            </a:extLst>
          </p:cNvPr>
          <p:cNvSpPr txBox="1"/>
          <p:nvPr/>
        </p:nvSpPr>
        <p:spPr>
          <a:xfrm>
            <a:off x="2091814" y="2276737"/>
            <a:ext cx="482600" cy="138499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 defTabSz="457200"/>
            <a:r>
              <a:rPr lang="en-US" sz="900" b="1" dirty="0">
                <a:solidFill>
                  <a:srgbClr val="172B3A"/>
                </a:solidFill>
                <a:latin typeface="Aptos"/>
              </a:rPr>
              <a:t>79</a:t>
            </a:r>
            <a:r>
              <a:rPr sz="900" b="1" dirty="0">
                <a:solidFill>
                  <a:srgbClr val="172B3A"/>
                </a:solidFill>
                <a:latin typeface="Aptos"/>
              </a:rPr>
              <a:t>%</a:t>
            </a:r>
          </a:p>
        </p:txBody>
      </p:sp>
      <p:sp>
        <p:nvSpPr>
          <p:cNvPr id="68" name="Oval 17">
            <a:extLst>
              <a:ext uri="{FF2B5EF4-FFF2-40B4-BE49-F238E27FC236}">
                <a16:creationId xmlns:a16="http://schemas.microsoft.com/office/drawing/2014/main" id="{C921DF99-9DAE-2ADF-8D3C-6DD506BFE6A6}"/>
              </a:ext>
            </a:extLst>
          </p:cNvPr>
          <p:cNvSpPr/>
          <p:nvPr/>
        </p:nvSpPr>
        <p:spPr>
          <a:xfrm>
            <a:off x="3302888" y="2278031"/>
            <a:ext cx="114300" cy="114300"/>
          </a:xfrm>
          <a:prstGeom prst="ellipse">
            <a:avLst/>
          </a:prstGeom>
          <a:solidFill>
            <a:srgbClr val="2BC4C9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5992D86-13BF-E133-A592-2DC809D4E318}"/>
              </a:ext>
            </a:extLst>
          </p:cNvPr>
          <p:cNvSpPr txBox="1"/>
          <p:nvPr/>
        </p:nvSpPr>
        <p:spPr>
          <a:xfrm>
            <a:off x="5287235" y="2264549"/>
            <a:ext cx="482600" cy="2159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 defTabSz="457200"/>
            <a:r>
              <a:rPr sz="900" b="1" dirty="0">
                <a:solidFill>
                  <a:srgbClr val="172B3A"/>
                </a:solidFill>
                <a:latin typeface="Aptos"/>
              </a:rPr>
              <a:t>10%</a:t>
            </a:r>
          </a:p>
        </p:txBody>
      </p:sp>
      <p:sp>
        <p:nvSpPr>
          <p:cNvPr id="70" name="Oval 20">
            <a:extLst>
              <a:ext uri="{FF2B5EF4-FFF2-40B4-BE49-F238E27FC236}">
                <a16:creationId xmlns:a16="http://schemas.microsoft.com/office/drawing/2014/main" id="{22FBEA42-531E-7697-840F-CB4CE055144B}"/>
              </a:ext>
            </a:extLst>
          </p:cNvPr>
          <p:cNvSpPr/>
          <p:nvPr/>
        </p:nvSpPr>
        <p:spPr>
          <a:xfrm>
            <a:off x="6167005" y="2288837"/>
            <a:ext cx="114300" cy="114300"/>
          </a:xfrm>
          <a:prstGeom prst="ellipse">
            <a:avLst/>
          </a:prstGeom>
          <a:solidFill>
            <a:srgbClr val="F59E0B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D72ABC7-CB76-F06F-5131-DF56BCB3854E}"/>
              </a:ext>
            </a:extLst>
          </p:cNvPr>
          <p:cNvSpPr txBox="1"/>
          <p:nvPr/>
        </p:nvSpPr>
        <p:spPr>
          <a:xfrm>
            <a:off x="6479763" y="2246154"/>
            <a:ext cx="1905000" cy="276999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lvl="0" fontAlgn="b">
              <a:defRPr/>
            </a:pPr>
            <a:r>
              <a:rPr lang="ru-RU" sz="900" dirty="0" err="1">
                <a:solidFill>
                  <a:srgbClr val="334155"/>
                </a:solidFill>
                <a:latin typeface="Aptos"/>
              </a:rPr>
              <a:t>Пайдалуу</a:t>
            </a:r>
            <a:r>
              <a:rPr lang="ru-RU" sz="900" dirty="0">
                <a:solidFill>
                  <a:srgbClr val="334155"/>
                </a:solidFill>
                <a:latin typeface="Aptos"/>
              </a:rPr>
              <a:t> </a:t>
            </a:r>
            <a:r>
              <a:rPr lang="ru-RU" sz="900" dirty="0" err="1">
                <a:solidFill>
                  <a:srgbClr val="334155"/>
                </a:solidFill>
                <a:latin typeface="Aptos"/>
              </a:rPr>
              <a:t>кендерди</a:t>
            </a:r>
            <a:r>
              <a:rPr lang="ru-RU" sz="900" dirty="0">
                <a:solidFill>
                  <a:srgbClr val="334155"/>
                </a:solidFill>
                <a:latin typeface="Aptos"/>
              </a:rPr>
              <a:t> </a:t>
            </a:r>
          </a:p>
          <a:p>
            <a:pPr lvl="0" fontAlgn="b">
              <a:spcAft>
                <a:spcPts val="300"/>
              </a:spcAft>
              <a:defRPr/>
            </a:pPr>
            <a:r>
              <a:rPr lang="ru-RU" sz="900" dirty="0" err="1">
                <a:solidFill>
                  <a:srgbClr val="334155"/>
                </a:solidFill>
                <a:latin typeface="Aptos"/>
              </a:rPr>
              <a:t>казуу</a:t>
            </a:r>
            <a:endParaRPr lang="ru-RU" sz="900" dirty="0">
              <a:solidFill>
                <a:srgbClr val="334155"/>
              </a:solidFill>
              <a:latin typeface="Aptos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9484D1CB-3F6E-1448-D86D-97D8B288196F}"/>
              </a:ext>
            </a:extLst>
          </p:cNvPr>
          <p:cNvSpPr txBox="1"/>
          <p:nvPr/>
        </p:nvSpPr>
        <p:spPr>
          <a:xfrm>
            <a:off x="9119460" y="2219495"/>
            <a:ext cx="1905000" cy="41549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defTabSz="457200"/>
            <a:r>
              <a:rPr lang="ru-RU" sz="900" dirty="0" err="1">
                <a:solidFill>
                  <a:srgbClr val="334155"/>
                </a:solidFill>
                <a:latin typeface="Aptos"/>
              </a:rPr>
              <a:t>Суу</a:t>
            </a:r>
            <a:r>
              <a:rPr lang="ru-RU" sz="900" dirty="0">
                <a:solidFill>
                  <a:srgbClr val="334155"/>
                </a:solidFill>
                <a:latin typeface="Aptos"/>
              </a:rPr>
              <a:t> </a:t>
            </a:r>
            <a:r>
              <a:rPr lang="ru-RU" sz="900" dirty="0" err="1">
                <a:solidFill>
                  <a:srgbClr val="334155"/>
                </a:solidFill>
                <a:latin typeface="Aptos"/>
              </a:rPr>
              <a:t>менен</a:t>
            </a:r>
            <a:r>
              <a:rPr lang="ru-RU" sz="900" dirty="0">
                <a:solidFill>
                  <a:srgbClr val="334155"/>
                </a:solidFill>
                <a:latin typeface="Aptos"/>
              </a:rPr>
              <a:t> </a:t>
            </a:r>
            <a:r>
              <a:rPr lang="ru-RU" sz="900" dirty="0" err="1">
                <a:solidFill>
                  <a:srgbClr val="334155"/>
                </a:solidFill>
                <a:latin typeface="Aptos"/>
              </a:rPr>
              <a:t>жабдуу</a:t>
            </a:r>
            <a:r>
              <a:rPr lang="ru-RU" sz="900" dirty="0">
                <a:solidFill>
                  <a:srgbClr val="334155"/>
                </a:solidFill>
                <a:latin typeface="Aptos"/>
              </a:rPr>
              <a:t>, </a:t>
            </a:r>
            <a:r>
              <a:rPr lang="ru-RU" sz="900" dirty="0" err="1">
                <a:solidFill>
                  <a:srgbClr val="334155"/>
                </a:solidFill>
                <a:latin typeface="Aptos"/>
              </a:rPr>
              <a:t>тазалоо</a:t>
            </a:r>
            <a:r>
              <a:rPr lang="ru-RU" sz="900" dirty="0">
                <a:solidFill>
                  <a:srgbClr val="334155"/>
                </a:solidFill>
                <a:latin typeface="Aptos"/>
              </a:rPr>
              <a:t>, </a:t>
            </a:r>
            <a:r>
              <a:rPr lang="ru-RU" sz="900" dirty="0" err="1">
                <a:solidFill>
                  <a:srgbClr val="334155"/>
                </a:solidFill>
                <a:latin typeface="Aptos"/>
              </a:rPr>
              <a:t>калдыктарды</a:t>
            </a:r>
            <a:r>
              <a:rPr lang="ru-RU" sz="900" dirty="0">
                <a:solidFill>
                  <a:srgbClr val="334155"/>
                </a:solidFill>
                <a:latin typeface="Aptos"/>
              </a:rPr>
              <a:t> </a:t>
            </a:r>
            <a:r>
              <a:rPr lang="ru-RU" sz="900" dirty="0" err="1">
                <a:solidFill>
                  <a:srgbClr val="334155"/>
                </a:solidFill>
                <a:latin typeface="Aptos"/>
              </a:rPr>
              <a:t>иштет</a:t>
            </a:r>
            <a:r>
              <a:rPr lang="ru-RU" sz="900" dirty="0" err="1">
                <a:solidFill>
                  <a:srgbClr val="334155"/>
                </a:solidFill>
                <a:latin typeface="Aptos"/>
                <a:sym typeface="+mn-ea"/>
              </a:rPr>
              <a:t>үү</a:t>
            </a:r>
            <a:r>
              <a:rPr lang="ru-RU" sz="900" dirty="0">
                <a:solidFill>
                  <a:srgbClr val="334155"/>
                </a:solidFill>
                <a:latin typeface="Aptos"/>
                <a:sym typeface="+mn-ea"/>
              </a:rPr>
              <a:t> </a:t>
            </a:r>
            <a:endParaRPr lang="ru-RU" sz="900" dirty="0">
              <a:solidFill>
                <a:srgbClr val="334155"/>
              </a:solidFill>
              <a:latin typeface="Aptos"/>
            </a:endParaRPr>
          </a:p>
          <a:p>
            <a:pPr defTabSz="457200"/>
            <a:endParaRPr sz="900" dirty="0">
              <a:solidFill>
                <a:srgbClr val="334155"/>
              </a:solidFill>
              <a:latin typeface="Aptos"/>
            </a:endParaRPr>
          </a:p>
        </p:txBody>
      </p:sp>
      <p:sp>
        <p:nvSpPr>
          <p:cNvPr id="74" name="Oval 23">
            <a:extLst>
              <a:ext uri="{FF2B5EF4-FFF2-40B4-BE49-F238E27FC236}">
                <a16:creationId xmlns:a16="http://schemas.microsoft.com/office/drawing/2014/main" id="{579F1F59-3F32-3C20-7445-2A714EAA0931}"/>
              </a:ext>
            </a:extLst>
          </p:cNvPr>
          <p:cNvSpPr/>
          <p:nvPr/>
        </p:nvSpPr>
        <p:spPr>
          <a:xfrm>
            <a:off x="8775871" y="2292924"/>
            <a:ext cx="114300" cy="114300"/>
          </a:xfrm>
          <a:prstGeom prst="ellipse">
            <a:avLst/>
          </a:prstGeom>
          <a:solidFill>
            <a:srgbClr val="8B5CF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47180BC-1BCC-9779-E9DC-995402983884}"/>
              </a:ext>
            </a:extLst>
          </p:cNvPr>
          <p:cNvSpPr txBox="1"/>
          <p:nvPr/>
        </p:nvSpPr>
        <p:spPr>
          <a:xfrm>
            <a:off x="7796581" y="2270005"/>
            <a:ext cx="482600" cy="138499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 defTabSz="457200"/>
            <a:r>
              <a:rPr lang="en-US" sz="900" b="1" dirty="0">
                <a:solidFill>
                  <a:srgbClr val="172B3A"/>
                </a:solidFill>
                <a:latin typeface="Aptos"/>
              </a:rPr>
              <a:t>10</a:t>
            </a:r>
            <a:r>
              <a:rPr sz="900" b="1" dirty="0">
                <a:solidFill>
                  <a:srgbClr val="172B3A"/>
                </a:solidFill>
                <a:latin typeface="Aptos"/>
              </a:rPr>
              <a:t>%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941CF8FC-C565-11A1-C637-9F936D1DE19F}"/>
              </a:ext>
            </a:extLst>
          </p:cNvPr>
          <p:cNvSpPr txBox="1"/>
          <p:nvPr/>
        </p:nvSpPr>
        <p:spPr>
          <a:xfrm>
            <a:off x="10430650" y="2259229"/>
            <a:ext cx="482600" cy="2159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172B3A"/>
                </a:solidFill>
                <a:latin typeface="Aptos"/>
              </a:rPr>
              <a:t>1%</a:t>
            </a:r>
          </a:p>
        </p:txBody>
      </p:sp>
      <p:sp>
        <p:nvSpPr>
          <p:cNvPr id="81" name="Rounded Rectangle 5">
            <a:extLst>
              <a:ext uri="{FF2B5EF4-FFF2-40B4-BE49-F238E27FC236}">
                <a16:creationId xmlns:a16="http://schemas.microsoft.com/office/drawing/2014/main" id="{455C3578-6F43-2678-3F6C-B98E61C31F7E}"/>
              </a:ext>
            </a:extLst>
          </p:cNvPr>
          <p:cNvSpPr/>
          <p:nvPr/>
        </p:nvSpPr>
        <p:spPr>
          <a:xfrm>
            <a:off x="479334" y="2924794"/>
            <a:ext cx="11125200" cy="1475517"/>
          </a:xfrm>
          <a:prstGeom prst="roundRect">
            <a:avLst/>
          </a:prstGeom>
          <a:solidFill>
            <a:srgbClr val="FFFFFF"/>
          </a:solidFill>
          <a:ln w="10160" cap="flat" cmpd="sng" algn="ctr">
            <a:solidFill>
              <a:srgbClr val="DCE5EF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Rectangle 28">
            <a:extLst>
              <a:ext uri="{FF2B5EF4-FFF2-40B4-BE49-F238E27FC236}">
                <a16:creationId xmlns:a16="http://schemas.microsoft.com/office/drawing/2014/main" id="{C44C54BA-CD5A-EDF7-9665-90DE85ED60C6}"/>
              </a:ext>
            </a:extLst>
          </p:cNvPr>
          <p:cNvSpPr/>
          <p:nvPr/>
        </p:nvSpPr>
        <p:spPr>
          <a:xfrm>
            <a:off x="612264" y="3267364"/>
            <a:ext cx="6984959" cy="3556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40FB05D3-9CA8-9D24-4BC0-F84D24971D50}"/>
              </a:ext>
            </a:extLst>
          </p:cNvPr>
          <p:cNvSpPr txBox="1"/>
          <p:nvPr/>
        </p:nvSpPr>
        <p:spPr>
          <a:xfrm>
            <a:off x="707934" y="3001799"/>
            <a:ext cx="5334000" cy="384721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r>
              <a:rPr lang="ru-RU" sz="1400" b="1" dirty="0" err="1">
                <a:solidFill>
                  <a:srgbClr val="172B3A"/>
                </a:solidFill>
                <a:latin typeface="Aptos"/>
                <a:sym typeface="+mn-ea"/>
              </a:rPr>
              <a:t>Иштетүү</a:t>
            </a:r>
            <a:r>
              <a:rPr lang="ru-RU" sz="1400" b="1" dirty="0">
                <a:solidFill>
                  <a:srgbClr val="172B3A"/>
                </a:solidFill>
                <a:latin typeface="Aptos"/>
                <a:sym typeface="+mn-ea"/>
              </a:rPr>
              <a:t> </a:t>
            </a:r>
            <a:r>
              <a:rPr lang="ru-RU" sz="1400" b="1" dirty="0" err="1">
                <a:solidFill>
                  <a:srgbClr val="172B3A"/>
                </a:solidFill>
                <a:latin typeface="Aptos"/>
                <a:sym typeface="+mn-ea"/>
              </a:rPr>
              <a:t>өнөр</a:t>
            </a:r>
            <a:r>
              <a:rPr lang="ru-RU" sz="1400" b="1" dirty="0">
                <a:solidFill>
                  <a:srgbClr val="172B3A"/>
                </a:solidFill>
                <a:latin typeface="Aptos"/>
                <a:sym typeface="+mn-ea"/>
              </a:rPr>
              <a:t> </a:t>
            </a:r>
            <a:r>
              <a:rPr lang="ru-RU" sz="1400" b="1" dirty="0" err="1">
                <a:solidFill>
                  <a:srgbClr val="172B3A"/>
                </a:solidFill>
                <a:latin typeface="Aptos"/>
                <a:sym typeface="+mn-ea"/>
              </a:rPr>
              <a:t>жай</a:t>
            </a:r>
            <a:r>
              <a:rPr lang="ru-RU" sz="1400" b="1" dirty="0">
                <a:solidFill>
                  <a:srgbClr val="172B3A"/>
                </a:solidFill>
                <a:latin typeface="Aptos"/>
                <a:sym typeface="+mn-ea"/>
              </a:rPr>
              <a:t> </a:t>
            </a:r>
            <a:r>
              <a:rPr lang="ru-RU" sz="1400" b="1" dirty="0" err="1">
                <a:solidFill>
                  <a:srgbClr val="172B3A"/>
                </a:solidFill>
                <a:latin typeface="Aptos"/>
                <a:sym typeface="+mn-ea"/>
              </a:rPr>
              <a:t>өндүрүшүнүн</a:t>
            </a:r>
            <a:r>
              <a:rPr lang="ru-RU" sz="1400" b="1" dirty="0">
                <a:solidFill>
                  <a:srgbClr val="172B3A"/>
                </a:solidFill>
                <a:latin typeface="Aptos"/>
                <a:sym typeface="+mn-ea"/>
              </a:rPr>
              <a:t> </a:t>
            </a:r>
            <a:r>
              <a:rPr lang="ru-RU" sz="1400" b="1" dirty="0" err="1">
                <a:solidFill>
                  <a:srgbClr val="172B3A"/>
                </a:solidFill>
                <a:latin typeface="Aptos"/>
                <a:sym typeface="+mn-ea"/>
              </a:rPr>
              <a:t>түзүмү</a:t>
            </a:r>
            <a:r>
              <a:rPr lang="ru-RU" sz="1400" b="1" dirty="0">
                <a:solidFill>
                  <a:srgbClr val="172B3A"/>
                </a:solidFill>
                <a:latin typeface="Aptos"/>
                <a:sym typeface="+mn-ea"/>
              </a:rPr>
              <a:t> 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1100" b="1" dirty="0">
              <a:solidFill>
                <a:srgbClr val="172B3A"/>
              </a:solidFill>
              <a:latin typeface="Aptos"/>
            </a:endParaRPr>
          </a:p>
        </p:txBody>
      </p:sp>
      <p:sp>
        <p:nvSpPr>
          <p:cNvPr id="86" name="Rectangle 30">
            <a:extLst>
              <a:ext uri="{FF2B5EF4-FFF2-40B4-BE49-F238E27FC236}">
                <a16:creationId xmlns:a16="http://schemas.microsoft.com/office/drawing/2014/main" id="{4D461650-5E42-3C7D-F731-2B56360314D9}"/>
              </a:ext>
            </a:extLst>
          </p:cNvPr>
          <p:cNvSpPr/>
          <p:nvPr/>
        </p:nvSpPr>
        <p:spPr>
          <a:xfrm>
            <a:off x="7586441" y="3270490"/>
            <a:ext cx="1060450" cy="355600"/>
          </a:xfrm>
          <a:prstGeom prst="rect">
            <a:avLst/>
          </a:prstGeom>
          <a:solidFill>
            <a:srgbClr val="2BC4C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8" name="Rectangle 32">
            <a:extLst>
              <a:ext uri="{FF2B5EF4-FFF2-40B4-BE49-F238E27FC236}">
                <a16:creationId xmlns:a16="http://schemas.microsoft.com/office/drawing/2014/main" id="{3538C028-4214-F4D9-EF21-C74538B4ED7F}"/>
              </a:ext>
            </a:extLst>
          </p:cNvPr>
          <p:cNvSpPr/>
          <p:nvPr/>
        </p:nvSpPr>
        <p:spPr>
          <a:xfrm>
            <a:off x="8631806" y="3271152"/>
            <a:ext cx="833964" cy="355600"/>
          </a:xfrm>
          <a:prstGeom prst="rect">
            <a:avLst/>
          </a:prstGeom>
          <a:solidFill>
            <a:srgbClr val="F59E0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0" name="Rectangle 34">
            <a:extLst>
              <a:ext uri="{FF2B5EF4-FFF2-40B4-BE49-F238E27FC236}">
                <a16:creationId xmlns:a16="http://schemas.microsoft.com/office/drawing/2014/main" id="{22C98755-A1D8-7C91-4366-8A06EBFDD001}"/>
              </a:ext>
            </a:extLst>
          </p:cNvPr>
          <p:cNvSpPr/>
          <p:nvPr/>
        </p:nvSpPr>
        <p:spPr>
          <a:xfrm>
            <a:off x="10014644" y="3271949"/>
            <a:ext cx="472835" cy="354141"/>
          </a:xfrm>
          <a:prstGeom prst="rect">
            <a:avLst/>
          </a:prstGeom>
          <a:solidFill>
            <a:srgbClr val="8B5CF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2" name="Rectangle 35">
            <a:extLst>
              <a:ext uri="{FF2B5EF4-FFF2-40B4-BE49-F238E27FC236}">
                <a16:creationId xmlns:a16="http://schemas.microsoft.com/office/drawing/2014/main" id="{3108BB71-25BF-9B0F-C0C1-F14C59303217}"/>
              </a:ext>
            </a:extLst>
          </p:cNvPr>
          <p:cNvSpPr/>
          <p:nvPr/>
        </p:nvSpPr>
        <p:spPr>
          <a:xfrm>
            <a:off x="9453159" y="3267364"/>
            <a:ext cx="565120" cy="354140"/>
          </a:xfrm>
          <a:prstGeom prst="rect">
            <a:avLst/>
          </a:prstGeom>
          <a:solidFill>
            <a:srgbClr val="EF444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4" name="Rectangle 36">
            <a:extLst>
              <a:ext uri="{FF2B5EF4-FFF2-40B4-BE49-F238E27FC236}">
                <a16:creationId xmlns:a16="http://schemas.microsoft.com/office/drawing/2014/main" id="{C8DB2CFD-FDCC-CDB9-C714-58EBF2E4E43D}"/>
              </a:ext>
            </a:extLst>
          </p:cNvPr>
          <p:cNvSpPr/>
          <p:nvPr/>
        </p:nvSpPr>
        <p:spPr>
          <a:xfrm>
            <a:off x="10479664" y="3267363"/>
            <a:ext cx="642361" cy="354141"/>
          </a:xfrm>
          <a:prstGeom prst="rect">
            <a:avLst/>
          </a:prstGeom>
          <a:solidFill>
            <a:srgbClr val="94A3B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5C279F53-A9B6-6C42-42A2-DBEFAE6D0E31}"/>
              </a:ext>
            </a:extLst>
          </p:cNvPr>
          <p:cNvSpPr txBox="1"/>
          <p:nvPr/>
        </p:nvSpPr>
        <p:spPr>
          <a:xfrm>
            <a:off x="1071666" y="3766669"/>
            <a:ext cx="2578100" cy="138499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ky-KG" sz="900" b="0" dirty="0">
                <a:solidFill>
                  <a:srgbClr val="334155"/>
                </a:solidFill>
                <a:latin typeface="Aptos"/>
              </a:rPr>
              <a:t>Негизги металлдар</a:t>
            </a:r>
            <a:endParaRPr sz="900" b="0" dirty="0">
              <a:solidFill>
                <a:srgbClr val="334155"/>
              </a:solidFill>
              <a:latin typeface="Aptos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937CC84A-2F79-7A62-56FB-AB8B1A1BE7D5}"/>
              </a:ext>
            </a:extLst>
          </p:cNvPr>
          <p:cNvSpPr txBox="1"/>
          <p:nvPr/>
        </p:nvSpPr>
        <p:spPr>
          <a:xfrm>
            <a:off x="1046891" y="4056776"/>
            <a:ext cx="2578100" cy="138499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900" b="0" dirty="0" err="1">
                <a:solidFill>
                  <a:srgbClr val="334155"/>
                </a:solidFill>
                <a:latin typeface="Aptos"/>
              </a:rPr>
              <a:t>Текстиль</a:t>
            </a:r>
            <a:r>
              <a:rPr sz="900" b="0" dirty="0">
                <a:solidFill>
                  <a:srgbClr val="334155"/>
                </a:solidFill>
                <a:latin typeface="Aptos"/>
              </a:rPr>
              <a:t> и </a:t>
            </a:r>
            <a:r>
              <a:rPr lang="ky-KG" sz="900" b="0" dirty="0">
                <a:solidFill>
                  <a:srgbClr val="334155"/>
                </a:solidFill>
                <a:latin typeface="Aptos"/>
              </a:rPr>
              <a:t>кийим</a:t>
            </a:r>
            <a:endParaRPr sz="900" b="0" dirty="0">
              <a:solidFill>
                <a:srgbClr val="334155"/>
              </a:solidFill>
              <a:latin typeface="Aptos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9BA8AD53-E863-2581-DDAD-E2058FFB40AE}"/>
              </a:ext>
            </a:extLst>
          </p:cNvPr>
          <p:cNvSpPr txBox="1"/>
          <p:nvPr/>
        </p:nvSpPr>
        <p:spPr>
          <a:xfrm>
            <a:off x="4803890" y="3700335"/>
            <a:ext cx="2578100" cy="41549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ru-RU" sz="900" dirty="0">
                <a:solidFill>
                  <a:srgbClr val="334155"/>
                </a:solidFill>
                <a:latin typeface="Aptos"/>
              </a:rPr>
              <a:t>Тамак-</a:t>
            </a:r>
            <a:r>
              <a:rPr lang="ru-RU" altLang="ru-RU" sz="900" dirty="0" err="1">
                <a:solidFill>
                  <a:srgbClr val="334155"/>
                </a:solidFill>
                <a:latin typeface="Aptos"/>
              </a:rPr>
              <a:t>аш</a:t>
            </a:r>
            <a:r>
              <a:rPr lang="ru-RU" altLang="ru-RU" sz="900" dirty="0">
                <a:solidFill>
                  <a:srgbClr val="334155"/>
                </a:solidFill>
                <a:latin typeface="Aptos"/>
              </a:rPr>
              <a:t> </a:t>
            </a:r>
            <a:r>
              <a:rPr lang="ru-RU" altLang="ru-RU" sz="900" dirty="0" err="1">
                <a:solidFill>
                  <a:srgbClr val="334155"/>
                </a:solidFill>
                <a:latin typeface="Aptos"/>
              </a:rPr>
              <a:t>продукциялары</a:t>
            </a:r>
            <a:r>
              <a:rPr lang="ru-RU" altLang="ru-RU" sz="900" dirty="0">
                <a:solidFill>
                  <a:srgbClr val="334155"/>
                </a:solidFill>
                <a:latin typeface="Aptos"/>
              </a:rPr>
              <a:t>                                        (</a:t>
            </a:r>
            <a:r>
              <a:rPr lang="ru-RU" altLang="ru-RU" sz="900" dirty="0" err="1">
                <a:solidFill>
                  <a:srgbClr val="334155"/>
                </a:solidFill>
                <a:latin typeface="Aptos"/>
              </a:rPr>
              <a:t>суусундук</a:t>
            </a:r>
            <a:r>
              <a:rPr lang="ru-RU" altLang="ru-RU" sz="900" dirty="0">
                <a:solidFill>
                  <a:srgbClr val="334155"/>
                </a:solidFill>
                <a:latin typeface="Aptos"/>
              </a:rPr>
              <a:t>) </a:t>
            </a:r>
            <a:r>
              <a:rPr lang="ru-RU" altLang="ru-RU" sz="900" dirty="0" err="1">
                <a:solidFill>
                  <a:srgbClr val="334155"/>
                </a:solidFill>
                <a:latin typeface="Aptos"/>
              </a:rPr>
              <a:t>жана</a:t>
            </a:r>
            <a:r>
              <a:rPr lang="ru-RU" altLang="ru-RU" sz="900" dirty="0">
                <a:solidFill>
                  <a:srgbClr val="334155"/>
                </a:solidFill>
                <a:latin typeface="Aptos"/>
              </a:rPr>
              <a:t> </a:t>
            </a:r>
            <a:r>
              <a:rPr lang="ru-RU" altLang="ru-RU" sz="900" dirty="0" err="1">
                <a:solidFill>
                  <a:srgbClr val="334155"/>
                </a:solidFill>
                <a:latin typeface="Aptos"/>
              </a:rPr>
              <a:t>тамеки</a:t>
            </a:r>
            <a:endParaRPr lang="ru-RU" altLang="ru-RU" sz="900" dirty="0">
              <a:solidFill>
                <a:srgbClr val="334155"/>
              </a:solidFill>
              <a:latin typeface="Aptos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900" b="0" dirty="0">
              <a:solidFill>
                <a:srgbClr val="334155"/>
              </a:solidFill>
              <a:latin typeface="Aptos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16603072-A20B-FF89-CFC7-9F24E5FA4E3E}"/>
              </a:ext>
            </a:extLst>
          </p:cNvPr>
          <p:cNvSpPr txBox="1"/>
          <p:nvPr/>
        </p:nvSpPr>
        <p:spPr>
          <a:xfrm>
            <a:off x="4821581" y="4082911"/>
            <a:ext cx="2578100" cy="276999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r>
              <a:rPr lang="ru-RU" altLang="ru-RU" sz="900" dirty="0" err="1">
                <a:solidFill>
                  <a:srgbClr val="334155"/>
                </a:solidFill>
                <a:latin typeface="Aptos"/>
              </a:rPr>
              <a:t>Тазаланган</a:t>
            </a:r>
            <a:r>
              <a:rPr lang="ru-RU" altLang="ru-RU" sz="900" dirty="0">
                <a:solidFill>
                  <a:srgbClr val="334155"/>
                </a:solidFill>
                <a:latin typeface="Aptos"/>
              </a:rPr>
              <a:t> </a:t>
            </a:r>
            <a:r>
              <a:rPr lang="ru-RU" altLang="ru-RU" sz="900" dirty="0" err="1">
                <a:solidFill>
                  <a:srgbClr val="334155"/>
                </a:solidFill>
                <a:latin typeface="Aptos"/>
              </a:rPr>
              <a:t>мунайзат</a:t>
            </a:r>
            <a:endParaRPr lang="ru-RU" altLang="ru-RU" sz="900" dirty="0">
              <a:solidFill>
                <a:srgbClr val="334155"/>
              </a:solidFill>
              <a:latin typeface="Aptos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900" b="0" dirty="0">
              <a:solidFill>
                <a:srgbClr val="334155"/>
              </a:solidFill>
              <a:latin typeface="Aptos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EAABA5BC-80C5-5BD3-E00D-B1A9E870BD35}"/>
              </a:ext>
            </a:extLst>
          </p:cNvPr>
          <p:cNvSpPr txBox="1"/>
          <p:nvPr/>
        </p:nvSpPr>
        <p:spPr>
          <a:xfrm>
            <a:off x="8833021" y="3770060"/>
            <a:ext cx="2578100" cy="276999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r>
              <a:rPr lang="ru-RU" altLang="ru-RU" sz="900" dirty="0" err="1">
                <a:solidFill>
                  <a:srgbClr val="334155"/>
                </a:solidFill>
                <a:latin typeface="Aptos"/>
              </a:rPr>
              <a:t>Тазаланган</a:t>
            </a:r>
            <a:r>
              <a:rPr lang="ru-RU" altLang="ru-RU" sz="900" dirty="0">
                <a:solidFill>
                  <a:srgbClr val="334155"/>
                </a:solidFill>
                <a:latin typeface="Aptos"/>
              </a:rPr>
              <a:t> </a:t>
            </a:r>
            <a:r>
              <a:rPr lang="ru-RU" altLang="ru-RU" sz="900" dirty="0" err="1">
                <a:solidFill>
                  <a:srgbClr val="334155"/>
                </a:solidFill>
                <a:latin typeface="Aptos"/>
              </a:rPr>
              <a:t>мунайзат</a:t>
            </a:r>
            <a:endParaRPr lang="ru-RU" altLang="ru-RU" sz="900" dirty="0">
              <a:solidFill>
                <a:srgbClr val="334155"/>
              </a:solidFill>
              <a:latin typeface="Aptos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900" dirty="0">
              <a:solidFill>
                <a:srgbClr val="334155"/>
              </a:solidFill>
              <a:latin typeface="Aptos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6B569B87-FEF8-95A8-6DDC-F9363E3AC159}"/>
              </a:ext>
            </a:extLst>
          </p:cNvPr>
          <p:cNvSpPr txBox="1"/>
          <p:nvPr/>
        </p:nvSpPr>
        <p:spPr>
          <a:xfrm>
            <a:off x="8843384" y="4068611"/>
            <a:ext cx="2578100" cy="138499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r>
              <a:rPr lang="ky-KG" altLang="ru-RU" sz="900" dirty="0">
                <a:solidFill>
                  <a:srgbClr val="334155"/>
                </a:solidFill>
                <a:latin typeface="Aptos"/>
              </a:rPr>
              <a:t>Башкалар</a:t>
            </a:r>
            <a:endParaRPr sz="900" dirty="0">
              <a:solidFill>
                <a:srgbClr val="334155"/>
              </a:solidFill>
              <a:latin typeface="Aptos"/>
            </a:endParaRPr>
          </a:p>
        </p:txBody>
      </p:sp>
      <p:sp>
        <p:nvSpPr>
          <p:cNvPr id="108" name="Oval 37">
            <a:extLst>
              <a:ext uri="{FF2B5EF4-FFF2-40B4-BE49-F238E27FC236}">
                <a16:creationId xmlns:a16="http://schemas.microsoft.com/office/drawing/2014/main" id="{409002D7-D589-1E9E-3C62-C822CE066683}"/>
              </a:ext>
            </a:extLst>
          </p:cNvPr>
          <p:cNvSpPr/>
          <p:nvPr/>
        </p:nvSpPr>
        <p:spPr>
          <a:xfrm>
            <a:off x="681306" y="3768482"/>
            <a:ext cx="114300" cy="1143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0" name="Oval 46">
            <a:extLst>
              <a:ext uri="{FF2B5EF4-FFF2-40B4-BE49-F238E27FC236}">
                <a16:creationId xmlns:a16="http://schemas.microsoft.com/office/drawing/2014/main" id="{54124C26-715F-4C00-6233-ECC85DBBD740}"/>
              </a:ext>
            </a:extLst>
          </p:cNvPr>
          <p:cNvSpPr/>
          <p:nvPr/>
        </p:nvSpPr>
        <p:spPr>
          <a:xfrm>
            <a:off x="680951" y="4041079"/>
            <a:ext cx="114300" cy="114300"/>
          </a:xfrm>
          <a:prstGeom prst="ellipse">
            <a:avLst/>
          </a:prstGeom>
          <a:solidFill>
            <a:srgbClr val="8B5CF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F54B93E7-1E40-3710-00C8-9AB49CD01B3D}"/>
              </a:ext>
            </a:extLst>
          </p:cNvPr>
          <p:cNvSpPr txBox="1"/>
          <p:nvPr/>
        </p:nvSpPr>
        <p:spPr>
          <a:xfrm>
            <a:off x="2333114" y="3772612"/>
            <a:ext cx="482600" cy="2159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172B3A"/>
                </a:solidFill>
                <a:latin typeface="Aptos"/>
              </a:rPr>
              <a:t>60%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FBE99F1A-44B4-219F-0732-50E98660A6E3}"/>
              </a:ext>
            </a:extLst>
          </p:cNvPr>
          <p:cNvSpPr txBox="1"/>
          <p:nvPr/>
        </p:nvSpPr>
        <p:spPr>
          <a:xfrm>
            <a:off x="2272480" y="4009850"/>
            <a:ext cx="482600" cy="138499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ky-KG" sz="900" b="1" dirty="0">
                <a:solidFill>
                  <a:srgbClr val="172B3A"/>
                </a:solidFill>
                <a:latin typeface="Aptos"/>
              </a:rPr>
              <a:t>3</a:t>
            </a:r>
            <a:r>
              <a:rPr sz="900" b="1" dirty="0">
                <a:solidFill>
                  <a:srgbClr val="172B3A"/>
                </a:solidFill>
                <a:latin typeface="Aptos"/>
              </a:rPr>
              <a:t>%</a:t>
            </a:r>
          </a:p>
        </p:txBody>
      </p:sp>
      <p:sp>
        <p:nvSpPr>
          <p:cNvPr id="116" name="Oval 40">
            <a:extLst>
              <a:ext uri="{FF2B5EF4-FFF2-40B4-BE49-F238E27FC236}">
                <a16:creationId xmlns:a16="http://schemas.microsoft.com/office/drawing/2014/main" id="{3D63F398-AAE2-99BC-F028-A9987BC3F9B2}"/>
              </a:ext>
            </a:extLst>
          </p:cNvPr>
          <p:cNvSpPr/>
          <p:nvPr/>
        </p:nvSpPr>
        <p:spPr>
          <a:xfrm>
            <a:off x="4479414" y="3774871"/>
            <a:ext cx="114300" cy="114300"/>
          </a:xfrm>
          <a:prstGeom prst="ellipse">
            <a:avLst/>
          </a:prstGeom>
          <a:solidFill>
            <a:srgbClr val="2BC4C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8" name="Oval 49">
            <a:extLst>
              <a:ext uri="{FF2B5EF4-FFF2-40B4-BE49-F238E27FC236}">
                <a16:creationId xmlns:a16="http://schemas.microsoft.com/office/drawing/2014/main" id="{01852BEE-9B0D-5024-E631-886FCC82669E}"/>
              </a:ext>
            </a:extLst>
          </p:cNvPr>
          <p:cNvSpPr/>
          <p:nvPr/>
        </p:nvSpPr>
        <p:spPr>
          <a:xfrm>
            <a:off x="4479414" y="4091818"/>
            <a:ext cx="114300" cy="114300"/>
          </a:xfrm>
          <a:prstGeom prst="ellipse">
            <a:avLst/>
          </a:prstGeom>
          <a:solidFill>
            <a:srgbClr val="EF444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461315FE-244E-9AAF-6CBC-09775D0100FD}"/>
              </a:ext>
            </a:extLst>
          </p:cNvPr>
          <p:cNvSpPr txBox="1"/>
          <p:nvPr/>
        </p:nvSpPr>
        <p:spPr>
          <a:xfrm>
            <a:off x="6341398" y="3768906"/>
            <a:ext cx="482600" cy="138499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172B3A"/>
                </a:solidFill>
                <a:latin typeface="Aptos"/>
              </a:rPr>
              <a:t>1</a:t>
            </a:r>
            <a:r>
              <a:rPr lang="ky-KG" sz="900" b="1" dirty="0">
                <a:solidFill>
                  <a:srgbClr val="172B3A"/>
                </a:solidFill>
                <a:latin typeface="Aptos"/>
              </a:rPr>
              <a:t>6</a:t>
            </a:r>
            <a:r>
              <a:rPr sz="900" b="1" dirty="0">
                <a:solidFill>
                  <a:srgbClr val="172B3A"/>
                </a:solidFill>
                <a:latin typeface="Aptos"/>
              </a:rPr>
              <a:t>%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0C345B11-F984-0D69-FA1E-826AD706D5AC}"/>
              </a:ext>
            </a:extLst>
          </p:cNvPr>
          <p:cNvSpPr txBox="1"/>
          <p:nvPr/>
        </p:nvSpPr>
        <p:spPr>
          <a:xfrm>
            <a:off x="6330353" y="4063770"/>
            <a:ext cx="482600" cy="138499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ky-KG" sz="900" b="1" dirty="0">
                <a:solidFill>
                  <a:srgbClr val="172B3A"/>
                </a:solidFill>
                <a:latin typeface="Aptos"/>
              </a:rPr>
              <a:t>4</a:t>
            </a:r>
            <a:r>
              <a:rPr sz="900" b="1" dirty="0">
                <a:solidFill>
                  <a:srgbClr val="172B3A"/>
                </a:solidFill>
                <a:latin typeface="Aptos"/>
              </a:rPr>
              <a:t>%</a:t>
            </a:r>
          </a:p>
        </p:txBody>
      </p:sp>
      <p:sp>
        <p:nvSpPr>
          <p:cNvPr id="124" name="Oval 43">
            <a:extLst>
              <a:ext uri="{FF2B5EF4-FFF2-40B4-BE49-F238E27FC236}">
                <a16:creationId xmlns:a16="http://schemas.microsoft.com/office/drawing/2014/main" id="{5BF47B36-ED22-CA07-265D-32A0017FB574}"/>
              </a:ext>
            </a:extLst>
          </p:cNvPr>
          <p:cNvSpPr/>
          <p:nvPr/>
        </p:nvSpPr>
        <p:spPr>
          <a:xfrm>
            <a:off x="8462412" y="3786958"/>
            <a:ext cx="114300" cy="114300"/>
          </a:xfrm>
          <a:prstGeom prst="ellipse">
            <a:avLst/>
          </a:prstGeom>
          <a:solidFill>
            <a:srgbClr val="F59E0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6" name="Oval 52">
            <a:extLst>
              <a:ext uri="{FF2B5EF4-FFF2-40B4-BE49-F238E27FC236}">
                <a16:creationId xmlns:a16="http://schemas.microsoft.com/office/drawing/2014/main" id="{E34F5AAE-F743-9879-43E3-64DFBEF42A84}"/>
              </a:ext>
            </a:extLst>
          </p:cNvPr>
          <p:cNvSpPr/>
          <p:nvPr/>
        </p:nvSpPr>
        <p:spPr>
          <a:xfrm>
            <a:off x="8462412" y="4060650"/>
            <a:ext cx="114300" cy="114300"/>
          </a:xfrm>
          <a:prstGeom prst="ellipse">
            <a:avLst/>
          </a:prstGeom>
          <a:solidFill>
            <a:srgbClr val="94A3B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DB99D937-2E79-3A0E-F43C-F735AFC26E79}"/>
              </a:ext>
            </a:extLst>
          </p:cNvPr>
          <p:cNvSpPr txBox="1"/>
          <p:nvPr/>
        </p:nvSpPr>
        <p:spPr>
          <a:xfrm>
            <a:off x="10398671" y="3793950"/>
            <a:ext cx="482600" cy="138499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172B3A"/>
                </a:solidFill>
                <a:latin typeface="Aptos"/>
              </a:rPr>
              <a:t>1</a:t>
            </a:r>
            <a:r>
              <a:rPr lang="ky-KG" sz="900" b="1" dirty="0">
                <a:solidFill>
                  <a:srgbClr val="172B3A"/>
                </a:solidFill>
                <a:latin typeface="Aptos"/>
              </a:rPr>
              <a:t>0</a:t>
            </a:r>
            <a:r>
              <a:rPr sz="900" b="1" dirty="0">
                <a:solidFill>
                  <a:srgbClr val="172B3A"/>
                </a:solidFill>
                <a:latin typeface="Aptos"/>
              </a:rPr>
              <a:t>%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F9123E1E-01D2-7203-13C0-4C1F714FF2CD}"/>
              </a:ext>
            </a:extLst>
          </p:cNvPr>
          <p:cNvSpPr txBox="1"/>
          <p:nvPr/>
        </p:nvSpPr>
        <p:spPr>
          <a:xfrm>
            <a:off x="10396523" y="4073796"/>
            <a:ext cx="482600" cy="138499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 defTabSz="457200"/>
            <a:r>
              <a:rPr lang="ky-KG" sz="900" b="1" dirty="0">
                <a:solidFill>
                  <a:srgbClr val="172B3A"/>
                </a:solidFill>
                <a:latin typeface="Aptos"/>
              </a:rPr>
              <a:t>7</a:t>
            </a:r>
            <a:r>
              <a:rPr sz="900" b="1" dirty="0">
                <a:solidFill>
                  <a:srgbClr val="172B3A"/>
                </a:solidFill>
                <a:latin typeface="Aptos"/>
              </a:rPr>
              <a:t>%</a:t>
            </a:r>
          </a:p>
        </p:txBody>
      </p:sp>
      <p:sp>
        <p:nvSpPr>
          <p:cNvPr id="131" name="Rounded Rectangle 5">
            <a:extLst>
              <a:ext uri="{FF2B5EF4-FFF2-40B4-BE49-F238E27FC236}">
                <a16:creationId xmlns:a16="http://schemas.microsoft.com/office/drawing/2014/main" id="{E1BCC44D-6DC6-AD33-825F-344039A4B291}"/>
              </a:ext>
            </a:extLst>
          </p:cNvPr>
          <p:cNvSpPr/>
          <p:nvPr/>
        </p:nvSpPr>
        <p:spPr>
          <a:xfrm>
            <a:off x="491225" y="4537955"/>
            <a:ext cx="11125200" cy="1060688"/>
          </a:xfrm>
          <a:prstGeom prst="roundRect">
            <a:avLst/>
          </a:prstGeom>
          <a:solidFill>
            <a:srgbClr val="FFFFFF"/>
          </a:solidFill>
          <a:ln w="10160" cap="flat" cmpd="sng" algn="ctr">
            <a:solidFill>
              <a:srgbClr val="DCE5EF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" name="Rectangle 28">
            <a:extLst>
              <a:ext uri="{FF2B5EF4-FFF2-40B4-BE49-F238E27FC236}">
                <a16:creationId xmlns:a16="http://schemas.microsoft.com/office/drawing/2014/main" id="{110C289D-0650-E738-C4C8-A929D9161E5A}"/>
              </a:ext>
            </a:extLst>
          </p:cNvPr>
          <p:cNvSpPr/>
          <p:nvPr/>
        </p:nvSpPr>
        <p:spPr>
          <a:xfrm>
            <a:off x="602755" y="4885186"/>
            <a:ext cx="8010826" cy="3556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F87EA960-C368-D412-CEA8-AE15F13F494A}"/>
              </a:ext>
            </a:extLst>
          </p:cNvPr>
          <p:cNvSpPr txBox="1"/>
          <p:nvPr/>
        </p:nvSpPr>
        <p:spPr>
          <a:xfrm>
            <a:off x="762000" y="4611357"/>
            <a:ext cx="5334000" cy="384721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r>
              <a:rPr lang="ru-RU" sz="1400" b="1" dirty="0" err="1">
                <a:solidFill>
                  <a:srgbClr val="172B3A"/>
                </a:solidFill>
                <a:latin typeface="Aptos"/>
                <a:sym typeface="+mn-ea"/>
              </a:rPr>
              <a:t>Пайдалуу</a:t>
            </a:r>
            <a:r>
              <a:rPr lang="ru-RU" sz="1100" b="1" dirty="0">
                <a:solidFill>
                  <a:srgbClr val="0059A3"/>
                </a:solidFill>
                <a:sym typeface="+mn-ea"/>
              </a:rPr>
              <a:t> </a:t>
            </a:r>
            <a:r>
              <a:rPr lang="ru-RU" sz="1400" b="1" dirty="0" err="1">
                <a:solidFill>
                  <a:srgbClr val="172B3A"/>
                </a:solidFill>
                <a:latin typeface="Aptos"/>
                <a:sym typeface="+mn-ea"/>
              </a:rPr>
              <a:t>кендерди</a:t>
            </a:r>
            <a:r>
              <a:rPr lang="ru-RU" sz="1100" b="1" dirty="0">
                <a:solidFill>
                  <a:srgbClr val="0059A3"/>
                </a:solidFill>
                <a:sym typeface="+mn-ea"/>
              </a:rPr>
              <a:t> </a:t>
            </a:r>
            <a:r>
              <a:rPr lang="ru-RU" sz="1400" b="1" dirty="0" err="1">
                <a:solidFill>
                  <a:srgbClr val="172B3A"/>
                </a:solidFill>
                <a:latin typeface="Aptos"/>
                <a:sym typeface="+mn-ea"/>
              </a:rPr>
              <a:t>казуу</a:t>
            </a:r>
            <a:r>
              <a:rPr lang="ru-RU" sz="1100" b="1" dirty="0">
                <a:solidFill>
                  <a:srgbClr val="0059A3"/>
                </a:solidFill>
                <a:latin typeface="Aptos"/>
                <a:sym typeface="+mn-ea"/>
              </a:rPr>
              <a:t> </a:t>
            </a:r>
            <a:r>
              <a:rPr lang="ru-RU" sz="1400" b="1" dirty="0" err="1">
                <a:solidFill>
                  <a:srgbClr val="172B3A"/>
                </a:solidFill>
                <a:latin typeface="Aptos"/>
                <a:sym typeface="+mn-ea"/>
              </a:rPr>
              <a:t>түзүмү</a:t>
            </a:r>
            <a:r>
              <a:rPr lang="ru-RU" sz="1100" b="1" dirty="0">
                <a:solidFill>
                  <a:srgbClr val="172B3A"/>
                </a:solidFill>
                <a:latin typeface="Aptos"/>
                <a:sym typeface="+mn-ea"/>
              </a:rPr>
              <a:t> </a:t>
            </a:r>
          </a:p>
          <a:p>
            <a:r>
              <a:rPr lang="ru-RU" sz="1100" b="1" dirty="0">
                <a:solidFill>
                  <a:srgbClr val="0059A3"/>
                </a:solidFill>
                <a:sym typeface="+mn-ea"/>
              </a:rPr>
              <a:t> </a:t>
            </a:r>
            <a:endParaRPr sz="1100" b="1" dirty="0">
              <a:solidFill>
                <a:srgbClr val="172B3A"/>
              </a:solidFill>
              <a:latin typeface="Aptos"/>
            </a:endParaRPr>
          </a:p>
        </p:txBody>
      </p:sp>
      <p:sp>
        <p:nvSpPr>
          <p:cNvPr id="143" name="Rectangle 36">
            <a:extLst>
              <a:ext uri="{FF2B5EF4-FFF2-40B4-BE49-F238E27FC236}">
                <a16:creationId xmlns:a16="http://schemas.microsoft.com/office/drawing/2014/main" id="{0B8DF2E3-8B14-3BDD-75E7-6192879E7B71}"/>
              </a:ext>
            </a:extLst>
          </p:cNvPr>
          <p:cNvSpPr/>
          <p:nvPr/>
        </p:nvSpPr>
        <p:spPr>
          <a:xfrm>
            <a:off x="10559941" y="4884814"/>
            <a:ext cx="530225" cy="355600"/>
          </a:xfrm>
          <a:prstGeom prst="rect">
            <a:avLst/>
          </a:prstGeom>
          <a:solidFill>
            <a:srgbClr val="94A3B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5" name="Прямоугольник 33">
            <a:extLst>
              <a:ext uri="{FF2B5EF4-FFF2-40B4-BE49-F238E27FC236}">
                <a16:creationId xmlns:a16="http://schemas.microsoft.com/office/drawing/2014/main" id="{F0D7FED2-9F9C-8A12-F1E3-C5DC1CF282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747" y="5316444"/>
            <a:ext cx="2340824" cy="276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ru-RU" sz="900" dirty="0" err="1">
                <a:solidFill>
                  <a:srgbClr val="334155"/>
                </a:solidFill>
                <a:latin typeface="Aptos"/>
              </a:rPr>
              <a:t>Металл</a:t>
            </a:r>
            <a:r>
              <a:rPr lang="en-US" altLang="ru-RU" sz="900" dirty="0">
                <a:solidFill>
                  <a:srgbClr val="334155"/>
                </a:solidFill>
                <a:latin typeface="Aptos"/>
              </a:rPr>
              <a:t> </a:t>
            </a:r>
            <a:r>
              <a:rPr lang="en-US" altLang="ru-RU" sz="900" dirty="0" err="1">
                <a:solidFill>
                  <a:srgbClr val="334155"/>
                </a:solidFill>
                <a:latin typeface="Aptos"/>
              </a:rPr>
              <a:t>руд</a:t>
            </a:r>
            <a:r>
              <a:rPr lang="ru-RU" altLang="ru-RU" sz="900" dirty="0" err="1">
                <a:solidFill>
                  <a:srgbClr val="334155"/>
                </a:solidFill>
                <a:latin typeface="Aptos"/>
              </a:rPr>
              <a:t>алары</a:t>
            </a:r>
            <a:endParaRPr lang="ru-RU" altLang="en-US" sz="900" dirty="0">
              <a:solidFill>
                <a:srgbClr val="334155"/>
              </a:solidFill>
              <a:latin typeface="Apto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altLang="en-US" sz="900" dirty="0">
              <a:solidFill>
                <a:srgbClr val="334155"/>
              </a:solidFill>
              <a:latin typeface="Aptos"/>
            </a:endParaRPr>
          </a:p>
        </p:txBody>
      </p:sp>
      <p:sp>
        <p:nvSpPr>
          <p:cNvPr id="147" name="Oval 37">
            <a:extLst>
              <a:ext uri="{FF2B5EF4-FFF2-40B4-BE49-F238E27FC236}">
                <a16:creationId xmlns:a16="http://schemas.microsoft.com/office/drawing/2014/main" id="{A37641C6-7224-84B4-A4BC-1A8DCA482A89}"/>
              </a:ext>
            </a:extLst>
          </p:cNvPr>
          <p:cNvSpPr/>
          <p:nvPr/>
        </p:nvSpPr>
        <p:spPr>
          <a:xfrm>
            <a:off x="693038" y="5397551"/>
            <a:ext cx="114300" cy="1143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9" name="Прямоугольник 33">
            <a:extLst>
              <a:ext uri="{FF2B5EF4-FFF2-40B4-BE49-F238E27FC236}">
                <a16:creationId xmlns:a16="http://schemas.microsoft.com/office/drawing/2014/main" id="{C9D226CA-DDE7-F73E-D2CD-6564E2526C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0703" y="5316444"/>
            <a:ext cx="72072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ru-RU" altLang="ru-RU" sz="900" dirty="0" err="1">
                <a:solidFill>
                  <a:srgbClr val="334155"/>
                </a:solidFill>
                <a:latin typeface="Aptos"/>
              </a:rPr>
              <a:t>К</a:t>
            </a:r>
            <a:r>
              <a:rPr lang="ru-RU" sz="900" dirty="0" err="1">
                <a:solidFill>
                  <a:srgbClr val="334155"/>
                </a:solidFill>
                <a:latin typeface="Aptos"/>
                <a:sym typeface="+mn-ea"/>
              </a:rPr>
              <a:t>ө</a:t>
            </a:r>
            <a:r>
              <a:rPr lang="ru-RU" altLang="ru-RU" sz="900" dirty="0" err="1">
                <a:solidFill>
                  <a:srgbClr val="334155"/>
                </a:solidFill>
                <a:latin typeface="Aptos"/>
              </a:rPr>
              <a:t>мур</a:t>
            </a:r>
            <a:endParaRPr lang="ru-RU" altLang="ru-RU" sz="900" dirty="0">
              <a:solidFill>
                <a:srgbClr val="334155"/>
              </a:solidFill>
              <a:latin typeface="Apto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altLang="ru-RU" sz="900" dirty="0">
              <a:solidFill>
                <a:srgbClr val="334155"/>
              </a:solidFill>
              <a:latin typeface="Aptos"/>
            </a:endParaRPr>
          </a:p>
        </p:txBody>
      </p:sp>
      <p:sp>
        <p:nvSpPr>
          <p:cNvPr id="153" name="Oval 40">
            <a:extLst>
              <a:ext uri="{FF2B5EF4-FFF2-40B4-BE49-F238E27FC236}">
                <a16:creationId xmlns:a16="http://schemas.microsoft.com/office/drawing/2014/main" id="{BAD2635D-A85F-F307-334F-F12B0D5F9832}"/>
              </a:ext>
            </a:extLst>
          </p:cNvPr>
          <p:cNvSpPr/>
          <p:nvPr/>
        </p:nvSpPr>
        <p:spPr>
          <a:xfrm>
            <a:off x="3346913" y="5397551"/>
            <a:ext cx="114300" cy="114300"/>
          </a:xfrm>
          <a:prstGeom prst="ellipse">
            <a:avLst/>
          </a:prstGeom>
          <a:solidFill>
            <a:srgbClr val="2BC4C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5" name="Прямоугольник 33">
            <a:extLst>
              <a:ext uri="{FF2B5EF4-FFF2-40B4-BE49-F238E27FC236}">
                <a16:creationId xmlns:a16="http://schemas.microsoft.com/office/drawing/2014/main" id="{B6243581-63E2-83BB-C1E4-AFF8415348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3891" y="5327698"/>
            <a:ext cx="2000996" cy="385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ru-RU" sz="900" dirty="0" err="1">
                <a:solidFill>
                  <a:srgbClr val="334155"/>
                </a:solidFill>
                <a:latin typeface="Aptos"/>
              </a:rPr>
              <a:t>Нефт</a:t>
            </a:r>
            <a:r>
              <a:rPr lang="ky-KG" altLang="ru-RU" sz="900" b="1" dirty="0">
                <a:solidFill>
                  <a:srgbClr val="0059A3"/>
                </a:solidFill>
              </a:rPr>
              <a:t>ь </a:t>
            </a:r>
            <a:r>
              <a:rPr lang="ky-KG" altLang="ru-RU" sz="900" dirty="0">
                <a:solidFill>
                  <a:srgbClr val="334155"/>
                </a:solidFill>
                <a:latin typeface="Aptos"/>
              </a:rPr>
              <a:t>жана</a:t>
            </a:r>
            <a:r>
              <a:rPr lang="ky-KG" altLang="ru-RU" sz="900" b="1" dirty="0">
                <a:solidFill>
                  <a:srgbClr val="0059A3"/>
                </a:solidFill>
              </a:rPr>
              <a:t> </a:t>
            </a:r>
            <a:r>
              <a:rPr lang="ky-KG" altLang="ru-RU" sz="900" dirty="0">
                <a:solidFill>
                  <a:srgbClr val="334155"/>
                </a:solidFill>
                <a:latin typeface="Aptos"/>
              </a:rPr>
              <a:t>жаратылыш</a:t>
            </a:r>
            <a:r>
              <a:rPr lang="ky-KG" altLang="ru-RU" sz="900" b="1" dirty="0">
                <a:solidFill>
                  <a:srgbClr val="0059A3"/>
                </a:solidFill>
              </a:rPr>
              <a:t> </a:t>
            </a:r>
            <a:r>
              <a:rPr lang="ky-KG" altLang="ru-RU" sz="900" dirty="0">
                <a:solidFill>
                  <a:srgbClr val="334155"/>
                </a:solidFill>
                <a:latin typeface="Aptos"/>
              </a:rPr>
              <a:t>газы</a:t>
            </a:r>
            <a:endParaRPr lang="ru-RU" altLang="ru-RU" sz="900" dirty="0">
              <a:solidFill>
                <a:srgbClr val="334155"/>
              </a:solidFill>
              <a:latin typeface="Apto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altLang="ru-RU" sz="900" dirty="0">
              <a:solidFill>
                <a:srgbClr val="334155"/>
              </a:solidFill>
              <a:latin typeface="Aptos"/>
            </a:endParaRPr>
          </a:p>
        </p:txBody>
      </p:sp>
      <p:sp>
        <p:nvSpPr>
          <p:cNvPr id="157" name="Oval 20">
            <a:extLst>
              <a:ext uri="{FF2B5EF4-FFF2-40B4-BE49-F238E27FC236}">
                <a16:creationId xmlns:a16="http://schemas.microsoft.com/office/drawing/2014/main" id="{F37D5309-CEC4-6AE2-C629-E47D487B2E0F}"/>
              </a:ext>
            </a:extLst>
          </p:cNvPr>
          <p:cNvSpPr/>
          <p:nvPr/>
        </p:nvSpPr>
        <p:spPr>
          <a:xfrm>
            <a:off x="5441269" y="5392143"/>
            <a:ext cx="114300" cy="114300"/>
          </a:xfrm>
          <a:prstGeom prst="ellipse">
            <a:avLst/>
          </a:prstGeom>
          <a:solidFill>
            <a:srgbClr val="F59E0B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9" name="Прямоугольник 33">
            <a:extLst>
              <a:ext uri="{FF2B5EF4-FFF2-40B4-BE49-F238E27FC236}">
                <a16:creationId xmlns:a16="http://schemas.microsoft.com/office/drawing/2014/main" id="{A7E8D1D9-AB5E-9D75-15AE-956722527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5909" y="5336764"/>
            <a:ext cx="1891610" cy="30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ru-RU" altLang="ru-RU" sz="900" dirty="0">
                <a:solidFill>
                  <a:srgbClr val="334155"/>
                </a:solidFill>
                <a:latin typeface="Aptos"/>
              </a:rPr>
              <a:t>Башка</a:t>
            </a:r>
            <a:r>
              <a:rPr lang="ru-RU" altLang="ru-RU" sz="1000" b="1" dirty="0">
                <a:solidFill>
                  <a:srgbClr val="0059A3"/>
                </a:solidFill>
              </a:rPr>
              <a:t> </a:t>
            </a:r>
            <a:r>
              <a:rPr lang="ru-RU" altLang="ru-RU" sz="900" dirty="0" err="1">
                <a:solidFill>
                  <a:srgbClr val="334155"/>
                </a:solidFill>
                <a:latin typeface="Aptos"/>
              </a:rPr>
              <a:t>пайдалуу</a:t>
            </a:r>
            <a:r>
              <a:rPr lang="ru-RU" altLang="ru-RU" sz="1000" b="1" dirty="0">
                <a:solidFill>
                  <a:srgbClr val="0059A3"/>
                </a:solidFill>
              </a:rPr>
              <a:t> </a:t>
            </a:r>
            <a:r>
              <a:rPr lang="ru-RU" altLang="ru-RU" sz="900" dirty="0" err="1">
                <a:solidFill>
                  <a:srgbClr val="334155"/>
                </a:solidFill>
                <a:latin typeface="Aptos"/>
              </a:rPr>
              <a:t>кендер</a:t>
            </a:r>
            <a:endParaRPr lang="ru-RU" altLang="ru-RU" sz="900" dirty="0">
              <a:solidFill>
                <a:srgbClr val="334155"/>
              </a:solidFill>
              <a:latin typeface="Apto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altLang="ru-RU" sz="900" dirty="0">
              <a:solidFill>
                <a:srgbClr val="334155"/>
              </a:solidFill>
              <a:latin typeface="Aptos"/>
            </a:endParaRPr>
          </a:p>
        </p:txBody>
      </p:sp>
      <p:sp>
        <p:nvSpPr>
          <p:cNvPr id="161" name="Oval 52">
            <a:extLst>
              <a:ext uri="{FF2B5EF4-FFF2-40B4-BE49-F238E27FC236}">
                <a16:creationId xmlns:a16="http://schemas.microsoft.com/office/drawing/2014/main" id="{045269C4-709A-24FF-94D7-03FD023E7FFD}"/>
              </a:ext>
            </a:extLst>
          </p:cNvPr>
          <p:cNvSpPr/>
          <p:nvPr/>
        </p:nvSpPr>
        <p:spPr>
          <a:xfrm>
            <a:off x="8327613" y="5398875"/>
            <a:ext cx="114300" cy="114300"/>
          </a:xfrm>
          <a:prstGeom prst="ellipse">
            <a:avLst/>
          </a:prstGeom>
          <a:solidFill>
            <a:srgbClr val="94A3B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2F839929-A5FB-B598-FC24-E92CD3F92585}"/>
              </a:ext>
            </a:extLst>
          </p:cNvPr>
          <p:cNvSpPr txBox="1"/>
          <p:nvPr/>
        </p:nvSpPr>
        <p:spPr>
          <a:xfrm>
            <a:off x="-83431" y="3401631"/>
            <a:ext cx="8483600" cy="15388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 defTabSz="457200"/>
            <a:r>
              <a:rPr lang="en-US" sz="1000" b="1" dirty="0">
                <a:solidFill>
                  <a:srgbClr val="FFFFFF"/>
                </a:solidFill>
                <a:latin typeface="Aptos"/>
              </a:rPr>
              <a:t>60</a:t>
            </a:r>
            <a:r>
              <a:rPr sz="1000" b="1" dirty="0">
                <a:solidFill>
                  <a:srgbClr val="FFFFFF"/>
                </a:solidFill>
                <a:latin typeface="Aptos"/>
              </a:rPr>
              <a:t>%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33BCFB2A-AFE4-3527-69C1-142D4BDA1C6B}"/>
              </a:ext>
            </a:extLst>
          </p:cNvPr>
          <p:cNvSpPr txBox="1"/>
          <p:nvPr/>
        </p:nvSpPr>
        <p:spPr>
          <a:xfrm>
            <a:off x="7669674" y="3382880"/>
            <a:ext cx="1060450" cy="15388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FFFFFF"/>
                </a:solidFill>
                <a:latin typeface="Aptos"/>
              </a:rPr>
              <a:t>1</a:t>
            </a:r>
            <a:r>
              <a:rPr lang="en-US" sz="1000" b="1" dirty="0">
                <a:solidFill>
                  <a:srgbClr val="FFFFFF"/>
                </a:solidFill>
                <a:latin typeface="Aptos"/>
              </a:rPr>
              <a:t>6</a:t>
            </a:r>
            <a:r>
              <a:rPr sz="1000" b="1" dirty="0">
                <a:solidFill>
                  <a:srgbClr val="FFFFFF"/>
                </a:solidFill>
                <a:latin typeface="Aptos"/>
              </a:rPr>
              <a:t>%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F8C0EA28-A599-646E-9D3E-E9387A6BA16B}"/>
              </a:ext>
            </a:extLst>
          </p:cNvPr>
          <p:cNvSpPr txBox="1"/>
          <p:nvPr/>
        </p:nvSpPr>
        <p:spPr>
          <a:xfrm>
            <a:off x="8579128" y="3396209"/>
            <a:ext cx="954405" cy="15388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rgbClr val="FFFFFF"/>
                </a:solidFill>
                <a:latin typeface="Aptos"/>
              </a:rPr>
              <a:t>10</a:t>
            </a:r>
            <a:r>
              <a:rPr sz="1000" b="1" dirty="0">
                <a:solidFill>
                  <a:srgbClr val="FFFFFF"/>
                </a:solidFill>
                <a:latin typeface="Aptos"/>
              </a:rPr>
              <a:t>%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50570B51-C1C5-9516-96CB-46EC9FF62BAE}"/>
              </a:ext>
            </a:extLst>
          </p:cNvPr>
          <p:cNvSpPr txBox="1"/>
          <p:nvPr/>
        </p:nvSpPr>
        <p:spPr>
          <a:xfrm>
            <a:off x="9277759" y="3369371"/>
            <a:ext cx="954405" cy="15388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rgbClr val="FFFFFF"/>
                </a:solidFill>
                <a:latin typeface="Aptos"/>
              </a:rPr>
              <a:t>4</a:t>
            </a:r>
            <a:r>
              <a:rPr sz="1000" b="1" dirty="0">
                <a:solidFill>
                  <a:srgbClr val="FFFFFF"/>
                </a:solidFill>
                <a:latin typeface="Aptos"/>
              </a:rPr>
              <a:t>%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586030B2-41B9-333F-3773-292314E6CEBA}"/>
              </a:ext>
            </a:extLst>
          </p:cNvPr>
          <p:cNvSpPr txBox="1"/>
          <p:nvPr/>
        </p:nvSpPr>
        <p:spPr>
          <a:xfrm>
            <a:off x="9803458" y="3376132"/>
            <a:ext cx="954405" cy="15388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rgbClr val="FFFFFF"/>
                </a:solidFill>
                <a:latin typeface="Aptos"/>
              </a:rPr>
              <a:t>3</a:t>
            </a:r>
            <a:r>
              <a:rPr sz="1000" b="1" dirty="0">
                <a:solidFill>
                  <a:srgbClr val="FFFFFF"/>
                </a:solidFill>
                <a:latin typeface="Aptos"/>
              </a:rPr>
              <a:t>%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8EB7EA4D-676A-FD83-8642-0163171C5A74}"/>
              </a:ext>
            </a:extLst>
          </p:cNvPr>
          <p:cNvSpPr txBox="1"/>
          <p:nvPr/>
        </p:nvSpPr>
        <p:spPr>
          <a:xfrm>
            <a:off x="10317726" y="3367489"/>
            <a:ext cx="954405" cy="15388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ky-KG" sz="1000" b="1" dirty="0">
                <a:solidFill>
                  <a:srgbClr val="FFFFFF"/>
                </a:solidFill>
                <a:latin typeface="Aptos"/>
              </a:rPr>
              <a:t>7</a:t>
            </a:r>
            <a:r>
              <a:rPr sz="1000" b="1" dirty="0">
                <a:solidFill>
                  <a:srgbClr val="FFFFFF"/>
                </a:solidFill>
                <a:latin typeface="Aptos"/>
              </a:rPr>
              <a:t>%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76D123BD-56B4-3BD2-0F82-F029420A70C3}"/>
              </a:ext>
            </a:extLst>
          </p:cNvPr>
          <p:cNvSpPr txBox="1"/>
          <p:nvPr/>
        </p:nvSpPr>
        <p:spPr>
          <a:xfrm>
            <a:off x="782230" y="5038301"/>
            <a:ext cx="8483600" cy="15388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 defTabSz="457200"/>
            <a:r>
              <a:rPr lang="en-US" sz="1000" b="1" dirty="0">
                <a:solidFill>
                  <a:srgbClr val="FFFFFF"/>
                </a:solidFill>
                <a:latin typeface="Aptos"/>
              </a:rPr>
              <a:t>75</a:t>
            </a:r>
            <a:r>
              <a:rPr sz="1000" b="1" dirty="0">
                <a:solidFill>
                  <a:srgbClr val="FFFFFF"/>
                </a:solidFill>
                <a:latin typeface="Aptos"/>
              </a:rPr>
              <a:t>%</a:t>
            </a:r>
          </a:p>
        </p:txBody>
      </p:sp>
      <p:sp>
        <p:nvSpPr>
          <p:cNvPr id="177" name="Rectangle 9">
            <a:extLst>
              <a:ext uri="{FF2B5EF4-FFF2-40B4-BE49-F238E27FC236}">
                <a16:creationId xmlns:a16="http://schemas.microsoft.com/office/drawing/2014/main" id="{CC95A5A1-D285-5732-E8C3-3DA7C1951A90}"/>
              </a:ext>
            </a:extLst>
          </p:cNvPr>
          <p:cNvSpPr/>
          <p:nvPr/>
        </p:nvSpPr>
        <p:spPr>
          <a:xfrm>
            <a:off x="8602645" y="4889999"/>
            <a:ext cx="1060450" cy="355600"/>
          </a:xfrm>
          <a:prstGeom prst="rect">
            <a:avLst/>
          </a:prstGeom>
          <a:solidFill>
            <a:srgbClr val="2BC4C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86A64452-2FFA-2852-9D52-06B6F7B55B17}"/>
              </a:ext>
            </a:extLst>
          </p:cNvPr>
          <p:cNvSpPr txBox="1"/>
          <p:nvPr/>
        </p:nvSpPr>
        <p:spPr>
          <a:xfrm>
            <a:off x="8559444" y="5000945"/>
            <a:ext cx="1060450" cy="2286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FFFFFF"/>
                </a:solidFill>
                <a:latin typeface="Aptos"/>
              </a:rPr>
              <a:t>10%</a:t>
            </a:r>
          </a:p>
        </p:txBody>
      </p:sp>
      <p:sp>
        <p:nvSpPr>
          <p:cNvPr id="181" name="Rectangle 11">
            <a:extLst>
              <a:ext uri="{FF2B5EF4-FFF2-40B4-BE49-F238E27FC236}">
                <a16:creationId xmlns:a16="http://schemas.microsoft.com/office/drawing/2014/main" id="{69BEEA4E-D353-9FA0-932B-35F5D8835961}"/>
              </a:ext>
            </a:extLst>
          </p:cNvPr>
          <p:cNvSpPr/>
          <p:nvPr/>
        </p:nvSpPr>
        <p:spPr>
          <a:xfrm>
            <a:off x="9625555" y="4884814"/>
            <a:ext cx="954405" cy="355600"/>
          </a:xfrm>
          <a:prstGeom prst="rect">
            <a:avLst/>
          </a:prstGeom>
          <a:solidFill>
            <a:srgbClr val="F59E0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E96B2588-0AFE-292B-266D-E546AA8BD847}"/>
              </a:ext>
            </a:extLst>
          </p:cNvPr>
          <p:cNvSpPr txBox="1"/>
          <p:nvPr/>
        </p:nvSpPr>
        <p:spPr>
          <a:xfrm>
            <a:off x="9661393" y="4996040"/>
            <a:ext cx="954405" cy="15388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rgbClr val="FFFFFF"/>
                </a:solidFill>
                <a:latin typeface="Aptos"/>
              </a:rPr>
              <a:t>10</a:t>
            </a:r>
            <a:r>
              <a:rPr sz="1000" b="1" dirty="0">
                <a:solidFill>
                  <a:srgbClr val="FFFFFF"/>
                </a:solidFill>
                <a:latin typeface="Aptos"/>
              </a:rPr>
              <a:t>%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342CD3BB-FBE8-486D-55E2-B293A95A9F92}"/>
              </a:ext>
            </a:extLst>
          </p:cNvPr>
          <p:cNvSpPr txBox="1"/>
          <p:nvPr/>
        </p:nvSpPr>
        <p:spPr>
          <a:xfrm>
            <a:off x="10368401" y="4990855"/>
            <a:ext cx="954405" cy="15388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rgbClr val="FFFFFF"/>
                </a:solidFill>
                <a:latin typeface="Aptos"/>
              </a:rPr>
              <a:t>5</a:t>
            </a:r>
            <a:r>
              <a:rPr sz="1000" b="1" dirty="0">
                <a:solidFill>
                  <a:srgbClr val="FFFFFF"/>
                </a:solidFill>
                <a:latin typeface="Aptos"/>
              </a:rPr>
              <a:t>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90D75A-AAFF-E2DD-2AAD-1E906ADE75C9}"/>
              </a:ext>
            </a:extLst>
          </p:cNvPr>
          <p:cNvSpPr txBox="1"/>
          <p:nvPr/>
        </p:nvSpPr>
        <p:spPr>
          <a:xfrm>
            <a:off x="2087243" y="5386776"/>
            <a:ext cx="482600" cy="138499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 defTabSz="457200"/>
            <a:r>
              <a:rPr lang="en-US" sz="900" b="1" dirty="0">
                <a:solidFill>
                  <a:srgbClr val="172B3A"/>
                </a:solidFill>
                <a:latin typeface="Aptos"/>
              </a:rPr>
              <a:t>7</a:t>
            </a:r>
            <a:r>
              <a:rPr lang="ru-RU" sz="900" b="1" dirty="0">
                <a:solidFill>
                  <a:srgbClr val="172B3A"/>
                </a:solidFill>
                <a:latin typeface="Aptos"/>
              </a:rPr>
              <a:t>5</a:t>
            </a:r>
            <a:r>
              <a:rPr sz="900" b="1" dirty="0">
                <a:solidFill>
                  <a:srgbClr val="172B3A"/>
                </a:solidFill>
                <a:latin typeface="Aptos"/>
              </a:rPr>
              <a:t>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4A3381-A4DA-D8DB-FF74-237FD48F2721}"/>
              </a:ext>
            </a:extLst>
          </p:cNvPr>
          <p:cNvSpPr txBox="1"/>
          <p:nvPr/>
        </p:nvSpPr>
        <p:spPr>
          <a:xfrm>
            <a:off x="4075330" y="5372617"/>
            <a:ext cx="482600" cy="2159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 defTabSz="457200"/>
            <a:r>
              <a:rPr sz="900" b="1" dirty="0">
                <a:solidFill>
                  <a:srgbClr val="172B3A"/>
                </a:solidFill>
                <a:latin typeface="Aptos"/>
              </a:rPr>
              <a:t>10%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9087CC-9089-AA83-D4FD-90927224515C}"/>
              </a:ext>
            </a:extLst>
          </p:cNvPr>
          <p:cNvSpPr txBox="1"/>
          <p:nvPr/>
        </p:nvSpPr>
        <p:spPr>
          <a:xfrm>
            <a:off x="7269352" y="5393901"/>
            <a:ext cx="482600" cy="2159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 defTabSz="457200"/>
            <a:r>
              <a:rPr sz="900" b="1" dirty="0">
                <a:solidFill>
                  <a:srgbClr val="172B3A"/>
                </a:solidFill>
                <a:latin typeface="Aptos"/>
              </a:rPr>
              <a:t>10%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D14C1A-7FA2-7A88-823E-202BE1A96C51}"/>
              </a:ext>
            </a:extLst>
          </p:cNvPr>
          <p:cNvSpPr txBox="1"/>
          <p:nvPr/>
        </p:nvSpPr>
        <p:spPr>
          <a:xfrm>
            <a:off x="10269803" y="5396046"/>
            <a:ext cx="482600" cy="138499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 defTabSz="457200"/>
            <a:r>
              <a:rPr lang="ru-RU" sz="900" b="1" dirty="0">
                <a:solidFill>
                  <a:srgbClr val="172B3A"/>
                </a:solidFill>
                <a:latin typeface="Aptos"/>
              </a:rPr>
              <a:t>5</a:t>
            </a:r>
            <a:r>
              <a:rPr sz="900" b="1" dirty="0">
                <a:solidFill>
                  <a:srgbClr val="172B3A"/>
                </a:solidFill>
                <a:latin typeface="Aptos"/>
              </a:rPr>
              <a:t>%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A80FA19-665F-1208-BD92-726D2463FB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3754" y="114814"/>
            <a:ext cx="9929496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457200"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</a:pPr>
            <a:r>
              <a:rPr lang="ru-RU" sz="2200" b="1" dirty="0">
                <a:solidFill>
                  <a:srgbClr val="4472C4">
                    <a:lumMod val="50000"/>
                  </a:srgb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   </a:t>
            </a:r>
            <a:r>
              <a:rPr lang="ru-RU" sz="2000" b="1" dirty="0">
                <a:solidFill>
                  <a:srgbClr val="0059A3"/>
                </a:solidFill>
                <a:latin typeface="DIN Pro Regular"/>
                <a:ea typeface="+mn-ea"/>
                <a:cs typeface="+mn-cs"/>
                <a:sym typeface="+mn-ea"/>
              </a:rPr>
              <a:t>2026-Ж. ЯНВАРЬ – ИЮНЬ АЙЛАРЫНДА ЭКОНОМИКАЛЫК ИШМЕРДИКТИН НЕГИЗГИ ТҮРЛӨРҮ БОЮНЧА ӨНӨР ЖАЙ ӨНДҮРҮШҮНҮН ТҮЗҮМҮ </a:t>
            </a:r>
          </a:p>
        </p:txBody>
      </p:sp>
    </p:spTree>
    <p:extLst>
      <p:ext uri="{BB962C8B-B14F-4D97-AF65-F5344CB8AC3E}">
        <p14:creationId xmlns:p14="http://schemas.microsoft.com/office/powerpoint/2010/main" val="2031653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A02BD8-A731-5788-1F7B-10902F38D8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">
            <a:extLst>
              <a:ext uri="{FF2B5EF4-FFF2-40B4-BE49-F238E27FC236}">
                <a16:creationId xmlns:a16="http://schemas.microsoft.com/office/drawing/2014/main" id="{F54AF14F-02C5-19D5-8A36-96DCDB37818D}"/>
              </a:ext>
            </a:extLst>
          </p:cNvPr>
          <p:cNvSpPr txBox="1">
            <a:spLocks/>
          </p:cNvSpPr>
          <p:nvPr/>
        </p:nvSpPr>
        <p:spPr>
          <a:xfrm>
            <a:off x="5084982" y="3734503"/>
            <a:ext cx="3849669" cy="3945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5" name="Текстовое поле 5">
            <a:extLst>
              <a:ext uri="{FF2B5EF4-FFF2-40B4-BE49-F238E27FC236}">
                <a16:creationId xmlns:a16="http://schemas.microsoft.com/office/drawing/2014/main" id="{311D926E-1A1D-C99C-19B9-F158A436374B}"/>
              </a:ext>
            </a:extLst>
          </p:cNvPr>
          <p:cNvSpPr txBox="1"/>
          <p:nvPr/>
        </p:nvSpPr>
        <p:spPr>
          <a:xfrm>
            <a:off x="1563188" y="175499"/>
            <a:ext cx="8895807" cy="10772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sz="2200" b="1" dirty="0">
                <a:solidFill>
                  <a:srgbClr val="0059A3"/>
                </a:solidFill>
                <a:latin typeface="DIN Pro Regular"/>
                <a:sym typeface="+mn-ea"/>
              </a:rPr>
              <a:t>2026-Ж. ЯНВАРЬ – ИЮНЬ АЙЛАРЫНДА АЙМАКТАР БОЮНЧА ӨНӨР ЖАЙ ПРОДУКЦИЯЛАРЫН ӨНДҮРҮҮ                                                                                                                         </a:t>
            </a:r>
            <a:r>
              <a:rPr lang="ru-RU" sz="1400" b="1" dirty="0">
                <a:solidFill>
                  <a:srgbClr val="0059A3"/>
                </a:solidFill>
                <a:latin typeface="DIN Pro Regular"/>
                <a:sym typeface="+mn-ea"/>
              </a:rPr>
              <a:t>(млн. сом, өндүрүү индекси % </a:t>
            </a:r>
            <a:r>
              <a:rPr lang="ru-RU" sz="1400" b="1" dirty="0" err="1">
                <a:solidFill>
                  <a:srgbClr val="0059A3"/>
                </a:solidFill>
                <a:latin typeface="DIN Pro Regular"/>
                <a:sym typeface="+mn-ea"/>
              </a:rPr>
              <a:t>менен</a:t>
            </a:r>
            <a:r>
              <a:rPr lang="ru-RU" sz="1400" b="1" dirty="0">
                <a:solidFill>
                  <a:srgbClr val="0059A3"/>
                </a:solidFill>
                <a:latin typeface="DIN Pro Regular"/>
                <a:sym typeface="+mn-ea"/>
              </a:rPr>
              <a:t>)</a:t>
            </a:r>
            <a:r>
              <a:rPr lang="ru-RU" sz="2000" dirty="0"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6B3EB42-9543-BC27-F0D5-27F8D2FE99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538" y="1552174"/>
            <a:ext cx="10394581" cy="454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139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5CC5C66-2746-5A75-F3F1-9E3AAC7CD5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">
            <a:extLst>
              <a:ext uri="{FF2B5EF4-FFF2-40B4-BE49-F238E27FC236}">
                <a16:creationId xmlns:a16="http://schemas.microsoft.com/office/drawing/2014/main" id="{11EFB509-7097-0963-8382-9ACFE5C2EBBA}"/>
              </a:ext>
            </a:extLst>
          </p:cNvPr>
          <p:cNvSpPr txBox="1">
            <a:spLocks/>
          </p:cNvSpPr>
          <p:nvPr/>
        </p:nvSpPr>
        <p:spPr>
          <a:xfrm>
            <a:off x="5084982" y="3734503"/>
            <a:ext cx="3849669" cy="3945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CEE2496-1DAE-C257-D763-C4FFA86B5D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6353" y="408819"/>
            <a:ext cx="866166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sz="2400" b="1" dirty="0" err="1">
                <a:solidFill>
                  <a:srgbClr val="0059A3"/>
                </a:solidFill>
                <a:latin typeface="DIN Pro Regular"/>
                <a:ea typeface="+mn-ea"/>
                <a:cs typeface="+mn-cs"/>
              </a:rPr>
              <a:t>Басылмалар</a:t>
            </a:r>
            <a:endParaRPr lang="ru-RU" sz="2400" b="1" dirty="0">
              <a:solidFill>
                <a:srgbClr val="0059A3"/>
              </a:solidFill>
              <a:latin typeface="DIN Pro Regular"/>
              <a:ea typeface="+mn-ea"/>
              <a:cs typeface="+mn-cs"/>
            </a:endParaRPr>
          </a:p>
          <a:p>
            <a:endParaRPr lang="ru-RU" altLang="ru-RU" sz="2000" b="1" kern="0" dirty="0">
              <a:solidFill>
                <a:srgbClr val="4472C4">
                  <a:lumMod val="50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D3980C-D1D4-8F1D-6B95-039720C6C4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3409" y="1428407"/>
            <a:ext cx="9145182" cy="2908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entury Gothic" panose="020B050202020202020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B5AE53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entury Gothic" panose="020B050202020202020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848058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charset="0"/>
              </a:defRPr>
            </a:lvl9pPr>
          </a:lstStyle>
          <a:p>
            <a:pPr marL="285750" indent="-285750" eaLnBrk="1" fontAlgn="base" hangingPunct="1">
              <a:spcBef>
                <a:spcPct val="0"/>
              </a:spcBef>
              <a:spcAft>
                <a:spcPts val="1200"/>
              </a:spcAft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ky-KG" alt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Доклад (айлык) «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Кыргыз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Республикасынын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социалдык-экономикалык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абалы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ky-KG" alt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1" fontAlgn="base" hangingPunct="1">
              <a:spcBef>
                <a:spcPct val="0"/>
              </a:spcBef>
              <a:spcAft>
                <a:spcPts val="1200"/>
              </a:spcAft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Экспресс-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маалымат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айлык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«Кыргыз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Республикасынын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өнөр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жайы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боюнча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негизги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экономикалык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көрсөткүчтөр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285750" indent="-285750" eaLnBrk="1" fontAlgn="base" hangingPunct="1">
              <a:spcBef>
                <a:spcPct val="0"/>
              </a:spcBef>
              <a:spcAft>
                <a:spcPts val="1200"/>
              </a:spcAft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Бюллетень (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айлык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«Кыргыз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Республикасынын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өнөр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жайы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боюнча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негизги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экономикалык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көрсөткүчтөр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285750" indent="-285750" eaLnBrk="1" fontAlgn="base" hangingPunct="1">
              <a:spcBef>
                <a:spcPct val="0"/>
              </a:spcBef>
              <a:spcAft>
                <a:spcPts val="1200"/>
              </a:spcAft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ky-KG" alt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Басылма (жылдык) «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Кыргыз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Республикасынын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өнөр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жайы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ky-KG" alt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1" fontAlgn="base" hangingPunct="1">
              <a:spcBef>
                <a:spcPct val="0"/>
              </a:spcBef>
              <a:spcAft>
                <a:spcPts val="1800"/>
              </a:spcAft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ky-KG" alt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Басылма (жылдык) «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Кыргыз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Республикасынын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отун-энергетикалык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балансы (ОЭБ)»</a:t>
            </a:r>
            <a:endParaRPr lang="ky-KG" alt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Расмий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сайт: Кыргыз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Республикасынын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Улуттук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статистика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комитети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www.stat.gov.kg</a:t>
            </a:r>
            <a:endParaRPr lang="ru-RU" alt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73078"/>
      </p:ext>
    </p:extLst>
  </p:cSld>
  <p:clrMapOvr>
    <a:masterClrMapping/>
  </p:clrMapOvr>
</p:sld>
</file>

<file path=ppt/theme/theme1.xml><?xml version="1.0" encoding="utf-8"?>
<a:theme xmlns:a="http://schemas.openxmlformats.org/drawingml/2006/main" name="Обложка">
  <a:themeElements>
    <a:clrScheme name="НСК">
      <a:dk1>
        <a:sysClr val="windowText" lastClr="000000"/>
      </a:dk1>
      <a:lt1>
        <a:sysClr val="window" lastClr="FFFFFF"/>
      </a:lt1>
      <a:dk2>
        <a:srgbClr val="0059A3"/>
      </a:dk2>
      <a:lt2>
        <a:srgbClr val="E9C869"/>
      </a:lt2>
      <a:accent1>
        <a:srgbClr val="8A2472"/>
      </a:accent1>
      <a:accent2>
        <a:srgbClr val="79AFDF"/>
      </a:accent2>
      <a:accent3>
        <a:srgbClr val="5AC1DE"/>
      </a:accent3>
      <a:accent4>
        <a:srgbClr val="00A98F"/>
      </a:accent4>
      <a:accent5>
        <a:srgbClr val="98C03D"/>
      </a:accent5>
      <a:accent6>
        <a:srgbClr val="ED7625"/>
      </a:accent6>
      <a:hlink>
        <a:srgbClr val="F5B335"/>
      </a:hlink>
      <a:folHlink>
        <a:srgbClr val="954F72"/>
      </a:folHlink>
    </a:clrScheme>
    <a:fontScheme name="НСК">
      <a:majorFont>
        <a:latin typeface="DIN Pro Bold"/>
        <a:ea typeface=""/>
        <a:cs typeface=""/>
      </a:majorFont>
      <a:minorFont>
        <a:latin typeface="DIN Pro Regular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Обложка">
  <a:themeElements>
    <a:clrScheme name="НСК">
      <a:dk1>
        <a:sysClr val="windowText" lastClr="000000"/>
      </a:dk1>
      <a:lt1>
        <a:sysClr val="window" lastClr="FFFFFF"/>
      </a:lt1>
      <a:dk2>
        <a:srgbClr val="0059A3"/>
      </a:dk2>
      <a:lt2>
        <a:srgbClr val="E9C869"/>
      </a:lt2>
      <a:accent1>
        <a:srgbClr val="8A2472"/>
      </a:accent1>
      <a:accent2>
        <a:srgbClr val="79AFDF"/>
      </a:accent2>
      <a:accent3>
        <a:srgbClr val="5AC1DE"/>
      </a:accent3>
      <a:accent4>
        <a:srgbClr val="00A98F"/>
      </a:accent4>
      <a:accent5>
        <a:srgbClr val="98C03D"/>
      </a:accent5>
      <a:accent6>
        <a:srgbClr val="ED7625"/>
      </a:accent6>
      <a:hlink>
        <a:srgbClr val="F5B335"/>
      </a:hlink>
      <a:folHlink>
        <a:srgbClr val="954F72"/>
      </a:folHlink>
    </a:clrScheme>
    <a:fontScheme name="НСК">
      <a:majorFont>
        <a:latin typeface="DIN Pro Bold"/>
        <a:ea typeface=""/>
        <a:cs typeface=""/>
      </a:majorFont>
      <a:minorFont>
        <a:latin typeface="DIN Pro Regular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3301</TotalTime>
  <Words>742</Words>
  <Application>Microsoft Office PowerPoint</Application>
  <PresentationFormat>Широкоэкранный</PresentationFormat>
  <Paragraphs>171</Paragraphs>
  <Slides>10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20" baseType="lpstr">
      <vt:lpstr>Aptos</vt:lpstr>
      <vt:lpstr>Aptos Display</vt:lpstr>
      <vt:lpstr>Arial</vt:lpstr>
      <vt:lpstr>Calibri</vt:lpstr>
      <vt:lpstr>DIN Pro Bold</vt:lpstr>
      <vt:lpstr>DIN Pro Regular</vt:lpstr>
      <vt:lpstr>Verdana</vt:lpstr>
      <vt:lpstr>Wingdings</vt:lpstr>
      <vt:lpstr>Обложка</vt:lpstr>
      <vt:lpstr>1_Обложка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Proto</dc:creator>
  <cp:lastModifiedBy>RePack by Diakov</cp:lastModifiedBy>
  <cp:revision>225</cp:revision>
  <cp:lastPrinted>2026-07-14T05:18:46Z</cp:lastPrinted>
  <dcterms:created xsi:type="dcterms:W3CDTF">2024-10-02T10:12:32Z</dcterms:created>
  <dcterms:modified xsi:type="dcterms:W3CDTF">2026-07-15T03:30:52Z</dcterms:modified>
</cp:coreProperties>
</file>