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1" r:id="rId3"/>
    <p:sldId id="269" r:id="rId4"/>
    <p:sldId id="318" r:id="rId5"/>
    <p:sldId id="319" r:id="rId6"/>
    <p:sldId id="316" r:id="rId7"/>
    <p:sldId id="303" r:id="rId8"/>
    <p:sldId id="320" r:id="rId9"/>
    <p:sldId id="321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DEF"/>
    <a:srgbClr val="CCECFF"/>
    <a:srgbClr val="0000FF"/>
    <a:srgbClr val="99CCFF"/>
    <a:srgbClr val="0066FF"/>
    <a:srgbClr val="FF0000"/>
    <a:srgbClr val="FFFFCC"/>
    <a:srgbClr val="CCFF66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5" d="100"/>
          <a:sy n="105" d="100"/>
        </p:scale>
        <p:origin x="11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85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2017</c:v>
                </c:pt>
              </c:strCache>
            </c:strRef>
          </c:tx>
          <c:spPr>
            <a:ln w="55536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407407407407433E-2"/>
                  <c:y val="-4.209048991341736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777777777777801E-2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407407407407399E-2"/>
                  <c:y val="-4.770255523520633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320987654320993E-2"/>
                  <c:y val="-4.770255523520634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822714142873013E-2"/>
                  <c:y val="-4.7031855205386525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864197530864209E-3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9253184831315041E-2"/>
                  <c:y val="-4.246066088733226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9914338221679182E-2"/>
                  <c:y val="-3.839030516382282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711620005184609E-2"/>
                  <c:y val="3.088972359728591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1441043587749508E-2"/>
                  <c:y val="-3.3572250084998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2622578972706847E-2"/>
                  <c:y val="-3.098976930922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3804114357663853E-2"/>
                  <c:y val="-4.131969241230545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0.97582282160860245</c:v>
                </c:pt>
                <c:pt idx="1">
                  <c:v>1.5375201672235477</c:v>
                </c:pt>
                <c:pt idx="2">
                  <c:v>2.0813687967794294</c:v>
                </c:pt>
                <c:pt idx="3">
                  <c:v>2.2288767438135579</c:v>
                </c:pt>
                <c:pt idx="4">
                  <c:v>2.376632282036681</c:v>
                </c:pt>
                <c:pt idx="5">
                  <c:v>2.7605912347560917</c:v>
                </c:pt>
                <c:pt idx="6">
                  <c:v>1.7532682470916825</c:v>
                </c:pt>
                <c:pt idx="7">
                  <c:v>1.5291209293533399</c:v>
                </c:pt>
                <c:pt idx="8">
                  <c:v>1.2334862014275387</c:v>
                </c:pt>
                <c:pt idx="9">
                  <c:v>1.9757659220472021</c:v>
                </c:pt>
                <c:pt idx="10">
                  <c:v>2.9353079533311188</c:v>
                </c:pt>
                <c:pt idx="11">
                  <c:v>3.655656426357055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2018</c:v>
                </c:pt>
              </c:strCache>
            </c:strRef>
          </c:tx>
          <c:spPr>
            <a:ln w="32563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3209876543209853E-2"/>
                  <c:y val="4.2090489913417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48879754101423E-2"/>
                  <c:y val="4.1796160995022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635771951264674E-3"/>
                  <c:y val="-2.33311301003163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356756656667779E-2"/>
                  <c:y val="2.8060367793559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01905343850683E-2"/>
                  <c:y val="-4.77025659160248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8715813983631501E-2"/>
                  <c:y val="1.8191901200227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7907338999370443E-2"/>
                  <c:y val="2.3036838293376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1152371958671261E-2"/>
                  <c:y val="2.29211388934707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2381726104506907E-3"/>
                  <c:y val="3.5277439249903979E-3"/>
                </c:manualLayout>
              </c:layout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55536">
                <a:noFill/>
              </a:ln>
            </c:spPr>
            <c:txPr>
              <a:bodyPr/>
              <a:lstStyle/>
              <a:p>
                <a:pPr>
                  <a:defRPr sz="174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>
                  <c:v>0.55777062286384194</c:v>
                </c:pt>
                <c:pt idx="1">
                  <c:v>1.4157581550745277</c:v>
                </c:pt>
                <c:pt idx="2">
                  <c:v>1.1337248942589326</c:v>
                </c:pt>
                <c:pt idx="3">
                  <c:v>0.62640066743743716</c:v>
                </c:pt>
                <c:pt idx="4">
                  <c:v>0.13235772622672926</c:v>
                </c:pt>
                <c:pt idx="5">
                  <c:v>-0.10644059041318599</c:v>
                </c:pt>
                <c:pt idx="6">
                  <c:v>-0.78285752914290185</c:v>
                </c:pt>
                <c:pt idx="7">
                  <c:v>-1.2018178499241543</c:v>
                </c:pt>
                <c:pt idx="8">
                  <c:v>-1.1290157931083371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702640"/>
        <c:axId val="245703032"/>
      </c:lineChart>
      <c:catAx>
        <c:axId val="24570264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604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41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45703032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245703032"/>
        <c:scaling>
          <c:orientation val="minMax"/>
          <c:max val="4"/>
          <c:min val="-2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60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36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45702640"/>
        <c:crosses val="autoZero"/>
        <c:crossBetween val="between"/>
        <c:majorUnit val="1"/>
      </c:valAx>
      <c:spPr>
        <a:noFill/>
        <a:ln w="26050">
          <a:noFill/>
        </a:ln>
      </c:spPr>
    </c:plotArea>
    <c:legend>
      <c:legendPos val="b"/>
      <c:layout>
        <c:manualLayout>
          <c:xMode val="edge"/>
          <c:yMode val="edge"/>
          <c:x val="1.0901525258661815E-2"/>
          <c:y val="0.90689094075846799"/>
          <c:w val="0.97932811820425891"/>
          <c:h val="7.0888651977746298E-2"/>
        </c:manualLayout>
      </c:layout>
      <c:overlay val="0"/>
      <c:spPr>
        <a:noFill/>
        <a:ln w="55536">
          <a:noFill/>
        </a:ln>
      </c:spPr>
      <c:txPr>
        <a:bodyPr/>
        <a:lstStyle/>
        <a:p>
          <a:pPr>
            <a:defRPr sz="153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65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86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19140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33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915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 dirty="0"/>
              <a:t>Об изменении потребительских</a:t>
            </a:r>
          </a:p>
          <a:p>
            <a:pPr>
              <a:spcBef>
                <a:spcPct val="20000"/>
              </a:spcBef>
            </a:pPr>
            <a:r>
              <a:rPr lang="ru-RU" sz="3400" b="1" i="0" dirty="0"/>
              <a:t>цен и тарифов за 9 месяцев </a:t>
            </a:r>
            <a:r>
              <a:rPr lang="ru-RU" sz="3400" b="1" i="0" dirty="0" smtClean="0"/>
              <a:t>2018 года</a:t>
            </a:r>
            <a:endParaRPr lang="ru-RU" sz="3400" b="1" i="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октября 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2018г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908719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 в январе-сентябре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600" i="0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940262"/>
              </p:ext>
            </p:extLst>
          </p:nvPr>
        </p:nvGraphicFramePr>
        <p:xfrm>
          <a:off x="162420" y="1655634"/>
          <a:ext cx="8640960" cy="505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2271965"/>
              </p:ext>
            </p:extLst>
          </p:nvPr>
        </p:nvGraphicFramePr>
        <p:xfrm>
          <a:off x="428623" y="1714500"/>
          <a:ext cx="7812000" cy="469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2016г.)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месяцев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-5,3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11560" y="997353"/>
            <a:ext cx="8229600" cy="6444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уровня инфляции в территориальном разрезе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9 месяцев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dirty="0">
                <a:latin typeface="Times New Roman" pitchFamily="18" charset="0"/>
              </a:rPr>
              <a:t>в процентах к декабрю предыдущего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625766"/>
              </p:ext>
            </p:extLst>
          </p:nvPr>
        </p:nvGraphicFramePr>
        <p:xfrm>
          <a:off x="709613" y="1725884"/>
          <a:ext cx="7675216" cy="45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03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62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-3,5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644008" y="2504093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76256" y="2943435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62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11560" y="986811"/>
            <a:ext cx="7786287" cy="864096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отдельным странам ЕАЭС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 9 месяцев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2018 года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184657"/>
              </p:ext>
            </p:extLst>
          </p:nvPr>
        </p:nvGraphicFramePr>
        <p:xfrm>
          <a:off x="750675" y="2132856"/>
          <a:ext cx="7647172" cy="3350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795"/>
                <a:gridCol w="2486073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года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ентябрь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года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>
                          <a:latin typeface="Times New Roman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>
                          <a:latin typeface="Times New Roman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 smtClean="0">
                          <a:latin typeface="Times New Roman"/>
                        </a:rPr>
                        <a:t>Армения</a:t>
                      </a:r>
                      <a:endParaRPr lang="ru-RU" sz="2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-1,7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92868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339551"/>
              </p:ext>
            </p:extLst>
          </p:nvPr>
        </p:nvGraphicFramePr>
        <p:xfrm>
          <a:off x="466725" y="1628800"/>
          <a:ext cx="7890634" cy="4433961"/>
        </p:xfrm>
        <a:graphic>
          <a:graphicData uri="http://schemas.openxmlformats.org/drawingml/2006/table">
            <a:tbl>
              <a:tblPr/>
              <a:tblGrid>
                <a:gridCol w="3138106"/>
                <a:gridCol w="1080120"/>
                <a:gridCol w="1008112"/>
                <a:gridCol w="1191728"/>
                <a:gridCol w="1472568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Сентябрь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2017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2017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2018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(сентябрь 2018 к декабрю 2017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29,06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29,54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29,08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38,48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38,80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37,33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-3,8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69,33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69,19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71,43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44,41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44,59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44,21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литр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61,38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61,85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литр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32,10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35,97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31,65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-12,7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316,58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324,25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323,47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300,19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294,60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304,19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656708"/>
              </p:ext>
            </p:extLst>
          </p:nvPr>
        </p:nvGraphicFramePr>
        <p:xfrm>
          <a:off x="790574" y="1674488"/>
          <a:ext cx="7669858" cy="4072415"/>
        </p:xfrm>
        <a:graphic>
          <a:graphicData uri="http://schemas.openxmlformats.org/drawingml/2006/table">
            <a:tbl>
              <a:tblPr/>
              <a:tblGrid>
                <a:gridCol w="2629298"/>
                <a:gridCol w="1368152"/>
                <a:gridCol w="1224136"/>
                <a:gridCol w="1088622"/>
                <a:gridCol w="1359650"/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Сентябрь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2017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2017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2018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(сентябрь 2018 к декабрю 2017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51,91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47,90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46,32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-2,8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96,42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97,27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94,68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333,15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332,95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331,88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-0,02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81,65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81,92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81,89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38,25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40,96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43,74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36,03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44,97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3852,05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4692,08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3953,83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-10,2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969667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165304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093881"/>
              </p:ext>
            </p:extLst>
          </p:nvPr>
        </p:nvGraphicFramePr>
        <p:xfrm>
          <a:off x="971600" y="1916832"/>
          <a:ext cx="7128790" cy="403244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974662"/>
                <a:gridCol w="1292577"/>
                <a:gridCol w="1347309"/>
                <a:gridCol w="1514242"/>
              </a:tblGrid>
              <a:tr h="5169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Астана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Москва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Говядина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Баранина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сливочное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пастеризованное, литр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Яйца, десяток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 пшеничная первого сорта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из муки первого сорта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71600" y="99939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</a:t>
            </a:r>
            <a:r>
              <a:rPr lang="ru-RU" b="1" i="0" dirty="0" smtClean="0"/>
              <a:t>в столицах государств </a:t>
            </a:r>
            <a:r>
              <a:rPr lang="ru-RU" b="1" i="0" dirty="0"/>
              <a:t>- членов ЕАЭС в сентябре 2018 года</a:t>
            </a:r>
          </a:p>
          <a:p>
            <a:pPr algn="ctr">
              <a:spcAft>
                <a:spcPts val="400"/>
              </a:spcAft>
            </a:pPr>
            <a:r>
              <a:rPr lang="ru-RU" i="0" dirty="0" smtClean="0"/>
              <a:t>(в долларах США </a:t>
            </a:r>
            <a:r>
              <a:rPr lang="ru-RU" i="0" dirty="0"/>
              <a:t>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08859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63955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сентябре 2018 года</a:t>
            </a:r>
            <a:endParaRPr lang="ru-RU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1114425" y="1916832"/>
            <a:ext cx="7057975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557</Words>
  <Application>Microsoft Office PowerPoint</Application>
  <PresentationFormat>Экран (4:3)</PresentationFormat>
  <Paragraphs>266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уровня инфляции в территориальном разрезе за 9 месяцев  (прирост (+), снижение (-); в процентах к декабрю предыдущего года)</vt:lpstr>
      <vt:lpstr>Уровень инфляции в потребительском секторе  по отдельным странам ЕАЭС за 9 месяцев 2018 года (в процентах)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nchuikov</cp:lastModifiedBy>
  <cp:revision>292</cp:revision>
  <cp:lastPrinted>2018-10-09T11:59:06Z</cp:lastPrinted>
  <dcterms:created xsi:type="dcterms:W3CDTF">2014-06-07T05:17:30Z</dcterms:created>
  <dcterms:modified xsi:type="dcterms:W3CDTF">2018-10-09T14:02:46Z</dcterms:modified>
</cp:coreProperties>
</file>