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1" r:id="rId3"/>
    <p:sldId id="282" r:id="rId4"/>
    <p:sldId id="297" r:id="rId5"/>
    <p:sldId id="280" r:id="rId6"/>
    <p:sldId id="284" r:id="rId7"/>
    <p:sldId id="283" r:id="rId8"/>
    <p:sldId id="288" r:id="rId9"/>
    <p:sldId id="291" r:id="rId10"/>
  </p:sldIdLst>
  <p:sldSz cx="12192000" cy="6858000"/>
  <p:notesSz cx="6858000" cy="9144000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-&#1057;&#1074;&#1103;&#1079;&#1100;\&#1055;&#1088;&#1077;&#1079;&#1077;&#1085;&#1090;&#1072;&#1094;&#1080;&#1103;\2024\&#1044;&#1083;&#1103;%20&#1087;&#1088;&#1077;&#1079;&#1077;&#1085;&#1090;&#1072;&#1094;&#1080;&#1080;_&#1080;&#1090;&#1086;&#1075;&#1080;%202023%20&#1075;&#1086;&#1076;&#107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год_график!$A$11</c:f>
              <c:strCache>
                <c:ptCount val="1"/>
                <c:pt idx="0">
                  <c:v>Связь, млн. сомов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4.4685990338164248E-2"/>
                  <c:y val="-2.11897360107420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16666666666669"/>
                      <c:h val="0.135856663750364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F76-4387-94C2-F739834BB69B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F76-4387-94C2-F739834BB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год_график!$B$10:$F$10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год_график!$B$11:$F$11</c:f>
              <c:numCache>
                <c:formatCode>#,##0.0</c:formatCode>
                <c:ptCount val="5"/>
                <c:pt idx="0">
                  <c:v>22423.5</c:v>
                </c:pt>
                <c:pt idx="1">
                  <c:v>22614.1</c:v>
                </c:pt>
                <c:pt idx="2">
                  <c:v>25759.8</c:v>
                </c:pt>
                <c:pt idx="3">
                  <c:v>29659.4</c:v>
                </c:pt>
                <c:pt idx="4" formatCode="#,##0">
                  <c:v>33541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6-4387-94C2-F739834BB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620216"/>
        <c:axId val="413621200"/>
      </c:barChart>
      <c:lineChart>
        <c:grouping val="standard"/>
        <c:varyColors val="0"/>
        <c:ser>
          <c:idx val="1"/>
          <c:order val="1"/>
          <c:tx>
            <c:strRef>
              <c:f>год_график!$A$12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19050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444444444444446E-2"/>
                  <c:y val="-9.722203995333918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117,6%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166666666666663E-2"/>
                      <c:h val="0.108078885972586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F76-4387-94C2-F739834BB69B}"/>
                </c:ext>
              </c:extLst>
            </c:dLbl>
            <c:dLbl>
              <c:idx val="1"/>
              <c:layout>
                <c:manualLayout>
                  <c:x val="-5.0925337632079971E-17"/>
                  <c:y val="-9.2592592592592601E-2"/>
                </c:manualLayout>
              </c:layout>
              <c:tx>
                <c:rich>
                  <a:bodyPr/>
                  <a:lstStyle/>
                  <a:p>
                    <a:fld id="{83C2C907-49F6-4DF6-8B9D-DB8394D7D9D5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F76-4387-94C2-F739834BB69B}"/>
                </c:ext>
              </c:extLst>
            </c:dLbl>
            <c:dLbl>
              <c:idx val="2"/>
              <c:layout>
                <c:manualLayout>
                  <c:x val="-1.6666666666666666E-2"/>
                  <c:y val="-0.1064814814814815"/>
                </c:manualLayout>
              </c:layout>
              <c:tx>
                <c:rich>
                  <a:bodyPr/>
                  <a:lstStyle/>
                  <a:p>
                    <a:fld id="{93AC2D66-6AA3-453B-9D7A-119DEDCDEC3A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F76-4387-94C2-F739834BB69B}"/>
                </c:ext>
              </c:extLst>
            </c:dLbl>
            <c:dLbl>
              <c:idx val="3"/>
              <c:layout>
                <c:manualLayout>
                  <c:x val="-5.5555555555555558E-3"/>
                  <c:y val="-8.3333333333333329E-2"/>
                </c:manualLayout>
              </c:layout>
              <c:tx>
                <c:rich>
                  <a:bodyPr/>
                  <a:lstStyle/>
                  <a:p>
                    <a:fld id="{F5B122FA-32E4-4DAC-9844-82BDA27F01C3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F76-4387-94C2-F739834BB69B}"/>
                </c:ext>
              </c:extLst>
            </c:dLbl>
            <c:dLbl>
              <c:idx val="4"/>
              <c:layout>
                <c:manualLayout>
                  <c:x val="-3.6111111111111212E-2"/>
                  <c:y val="-0.12962962962962965"/>
                </c:manualLayout>
              </c:layout>
              <c:tx>
                <c:rich>
                  <a:bodyPr/>
                  <a:lstStyle/>
                  <a:p>
                    <a:fld id="{28CEC0B1-CAA5-4CB9-A62A-263A84FDBF25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F76-4387-94C2-F739834BB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год_график!$B$10:$F$10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год_график!$B$12:$F$12</c:f>
              <c:numCache>
                <c:formatCode>#,##0.0</c:formatCode>
                <c:ptCount val="5"/>
                <c:pt idx="0">
                  <c:v>117.60436205842328</c:v>
                </c:pt>
                <c:pt idx="1">
                  <c:v>101.65922880689698</c:v>
                </c:pt>
                <c:pt idx="2">
                  <c:v>113.56861692483895</c:v>
                </c:pt>
                <c:pt idx="3">
                  <c:v>115.13948089659078</c:v>
                </c:pt>
                <c:pt idx="4">
                  <c:v>111.9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F76-4387-94C2-F739834BB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733992"/>
        <c:axId val="498733664"/>
      </c:lineChart>
      <c:catAx>
        <c:axId val="41362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1200"/>
        <c:crosses val="autoZero"/>
        <c:auto val="1"/>
        <c:lblAlgn val="ctr"/>
        <c:lblOffset val="100"/>
        <c:noMultiLvlLbl val="0"/>
      </c:catAx>
      <c:valAx>
        <c:axId val="41362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ky-KG" sz="1400" i="1">
                    <a:latin typeface="Arial Narrow" panose="020B0606020202030204" pitchFamily="34" charset="0"/>
                  </a:rPr>
                  <a:t>млн. 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ky-KG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0216"/>
        <c:crosses val="autoZero"/>
        <c:crossBetween val="between"/>
      </c:valAx>
      <c:valAx>
        <c:axId val="498733664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y-KG" i="1"/>
                  <a:t>процентов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y-KG"/>
            </a:p>
          </c:txPr>
        </c:title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98733992"/>
        <c:crosses val="max"/>
        <c:crossBetween val="between"/>
      </c:valAx>
      <c:catAx>
        <c:axId val="498733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8733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0137700178782014E-2"/>
          <c:y val="0.91905112992459759"/>
          <c:w val="0.70634295713035866"/>
          <c:h val="7.53607492305048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'Кол-во абонентов'!$A$4</c:f>
              <c:strCache>
                <c:ptCount val="1"/>
                <c:pt idx="0">
                  <c:v>Стационарные телефоны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8885288399222305E-2"/>
                  <c:y val="-9.4562647754137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5F9-4FD3-85C8-EAF864B05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'Кол-во абонентов'!$B$3:$G$3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'Кол-во абонентов'!$B$4:$G$4</c:f>
              <c:numCache>
                <c:formatCode>#,##0.0</c:formatCode>
                <c:ptCount val="6"/>
                <c:pt idx="0">
                  <c:v>442.9</c:v>
                </c:pt>
                <c:pt idx="1">
                  <c:v>493</c:v>
                </c:pt>
                <c:pt idx="2">
                  <c:v>408</c:v>
                </c:pt>
                <c:pt idx="3">
                  <c:v>271.3</c:v>
                </c:pt>
                <c:pt idx="4">
                  <c:v>215.7</c:v>
                </c:pt>
                <c:pt idx="5" formatCode="General">
                  <c:v>185.5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F9-4FD3-85C8-EAF864B05C25}"/>
            </c:ext>
          </c:extLst>
        </c:ser>
        <c:ser>
          <c:idx val="1"/>
          <c:order val="1"/>
          <c:tx>
            <c:strRef>
              <c:f>'Кол-во абонентов'!$A$5</c:f>
              <c:strCache>
                <c:ptCount val="1"/>
                <c:pt idx="0">
                  <c:v>Мобильные телефоны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'Кол-во абонентов'!$B$3:$G$3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'Кол-во абонентов'!$B$5:$G$5</c:f>
              <c:numCache>
                <c:formatCode>#,##0.0</c:formatCode>
                <c:ptCount val="6"/>
                <c:pt idx="0">
                  <c:v>541.70000000000005</c:v>
                </c:pt>
                <c:pt idx="1">
                  <c:v>5275.4</c:v>
                </c:pt>
                <c:pt idx="2">
                  <c:v>7003.1</c:v>
                </c:pt>
                <c:pt idx="3">
                  <c:v>7315.9</c:v>
                </c:pt>
                <c:pt idx="4">
                  <c:v>7437.5</c:v>
                </c:pt>
                <c:pt idx="5">
                  <c:v>7681.2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F9-4FD3-85C8-EAF864B05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063440"/>
        <c:axId val="223064096"/>
      </c:barChart>
      <c:catAx>
        <c:axId val="22306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ky-KG"/>
          </a:p>
        </c:txPr>
        <c:crossAx val="223064096"/>
        <c:crosses val="autoZero"/>
        <c:auto val="1"/>
        <c:lblAlgn val="ctr"/>
        <c:lblOffset val="100"/>
        <c:noMultiLvlLbl val="0"/>
      </c:catAx>
      <c:valAx>
        <c:axId val="22306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ky-KG"/>
          </a:p>
        </c:txPr>
        <c:crossAx val="22306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993989881699568E-2"/>
          <c:y val="0.90737515679085379"/>
          <c:w val="0.84925063714861726"/>
          <c:h val="7.5112988234883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Абон_график!$A$4</c:f>
              <c:strCache>
                <c:ptCount val="1"/>
                <c:pt idx="0">
                  <c:v>Абоненты телефонной сети общего пользования 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Абон_график!$B$3:$G$3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Абон_график!$B$4:$G$4</c:f>
              <c:numCache>
                <c:formatCode>0</c:formatCode>
                <c:ptCount val="6"/>
                <c:pt idx="0">
                  <c:v>86.232744689550429</c:v>
                </c:pt>
                <c:pt idx="1">
                  <c:v>90.987948249450938</c:v>
                </c:pt>
                <c:pt idx="2">
                  <c:v>68</c:v>
                </c:pt>
                <c:pt idx="3">
                  <c:v>40</c:v>
                </c:pt>
                <c:pt idx="4">
                  <c:v>31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56-48B2-81F6-8598AB692163}"/>
            </c:ext>
          </c:extLst>
        </c:ser>
        <c:ser>
          <c:idx val="1"/>
          <c:order val="1"/>
          <c:tx>
            <c:strRef>
              <c:f>Абон_график!$A$5</c:f>
              <c:strCache>
                <c:ptCount val="1"/>
                <c:pt idx="0">
                  <c:v>Абоненты мобильной связи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Абон_график!$B$3:$G$3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Абон_график!$B$5:$G$5</c:f>
              <c:numCache>
                <c:formatCode>#,##0</c:formatCode>
                <c:ptCount val="6"/>
                <c:pt idx="0">
                  <c:v>104.38988668773608</c:v>
                </c:pt>
                <c:pt idx="1">
                  <c:v>959</c:v>
                </c:pt>
                <c:pt idx="2">
                  <c:v>1146</c:v>
                </c:pt>
                <c:pt idx="3">
                  <c:v>1078</c:v>
                </c:pt>
                <c:pt idx="4">
                  <c:v>1057</c:v>
                </c:pt>
                <c:pt idx="5" formatCode="General">
                  <c:v>1073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56-48B2-81F6-8598AB692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7512992"/>
        <c:axId val="617513320"/>
      </c:barChart>
      <c:catAx>
        <c:axId val="6175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617513320"/>
        <c:crosses val="autoZero"/>
        <c:auto val="1"/>
        <c:lblAlgn val="ctr"/>
        <c:lblOffset val="100"/>
        <c:noMultiLvlLbl val="0"/>
      </c:catAx>
      <c:valAx>
        <c:axId val="61751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6175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432024801247678E-2"/>
          <c:y val="0.93618284766662574"/>
          <c:w val="0.91362860892388453"/>
          <c:h val="4.63052973591111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связи в январе-июне</a:t>
            </a:r>
          </a:p>
          <a:p>
            <a:pPr>
              <a:defRPr/>
            </a:pPr>
            <a:r>
              <a:rPr lang="ky-KG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(млн. сомов)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'6 мес.2023'!$A$3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мес.2023'!$B$2:$D$2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'6 мес.2023'!$B$3:$D$3</c:f>
              <c:numCache>
                <c:formatCode>#,##0.0</c:formatCode>
                <c:ptCount val="3"/>
                <c:pt idx="0">
                  <c:v>13760.8</c:v>
                </c:pt>
                <c:pt idx="1">
                  <c:v>15811.2</c:v>
                </c:pt>
                <c:pt idx="2">
                  <c:v>17402.8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E3-4D44-83B3-8D331A7D5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794416"/>
        <c:axId val="320794744"/>
      </c:barChart>
      <c:catAx>
        <c:axId val="32079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20794744"/>
        <c:crosses val="autoZero"/>
        <c:auto val="1"/>
        <c:lblAlgn val="ctr"/>
        <c:lblOffset val="100"/>
        <c:noMultiLvlLbl val="0"/>
      </c:catAx>
      <c:valAx>
        <c:axId val="32079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20794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ky-KG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связи в</a:t>
            </a:r>
            <a:r>
              <a:rPr lang="ky-KG" sz="1800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январе-июне</a:t>
            </a:r>
          </a:p>
          <a:p>
            <a: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ky-KG" sz="1800" b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800" b="1" i="1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соответствующему периоду прошлого года)</a:t>
            </a:r>
            <a:endParaRPr lang="ky-KG" sz="18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122256"/>
        <c:axId val="330122584"/>
      </c:barChart>
      <c:catAx>
        <c:axId val="3301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584"/>
        <c:crosses val="autoZero"/>
        <c:auto val="1"/>
        <c:lblAlgn val="ctr"/>
        <c:lblOffset val="100"/>
        <c:noMultiLvlLbl val="0"/>
      </c:catAx>
      <c:valAx>
        <c:axId val="33012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связи в</a:t>
            </a:r>
            <a:r>
              <a:rPr lang="ky-KG" sz="18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январе-июне</a:t>
            </a:r>
          </a:p>
          <a:p>
            <a:pPr>
              <a:defRPr/>
            </a:pPr>
            <a:r>
              <a:rPr lang="ky-KG" sz="1800" b="1" i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y-KG" sz="1600" b="1" i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к соответствующему периоду прошлого года</a:t>
            </a:r>
            <a:r>
              <a:rPr lang="ru-RU" sz="1600" b="1" i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r>
              <a:rPr lang="ky-KG" sz="1600" b="1" i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y-KG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'6 мес.2024'!$A$28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мес.2024'!$B$27:$D$27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'6 мес.2024'!$B$28:$D$28</c:f>
              <c:numCache>
                <c:formatCode>#,##0.0</c:formatCode>
                <c:ptCount val="3"/>
                <c:pt idx="0">
                  <c:v>111.1</c:v>
                </c:pt>
                <c:pt idx="1">
                  <c:v>110.3</c:v>
                </c:pt>
                <c:pt idx="2" formatCode="General">
                  <c:v>111.6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D-4C57-A626-BD59B0EA4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122256"/>
        <c:axId val="330122584"/>
      </c:barChart>
      <c:catAx>
        <c:axId val="3301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584"/>
        <c:crosses val="autoZero"/>
        <c:auto val="1"/>
        <c:lblAlgn val="ctr"/>
        <c:lblOffset val="100"/>
        <c:noMultiLvlLbl val="0"/>
      </c:catAx>
      <c:valAx>
        <c:axId val="3301225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74B01-E6EF-45F0-8BA5-0284B299D28C}" type="doc">
      <dgm:prSet loTypeId="urn:microsoft.com/office/officeart/2005/8/layout/cycle6" loCatId="relationship" qsTypeId="urn:microsoft.com/office/officeart/2005/8/quickstyle/3d4" qsCatId="3D" csTypeId="urn:microsoft.com/office/officeart/2005/8/colors/accent2_1" csCatId="accent2" phldr="1"/>
      <dgm:spPr/>
      <dgm:t>
        <a:bodyPr/>
        <a:lstStyle/>
        <a:p>
          <a:endParaRPr lang="ru-KG"/>
        </a:p>
      </dgm:t>
    </dgm:pt>
    <dgm:pt modelId="{B7E4E78B-163F-46F6-94DE-1AE7CA6A7521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Городская и сельская телефонная связь</a:t>
          </a:r>
        </a:p>
        <a:p>
          <a:pPr>
            <a:buFontTx/>
            <a:buAutoNum type="arabicPeriod"/>
          </a:pP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0,8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ru-KG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AB4CC9-09C7-4156-A756-D732BD4D6115}" type="parTrans" cxnId="{BAEB9269-B5E5-4C0D-A06C-645CE9116441}">
      <dgm:prSet/>
      <dgm:spPr/>
      <dgm:t>
        <a:bodyPr/>
        <a:lstStyle/>
        <a:p>
          <a:endParaRPr lang="ru-KG"/>
        </a:p>
      </dgm:t>
    </dgm:pt>
    <dgm:pt modelId="{591EF815-8D59-448B-8BA2-7C5EAA016CEE}" type="sibTrans" cxnId="{BAEB9269-B5E5-4C0D-A06C-645CE9116441}">
      <dgm:prSet/>
      <dgm:spPr/>
      <dgm:t>
        <a:bodyPr/>
        <a:lstStyle/>
        <a:p>
          <a:endParaRPr lang="ru-KG"/>
        </a:p>
      </dgm:t>
    </dgm:pt>
    <dgm:pt modelId="{E63C8981-10A2-403B-AD72-66480D8FBCBC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Сотовая подвижная электросвязь</a:t>
          </a:r>
        </a:p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42,0 </a:t>
          </a:r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ru-KG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A3430D-E20F-4092-96A7-AAEC00C71C67}" type="parTrans" cxnId="{A9A31BD7-ECD9-4119-8DD8-5115DA646F23}">
      <dgm:prSet/>
      <dgm:spPr/>
      <dgm:t>
        <a:bodyPr/>
        <a:lstStyle/>
        <a:p>
          <a:endParaRPr lang="ru-KG"/>
        </a:p>
      </dgm:t>
    </dgm:pt>
    <dgm:pt modelId="{C939C6FA-D4B2-4816-8619-D0D696B18D88}" type="sibTrans" cxnId="{A9A31BD7-ECD9-4119-8DD8-5115DA646F23}">
      <dgm:prSet/>
      <dgm:spPr/>
      <dgm:t>
        <a:bodyPr/>
        <a:lstStyle/>
        <a:p>
          <a:endParaRPr lang="ru-KG"/>
        </a:p>
      </dgm:t>
    </dgm:pt>
    <dgm:pt modelId="{84E25E53-22F2-4E89-929D-A16C9FBC140A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за использованием радиоэлектронных средств и высокочастотных устройств </a:t>
          </a:r>
        </a:p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0,9</a:t>
          </a:r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ru-KG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89B39A-3BA5-4F08-91C9-D17E1BCA8FE9}" type="parTrans" cxnId="{F0AED35E-07B7-45A5-884C-79216DB3C481}">
      <dgm:prSet/>
      <dgm:spPr/>
      <dgm:t>
        <a:bodyPr/>
        <a:lstStyle/>
        <a:p>
          <a:endParaRPr lang="ru-KG"/>
        </a:p>
      </dgm:t>
    </dgm:pt>
    <dgm:pt modelId="{04077CD9-ABC5-42CD-A7FF-D7FD7D6D016E}" type="sibTrans" cxnId="{F0AED35E-07B7-45A5-884C-79216DB3C481}">
      <dgm:prSet/>
      <dgm:spPr/>
      <dgm:t>
        <a:bodyPr/>
        <a:lstStyle/>
        <a:p>
          <a:endParaRPr lang="ru-KG"/>
        </a:p>
      </dgm:t>
    </dgm:pt>
    <dgm:pt modelId="{97DA76FC-C9DB-461B-AE8A-56A298603F11}">
      <dgm:prSet custT="1"/>
      <dgm:spPr/>
      <dgm:t>
        <a:bodyPr/>
        <a:lstStyle/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Международная  и междугородная телефонная связь</a:t>
          </a:r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0,3 %</a:t>
          </a:r>
        </a:p>
      </dgm:t>
    </dgm:pt>
    <dgm:pt modelId="{281E88B1-EBE6-463C-A325-2FCDD23A7020}" type="parTrans" cxnId="{3FA7967C-DED1-4CED-927A-8595296A1E81}">
      <dgm:prSet/>
      <dgm:spPr/>
      <dgm:t>
        <a:bodyPr/>
        <a:lstStyle/>
        <a:p>
          <a:endParaRPr lang="ru-KG"/>
        </a:p>
      </dgm:t>
    </dgm:pt>
    <dgm:pt modelId="{54E707A4-AAE4-4259-8E75-47A22308BD01}" type="sibTrans" cxnId="{3FA7967C-DED1-4CED-927A-8595296A1E81}">
      <dgm:prSet/>
      <dgm:spPr/>
      <dgm:t>
        <a:bodyPr/>
        <a:lstStyle/>
        <a:p>
          <a:endParaRPr lang="ru-KG"/>
        </a:p>
      </dgm:t>
    </dgm:pt>
    <dgm:pt modelId="{B99D86CC-313F-43AA-9206-FEEB03E9625B}">
      <dgm:prSet custT="1"/>
      <dgm:spPr/>
      <dgm:t>
        <a:bodyPr/>
        <a:lstStyle/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Трансляция  радио - и телевизионных программ</a:t>
          </a:r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2,0</a:t>
          </a:r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en-US" sz="1200" b="1" i="0" u="none" strike="noStrike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7D635C-6648-499E-9C8E-313C9A6F7F8D}" type="parTrans" cxnId="{CD9BFAFA-2BE7-47AD-BC31-6783EC0AD26D}">
      <dgm:prSet/>
      <dgm:spPr/>
      <dgm:t>
        <a:bodyPr/>
        <a:lstStyle/>
        <a:p>
          <a:endParaRPr lang="ru-KG"/>
        </a:p>
      </dgm:t>
    </dgm:pt>
    <dgm:pt modelId="{9232D753-3F29-4725-A767-1ECF560031E9}" type="sibTrans" cxnId="{CD9BFAFA-2BE7-47AD-BC31-6783EC0AD26D}">
      <dgm:prSet/>
      <dgm:spPr/>
      <dgm:t>
        <a:bodyPr/>
        <a:lstStyle/>
        <a:p>
          <a:endParaRPr lang="ru-KG"/>
        </a:p>
      </dgm:t>
    </dgm:pt>
    <dgm:pt modelId="{826B0B40-0527-4C73-93CC-FCA95986A4D8}">
      <dgm:prSet custT="1"/>
      <dgm:spPr/>
      <dgm:t>
        <a:bodyPr/>
        <a:lstStyle/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Услуги  по доступу к сети  Интернет</a:t>
          </a:r>
        </a:p>
        <a:p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54,0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 %</a:t>
          </a:r>
        </a:p>
      </dgm:t>
    </dgm:pt>
    <dgm:pt modelId="{A1D5D623-651B-491D-B364-A061162267C8}" type="parTrans" cxnId="{F974BBF6-2B07-41A3-890A-1FA66B59C100}">
      <dgm:prSet/>
      <dgm:spPr/>
      <dgm:t>
        <a:bodyPr/>
        <a:lstStyle/>
        <a:p>
          <a:endParaRPr lang="ru-KG"/>
        </a:p>
      </dgm:t>
    </dgm:pt>
    <dgm:pt modelId="{4D348FBB-ACAA-4414-A09A-69E93259E61C}" type="sibTrans" cxnId="{F974BBF6-2B07-41A3-890A-1FA66B59C100}">
      <dgm:prSet/>
      <dgm:spPr/>
      <dgm:t>
        <a:bodyPr/>
        <a:lstStyle/>
        <a:p>
          <a:endParaRPr lang="ru-KG"/>
        </a:p>
      </dgm:t>
    </dgm:pt>
    <dgm:pt modelId="{987B92DE-E625-40E3-906D-A667F0C66D40}">
      <dgm:prSet custT="1"/>
      <dgm:spPr/>
      <dgm:t>
        <a:bodyPr/>
        <a:lstStyle/>
        <a:p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Прочие услуги</a:t>
          </a:r>
        </a:p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0,0</a:t>
          </a:r>
          <a:r>
            <a:rPr lang="en-US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en-US" sz="1200" b="1" i="0" u="none" strike="noStrike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7D80DD-6B16-49FE-8CAA-98E65F54282D}" type="parTrans" cxnId="{040E7009-5B4F-4332-AFE4-33452E57333F}">
      <dgm:prSet/>
      <dgm:spPr/>
      <dgm:t>
        <a:bodyPr/>
        <a:lstStyle/>
        <a:p>
          <a:endParaRPr lang="ru-KG"/>
        </a:p>
      </dgm:t>
    </dgm:pt>
    <dgm:pt modelId="{8E1F15D7-90AD-41D5-9598-434F2054C80A}" type="sibTrans" cxnId="{040E7009-5B4F-4332-AFE4-33452E57333F}">
      <dgm:prSet/>
      <dgm:spPr/>
      <dgm:t>
        <a:bodyPr/>
        <a:lstStyle/>
        <a:p>
          <a:endParaRPr lang="ru-KG"/>
        </a:p>
      </dgm:t>
    </dgm:pt>
    <dgm:pt modelId="{F8A820B0-3B76-4510-8769-7BF0D1196A1B}" type="pres">
      <dgm:prSet presAssocID="{6B774B01-E6EF-45F0-8BA5-0284B299D28C}" presName="cycle" presStyleCnt="0">
        <dgm:presLayoutVars>
          <dgm:dir/>
          <dgm:resizeHandles val="exact"/>
        </dgm:presLayoutVars>
      </dgm:prSet>
      <dgm:spPr/>
    </dgm:pt>
    <dgm:pt modelId="{71DC0AB0-DFBE-46FE-B42D-9EE84AD82FC5}" type="pres">
      <dgm:prSet presAssocID="{B7E4E78B-163F-46F6-94DE-1AE7CA6A7521}" presName="node" presStyleLbl="node1" presStyleIdx="0" presStyleCnt="7" custScaleX="225718" custScaleY="134697">
        <dgm:presLayoutVars>
          <dgm:bulletEnabled val="1"/>
        </dgm:presLayoutVars>
      </dgm:prSet>
      <dgm:spPr/>
    </dgm:pt>
    <dgm:pt modelId="{CF2D2F40-B5A7-492E-96F1-71928CBF0834}" type="pres">
      <dgm:prSet presAssocID="{B7E4E78B-163F-46F6-94DE-1AE7CA6A7521}" presName="spNode" presStyleCnt="0"/>
      <dgm:spPr/>
    </dgm:pt>
    <dgm:pt modelId="{415D9CC7-C037-49DC-91D1-A7C65B95F89B}" type="pres">
      <dgm:prSet presAssocID="{591EF815-8D59-448B-8BA2-7C5EAA016CEE}" presName="sibTrans" presStyleLbl="sibTrans1D1" presStyleIdx="0" presStyleCnt="7"/>
      <dgm:spPr/>
    </dgm:pt>
    <dgm:pt modelId="{4B4EAA86-5301-493E-AD78-50556DD70C76}" type="pres">
      <dgm:prSet presAssocID="{E63C8981-10A2-403B-AD72-66480D8FBCBC}" presName="node" presStyleLbl="node1" presStyleIdx="1" presStyleCnt="7" custScaleX="156552" custScaleY="151409" custRadScaleRad="100817" custRadScaleInc="-703">
        <dgm:presLayoutVars>
          <dgm:bulletEnabled val="1"/>
        </dgm:presLayoutVars>
      </dgm:prSet>
      <dgm:spPr/>
    </dgm:pt>
    <dgm:pt modelId="{84883243-9CE9-417D-B8A3-5AA6CF245CAB}" type="pres">
      <dgm:prSet presAssocID="{E63C8981-10A2-403B-AD72-66480D8FBCBC}" presName="spNode" presStyleCnt="0"/>
      <dgm:spPr/>
    </dgm:pt>
    <dgm:pt modelId="{57C49934-BFC7-4EDE-9C31-B436A6D4F0CD}" type="pres">
      <dgm:prSet presAssocID="{C939C6FA-D4B2-4816-8619-D0D696B18D88}" presName="sibTrans" presStyleLbl="sibTrans1D1" presStyleIdx="1" presStyleCnt="7"/>
      <dgm:spPr/>
    </dgm:pt>
    <dgm:pt modelId="{75C264FB-1D79-4448-BF0E-15ABF121F75A}" type="pres">
      <dgm:prSet presAssocID="{84E25E53-22F2-4E89-929D-A16C9FBC140A}" presName="node" presStyleLbl="node1" presStyleIdx="2" presStyleCnt="7" custScaleX="178642" custScaleY="203445">
        <dgm:presLayoutVars>
          <dgm:bulletEnabled val="1"/>
        </dgm:presLayoutVars>
      </dgm:prSet>
      <dgm:spPr/>
    </dgm:pt>
    <dgm:pt modelId="{0E9CB657-3C0B-4BCF-AA72-D92D8787F528}" type="pres">
      <dgm:prSet presAssocID="{84E25E53-22F2-4E89-929D-A16C9FBC140A}" presName="spNode" presStyleCnt="0"/>
      <dgm:spPr/>
    </dgm:pt>
    <dgm:pt modelId="{E01BC307-734B-45CB-BD4C-5BBE3BFF5AFB}" type="pres">
      <dgm:prSet presAssocID="{04077CD9-ABC5-42CD-A7FF-D7FD7D6D016E}" presName="sibTrans" presStyleLbl="sibTrans1D1" presStyleIdx="2" presStyleCnt="7"/>
      <dgm:spPr/>
    </dgm:pt>
    <dgm:pt modelId="{19BFD9C0-E6EC-4551-8F44-E776B7BF6C35}" type="pres">
      <dgm:prSet presAssocID="{987B92DE-E625-40E3-906D-A667F0C66D40}" presName="node" presStyleLbl="node1" presStyleIdx="3" presStyleCnt="7" custScaleX="124216" custScaleY="120942" custRadScaleRad="102809" custRadScaleInc="-56218">
        <dgm:presLayoutVars>
          <dgm:bulletEnabled val="1"/>
        </dgm:presLayoutVars>
      </dgm:prSet>
      <dgm:spPr/>
    </dgm:pt>
    <dgm:pt modelId="{5359DF97-AADE-4A90-B847-D7B68F49B6CC}" type="pres">
      <dgm:prSet presAssocID="{987B92DE-E625-40E3-906D-A667F0C66D40}" presName="spNode" presStyleCnt="0"/>
      <dgm:spPr/>
    </dgm:pt>
    <dgm:pt modelId="{2D507589-D1E3-4897-AF37-DD6D21580816}" type="pres">
      <dgm:prSet presAssocID="{8E1F15D7-90AD-41D5-9598-434F2054C80A}" presName="sibTrans" presStyleLbl="sibTrans1D1" presStyleIdx="3" presStyleCnt="7"/>
      <dgm:spPr/>
    </dgm:pt>
    <dgm:pt modelId="{BC4A1C8D-E30F-4ED1-BA5E-8852B6044F2D}" type="pres">
      <dgm:prSet presAssocID="{826B0B40-0527-4C73-93CC-FCA95986A4D8}" presName="node" presStyleLbl="node1" presStyleIdx="4" presStyleCnt="7" custScaleX="151384" custScaleY="150033">
        <dgm:presLayoutVars>
          <dgm:bulletEnabled val="1"/>
        </dgm:presLayoutVars>
      </dgm:prSet>
      <dgm:spPr/>
    </dgm:pt>
    <dgm:pt modelId="{B33E28FD-3E8B-439E-A757-00E1C307665B}" type="pres">
      <dgm:prSet presAssocID="{826B0B40-0527-4C73-93CC-FCA95986A4D8}" presName="spNode" presStyleCnt="0"/>
      <dgm:spPr/>
    </dgm:pt>
    <dgm:pt modelId="{DDED9F27-E88B-4A14-96B1-164AF8F83C74}" type="pres">
      <dgm:prSet presAssocID="{4D348FBB-ACAA-4414-A09A-69E93259E61C}" presName="sibTrans" presStyleLbl="sibTrans1D1" presStyleIdx="4" presStyleCnt="7"/>
      <dgm:spPr/>
    </dgm:pt>
    <dgm:pt modelId="{BFE1C033-949B-4D65-BB17-8DCDCBF8F4FC}" type="pres">
      <dgm:prSet presAssocID="{B99D86CC-313F-43AA-9206-FEEB03E9625B}" presName="node" presStyleLbl="node1" presStyleIdx="5" presStyleCnt="7" custScaleX="154751" custScaleY="125678">
        <dgm:presLayoutVars>
          <dgm:bulletEnabled val="1"/>
        </dgm:presLayoutVars>
      </dgm:prSet>
      <dgm:spPr/>
    </dgm:pt>
    <dgm:pt modelId="{3E10A824-149C-4615-BE1E-4486C2115A98}" type="pres">
      <dgm:prSet presAssocID="{B99D86CC-313F-43AA-9206-FEEB03E9625B}" presName="spNode" presStyleCnt="0"/>
      <dgm:spPr/>
    </dgm:pt>
    <dgm:pt modelId="{934CE23D-9B87-490D-8368-AB1F5F313A26}" type="pres">
      <dgm:prSet presAssocID="{9232D753-3F29-4725-A767-1ECF560031E9}" presName="sibTrans" presStyleLbl="sibTrans1D1" presStyleIdx="5" presStyleCnt="7"/>
      <dgm:spPr/>
    </dgm:pt>
    <dgm:pt modelId="{5753DD01-C247-4D67-AED9-2F03B3AC4220}" type="pres">
      <dgm:prSet presAssocID="{97DA76FC-C9DB-461B-AE8A-56A298603F11}" presName="node" presStyleLbl="node1" presStyleIdx="6" presStyleCnt="7" custScaleX="190010" custScaleY="175550" custRadScaleRad="103270" custRadScaleInc="-75504">
        <dgm:presLayoutVars>
          <dgm:bulletEnabled val="1"/>
        </dgm:presLayoutVars>
      </dgm:prSet>
      <dgm:spPr/>
    </dgm:pt>
    <dgm:pt modelId="{176F0F9B-566D-4D4D-956A-FDD80AE0CE67}" type="pres">
      <dgm:prSet presAssocID="{97DA76FC-C9DB-461B-AE8A-56A298603F11}" presName="spNode" presStyleCnt="0"/>
      <dgm:spPr/>
    </dgm:pt>
    <dgm:pt modelId="{1986E64F-F9BA-4EC7-974C-FDD81DF01A99}" type="pres">
      <dgm:prSet presAssocID="{54E707A4-AAE4-4259-8E75-47A22308BD01}" presName="sibTrans" presStyleLbl="sibTrans1D1" presStyleIdx="6" presStyleCnt="7"/>
      <dgm:spPr/>
    </dgm:pt>
  </dgm:ptLst>
  <dgm:cxnLst>
    <dgm:cxn modelId="{040E7009-5B4F-4332-AFE4-33452E57333F}" srcId="{6B774B01-E6EF-45F0-8BA5-0284B299D28C}" destId="{987B92DE-E625-40E3-906D-A667F0C66D40}" srcOrd="3" destOrd="0" parTransId="{D67D80DD-6B16-49FE-8CAA-98E65F54282D}" sibTransId="{8E1F15D7-90AD-41D5-9598-434F2054C80A}"/>
    <dgm:cxn modelId="{C611B60F-14A6-4BB5-B429-AF6F82E86949}" type="presOf" srcId="{9232D753-3F29-4725-A767-1ECF560031E9}" destId="{934CE23D-9B87-490D-8368-AB1F5F313A26}" srcOrd="0" destOrd="0" presId="urn:microsoft.com/office/officeart/2005/8/layout/cycle6"/>
    <dgm:cxn modelId="{E444CD31-CB2A-450E-BBF2-754CE888C391}" type="presOf" srcId="{987B92DE-E625-40E3-906D-A667F0C66D40}" destId="{19BFD9C0-E6EC-4551-8F44-E776B7BF6C35}" srcOrd="0" destOrd="0" presId="urn:microsoft.com/office/officeart/2005/8/layout/cycle6"/>
    <dgm:cxn modelId="{DBD53135-D409-4A2F-98D4-DA5B48CD3F95}" type="presOf" srcId="{591EF815-8D59-448B-8BA2-7C5EAA016CEE}" destId="{415D9CC7-C037-49DC-91D1-A7C65B95F89B}" srcOrd="0" destOrd="0" presId="urn:microsoft.com/office/officeart/2005/8/layout/cycle6"/>
    <dgm:cxn modelId="{F0AED35E-07B7-45A5-884C-79216DB3C481}" srcId="{6B774B01-E6EF-45F0-8BA5-0284B299D28C}" destId="{84E25E53-22F2-4E89-929D-A16C9FBC140A}" srcOrd="2" destOrd="0" parTransId="{9A89B39A-3BA5-4F08-91C9-D17E1BCA8FE9}" sibTransId="{04077CD9-ABC5-42CD-A7FF-D7FD7D6D016E}"/>
    <dgm:cxn modelId="{EC753A60-8F8F-4C07-BB81-06786FF228B5}" type="presOf" srcId="{54E707A4-AAE4-4259-8E75-47A22308BD01}" destId="{1986E64F-F9BA-4EC7-974C-FDD81DF01A99}" srcOrd="0" destOrd="0" presId="urn:microsoft.com/office/officeart/2005/8/layout/cycle6"/>
    <dgm:cxn modelId="{72DAFE60-9330-4491-95F7-90E712EDEABE}" type="presOf" srcId="{B7E4E78B-163F-46F6-94DE-1AE7CA6A7521}" destId="{71DC0AB0-DFBE-46FE-B42D-9EE84AD82FC5}" srcOrd="0" destOrd="0" presId="urn:microsoft.com/office/officeart/2005/8/layout/cycle6"/>
    <dgm:cxn modelId="{A278A645-0F1B-4C17-891B-99BEDE6793DF}" type="presOf" srcId="{C939C6FA-D4B2-4816-8619-D0D696B18D88}" destId="{57C49934-BFC7-4EDE-9C31-B436A6D4F0CD}" srcOrd="0" destOrd="0" presId="urn:microsoft.com/office/officeart/2005/8/layout/cycle6"/>
    <dgm:cxn modelId="{F327C645-2FFE-4A93-9D7A-A0068133536C}" type="presOf" srcId="{84E25E53-22F2-4E89-929D-A16C9FBC140A}" destId="{75C264FB-1D79-4448-BF0E-15ABF121F75A}" srcOrd="0" destOrd="0" presId="urn:microsoft.com/office/officeart/2005/8/layout/cycle6"/>
    <dgm:cxn modelId="{BAEB9269-B5E5-4C0D-A06C-645CE9116441}" srcId="{6B774B01-E6EF-45F0-8BA5-0284B299D28C}" destId="{B7E4E78B-163F-46F6-94DE-1AE7CA6A7521}" srcOrd="0" destOrd="0" parTransId="{24AB4CC9-09C7-4156-A756-D732BD4D6115}" sibTransId="{591EF815-8D59-448B-8BA2-7C5EAA016CEE}"/>
    <dgm:cxn modelId="{F0B9736B-F081-4409-AC82-4957DC383E92}" type="presOf" srcId="{04077CD9-ABC5-42CD-A7FF-D7FD7D6D016E}" destId="{E01BC307-734B-45CB-BD4C-5BBE3BFF5AFB}" srcOrd="0" destOrd="0" presId="urn:microsoft.com/office/officeart/2005/8/layout/cycle6"/>
    <dgm:cxn modelId="{DD9F1C54-33B7-43E7-A2DA-0EE4416F6485}" type="presOf" srcId="{826B0B40-0527-4C73-93CC-FCA95986A4D8}" destId="{BC4A1C8D-E30F-4ED1-BA5E-8852B6044F2D}" srcOrd="0" destOrd="0" presId="urn:microsoft.com/office/officeart/2005/8/layout/cycle6"/>
    <dgm:cxn modelId="{81246859-333C-4007-8FC8-7710163F8172}" type="presOf" srcId="{6B774B01-E6EF-45F0-8BA5-0284B299D28C}" destId="{F8A820B0-3B76-4510-8769-7BF0D1196A1B}" srcOrd="0" destOrd="0" presId="urn:microsoft.com/office/officeart/2005/8/layout/cycle6"/>
    <dgm:cxn modelId="{46BF2A7A-B4EE-4BF6-A442-AF5A269DA2C3}" type="presOf" srcId="{B99D86CC-313F-43AA-9206-FEEB03E9625B}" destId="{BFE1C033-949B-4D65-BB17-8DCDCBF8F4FC}" srcOrd="0" destOrd="0" presId="urn:microsoft.com/office/officeart/2005/8/layout/cycle6"/>
    <dgm:cxn modelId="{23EC917B-979F-4237-90C3-CEC352DEE0EA}" type="presOf" srcId="{8E1F15D7-90AD-41D5-9598-434F2054C80A}" destId="{2D507589-D1E3-4897-AF37-DD6D21580816}" srcOrd="0" destOrd="0" presId="urn:microsoft.com/office/officeart/2005/8/layout/cycle6"/>
    <dgm:cxn modelId="{3FA7967C-DED1-4CED-927A-8595296A1E81}" srcId="{6B774B01-E6EF-45F0-8BA5-0284B299D28C}" destId="{97DA76FC-C9DB-461B-AE8A-56A298603F11}" srcOrd="6" destOrd="0" parTransId="{281E88B1-EBE6-463C-A325-2FCDD23A7020}" sibTransId="{54E707A4-AAE4-4259-8E75-47A22308BD01}"/>
    <dgm:cxn modelId="{6550AA81-13DE-4BD9-BC7F-4803AC6DFA5A}" type="presOf" srcId="{E63C8981-10A2-403B-AD72-66480D8FBCBC}" destId="{4B4EAA86-5301-493E-AD78-50556DD70C76}" srcOrd="0" destOrd="0" presId="urn:microsoft.com/office/officeart/2005/8/layout/cycle6"/>
    <dgm:cxn modelId="{1C690CAF-7E2D-407E-A6D2-8ADB2708087F}" type="presOf" srcId="{97DA76FC-C9DB-461B-AE8A-56A298603F11}" destId="{5753DD01-C247-4D67-AED9-2F03B3AC4220}" srcOrd="0" destOrd="0" presId="urn:microsoft.com/office/officeart/2005/8/layout/cycle6"/>
    <dgm:cxn modelId="{2CF972B2-9A2E-4B41-B1FF-CD6355491E2C}" type="presOf" srcId="{4D348FBB-ACAA-4414-A09A-69E93259E61C}" destId="{DDED9F27-E88B-4A14-96B1-164AF8F83C74}" srcOrd="0" destOrd="0" presId="urn:microsoft.com/office/officeart/2005/8/layout/cycle6"/>
    <dgm:cxn modelId="{A9A31BD7-ECD9-4119-8DD8-5115DA646F23}" srcId="{6B774B01-E6EF-45F0-8BA5-0284B299D28C}" destId="{E63C8981-10A2-403B-AD72-66480D8FBCBC}" srcOrd="1" destOrd="0" parTransId="{19A3430D-E20F-4092-96A7-AAEC00C71C67}" sibTransId="{C939C6FA-D4B2-4816-8619-D0D696B18D88}"/>
    <dgm:cxn modelId="{F974BBF6-2B07-41A3-890A-1FA66B59C100}" srcId="{6B774B01-E6EF-45F0-8BA5-0284B299D28C}" destId="{826B0B40-0527-4C73-93CC-FCA95986A4D8}" srcOrd="4" destOrd="0" parTransId="{A1D5D623-651B-491D-B364-A061162267C8}" sibTransId="{4D348FBB-ACAA-4414-A09A-69E93259E61C}"/>
    <dgm:cxn modelId="{CD9BFAFA-2BE7-47AD-BC31-6783EC0AD26D}" srcId="{6B774B01-E6EF-45F0-8BA5-0284B299D28C}" destId="{B99D86CC-313F-43AA-9206-FEEB03E9625B}" srcOrd="5" destOrd="0" parTransId="{EA7D635C-6648-499E-9C8E-313C9A6F7F8D}" sibTransId="{9232D753-3F29-4725-A767-1ECF560031E9}"/>
    <dgm:cxn modelId="{51869EBF-109D-46F9-83B3-4E34D54C02AB}" type="presParOf" srcId="{F8A820B0-3B76-4510-8769-7BF0D1196A1B}" destId="{71DC0AB0-DFBE-46FE-B42D-9EE84AD82FC5}" srcOrd="0" destOrd="0" presId="urn:microsoft.com/office/officeart/2005/8/layout/cycle6"/>
    <dgm:cxn modelId="{A53A25C4-8D9F-4878-9E2B-5B3DF79B7BC9}" type="presParOf" srcId="{F8A820B0-3B76-4510-8769-7BF0D1196A1B}" destId="{CF2D2F40-B5A7-492E-96F1-71928CBF0834}" srcOrd="1" destOrd="0" presId="urn:microsoft.com/office/officeart/2005/8/layout/cycle6"/>
    <dgm:cxn modelId="{04F36EDD-6B54-4691-AAF7-4234E943DE76}" type="presParOf" srcId="{F8A820B0-3B76-4510-8769-7BF0D1196A1B}" destId="{415D9CC7-C037-49DC-91D1-A7C65B95F89B}" srcOrd="2" destOrd="0" presId="urn:microsoft.com/office/officeart/2005/8/layout/cycle6"/>
    <dgm:cxn modelId="{97A7231C-629C-400F-8DC5-3354F4151CC6}" type="presParOf" srcId="{F8A820B0-3B76-4510-8769-7BF0D1196A1B}" destId="{4B4EAA86-5301-493E-AD78-50556DD70C76}" srcOrd="3" destOrd="0" presId="urn:microsoft.com/office/officeart/2005/8/layout/cycle6"/>
    <dgm:cxn modelId="{8D1E9BF5-1FF5-42C8-8F22-01507DC4EC2F}" type="presParOf" srcId="{F8A820B0-3B76-4510-8769-7BF0D1196A1B}" destId="{84883243-9CE9-417D-B8A3-5AA6CF245CAB}" srcOrd="4" destOrd="0" presId="urn:microsoft.com/office/officeart/2005/8/layout/cycle6"/>
    <dgm:cxn modelId="{F6E91CE3-048F-48D5-9C7F-3F517EE1DB63}" type="presParOf" srcId="{F8A820B0-3B76-4510-8769-7BF0D1196A1B}" destId="{57C49934-BFC7-4EDE-9C31-B436A6D4F0CD}" srcOrd="5" destOrd="0" presId="urn:microsoft.com/office/officeart/2005/8/layout/cycle6"/>
    <dgm:cxn modelId="{5FB4D7E4-7A2B-4528-B4E0-524AE93B7138}" type="presParOf" srcId="{F8A820B0-3B76-4510-8769-7BF0D1196A1B}" destId="{75C264FB-1D79-4448-BF0E-15ABF121F75A}" srcOrd="6" destOrd="0" presId="urn:microsoft.com/office/officeart/2005/8/layout/cycle6"/>
    <dgm:cxn modelId="{D87BE476-0BAA-4451-BA5D-0C80DE1F55EA}" type="presParOf" srcId="{F8A820B0-3B76-4510-8769-7BF0D1196A1B}" destId="{0E9CB657-3C0B-4BCF-AA72-D92D8787F528}" srcOrd="7" destOrd="0" presId="urn:microsoft.com/office/officeart/2005/8/layout/cycle6"/>
    <dgm:cxn modelId="{069A7C99-58D4-4713-8917-9A950A2CD54C}" type="presParOf" srcId="{F8A820B0-3B76-4510-8769-7BF0D1196A1B}" destId="{E01BC307-734B-45CB-BD4C-5BBE3BFF5AFB}" srcOrd="8" destOrd="0" presId="urn:microsoft.com/office/officeart/2005/8/layout/cycle6"/>
    <dgm:cxn modelId="{1EBDAC42-C1EF-4B51-8BBA-371702DC7E68}" type="presParOf" srcId="{F8A820B0-3B76-4510-8769-7BF0D1196A1B}" destId="{19BFD9C0-E6EC-4551-8F44-E776B7BF6C35}" srcOrd="9" destOrd="0" presId="urn:microsoft.com/office/officeart/2005/8/layout/cycle6"/>
    <dgm:cxn modelId="{C2FA3908-484B-47C1-B88B-AD5B0D660F88}" type="presParOf" srcId="{F8A820B0-3B76-4510-8769-7BF0D1196A1B}" destId="{5359DF97-AADE-4A90-B847-D7B68F49B6CC}" srcOrd="10" destOrd="0" presId="urn:microsoft.com/office/officeart/2005/8/layout/cycle6"/>
    <dgm:cxn modelId="{A3A54811-944B-45CA-95A7-126A58B42B76}" type="presParOf" srcId="{F8A820B0-3B76-4510-8769-7BF0D1196A1B}" destId="{2D507589-D1E3-4897-AF37-DD6D21580816}" srcOrd="11" destOrd="0" presId="urn:microsoft.com/office/officeart/2005/8/layout/cycle6"/>
    <dgm:cxn modelId="{600EA99E-2597-455D-B6B4-82114654D900}" type="presParOf" srcId="{F8A820B0-3B76-4510-8769-7BF0D1196A1B}" destId="{BC4A1C8D-E30F-4ED1-BA5E-8852B6044F2D}" srcOrd="12" destOrd="0" presId="urn:microsoft.com/office/officeart/2005/8/layout/cycle6"/>
    <dgm:cxn modelId="{8E64AD54-CE89-4F7E-9F1D-2B07149F6777}" type="presParOf" srcId="{F8A820B0-3B76-4510-8769-7BF0D1196A1B}" destId="{B33E28FD-3E8B-439E-A757-00E1C307665B}" srcOrd="13" destOrd="0" presId="urn:microsoft.com/office/officeart/2005/8/layout/cycle6"/>
    <dgm:cxn modelId="{77DC9463-4FAA-4567-9CB9-C58C0A8D1095}" type="presParOf" srcId="{F8A820B0-3B76-4510-8769-7BF0D1196A1B}" destId="{DDED9F27-E88B-4A14-96B1-164AF8F83C74}" srcOrd="14" destOrd="0" presId="urn:microsoft.com/office/officeart/2005/8/layout/cycle6"/>
    <dgm:cxn modelId="{F0DFE03D-2158-440D-8794-D6E177BC6A31}" type="presParOf" srcId="{F8A820B0-3B76-4510-8769-7BF0D1196A1B}" destId="{BFE1C033-949B-4D65-BB17-8DCDCBF8F4FC}" srcOrd="15" destOrd="0" presId="urn:microsoft.com/office/officeart/2005/8/layout/cycle6"/>
    <dgm:cxn modelId="{11FB4E2A-B4E7-4D26-8069-B633283114FE}" type="presParOf" srcId="{F8A820B0-3B76-4510-8769-7BF0D1196A1B}" destId="{3E10A824-149C-4615-BE1E-4486C2115A98}" srcOrd="16" destOrd="0" presId="urn:microsoft.com/office/officeart/2005/8/layout/cycle6"/>
    <dgm:cxn modelId="{1EE1FC34-F65A-42C3-9DD7-C232451736B2}" type="presParOf" srcId="{F8A820B0-3B76-4510-8769-7BF0D1196A1B}" destId="{934CE23D-9B87-490D-8368-AB1F5F313A26}" srcOrd="17" destOrd="0" presId="urn:microsoft.com/office/officeart/2005/8/layout/cycle6"/>
    <dgm:cxn modelId="{CB5FBB49-6AF0-4844-94AE-07DBAB0052A8}" type="presParOf" srcId="{F8A820B0-3B76-4510-8769-7BF0D1196A1B}" destId="{5753DD01-C247-4D67-AED9-2F03B3AC4220}" srcOrd="18" destOrd="0" presId="urn:microsoft.com/office/officeart/2005/8/layout/cycle6"/>
    <dgm:cxn modelId="{52302CF2-41B9-4F67-813B-E24C212C1B3F}" type="presParOf" srcId="{F8A820B0-3B76-4510-8769-7BF0D1196A1B}" destId="{176F0F9B-566D-4D4D-956A-FDD80AE0CE67}" srcOrd="19" destOrd="0" presId="urn:microsoft.com/office/officeart/2005/8/layout/cycle6"/>
    <dgm:cxn modelId="{2AEE5107-618E-43A9-BD77-0CAB491FE1FC}" type="presParOf" srcId="{F8A820B0-3B76-4510-8769-7BF0D1196A1B}" destId="{1986E64F-F9BA-4EC7-974C-FDD81DF01A99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C0AB0-DFBE-46FE-B42D-9EE84AD82FC5}">
      <dsp:nvSpPr>
        <dsp:cNvPr id="0" name=""/>
        <dsp:cNvSpPr/>
      </dsp:nvSpPr>
      <dsp:spPr>
        <a:xfrm>
          <a:off x="2552305" y="-162494"/>
          <a:ext cx="2710302" cy="10512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Городская и сельская телефонная связь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0,8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ru-KG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03625" y="-111174"/>
        <a:ext cx="2607662" cy="948650"/>
      </dsp:txXfrm>
    </dsp:sp>
    <dsp:sp modelId="{415D9CC7-C037-49DC-91D1-A7C65B95F89B}">
      <dsp:nvSpPr>
        <dsp:cNvPr id="0" name=""/>
        <dsp:cNvSpPr/>
      </dsp:nvSpPr>
      <dsp:spPr>
        <a:xfrm>
          <a:off x="4146952" y="-3333469"/>
          <a:ext cx="4453468" cy="4453468"/>
        </a:xfrm>
        <a:custGeom>
          <a:avLst/>
          <a:gdLst/>
          <a:ahLst/>
          <a:cxnLst/>
          <a:rect l="0" t="0" r="0" b="0"/>
          <a:pathLst>
            <a:path>
              <a:moveTo>
                <a:pt x="1112225" y="4154482"/>
              </a:moveTo>
              <a:arcTo wR="2226734" hR="2226734" stAng="7202036" swAng="59999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EAA86-5301-493E-AD78-50556DD70C76}">
      <dsp:nvSpPr>
        <dsp:cNvPr id="0" name=""/>
        <dsp:cNvSpPr/>
      </dsp:nvSpPr>
      <dsp:spPr>
        <a:xfrm>
          <a:off x="4719766" y="595645"/>
          <a:ext cx="1879793" cy="1181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Сотовая подвижная электросвязь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42,0 </a:t>
          </a: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ru-KG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77453" y="653332"/>
        <a:ext cx="1764419" cy="1066351"/>
      </dsp:txXfrm>
    </dsp:sp>
    <dsp:sp modelId="{57C49934-BFC7-4EDE-9C31-B436A6D4F0CD}">
      <dsp:nvSpPr>
        <dsp:cNvPr id="0" name=""/>
        <dsp:cNvSpPr/>
      </dsp:nvSpPr>
      <dsp:spPr>
        <a:xfrm>
          <a:off x="1671659" y="286037"/>
          <a:ext cx="4453468" cy="4453468"/>
        </a:xfrm>
        <a:custGeom>
          <a:avLst/>
          <a:gdLst/>
          <a:ahLst/>
          <a:cxnLst/>
          <a:rect l="0" t="0" r="0" b="0"/>
          <a:pathLst>
            <a:path>
              <a:moveTo>
                <a:pt x="4330259" y="1496305"/>
              </a:moveTo>
              <a:arcTo wR="2226734" hR="2226734" stAng="20451056" swAng="79856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264FB-1D79-4448-BF0E-15ABF121F75A}">
      <dsp:nvSpPr>
        <dsp:cNvPr id="0" name=""/>
        <dsp:cNvSpPr/>
      </dsp:nvSpPr>
      <dsp:spPr>
        <a:xfrm>
          <a:off x="5005842" y="2291450"/>
          <a:ext cx="2145038" cy="158785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за использованием радиоэлектронных средств и высокочастотных устройств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0,9</a:t>
          </a: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ru-KG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83355" y="2368963"/>
        <a:ext cx="1990012" cy="1432832"/>
      </dsp:txXfrm>
    </dsp:sp>
    <dsp:sp modelId="{E01BC307-734B-45CB-BD4C-5BBE3BFF5AFB}">
      <dsp:nvSpPr>
        <dsp:cNvPr id="0" name=""/>
        <dsp:cNvSpPr/>
      </dsp:nvSpPr>
      <dsp:spPr>
        <a:xfrm>
          <a:off x="1269839" y="1696650"/>
          <a:ext cx="4453468" cy="4453468"/>
        </a:xfrm>
        <a:custGeom>
          <a:avLst/>
          <a:gdLst/>
          <a:ahLst/>
          <a:cxnLst/>
          <a:rect l="0" t="0" r="0" b="0"/>
          <a:pathLst>
            <a:path>
              <a:moveTo>
                <a:pt x="4453052" y="2183716"/>
              </a:moveTo>
              <a:arcTo wR="2226734" hR="2226734" stAng="21533583" swAng="160066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FD9C0-E6EC-4551-8F44-E776B7BF6C35}">
      <dsp:nvSpPr>
        <dsp:cNvPr id="0" name=""/>
        <dsp:cNvSpPr/>
      </dsp:nvSpPr>
      <dsp:spPr>
        <a:xfrm>
          <a:off x="4486260" y="3985094"/>
          <a:ext cx="1491519" cy="9439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Прочие услуги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0,0</a:t>
          </a: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en-US" sz="1200" b="1" i="0" u="none" strike="noStrike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32339" y="4031173"/>
        <a:ext cx="1399361" cy="851776"/>
      </dsp:txXfrm>
    </dsp:sp>
    <dsp:sp modelId="{2D507589-D1E3-4897-AF37-DD6D21580816}">
      <dsp:nvSpPr>
        <dsp:cNvPr id="0" name=""/>
        <dsp:cNvSpPr/>
      </dsp:nvSpPr>
      <dsp:spPr>
        <a:xfrm>
          <a:off x="1903059" y="380039"/>
          <a:ext cx="4453468" cy="4453468"/>
        </a:xfrm>
        <a:custGeom>
          <a:avLst/>
          <a:gdLst/>
          <a:ahLst/>
          <a:cxnLst/>
          <a:rect l="0" t="0" r="0" b="0"/>
          <a:pathLst>
            <a:path>
              <a:moveTo>
                <a:pt x="2576920" y="4425760"/>
              </a:moveTo>
              <a:arcTo wR="2226734" hR="2226734" stAng="4857111" swAng="96588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A1C8D-E30F-4ED1-BA5E-8852B6044F2D}">
      <dsp:nvSpPr>
        <dsp:cNvPr id="0" name=""/>
        <dsp:cNvSpPr/>
      </dsp:nvSpPr>
      <dsp:spPr>
        <a:xfrm>
          <a:off x="2032443" y="4010610"/>
          <a:ext cx="1817738" cy="11709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Услуги  по доступу к сети  Интернет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54,0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 %</a:t>
          </a:r>
        </a:p>
      </dsp:txBody>
      <dsp:txXfrm>
        <a:off x="2089606" y="4067773"/>
        <a:ext cx="1703412" cy="1056659"/>
      </dsp:txXfrm>
    </dsp:sp>
    <dsp:sp modelId="{DDED9F27-E88B-4A14-96B1-164AF8F83C74}">
      <dsp:nvSpPr>
        <dsp:cNvPr id="0" name=""/>
        <dsp:cNvSpPr/>
      </dsp:nvSpPr>
      <dsp:spPr>
        <a:xfrm>
          <a:off x="1680722" y="363151"/>
          <a:ext cx="4453468" cy="4453468"/>
        </a:xfrm>
        <a:custGeom>
          <a:avLst/>
          <a:gdLst/>
          <a:ahLst/>
          <a:cxnLst/>
          <a:rect l="0" t="0" r="0" b="0"/>
          <a:pathLst>
            <a:path>
              <a:moveTo>
                <a:pt x="508823" y="3643465"/>
              </a:moveTo>
              <a:arcTo wR="2226734" hR="2226734" stAng="8429292" swAng="78584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E1C033-949B-4D65-BB17-8DCDCBF8F4FC}">
      <dsp:nvSpPr>
        <dsp:cNvPr id="0" name=""/>
        <dsp:cNvSpPr/>
      </dsp:nvSpPr>
      <dsp:spPr>
        <a:xfrm>
          <a:off x="807467" y="2594930"/>
          <a:ext cx="1858167" cy="9808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Трансляция  радио - и телевизионных программ</a:t>
          </a: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2,0</a:t>
          </a: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%</a:t>
          </a:r>
          <a:endParaRPr lang="en-US" sz="1200" b="1" i="0" u="none" strike="noStrike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5350" y="2642813"/>
        <a:ext cx="1762401" cy="885132"/>
      </dsp:txXfrm>
    </dsp:sp>
    <dsp:sp modelId="{934CE23D-9B87-490D-8368-AB1F5F313A26}">
      <dsp:nvSpPr>
        <dsp:cNvPr id="0" name=""/>
        <dsp:cNvSpPr/>
      </dsp:nvSpPr>
      <dsp:spPr>
        <a:xfrm>
          <a:off x="1619456" y="-150571"/>
          <a:ext cx="4453468" cy="4453468"/>
        </a:xfrm>
        <a:custGeom>
          <a:avLst/>
          <a:gdLst/>
          <a:ahLst/>
          <a:cxnLst/>
          <a:rect l="0" t="0" r="0" b="0"/>
          <a:pathLst>
            <a:path>
              <a:moveTo>
                <a:pt x="60531" y="2742400"/>
              </a:moveTo>
              <a:arcTo wR="2226734" hR="2226734" stAng="9996594" swAng="48281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3DD01-C247-4D67-AED9-2F03B3AC4220}">
      <dsp:nvSpPr>
        <dsp:cNvPr id="0" name=""/>
        <dsp:cNvSpPr/>
      </dsp:nvSpPr>
      <dsp:spPr>
        <a:xfrm>
          <a:off x="693363" y="910202"/>
          <a:ext cx="2281539" cy="13701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Международная  и междугородная телефонная связь</a:t>
          </a: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0,3 %</a:t>
          </a:r>
        </a:p>
      </dsp:txBody>
      <dsp:txXfrm>
        <a:off x="760248" y="977087"/>
        <a:ext cx="2147769" cy="1236372"/>
      </dsp:txXfrm>
    </dsp:sp>
    <dsp:sp modelId="{1986E64F-F9BA-4EC7-974C-FDD81DF01A99}">
      <dsp:nvSpPr>
        <dsp:cNvPr id="0" name=""/>
        <dsp:cNvSpPr/>
      </dsp:nvSpPr>
      <dsp:spPr>
        <a:xfrm>
          <a:off x="1052441" y="701015"/>
          <a:ext cx="4453468" cy="4453468"/>
        </a:xfrm>
        <a:custGeom>
          <a:avLst/>
          <a:gdLst/>
          <a:ahLst/>
          <a:cxnLst/>
          <a:rect l="0" t="0" r="0" b="0"/>
          <a:pathLst>
            <a:path>
              <a:moveTo>
                <a:pt x="1286583" y="208204"/>
              </a:moveTo>
              <a:arcTo wR="2226734" hR="2226734" stAng="14701546" swAng="35173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10.07.24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5.svg"/><Relationship Id="rId15" Type="http://schemas.openxmlformats.org/officeDocument/2006/relationships/image" Target="../media/image1.jpe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661072"/>
          </a:xfrm>
        </p:spPr>
        <p:txBody>
          <a:bodyPr>
            <a:normAutofit/>
          </a:bodyPr>
          <a:lstStyle/>
          <a:p>
            <a:r>
              <a:rPr lang="ru-RU" sz="4000" b="1" dirty="0"/>
              <a:t>Об услугах связи в 2023 году и первом полугодии 2024 года</a:t>
            </a:r>
            <a:endParaRPr lang="ky-KG" sz="4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1390"/>
            <a:ext cx="9144000" cy="1655762"/>
          </a:xfrm>
        </p:spPr>
        <p:txBody>
          <a:bodyPr/>
          <a:lstStyle/>
          <a:p>
            <a:r>
              <a:rPr lang="ru-RU" dirty="0" err="1"/>
              <a:t>Текеева</a:t>
            </a:r>
            <a:r>
              <a:rPr lang="ru-RU" dirty="0"/>
              <a:t> Л.А., начальник управления статистики потребительского рынка, информационно-коммуникационных технологий и туризма</a:t>
            </a:r>
          </a:p>
          <a:p>
            <a:r>
              <a:rPr lang="ru-RU" dirty="0"/>
              <a:t>10 июля 2024г.</a:t>
            </a:r>
            <a:endParaRPr lang="ky-KG" dirty="0"/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30278277-93A1-4DFA-9106-A603E1F3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5" y="319747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DBA25-CDE8-4983-89AD-CC2A6B2D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733"/>
            <a:ext cx="10515600" cy="1325563"/>
          </a:xfrm>
        </p:spPr>
        <p:txBody>
          <a:bodyPr/>
          <a:lstStyle/>
          <a:p>
            <a:pPr algn="ctr"/>
            <a:r>
              <a:rPr lang="ky-KG" sz="3600" dirty="0">
                <a:latin typeface="Arial" panose="020B0604020202020204" pitchFamily="34" charset="0"/>
                <a:cs typeface="Arial" panose="020B0604020202020204" pitchFamily="34" charset="0"/>
              </a:rPr>
              <a:t>Доходы от оказания услуг связи</a:t>
            </a:r>
            <a:br>
              <a:rPr lang="ky-K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80E1E07-4BF5-4361-853B-EE7DE5791D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48181"/>
              </p:ext>
            </p:extLst>
          </p:nvPr>
        </p:nvGraphicFramePr>
        <p:xfrm>
          <a:off x="838200" y="1098958"/>
          <a:ext cx="10515600" cy="5394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9054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9ECAA01-D15F-4DBE-BF65-19746FAA9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581177"/>
              </p:ext>
            </p:extLst>
          </p:nvPr>
        </p:nvGraphicFramePr>
        <p:xfrm>
          <a:off x="203201" y="127000"/>
          <a:ext cx="11671301" cy="627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399">
                  <a:extLst>
                    <a:ext uri="{9D8B030D-6E8A-4147-A177-3AD203B41FA5}">
                      <a16:colId xmlns:a16="http://schemas.microsoft.com/office/drawing/2014/main" val="2091993978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1945357401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486863676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3407063690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1129348872"/>
                    </a:ext>
                  </a:extLst>
                </a:gridCol>
              </a:tblGrid>
              <a:tr h="429520">
                <a:tc>
                  <a:txBody>
                    <a:bodyPr/>
                    <a:lstStyle/>
                    <a:p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32444"/>
                  </a:ext>
                </a:extLst>
              </a:tr>
              <a:tr h="458548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связи- всего </a:t>
                      </a:r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сомов)</a:t>
                      </a:r>
                      <a:endParaRPr lang="ky-KG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22 614,1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25 759,8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29 656,7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33 541,0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677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услуги телеграфной связи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95913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услуги телефонной связи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в том числе: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342,1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52523"/>
                  </a:ext>
                </a:extLst>
              </a:tr>
              <a:tr h="2936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междугородная телефонная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824424"/>
                  </a:ext>
                </a:extLst>
              </a:tr>
              <a:tr h="27711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международная телефонная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62273"/>
                  </a:ext>
                </a:extLst>
              </a:tr>
              <a:tr h="32773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городская и сельская телефонная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73978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услуги по трансляции звуковых 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телевизионных программ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914,1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686,0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075531"/>
                  </a:ext>
                </a:extLst>
              </a:tr>
              <a:tr h="42285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сотовая подвижная электросвязь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10 899,2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12 438,0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13 446,8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14 094,3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07162"/>
                  </a:ext>
                </a:extLst>
              </a:tr>
              <a:tr h="90826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услуги передачи данных: доступ к сети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Интернет, телематические услуги, услуги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присоединения и пропуска трафика 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9 057,6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10 623,6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14 644,4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18 101,7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89521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контроль по использованию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радиоэлектронных средств 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высокочастотных устройств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1 283,2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849333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прочие виды услуг связи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44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4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291B5-EF33-4825-4E7D-6C62D37F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797" y="326007"/>
            <a:ext cx="7043949" cy="903881"/>
          </a:xfrm>
        </p:spPr>
        <p:txBody>
          <a:bodyPr>
            <a:normAutofit/>
          </a:bodyPr>
          <a:lstStyle/>
          <a:p>
            <a:pPr algn="ctr"/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Структура услуг связи в 2023 году</a:t>
            </a:r>
            <a:endParaRPr lang="ru-KG" sz="2800" b="1" dirty="0"/>
          </a:p>
        </p:txBody>
      </p:sp>
      <p:pic>
        <p:nvPicPr>
          <p:cNvPr id="4" name="Рисунок 3" descr="Центр обработки вызовов со сплошной заливкой">
            <a:extLst>
              <a:ext uri="{FF2B5EF4-FFF2-40B4-BE49-F238E27FC236}">
                <a16:creationId xmlns:a16="http://schemas.microsoft.com/office/drawing/2014/main" id="{55C5113F-3C07-02BC-FEE2-3E17D9011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7404" y="3267501"/>
            <a:ext cx="914400" cy="914400"/>
          </a:xfrm>
          <a:prstGeom prst="rect">
            <a:avLst/>
          </a:prstGeom>
        </p:spPr>
      </p:pic>
      <p:pic>
        <p:nvPicPr>
          <p:cNvPr id="6" name="Рисунок 5" descr="Электронная почта со сплошной заливкой">
            <a:extLst>
              <a:ext uri="{FF2B5EF4-FFF2-40B4-BE49-F238E27FC236}">
                <a16:creationId xmlns:a16="http://schemas.microsoft.com/office/drawing/2014/main" id="{51FD56D1-60D8-BD75-9FC6-8ECBD408F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2397" y="404364"/>
            <a:ext cx="914400" cy="914400"/>
          </a:xfrm>
          <a:prstGeom prst="rect">
            <a:avLst/>
          </a:prstGeom>
        </p:spPr>
      </p:pic>
      <p:pic>
        <p:nvPicPr>
          <p:cNvPr id="8" name="Рисунок 7" descr="Отправить со сплошной заливкой">
            <a:extLst>
              <a:ext uri="{FF2B5EF4-FFF2-40B4-BE49-F238E27FC236}">
                <a16:creationId xmlns:a16="http://schemas.microsoft.com/office/drawing/2014/main" id="{F4F93A78-92D6-1E07-7E62-EB8D477ACC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14054" y="1611596"/>
            <a:ext cx="914400" cy="1042618"/>
          </a:xfrm>
          <a:prstGeom prst="rect">
            <a:avLst/>
          </a:prstGeom>
        </p:spPr>
      </p:pic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C314D186-BC7A-87DC-4D28-3A03E956F41E}"/>
              </a:ext>
            </a:extLst>
          </p:cNvPr>
          <p:cNvGraphicFramePr/>
          <p:nvPr/>
        </p:nvGraphicFramePr>
        <p:xfrm>
          <a:off x="2471254" y="1490133"/>
          <a:ext cx="7958349" cy="5019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4" name="Рисунок 13" descr="Динамик телефона  со сплошной заливкой">
            <a:extLst>
              <a:ext uri="{FF2B5EF4-FFF2-40B4-BE49-F238E27FC236}">
                <a16:creationId xmlns:a16="http://schemas.microsoft.com/office/drawing/2014/main" id="{84FEA4EC-3EBC-F977-0DC1-53AC0ADD18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2286" y="1484542"/>
            <a:ext cx="914400" cy="914400"/>
          </a:xfrm>
          <a:prstGeom prst="rect">
            <a:avLst/>
          </a:prstGeom>
        </p:spPr>
      </p:pic>
      <p:pic>
        <p:nvPicPr>
          <p:cNvPr id="15" name="Picture 4" descr="logo NSC">
            <a:extLst>
              <a:ext uri="{FF2B5EF4-FFF2-40B4-BE49-F238E27FC236}">
                <a16:creationId xmlns:a16="http://schemas.microsoft.com/office/drawing/2014/main" id="{321240EF-C360-7CCD-ADB3-B8544728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893778" y="60127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96142F0-75E6-C4EC-86AC-49AFE8668E25}"/>
              </a:ext>
            </a:extLst>
          </p:cNvPr>
          <p:cNvSpPr txBox="1"/>
          <p:nvPr/>
        </p:nvSpPr>
        <p:spPr>
          <a:xfrm>
            <a:off x="9236467" y="6420116"/>
            <a:ext cx="2702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ru-KG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02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77F88-D2E0-483E-B7D0-FFE6A5CD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62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Количество  абонентов стационарной и мобильной телефонных сетей</a:t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(тысяч) </a:t>
            </a:r>
            <a:br>
              <a:rPr lang="ru-RU" sz="22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Службы по регулированию и надзору в отрасли  связи при Министерстве цифрового развития  Кыргызской Республики</a:t>
            </a:r>
            <a:endParaRPr lang="ky-KG" sz="22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9C77383-817B-4BE6-B101-281FCF0AB9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241905"/>
              </p:ext>
            </p:extLst>
          </p:nvPr>
        </p:nvGraphicFramePr>
        <p:xfrm>
          <a:off x="838200" y="1817236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1503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6BC9B-3B35-4D63-BF35-414C81EC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4559"/>
          </a:xfrm>
        </p:spPr>
        <p:txBody>
          <a:bodyPr/>
          <a:lstStyle/>
          <a:p>
            <a:pPr algn="ctr"/>
            <a: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  <a:t>Число абонентов связи</a:t>
            </a:r>
            <a:r>
              <a:rPr lang="ky-KG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ky-K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000" i="1" dirty="0">
                <a:latin typeface="Arial" panose="020B0604020202020204" pitchFamily="34" charset="0"/>
                <a:cs typeface="Arial" panose="020B0604020202020204" pitchFamily="34" charset="0"/>
              </a:rPr>
              <a:t>(на тысячу населения)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B8D9211-8E6E-4194-ABB4-7E2B146B83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791454"/>
              </p:ext>
            </p:extLst>
          </p:nvPr>
        </p:nvGraphicFramePr>
        <p:xfrm>
          <a:off x="838200" y="1308682"/>
          <a:ext cx="10515600" cy="5461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9678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7D28E0D-5067-4BC8-9DAF-D97084F17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01539"/>
              </p:ext>
            </p:extLst>
          </p:nvPr>
        </p:nvGraphicFramePr>
        <p:xfrm>
          <a:off x="880844" y="192948"/>
          <a:ext cx="10905690" cy="5991312"/>
        </p:xfrm>
        <a:graphic>
          <a:graphicData uri="http://schemas.openxmlformats.org/drawingml/2006/table">
            <a:tbl>
              <a:tblPr/>
              <a:tblGrid>
                <a:gridCol w="2915958">
                  <a:extLst>
                    <a:ext uri="{9D8B030D-6E8A-4147-A177-3AD203B41FA5}">
                      <a16:colId xmlns:a16="http://schemas.microsoft.com/office/drawing/2014/main" val="1935325544"/>
                    </a:ext>
                  </a:extLst>
                </a:gridCol>
                <a:gridCol w="991427">
                  <a:extLst>
                    <a:ext uri="{9D8B030D-6E8A-4147-A177-3AD203B41FA5}">
                      <a16:colId xmlns:a16="http://schemas.microsoft.com/office/drawing/2014/main" val="2566887022"/>
                    </a:ext>
                  </a:extLst>
                </a:gridCol>
                <a:gridCol w="1244143">
                  <a:extLst>
                    <a:ext uri="{9D8B030D-6E8A-4147-A177-3AD203B41FA5}">
                      <a16:colId xmlns:a16="http://schemas.microsoft.com/office/drawing/2014/main" val="4084802294"/>
                    </a:ext>
                  </a:extLst>
                </a:gridCol>
                <a:gridCol w="447114">
                  <a:extLst>
                    <a:ext uri="{9D8B030D-6E8A-4147-A177-3AD203B41FA5}">
                      <a16:colId xmlns:a16="http://schemas.microsoft.com/office/drawing/2014/main" val="2856482576"/>
                    </a:ext>
                  </a:extLst>
                </a:gridCol>
                <a:gridCol w="1244143">
                  <a:extLst>
                    <a:ext uri="{9D8B030D-6E8A-4147-A177-3AD203B41FA5}">
                      <a16:colId xmlns:a16="http://schemas.microsoft.com/office/drawing/2014/main" val="1572324744"/>
                    </a:ext>
                  </a:extLst>
                </a:gridCol>
                <a:gridCol w="1244143">
                  <a:extLst>
                    <a:ext uri="{9D8B030D-6E8A-4147-A177-3AD203B41FA5}">
                      <a16:colId xmlns:a16="http://schemas.microsoft.com/office/drawing/2014/main" val="1107118111"/>
                    </a:ext>
                  </a:extLst>
                </a:gridCol>
                <a:gridCol w="330476">
                  <a:extLst>
                    <a:ext uri="{9D8B030D-6E8A-4147-A177-3AD203B41FA5}">
                      <a16:colId xmlns:a16="http://schemas.microsoft.com/office/drawing/2014/main" val="1031477715"/>
                    </a:ext>
                  </a:extLst>
                </a:gridCol>
                <a:gridCol w="1244143">
                  <a:extLst>
                    <a:ext uri="{9D8B030D-6E8A-4147-A177-3AD203B41FA5}">
                      <a16:colId xmlns:a16="http://schemas.microsoft.com/office/drawing/2014/main" val="1882345646"/>
                    </a:ext>
                  </a:extLst>
                </a:gridCol>
                <a:gridCol w="1244143">
                  <a:extLst>
                    <a:ext uri="{9D8B030D-6E8A-4147-A177-3AD203B41FA5}">
                      <a16:colId xmlns:a16="http://schemas.microsoft.com/office/drawing/2014/main" val="1222103427"/>
                    </a:ext>
                  </a:extLst>
                </a:gridCol>
              </a:tblGrid>
              <a:tr h="3264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Доходы от услуг связи, млн. сомов 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516218"/>
                  </a:ext>
                </a:extLst>
              </a:tr>
              <a:tr h="478733">
                <a:tc row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связи - всего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т.ч. услуги населению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услуг населению, %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87670"/>
                  </a:ext>
                </a:extLst>
              </a:tr>
              <a:tr h="478733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262930"/>
                  </a:ext>
                </a:extLst>
              </a:tr>
              <a:tr h="435212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29 659,7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33 541,0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26 721,5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469646"/>
                  </a:ext>
                </a:extLst>
              </a:tr>
              <a:tr h="435212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Документальная (телеграфная)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730190"/>
                  </a:ext>
                </a:extLst>
              </a:tr>
              <a:tr h="48961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Телефонная междугородная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88664"/>
                  </a:ext>
                </a:extLst>
              </a:tr>
              <a:tr h="48961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Телефонная международная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537430"/>
                  </a:ext>
                </a:extLst>
              </a:tr>
              <a:tr h="413451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Городская и сельская телефонная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986428"/>
                  </a:ext>
                </a:extLst>
              </a:tr>
              <a:tr h="45471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Радиосвязь, радиовещание и телевидение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894,3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724677"/>
                  </a:ext>
                </a:extLst>
              </a:tr>
              <a:tr h="67808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по использованию радиоэлектронных средств и высокочастотных устройств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8607594"/>
                  </a:ext>
                </a:extLst>
              </a:tr>
              <a:tr h="45471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обеспечению к сети  Интернет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14 644,4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18 101,7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10 783,1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13 146,0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666134"/>
                  </a:ext>
                </a:extLst>
              </a:tr>
              <a:tr h="435212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сотовой подвижной электросвязи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13 446,8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14 094,3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11 711,5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13 379,3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33532"/>
                  </a:ext>
                </a:extLst>
              </a:tr>
              <a:tr h="421612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услуги связи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28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AE787652-0818-404E-843C-703667E06B1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3661527"/>
              </p:ext>
            </p:extLst>
          </p:nvPr>
        </p:nvGraphicFramePr>
        <p:xfrm>
          <a:off x="839788" y="469783"/>
          <a:ext cx="5157787" cy="592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DE1CBA82-81DD-4162-9685-FB38FBCBB9F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31268834"/>
              </p:ext>
            </p:extLst>
          </p:nvPr>
        </p:nvGraphicFramePr>
        <p:xfrm>
          <a:off x="6172200" y="536895"/>
          <a:ext cx="5183188" cy="565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E1CBA82-81DD-4162-9685-FB38FBCBB9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282371"/>
              </p:ext>
            </p:extLst>
          </p:nvPr>
        </p:nvGraphicFramePr>
        <p:xfrm>
          <a:off x="6811861" y="398477"/>
          <a:ext cx="4647499" cy="592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1881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15942-C09E-AC4B-C0F1-1297EF727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281987" cy="226278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Спасибо за внимание! 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ru-KG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000D25-C0EB-8C50-7F00-8D869F784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4" y="4777379"/>
            <a:ext cx="7738694" cy="1126283"/>
          </a:xfrm>
        </p:spPr>
        <p:txBody>
          <a:bodyPr>
            <a:normAutofit/>
          </a:bodyPr>
          <a:lstStyle/>
          <a:p>
            <a:pPr algn="ctr"/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ru-KG" sz="32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2C4C0A66-1570-D2CD-033B-2E17B408B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262" y="494951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177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500</Words>
  <Application>Microsoft Office PowerPoint</Application>
  <PresentationFormat>Широкоэкранный</PresentationFormat>
  <Paragraphs>202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Times New Roman</vt:lpstr>
      <vt:lpstr>Тема Office</vt:lpstr>
      <vt:lpstr>Об услугах связи в 2023 году и первом полугодии 2024 года</vt:lpstr>
      <vt:lpstr>Доходы от оказания услуг связи  </vt:lpstr>
      <vt:lpstr>Презентация PowerPoint</vt:lpstr>
      <vt:lpstr>     Структура услуг связи в 2023 году</vt:lpstr>
      <vt:lpstr>Количество  абонентов стационарной и мобильной телефонных сетей (тысяч)  по данным Службы по регулированию и надзору в отрасли  связи при Министерстве цифрового развития  Кыргызской Республики</vt:lpstr>
      <vt:lpstr>Число абонентов связи  (на тысячу населения)</vt:lpstr>
      <vt:lpstr>Презентация PowerPoint</vt:lpstr>
      <vt:lpstr>Презентация PowerPoint</vt:lpstr>
      <vt:lpstr>Спасибо за внимание!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80</cp:revision>
  <cp:lastPrinted>2024-07-10T07:12:16Z</cp:lastPrinted>
  <dcterms:created xsi:type="dcterms:W3CDTF">2022-07-25T13:40:24Z</dcterms:created>
  <dcterms:modified xsi:type="dcterms:W3CDTF">2024-07-10T07:27:36Z</dcterms:modified>
</cp:coreProperties>
</file>