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62" r:id="rId3"/>
    <p:sldId id="273" r:id="rId4"/>
    <p:sldId id="288" r:id="rId5"/>
    <p:sldId id="263" r:id="rId6"/>
    <p:sldId id="277" r:id="rId7"/>
    <p:sldId id="289" r:id="rId8"/>
    <p:sldId id="292" r:id="rId9"/>
    <p:sldId id="290" r:id="rId10"/>
    <p:sldId id="291" r:id="rId11"/>
    <p:sldId id="272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73"/>
            <p14:sldId id="288"/>
            <p14:sldId id="263"/>
            <p14:sldId id="277"/>
            <p14:sldId id="289"/>
            <p14:sldId id="292"/>
            <p14:sldId id="290"/>
            <p14:sldId id="291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59A3"/>
    <a:srgbClr val="6699FF"/>
    <a:srgbClr val="0057A3"/>
    <a:srgbClr val="0066FF"/>
    <a:srgbClr val="0099FF"/>
    <a:srgbClr val="00437A"/>
    <a:srgbClr val="3486CE"/>
    <a:srgbClr val="0000FF"/>
    <a:srgbClr val="1C2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58839" autoAdjust="0"/>
  </p:normalViewPr>
  <p:slideViewPr>
    <p:cSldViewPr snapToGrid="0">
      <p:cViewPr varScale="1">
        <p:scale>
          <a:sx n="58" d="100"/>
          <a:sy n="58" d="100"/>
        </p:scale>
        <p:origin x="102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Для всего населения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Для всего населения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C9-4019-B386-E38D2985F936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C9-4019-B386-E38D2985F936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3C9-4019-B386-E38D2985F936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3C9-4019-B386-E38D2985F9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  <c:pt idx="3">
                  <c:v>Налоги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16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6-43A0-9E59-6E4CF4F1F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18824508012981"/>
          <c:y val="0.27184959438275708"/>
          <c:w val="0.39481175491987025"/>
          <c:h val="0.64008964204403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Трудоспособное население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Трудоспособное население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2A-4796-B27C-5A0D13FE6A6C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2A-4796-B27C-5A0D13FE6A6C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42A-4796-B27C-5A0D13FE6A6C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42A-4796-B27C-5A0D13FE6A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  <c:pt idx="3">
                  <c:v>Налоги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</c:v>
                </c:pt>
                <c:pt idx="1">
                  <c:v>17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2A-4796-B27C-5A0D13FE6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522331933657269"/>
          <c:y val="0.1943514441477435"/>
          <c:w val="0.38520527392622794"/>
          <c:h val="0.64342627335684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Пенсионеры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Пенсионеры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88-4CF7-B6C9-C9D1425C10BA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88-4CF7-B6C9-C9D1425C10BA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88-4CF7-B6C9-C9D1425C10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10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88-4CF7-B6C9-C9D1425C1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055961106296727"/>
          <c:y val="0.35478547057737303"/>
          <c:w val="0.39986898344667543"/>
          <c:h val="0.51602278178037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Дети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EE-4F38-A82A-4E5813F068D4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EE-4F38-A82A-4E5813F068D4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EE-4F38-A82A-4E5813F06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Продукты питания</c:v>
                </c:pt>
                <c:pt idx="1">
                  <c:v>Непродовольственные товары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</c:v>
                </c:pt>
                <c:pt idx="1">
                  <c:v>16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EE-4F38-A82A-4E5813F06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185260910796744"/>
          <c:y val="0.35778013999150637"/>
          <c:w val="0.38612960213682346"/>
          <c:h val="0.577365203650524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46799274121824E-2"/>
          <c:y val="6.4618716199992113E-2"/>
          <c:w val="0.96817879694250597"/>
          <c:h val="0.80564435492830555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8.557660352276499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78-4F93-9B7D-3B54D56EA48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'Прожиточный минимум'!$K$4:$W$4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'Прожиточный минимум'!$K$6:$W$6</c:f>
              <c:numCache>
                <c:formatCode>0.00</c:formatCode>
                <c:ptCount val="13"/>
                <c:pt idx="0">
                  <c:v>4599.21</c:v>
                </c:pt>
                <c:pt idx="1">
                  <c:v>4981.51</c:v>
                </c:pt>
                <c:pt idx="2">
                  <c:v>5182.99</c:v>
                </c:pt>
                <c:pt idx="3">
                  <c:v>4794.34</c:v>
                </c:pt>
                <c:pt idx="4">
                  <c:v>4900.79</c:v>
                </c:pt>
                <c:pt idx="5">
                  <c:v>4792.54</c:v>
                </c:pt>
                <c:pt idx="6">
                  <c:v>4806.32</c:v>
                </c:pt>
                <c:pt idx="7">
                  <c:v>5358.53</c:v>
                </c:pt>
                <c:pt idx="8" formatCode="General">
                  <c:v>6268.31</c:v>
                </c:pt>
                <c:pt idx="9" formatCode="General">
                  <c:v>7178.32</c:v>
                </c:pt>
                <c:pt idx="10" formatCode="General">
                  <c:v>7681.54</c:v>
                </c:pt>
                <c:pt idx="11" formatCode="General">
                  <c:v>7963.72</c:v>
                </c:pt>
                <c:pt idx="12" formatCode="General">
                  <c:v>8697.32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9-498F-B165-B970FD991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7688"/>
        <c:axId val="2070653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'Прожиточный минимум'!$K$4:$W$4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  <c:pt idx="11">
                        <c:v>2024</c:v>
                      </c:pt>
                      <c:pt idx="1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'Прожиточный минимум'!$K$5:$W$5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ABF9-498F-B165-B970FD991BFE}"/>
                  </c:ext>
                </c:extLst>
              </c15:ser>
            </c15:filteredBarSeries>
          </c:ext>
        </c:extLst>
      </c:barChart>
      <c:catAx>
        <c:axId val="20706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207065336"/>
        <c:crosses val="autoZero"/>
        <c:auto val="1"/>
        <c:lblAlgn val="ctr"/>
        <c:lblOffset val="100"/>
        <c:noMultiLvlLbl val="0"/>
      </c:catAx>
      <c:valAx>
        <c:axId val="207065336"/>
        <c:scaling>
          <c:orientation val="minMax"/>
        </c:scaling>
        <c:delete val="1"/>
        <c:axPos val="l"/>
        <c:numFmt formatCode="0" sourceLinked="0"/>
        <c:majorTickMark val="none"/>
        <c:minorTickMark val="none"/>
        <c:tickLblPos val="nextTo"/>
        <c:crossAx val="207067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b="1"/>
      </a:pPr>
      <a:endParaRPr lang="ru-KG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Лист1!$M$7</c:f>
              <c:strCache>
                <c:ptCount val="1"/>
                <c:pt idx="0">
                  <c:v>Продовольственные товары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Дети                </c:v>
                </c:pt>
                <c:pt idx="1">
                  <c:v>Население пенсионного возраста</c:v>
                </c:pt>
                <c:pt idx="2">
                  <c:v>Население трудоспособного возраста</c:v>
                </c:pt>
                <c:pt idx="3">
                  <c:v>Все население</c:v>
                </c:pt>
              </c:strCache>
            </c:strRef>
          </c:cat>
          <c:val>
            <c:numRef>
              <c:f>Лист1!$N$7:$Q$7</c:f>
              <c:numCache>
                <c:formatCode>#,##0.00</c:formatCode>
                <c:ptCount val="4"/>
                <c:pt idx="0">
                  <c:v>5239.1400000000003</c:v>
                </c:pt>
                <c:pt idx="1">
                  <c:v>5389.56</c:v>
                </c:pt>
                <c:pt idx="2">
                  <c:v>5940.37</c:v>
                </c:pt>
                <c:pt idx="3">
                  <c:v>5653.26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D-4C25-917E-65D042473450}"/>
            </c:ext>
          </c:extLst>
        </c:ser>
        <c:ser>
          <c:idx val="1"/>
          <c:order val="1"/>
          <c:tx>
            <c:strRef>
              <c:f>Лист1!$M$8</c:f>
              <c:strCache>
                <c:ptCount val="1"/>
                <c:pt idx="0">
                  <c:v>Прожиточный минимум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Лист1!$N$5:$Q$6</c:f>
              <c:strCache>
                <c:ptCount val="4"/>
                <c:pt idx="0">
                  <c:v>Дети                </c:v>
                </c:pt>
                <c:pt idx="1">
                  <c:v>Население пенсионного возраста</c:v>
                </c:pt>
                <c:pt idx="2">
                  <c:v>Население трудоспособного возраста</c:v>
                </c:pt>
                <c:pt idx="3">
                  <c:v>Все население</c:v>
                </c:pt>
              </c:strCache>
            </c:strRef>
          </c:cat>
          <c:val>
            <c:numRef>
              <c:f>Лист1!$N$8:$Q$8</c:f>
              <c:numCache>
                <c:formatCode>General</c:formatCode>
                <c:ptCount val="4"/>
                <c:pt idx="0">
                  <c:v>7379.07</c:v>
                </c:pt>
                <c:pt idx="1">
                  <c:v>7699.36</c:v>
                </c:pt>
                <c:pt idx="2">
                  <c:v>9738.2900000000009</c:v>
                </c:pt>
                <c:pt idx="3">
                  <c:v>8697.32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DD-4C25-917E-65D042473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7180127"/>
        <c:axId val="1337174847"/>
      </c:barChart>
      <c:catAx>
        <c:axId val="1337180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7174847"/>
        <c:crosses val="autoZero"/>
        <c:auto val="1"/>
        <c:lblAlgn val="ctr"/>
        <c:lblOffset val="100"/>
        <c:noMultiLvlLbl val="0"/>
      </c:catAx>
      <c:valAx>
        <c:axId val="1337174847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718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rgbClr val="002060"/>
          </a:solidFill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34-4E94-8993-E03299CF1C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Лист1!$C$37:$C$46</c:f>
              <c:strCache>
                <c:ptCount val="10"/>
                <c:pt idx="0">
                  <c:v>   Иссык-Кульская область</c:v>
                </c:pt>
                <c:pt idx="1">
                  <c:v>   Ошская область</c:v>
                </c:pt>
                <c:pt idx="2">
                  <c:v>   Чуйская область</c:v>
                </c:pt>
                <c:pt idx="3">
                  <c:v>   Таласская область</c:v>
                </c:pt>
                <c:pt idx="4">
                  <c:v>   Баткенская область</c:v>
                </c:pt>
                <c:pt idx="5">
                  <c:v>   Нарынская область</c:v>
                </c:pt>
                <c:pt idx="6">
                  <c:v>   г. Ош</c:v>
                </c:pt>
                <c:pt idx="7">
                  <c:v>Кыргызская Республика</c:v>
                </c:pt>
                <c:pt idx="8">
                  <c:v>   Джалал-Абадская область</c:v>
                </c:pt>
                <c:pt idx="9">
                  <c:v>   г.Бишкек</c:v>
                </c:pt>
              </c:strCache>
            </c:strRef>
          </c:cat>
          <c:val>
            <c:numRef>
              <c:f>Лист1!$D$37:$D$46</c:f>
              <c:numCache>
                <c:formatCode>#,##0.00</c:formatCode>
                <c:ptCount val="10"/>
                <c:pt idx="0">
                  <c:v>7908.1</c:v>
                </c:pt>
                <c:pt idx="1">
                  <c:v>7960.28</c:v>
                </c:pt>
                <c:pt idx="2">
                  <c:v>8096.98</c:v>
                </c:pt>
                <c:pt idx="3">
                  <c:v>8150.95</c:v>
                </c:pt>
                <c:pt idx="4">
                  <c:v>8226.7999999999993</c:v>
                </c:pt>
                <c:pt idx="5">
                  <c:v>8462.9</c:v>
                </c:pt>
                <c:pt idx="6">
                  <c:v>8538.7800000000007</c:v>
                </c:pt>
                <c:pt idx="7">
                  <c:v>8697.32</c:v>
                </c:pt>
                <c:pt idx="8">
                  <c:v>8981.2099999999991</c:v>
                </c:pt>
                <c:pt idx="9">
                  <c:v>8984.1200000000008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1-4234-ADB9-4DD102FD8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2491551"/>
        <c:axId val="1332492031"/>
      </c:barChart>
      <c:catAx>
        <c:axId val="1332491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1332492031"/>
        <c:crosses val="autoZero"/>
        <c:auto val="1"/>
        <c:lblAlgn val="ctr"/>
        <c:lblOffset val="100"/>
        <c:noMultiLvlLbl val="0"/>
      </c:catAx>
      <c:valAx>
        <c:axId val="1332492031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332491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921F2-F1C7-4419-B022-F85DE441B1D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G"/>
        </a:p>
      </dgm:t>
    </dgm:pt>
    <dgm:pt modelId="{CEA6BA7F-6074-4445-A670-D6CB3ACDC127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baseline="0" dirty="0">
              <a:solidFill>
                <a:srgbClr val="00437A"/>
              </a:solidFill>
            </a:rPr>
            <a:t>Закон Кыргызской Республики от 26 мая 2009г. №170 «О гарантированных государственных минимальных социальных стандартах»</a:t>
          </a:r>
          <a:endParaRPr lang="ru-KG" sz="2000" dirty="0">
            <a:solidFill>
              <a:srgbClr val="00437A"/>
            </a:solidFill>
          </a:endParaRPr>
        </a:p>
      </dgm:t>
    </dgm:pt>
    <dgm:pt modelId="{A1FF3E48-6FD2-4EB2-935E-B8C3993E9BF3}" type="parTrans" cxnId="{31B29CE8-015C-4A1A-8D2A-EF8A310A67E1}">
      <dgm:prSet/>
      <dgm:spPr/>
      <dgm:t>
        <a:bodyPr/>
        <a:lstStyle/>
        <a:p>
          <a:endParaRPr lang="ru-KG" sz="2000"/>
        </a:p>
      </dgm:t>
    </dgm:pt>
    <dgm:pt modelId="{D0678E4D-FDD4-46BC-A1B1-85310914D8C5}" type="sibTrans" cxnId="{31B29CE8-015C-4A1A-8D2A-EF8A310A67E1}">
      <dgm:prSet/>
      <dgm:spPr/>
      <dgm:t>
        <a:bodyPr/>
        <a:lstStyle/>
        <a:p>
          <a:endParaRPr lang="ru-KG" sz="2000"/>
        </a:p>
      </dgm:t>
    </dgm:pt>
    <dgm:pt modelId="{B64C5933-6BA0-4135-93E6-2405DCABBD81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Постановление Правительства Кыргызской Республики от 6 ноября 2009 года № 694 «Об утверждении структуры прожиточного минимума (ПМ) для основных социально-демографических групп населения»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gm:t>
    </dgm:pt>
    <dgm:pt modelId="{22C6CCB0-0113-4DC3-88E3-76DB075F3C63}" type="parTrans" cxnId="{722B7348-0CF5-4514-9A55-63411B06F8E7}">
      <dgm:prSet/>
      <dgm:spPr/>
      <dgm:t>
        <a:bodyPr/>
        <a:lstStyle/>
        <a:p>
          <a:endParaRPr lang="ru-KG" sz="2000"/>
        </a:p>
      </dgm:t>
    </dgm:pt>
    <dgm:pt modelId="{5FDEED1B-5A41-4607-B5A8-921F0D98323C}" type="sibTrans" cxnId="{722B7348-0CF5-4514-9A55-63411B06F8E7}">
      <dgm:prSet/>
      <dgm:spPr/>
      <dgm:t>
        <a:bodyPr/>
        <a:lstStyle/>
        <a:p>
          <a:endParaRPr lang="ru-KG" sz="2000"/>
        </a:p>
      </dgm:t>
    </dgm:pt>
    <dgm:pt modelId="{4293CA95-C76A-4337-941E-427283DF12D1}" type="pres">
      <dgm:prSet presAssocID="{3E5921F2-F1C7-4419-B022-F85DE441B1D5}" presName="Name0" presStyleCnt="0">
        <dgm:presLayoutVars>
          <dgm:dir/>
          <dgm:resizeHandles val="exact"/>
        </dgm:presLayoutVars>
      </dgm:prSet>
      <dgm:spPr/>
    </dgm:pt>
    <dgm:pt modelId="{B7655B58-AB89-48BD-B883-B65BF571F78D}" type="pres">
      <dgm:prSet presAssocID="{CEA6BA7F-6074-4445-A670-D6CB3ACDC127}" presName="composite" presStyleCnt="0"/>
      <dgm:spPr/>
    </dgm:pt>
    <dgm:pt modelId="{B0563CFF-6934-43D1-B649-1B790873BFDB}" type="pres">
      <dgm:prSet presAssocID="{CEA6BA7F-6074-4445-A670-D6CB3ACDC127}" presName="rect1" presStyleLbl="trAlignAcc1" presStyleIdx="0" presStyleCnt="2" custScaleX="132459">
        <dgm:presLayoutVars>
          <dgm:bulletEnabled val="1"/>
        </dgm:presLayoutVars>
      </dgm:prSet>
      <dgm:spPr/>
    </dgm:pt>
    <dgm:pt modelId="{CC953A80-19A2-4ADA-85F5-6C2E88656185}" type="pres">
      <dgm:prSet presAssocID="{CEA6BA7F-6074-4445-A670-D6CB3ACDC127}" presName="rect2" presStyleLbl="fgImgPlace1" presStyleIdx="0" presStyleCnt="2" custScaleX="69921" custScaleY="58128" custLinFactNeighborX="-70160" custLinFactNeighborY="874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 descr="Абстрактная визуализация стеклянных узлов и сетки"/>
        </a:ext>
      </dgm:extLst>
    </dgm:pt>
    <dgm:pt modelId="{1232139F-C10E-462A-B083-417BD55D0C38}" type="pres">
      <dgm:prSet presAssocID="{D0678E4D-FDD4-46BC-A1B1-85310914D8C5}" presName="sibTrans" presStyleCnt="0"/>
      <dgm:spPr/>
    </dgm:pt>
    <dgm:pt modelId="{89B9EAF2-D152-4C8B-B3B4-E8C21078AA73}" type="pres">
      <dgm:prSet presAssocID="{B64C5933-6BA0-4135-93E6-2405DCABBD81}" presName="composite" presStyleCnt="0"/>
      <dgm:spPr/>
    </dgm:pt>
    <dgm:pt modelId="{C35DA969-4D6B-4FF8-B3DD-760E59B48838}" type="pres">
      <dgm:prSet presAssocID="{B64C5933-6BA0-4135-93E6-2405DCABBD81}" presName="rect1" presStyleLbl="trAlignAcc1" presStyleIdx="1" presStyleCnt="2" custScaleX="132459">
        <dgm:presLayoutVars>
          <dgm:bulletEnabled val="1"/>
        </dgm:presLayoutVars>
      </dgm:prSet>
      <dgm:spPr/>
    </dgm:pt>
    <dgm:pt modelId="{A403ABD2-E012-45A7-A047-5974F88A1625}" type="pres">
      <dgm:prSet presAssocID="{B64C5933-6BA0-4135-93E6-2405DCABBD81}" presName="rect2" presStyleLbl="fgImgPlace1" presStyleIdx="1" presStyleCnt="2" custScaleX="68438" custScaleY="59400" custLinFactNeighborX="-70815" custLinFactNeighborY="3497"/>
      <dgm:spPr>
        <a:solidFill>
          <a:srgbClr val="0059A3"/>
        </a:solidFill>
      </dgm:spPr>
    </dgm:pt>
  </dgm:ptLst>
  <dgm:cxnLst>
    <dgm:cxn modelId="{722B7348-0CF5-4514-9A55-63411B06F8E7}" srcId="{3E5921F2-F1C7-4419-B022-F85DE441B1D5}" destId="{B64C5933-6BA0-4135-93E6-2405DCABBD81}" srcOrd="1" destOrd="0" parTransId="{22C6CCB0-0113-4DC3-88E3-76DB075F3C63}" sibTransId="{5FDEED1B-5A41-4607-B5A8-921F0D98323C}"/>
    <dgm:cxn modelId="{193C8278-91EB-4365-88B8-2F31C78F742A}" type="presOf" srcId="{B64C5933-6BA0-4135-93E6-2405DCABBD81}" destId="{C35DA969-4D6B-4FF8-B3DD-760E59B48838}" srcOrd="0" destOrd="0" presId="urn:microsoft.com/office/officeart/2008/layout/PictureStrips"/>
    <dgm:cxn modelId="{6BD5FE80-1069-48F8-BB25-58E33DB8DC51}" type="presOf" srcId="{CEA6BA7F-6074-4445-A670-D6CB3ACDC127}" destId="{B0563CFF-6934-43D1-B649-1B790873BFDB}" srcOrd="0" destOrd="0" presId="urn:microsoft.com/office/officeart/2008/layout/PictureStrips"/>
    <dgm:cxn modelId="{887CA19B-A312-4CE8-A412-1C035DD054CF}" type="presOf" srcId="{3E5921F2-F1C7-4419-B022-F85DE441B1D5}" destId="{4293CA95-C76A-4337-941E-427283DF12D1}" srcOrd="0" destOrd="0" presId="urn:microsoft.com/office/officeart/2008/layout/PictureStrips"/>
    <dgm:cxn modelId="{31B29CE8-015C-4A1A-8D2A-EF8A310A67E1}" srcId="{3E5921F2-F1C7-4419-B022-F85DE441B1D5}" destId="{CEA6BA7F-6074-4445-A670-D6CB3ACDC127}" srcOrd="0" destOrd="0" parTransId="{A1FF3E48-6FD2-4EB2-935E-B8C3993E9BF3}" sibTransId="{D0678E4D-FDD4-46BC-A1B1-85310914D8C5}"/>
    <dgm:cxn modelId="{F46675B9-B789-4606-9666-659BB3760AE8}" type="presParOf" srcId="{4293CA95-C76A-4337-941E-427283DF12D1}" destId="{B7655B58-AB89-48BD-B883-B65BF571F78D}" srcOrd="0" destOrd="0" presId="urn:microsoft.com/office/officeart/2008/layout/PictureStrips"/>
    <dgm:cxn modelId="{F56AA69B-A08F-4C68-995A-3F63D727E364}" type="presParOf" srcId="{B7655B58-AB89-48BD-B883-B65BF571F78D}" destId="{B0563CFF-6934-43D1-B649-1B790873BFDB}" srcOrd="0" destOrd="0" presId="urn:microsoft.com/office/officeart/2008/layout/PictureStrips"/>
    <dgm:cxn modelId="{54EE76DD-FCCA-45A9-B6C5-BBD4FA76F614}" type="presParOf" srcId="{B7655B58-AB89-48BD-B883-B65BF571F78D}" destId="{CC953A80-19A2-4ADA-85F5-6C2E88656185}" srcOrd="1" destOrd="0" presId="urn:microsoft.com/office/officeart/2008/layout/PictureStrips"/>
    <dgm:cxn modelId="{64474518-A43A-44B9-A53D-3823172D22BB}" type="presParOf" srcId="{4293CA95-C76A-4337-941E-427283DF12D1}" destId="{1232139F-C10E-462A-B083-417BD55D0C38}" srcOrd="1" destOrd="0" presId="urn:microsoft.com/office/officeart/2008/layout/PictureStrips"/>
    <dgm:cxn modelId="{6F7C24F0-41F2-4FF7-BDA4-EDDD9AEBF30A}" type="presParOf" srcId="{4293CA95-C76A-4337-941E-427283DF12D1}" destId="{89B9EAF2-D152-4C8B-B3B4-E8C21078AA73}" srcOrd="2" destOrd="0" presId="urn:microsoft.com/office/officeart/2008/layout/PictureStrips"/>
    <dgm:cxn modelId="{E46F872F-3000-43F3-BD53-391B28452330}" type="presParOf" srcId="{89B9EAF2-D152-4C8B-B3B4-E8C21078AA73}" destId="{C35DA969-4D6B-4FF8-B3DD-760E59B48838}" srcOrd="0" destOrd="0" presId="urn:microsoft.com/office/officeart/2008/layout/PictureStrips"/>
    <dgm:cxn modelId="{1DAA4A8C-835B-49E7-B361-6A3306382541}" type="presParOf" srcId="{89B9EAF2-D152-4C8B-B3B4-E8C21078AA73}" destId="{A403ABD2-E012-45A7-A047-5974F88A16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47B607-D2FB-484E-BEB3-2DA3D70B747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KG"/>
        </a:p>
      </dgm:t>
    </dgm:pt>
    <dgm:pt modelId="{16935CF9-5BFC-4FDB-AF2B-71BD9355E977}">
      <dgm:prSet custT="1"/>
      <dgm:spPr>
        <a:xfrm>
          <a:off x="1450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 среднем на душу населения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23327F9F-52F1-430F-BB72-32C8CCB12EB4}" type="parTrans" cxnId="{15F07856-BA1F-469F-848A-6315F2A6E4FF}">
      <dgm:prSet/>
      <dgm:spPr/>
      <dgm:t>
        <a:bodyPr/>
        <a:lstStyle/>
        <a:p>
          <a:endParaRPr lang="ru-KG"/>
        </a:p>
      </dgm:t>
    </dgm:pt>
    <dgm:pt modelId="{1A1193E2-C349-4065-ADF9-76C27CDB4C6E}" type="sibTrans" cxnId="{15F07856-BA1F-469F-848A-6315F2A6E4FF}">
      <dgm:prSet/>
      <dgm:spPr/>
      <dgm:t>
        <a:bodyPr/>
        <a:lstStyle/>
        <a:p>
          <a:endParaRPr lang="ru-KG"/>
        </a:p>
      </dgm:t>
    </dgm:pt>
    <dgm:pt modelId="{6FD29713-D507-4F6D-A342-6235A2712763}">
      <dgm:prSet custT="1"/>
      <dgm:spPr>
        <a:xfrm>
          <a:off x="2084907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трудоспособного возраста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C97444CF-8AE9-44D0-848D-A9062DB4F80D}" type="parTrans" cxnId="{ADB7A0F6-0483-4371-9AAA-2B5D8D19975A}">
      <dgm:prSet/>
      <dgm:spPr/>
      <dgm:t>
        <a:bodyPr/>
        <a:lstStyle/>
        <a:p>
          <a:endParaRPr lang="ru-KG"/>
        </a:p>
      </dgm:t>
    </dgm:pt>
    <dgm:pt modelId="{F3921AF9-55F4-413A-9482-98A4327C8245}" type="sibTrans" cxnId="{ADB7A0F6-0483-4371-9AAA-2B5D8D19975A}">
      <dgm:prSet/>
      <dgm:spPr/>
      <dgm:t>
        <a:bodyPr/>
        <a:lstStyle/>
        <a:p>
          <a:endParaRPr lang="ru-KG"/>
        </a:p>
      </dgm:t>
    </dgm:pt>
    <dgm:pt modelId="{8BA7D113-08B0-426E-926A-1BB5F58B3A02}">
      <dgm:prSet custT="1"/>
      <dgm:spPr>
        <a:xfrm>
          <a:off x="2418260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ky-KG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М</a:t>
          </a:r>
          <a:r>
            <a:rPr lang="ru-RU" sz="16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ужчины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5DB54B80-3203-45E2-9EC3-1FA4F764CAAB}" type="parTrans" cxnId="{CAFD088D-7870-4B35-859A-D4B136CBE9A3}">
      <dgm:prSet/>
      <dgm:spPr>
        <a:xfrm>
          <a:off x="2251583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0F09590D-20E9-4624-9CA2-E19ABEFAA647}" type="sibTrans" cxnId="{CAFD088D-7870-4B35-859A-D4B136CBE9A3}">
      <dgm:prSet/>
      <dgm:spPr/>
      <dgm:t>
        <a:bodyPr/>
        <a:lstStyle/>
        <a:p>
          <a:endParaRPr lang="ru-KG"/>
        </a:p>
      </dgm:t>
    </dgm:pt>
    <dgm:pt modelId="{07D9128B-A7A1-479A-8639-917476B68FA4}">
      <dgm:prSet custT="1"/>
      <dgm:spPr>
        <a:xfrm>
          <a:off x="2418260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Женщины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834ECD1B-6517-405A-B22E-50AE35EFDF60}" type="parTrans" cxnId="{7B1A129F-42E0-48E4-A39C-8533F304944F}">
      <dgm:prSet/>
      <dgm:spPr>
        <a:xfrm>
          <a:off x="2251583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1A06337D-CF2F-441E-92E0-9FBF1B1AFB52}" type="sibTrans" cxnId="{7B1A129F-42E0-48E4-A39C-8533F304944F}">
      <dgm:prSet/>
      <dgm:spPr/>
      <dgm:t>
        <a:bodyPr/>
        <a:lstStyle/>
        <a:p>
          <a:endParaRPr lang="ru-KG"/>
        </a:p>
      </dgm:t>
    </dgm:pt>
    <dgm:pt modelId="{B195322E-65F6-4D7B-87F0-1D919140973E}">
      <dgm:prSet custT="1"/>
      <dgm:spPr>
        <a:xfrm>
          <a:off x="4168364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старше трудоспособного возраста</a:t>
          </a:r>
          <a:endParaRPr lang="ru-KG" sz="1800" b="1" dirty="0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8FFB8443-FACF-4448-BFE5-E40DD54140BC}" type="parTrans" cxnId="{5AE07223-B4CA-4349-9CEB-8DE7CBA7C7BD}">
      <dgm:prSet/>
      <dgm:spPr/>
      <dgm:t>
        <a:bodyPr/>
        <a:lstStyle/>
        <a:p>
          <a:endParaRPr lang="ru-KG"/>
        </a:p>
      </dgm:t>
    </dgm:pt>
    <dgm:pt modelId="{E0B25F0B-4FF5-4E3A-92A3-09CAD9DACA9D}" type="sibTrans" cxnId="{5AE07223-B4CA-4349-9CEB-8DE7CBA7C7BD}">
      <dgm:prSet/>
      <dgm:spPr/>
      <dgm:t>
        <a:bodyPr/>
        <a:lstStyle/>
        <a:p>
          <a:endParaRPr lang="ru-KG"/>
        </a:p>
      </dgm:t>
    </dgm:pt>
    <dgm:pt modelId="{A3A52F57-12BA-4352-93E6-24876569724D}">
      <dgm:prSet custT="1"/>
      <dgm:spPr>
        <a:xfrm>
          <a:off x="6251821" y="35873"/>
          <a:ext cx="1666765" cy="833382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800" b="1">
              <a:solidFill>
                <a:schemeClr val="bg1"/>
              </a:solidFill>
              <a:latin typeface="+mj-lt"/>
              <a:ea typeface="+mn-ea"/>
              <a:cs typeface="+mn-cs"/>
            </a:rPr>
            <a:t>Дети </a:t>
          </a:r>
          <a:endParaRPr lang="ru-KG" sz="1800" b="1">
            <a:solidFill>
              <a:schemeClr val="bg1"/>
            </a:solidFill>
            <a:latin typeface="+mj-lt"/>
            <a:ea typeface="+mn-ea"/>
            <a:cs typeface="+mn-cs"/>
          </a:endParaRPr>
        </a:p>
      </dgm:t>
    </dgm:pt>
    <dgm:pt modelId="{D7DB4A90-2648-4D0A-8BDF-C0B5085700A0}" type="parTrans" cxnId="{27D70C7A-38CB-4FFA-9780-3AD05BC42135}">
      <dgm:prSet/>
      <dgm:spPr/>
      <dgm:t>
        <a:bodyPr/>
        <a:lstStyle/>
        <a:p>
          <a:endParaRPr lang="ru-KG"/>
        </a:p>
      </dgm:t>
    </dgm:pt>
    <dgm:pt modelId="{ADE22DAD-C810-4AB3-B446-F7FD0AA751AB}" type="sibTrans" cxnId="{27D70C7A-38CB-4FFA-9780-3AD05BC42135}">
      <dgm:prSet/>
      <dgm:spPr/>
      <dgm:t>
        <a:bodyPr/>
        <a:lstStyle/>
        <a:p>
          <a:endParaRPr lang="ru-KG"/>
        </a:p>
      </dgm:t>
    </dgm:pt>
    <dgm:pt modelId="{143FB313-E2F9-4A2A-991C-BE5F46440587}">
      <dgm:prSet custT="1"/>
      <dgm:spPr>
        <a:xfrm>
          <a:off x="6585174" y="1077601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лет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A145817-ED86-4E55-976F-48BB918DAF67}" type="parTrans" cxnId="{1DBCF9DA-A2AE-4EC1-9298-AD2B74C00754}">
      <dgm:prSet/>
      <dgm:spPr>
        <a:xfrm>
          <a:off x="6418497" y="869256"/>
          <a:ext cx="166676" cy="625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DF075F3E-3AAF-4C7E-92A2-B0102339060E}" type="sibTrans" cxnId="{1DBCF9DA-A2AE-4EC1-9298-AD2B74C00754}">
      <dgm:prSet/>
      <dgm:spPr/>
      <dgm:t>
        <a:bodyPr/>
        <a:lstStyle/>
        <a:p>
          <a:endParaRPr lang="ru-KG"/>
        </a:p>
      </dgm:t>
    </dgm:pt>
    <dgm:pt modelId="{822A7FB3-3480-4B26-8FF7-6E6C116D0F79}">
      <dgm:prSet custT="1"/>
      <dgm:spPr>
        <a:xfrm>
          <a:off x="6585174" y="2119330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лет</a:t>
          </a:r>
          <a:endParaRPr lang="ru-KG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AA588DC4-326F-447C-BB4D-93732E82FB06}" type="parTrans" cxnId="{B7C8FBA6-8988-4627-95ED-3D4006EEC34E}">
      <dgm:prSet/>
      <dgm:spPr>
        <a:xfrm>
          <a:off x="6418497" y="869256"/>
          <a:ext cx="166676" cy="1666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A0956869-15E6-44C9-94BA-B94CCD09CF21}" type="sibTrans" cxnId="{B7C8FBA6-8988-4627-95ED-3D4006EEC34E}">
      <dgm:prSet/>
      <dgm:spPr/>
      <dgm:t>
        <a:bodyPr/>
        <a:lstStyle/>
        <a:p>
          <a:endParaRPr lang="ru-KG"/>
        </a:p>
      </dgm:t>
    </dgm:pt>
    <dgm:pt modelId="{64F359D7-D947-4DA9-990C-6BEC6503275B}">
      <dgm:prSet custT="1"/>
      <dgm:spPr>
        <a:xfrm>
          <a:off x="6585174" y="3161058"/>
          <a:ext cx="1333412" cy="83338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лет</a:t>
          </a:r>
          <a:endParaRPr lang="ru-KG" sz="16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B4638E9B-83F6-4B04-8250-F7072D065A1D}" type="parTrans" cxnId="{E8613CEA-FF91-48A5-9669-D45ED3C533C0}">
      <dgm:prSet/>
      <dgm:spPr>
        <a:xfrm>
          <a:off x="6418497" y="869256"/>
          <a:ext cx="166676" cy="2708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KG"/>
        </a:p>
      </dgm:t>
    </dgm:pt>
    <dgm:pt modelId="{F132A518-870D-4389-9E6E-56FFF27CDE89}" type="sibTrans" cxnId="{E8613CEA-FF91-48A5-9669-D45ED3C533C0}">
      <dgm:prSet/>
      <dgm:spPr/>
      <dgm:t>
        <a:bodyPr/>
        <a:lstStyle/>
        <a:p>
          <a:endParaRPr lang="ru-KG"/>
        </a:p>
      </dgm:t>
    </dgm:pt>
    <dgm:pt modelId="{1C1FE0F9-8635-45D6-9DBE-D509E7E45194}" type="pres">
      <dgm:prSet presAssocID="{C047B607-D2FB-484E-BEB3-2DA3D70B74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14BCE5-D113-458A-929F-1AA013C8346E}" type="pres">
      <dgm:prSet presAssocID="{16935CF9-5BFC-4FDB-AF2B-71BD9355E977}" presName="root" presStyleCnt="0"/>
      <dgm:spPr/>
    </dgm:pt>
    <dgm:pt modelId="{B516F304-0527-4856-A7F4-8EADA4BCEB84}" type="pres">
      <dgm:prSet presAssocID="{16935CF9-5BFC-4FDB-AF2B-71BD9355E977}" presName="rootComposite" presStyleCnt="0"/>
      <dgm:spPr/>
    </dgm:pt>
    <dgm:pt modelId="{4083E067-4785-4CCC-A43C-9B0E9D501BD8}" type="pres">
      <dgm:prSet presAssocID="{16935CF9-5BFC-4FDB-AF2B-71BD9355E977}" presName="rootText" presStyleLbl="node1" presStyleIdx="0" presStyleCnt="4" custScaleX="145869" custScaleY="128635"/>
      <dgm:spPr/>
    </dgm:pt>
    <dgm:pt modelId="{7F16C152-B0C3-4214-A30A-1A9335FBEE46}" type="pres">
      <dgm:prSet presAssocID="{16935CF9-5BFC-4FDB-AF2B-71BD9355E977}" presName="rootConnector" presStyleLbl="node1" presStyleIdx="0" presStyleCnt="4"/>
      <dgm:spPr/>
    </dgm:pt>
    <dgm:pt modelId="{04D916AC-2EF2-4E82-B533-30EE016412B7}" type="pres">
      <dgm:prSet presAssocID="{16935CF9-5BFC-4FDB-AF2B-71BD9355E977}" presName="childShape" presStyleCnt="0"/>
      <dgm:spPr/>
    </dgm:pt>
    <dgm:pt modelId="{31783909-95B8-48BF-AF78-04E62B8F5FCF}" type="pres">
      <dgm:prSet presAssocID="{6FD29713-D507-4F6D-A342-6235A2712763}" presName="root" presStyleCnt="0"/>
      <dgm:spPr/>
    </dgm:pt>
    <dgm:pt modelId="{F1BA2A72-4804-4083-AA29-99E3083DFB18}" type="pres">
      <dgm:prSet presAssocID="{6FD29713-D507-4F6D-A342-6235A2712763}" presName="rootComposite" presStyleCnt="0"/>
      <dgm:spPr/>
    </dgm:pt>
    <dgm:pt modelId="{B56BAEF8-6545-4EDA-A043-04DB365BFACC}" type="pres">
      <dgm:prSet presAssocID="{6FD29713-D507-4F6D-A342-6235A2712763}" presName="rootText" presStyleLbl="node1" presStyleIdx="1" presStyleCnt="4" custScaleX="145869" custScaleY="128635"/>
      <dgm:spPr/>
    </dgm:pt>
    <dgm:pt modelId="{2AC9857D-CA9E-471A-92D3-FAA13AAE3DA0}" type="pres">
      <dgm:prSet presAssocID="{6FD29713-D507-4F6D-A342-6235A2712763}" presName="rootConnector" presStyleLbl="node1" presStyleIdx="1" presStyleCnt="4"/>
      <dgm:spPr/>
    </dgm:pt>
    <dgm:pt modelId="{EA77CCD0-3213-4699-AC32-245384FC36FA}" type="pres">
      <dgm:prSet presAssocID="{6FD29713-D507-4F6D-A342-6235A2712763}" presName="childShape" presStyleCnt="0"/>
      <dgm:spPr/>
    </dgm:pt>
    <dgm:pt modelId="{B46522BB-9315-459C-88A3-ED7CDFA0BED9}" type="pres">
      <dgm:prSet presAssocID="{5DB54B80-3203-45E2-9EC3-1FA4F764CAAB}" presName="Name13" presStyleLbl="parChTrans1D2" presStyleIdx="0" presStyleCnt="5"/>
      <dgm:spPr/>
    </dgm:pt>
    <dgm:pt modelId="{BD8EDACF-8111-4E8E-8BC2-94CD4AC3996C}" type="pres">
      <dgm:prSet presAssocID="{8BA7D113-08B0-426E-926A-1BB5F58B3A02}" presName="childText" presStyleLbl="bgAcc1" presStyleIdx="0" presStyleCnt="5">
        <dgm:presLayoutVars>
          <dgm:bulletEnabled val="1"/>
        </dgm:presLayoutVars>
      </dgm:prSet>
      <dgm:spPr/>
    </dgm:pt>
    <dgm:pt modelId="{D0598243-3721-480A-84AD-CCC7234AF530}" type="pres">
      <dgm:prSet presAssocID="{834ECD1B-6517-405A-B22E-50AE35EFDF60}" presName="Name13" presStyleLbl="parChTrans1D2" presStyleIdx="1" presStyleCnt="5"/>
      <dgm:spPr/>
    </dgm:pt>
    <dgm:pt modelId="{56DC43D5-2AA2-4C0E-AF98-CEB29C7EFCCE}" type="pres">
      <dgm:prSet presAssocID="{07D9128B-A7A1-479A-8639-917476B68FA4}" presName="childText" presStyleLbl="bgAcc1" presStyleIdx="1" presStyleCnt="5">
        <dgm:presLayoutVars>
          <dgm:bulletEnabled val="1"/>
        </dgm:presLayoutVars>
      </dgm:prSet>
      <dgm:spPr/>
    </dgm:pt>
    <dgm:pt modelId="{9DA3E825-6FAC-410C-986A-46F9A8D07742}" type="pres">
      <dgm:prSet presAssocID="{B195322E-65F6-4D7B-87F0-1D919140973E}" presName="root" presStyleCnt="0"/>
      <dgm:spPr/>
    </dgm:pt>
    <dgm:pt modelId="{2AF94868-D3CC-4A2A-BD86-99523201F858}" type="pres">
      <dgm:prSet presAssocID="{B195322E-65F6-4D7B-87F0-1D919140973E}" presName="rootComposite" presStyleCnt="0"/>
      <dgm:spPr/>
    </dgm:pt>
    <dgm:pt modelId="{A3F3F84A-DB73-40F7-8FD1-43ECCF5D747F}" type="pres">
      <dgm:prSet presAssocID="{B195322E-65F6-4D7B-87F0-1D919140973E}" presName="rootText" presStyleLbl="node1" presStyleIdx="2" presStyleCnt="4" custScaleX="145869" custScaleY="128635"/>
      <dgm:spPr/>
    </dgm:pt>
    <dgm:pt modelId="{8E1C6B4F-F129-4B06-AB98-EBDFA4DC2200}" type="pres">
      <dgm:prSet presAssocID="{B195322E-65F6-4D7B-87F0-1D919140973E}" presName="rootConnector" presStyleLbl="node1" presStyleIdx="2" presStyleCnt="4"/>
      <dgm:spPr/>
    </dgm:pt>
    <dgm:pt modelId="{8D7EFBBF-1744-4FFC-9BD1-8D42F9081CFA}" type="pres">
      <dgm:prSet presAssocID="{B195322E-65F6-4D7B-87F0-1D919140973E}" presName="childShape" presStyleCnt="0"/>
      <dgm:spPr/>
    </dgm:pt>
    <dgm:pt modelId="{8E00952F-3426-4762-A342-566B79090541}" type="pres">
      <dgm:prSet presAssocID="{A3A52F57-12BA-4352-93E6-24876569724D}" presName="root" presStyleCnt="0"/>
      <dgm:spPr/>
    </dgm:pt>
    <dgm:pt modelId="{A9F70763-E827-4199-AD18-9EE4F0C3A821}" type="pres">
      <dgm:prSet presAssocID="{A3A52F57-12BA-4352-93E6-24876569724D}" presName="rootComposite" presStyleCnt="0"/>
      <dgm:spPr/>
    </dgm:pt>
    <dgm:pt modelId="{F0ADC667-26DD-4C6A-B30B-8F30E1D4DDEC}" type="pres">
      <dgm:prSet presAssocID="{A3A52F57-12BA-4352-93E6-24876569724D}" presName="rootText" presStyleLbl="node1" presStyleIdx="3" presStyleCnt="4" custScaleX="145869" custScaleY="128635"/>
      <dgm:spPr/>
    </dgm:pt>
    <dgm:pt modelId="{3CC8A7CF-16D7-4C39-A225-264608D3088E}" type="pres">
      <dgm:prSet presAssocID="{A3A52F57-12BA-4352-93E6-24876569724D}" presName="rootConnector" presStyleLbl="node1" presStyleIdx="3" presStyleCnt="4"/>
      <dgm:spPr/>
    </dgm:pt>
    <dgm:pt modelId="{A7ED04D4-584F-4D0E-9340-B0ED55F1496F}" type="pres">
      <dgm:prSet presAssocID="{A3A52F57-12BA-4352-93E6-24876569724D}" presName="childShape" presStyleCnt="0"/>
      <dgm:spPr/>
    </dgm:pt>
    <dgm:pt modelId="{AC881A21-FFD8-44ED-9C1B-BAB1C25A5DCC}" type="pres">
      <dgm:prSet presAssocID="{EA145817-ED86-4E55-976F-48BB918DAF67}" presName="Name13" presStyleLbl="parChTrans1D2" presStyleIdx="2" presStyleCnt="5"/>
      <dgm:spPr/>
    </dgm:pt>
    <dgm:pt modelId="{C5108032-28DE-4202-9C8A-03FCC2B4801F}" type="pres">
      <dgm:prSet presAssocID="{143FB313-E2F9-4A2A-991C-BE5F46440587}" presName="childText" presStyleLbl="bgAcc1" presStyleIdx="2" presStyleCnt="5">
        <dgm:presLayoutVars>
          <dgm:bulletEnabled val="1"/>
        </dgm:presLayoutVars>
      </dgm:prSet>
      <dgm:spPr/>
    </dgm:pt>
    <dgm:pt modelId="{4031F6A1-458F-48AA-A0CE-5A6256BC6997}" type="pres">
      <dgm:prSet presAssocID="{AA588DC4-326F-447C-BB4D-93732E82FB06}" presName="Name13" presStyleLbl="parChTrans1D2" presStyleIdx="3" presStyleCnt="5"/>
      <dgm:spPr/>
    </dgm:pt>
    <dgm:pt modelId="{5DC6936A-0F79-46BE-AC2D-B038FD61BB5E}" type="pres">
      <dgm:prSet presAssocID="{822A7FB3-3480-4B26-8FF7-6E6C116D0F79}" presName="childText" presStyleLbl="bgAcc1" presStyleIdx="3" presStyleCnt="5">
        <dgm:presLayoutVars>
          <dgm:bulletEnabled val="1"/>
        </dgm:presLayoutVars>
      </dgm:prSet>
      <dgm:spPr/>
    </dgm:pt>
    <dgm:pt modelId="{6AFC1489-C0D9-42C6-9242-578EB473F79C}" type="pres">
      <dgm:prSet presAssocID="{B4638E9B-83F6-4B04-8250-F7072D065A1D}" presName="Name13" presStyleLbl="parChTrans1D2" presStyleIdx="4" presStyleCnt="5"/>
      <dgm:spPr/>
    </dgm:pt>
    <dgm:pt modelId="{2D7BB622-646B-4BAB-8EB9-4E94BAD1783E}" type="pres">
      <dgm:prSet presAssocID="{64F359D7-D947-4DA9-990C-6BEC6503275B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17BC6101-3877-45F8-B2B7-6883524656A3}" type="presOf" srcId="{07D9128B-A7A1-479A-8639-917476B68FA4}" destId="{56DC43D5-2AA2-4C0E-AF98-CEB29C7EFCCE}" srcOrd="0" destOrd="0" presId="urn:microsoft.com/office/officeart/2005/8/layout/hierarchy3"/>
    <dgm:cxn modelId="{5047A604-940B-44DD-B0B5-E0196C84B97C}" type="presOf" srcId="{A3A52F57-12BA-4352-93E6-24876569724D}" destId="{F0ADC667-26DD-4C6A-B30B-8F30E1D4DDEC}" srcOrd="0" destOrd="0" presId="urn:microsoft.com/office/officeart/2005/8/layout/hierarchy3"/>
    <dgm:cxn modelId="{EDC3E10A-D03C-48B9-9034-0F9D33C472ED}" type="presOf" srcId="{B195322E-65F6-4D7B-87F0-1D919140973E}" destId="{8E1C6B4F-F129-4B06-AB98-EBDFA4DC2200}" srcOrd="1" destOrd="0" presId="urn:microsoft.com/office/officeart/2005/8/layout/hierarchy3"/>
    <dgm:cxn modelId="{1EBDAA0E-C3FF-44F2-BA0E-FC53EC714BA3}" type="presOf" srcId="{AA588DC4-326F-447C-BB4D-93732E82FB06}" destId="{4031F6A1-458F-48AA-A0CE-5A6256BC6997}" srcOrd="0" destOrd="0" presId="urn:microsoft.com/office/officeart/2005/8/layout/hierarchy3"/>
    <dgm:cxn modelId="{13F3D81D-9D64-4DA1-AD7C-16D04BFFD1D7}" type="presOf" srcId="{834ECD1B-6517-405A-B22E-50AE35EFDF60}" destId="{D0598243-3721-480A-84AD-CCC7234AF530}" srcOrd="0" destOrd="0" presId="urn:microsoft.com/office/officeart/2005/8/layout/hierarchy3"/>
    <dgm:cxn modelId="{5AE07223-B4CA-4349-9CEB-8DE7CBA7C7BD}" srcId="{C047B607-D2FB-484E-BEB3-2DA3D70B747B}" destId="{B195322E-65F6-4D7B-87F0-1D919140973E}" srcOrd="2" destOrd="0" parTransId="{8FFB8443-FACF-4448-BFE5-E40DD54140BC}" sibTransId="{E0B25F0B-4FF5-4E3A-92A3-09CAD9DACA9D}"/>
    <dgm:cxn modelId="{68506F2A-A9DA-4A75-AA5C-844D63C0EA78}" type="presOf" srcId="{822A7FB3-3480-4B26-8FF7-6E6C116D0F79}" destId="{5DC6936A-0F79-46BE-AC2D-B038FD61BB5E}" srcOrd="0" destOrd="0" presId="urn:microsoft.com/office/officeart/2005/8/layout/hierarchy3"/>
    <dgm:cxn modelId="{DAB96131-0B26-4137-B4DF-31376FCDA0B6}" type="presOf" srcId="{C047B607-D2FB-484E-BEB3-2DA3D70B747B}" destId="{1C1FE0F9-8635-45D6-9DBE-D509E7E45194}" srcOrd="0" destOrd="0" presId="urn:microsoft.com/office/officeart/2005/8/layout/hierarchy3"/>
    <dgm:cxn modelId="{FA4BDE39-CB55-4A62-8BDC-9139B78E0B92}" type="presOf" srcId="{6FD29713-D507-4F6D-A342-6235A2712763}" destId="{2AC9857D-CA9E-471A-92D3-FAA13AAE3DA0}" srcOrd="1" destOrd="0" presId="urn:microsoft.com/office/officeart/2005/8/layout/hierarchy3"/>
    <dgm:cxn modelId="{EBCF1A4E-B009-4FBF-B51E-835D9117C180}" type="presOf" srcId="{6FD29713-D507-4F6D-A342-6235A2712763}" destId="{B56BAEF8-6545-4EDA-A043-04DB365BFACC}" srcOrd="0" destOrd="0" presId="urn:microsoft.com/office/officeart/2005/8/layout/hierarchy3"/>
    <dgm:cxn modelId="{15F07856-BA1F-469F-848A-6315F2A6E4FF}" srcId="{C047B607-D2FB-484E-BEB3-2DA3D70B747B}" destId="{16935CF9-5BFC-4FDB-AF2B-71BD9355E977}" srcOrd="0" destOrd="0" parTransId="{23327F9F-52F1-430F-BB72-32C8CCB12EB4}" sibTransId="{1A1193E2-C349-4065-ADF9-76C27CDB4C6E}"/>
    <dgm:cxn modelId="{B72EE379-3DA4-4188-B01C-95F9256D564E}" type="presOf" srcId="{5DB54B80-3203-45E2-9EC3-1FA4F764CAAB}" destId="{B46522BB-9315-459C-88A3-ED7CDFA0BED9}" srcOrd="0" destOrd="0" presId="urn:microsoft.com/office/officeart/2005/8/layout/hierarchy3"/>
    <dgm:cxn modelId="{27D70C7A-38CB-4FFA-9780-3AD05BC42135}" srcId="{C047B607-D2FB-484E-BEB3-2DA3D70B747B}" destId="{A3A52F57-12BA-4352-93E6-24876569724D}" srcOrd="3" destOrd="0" parTransId="{D7DB4A90-2648-4D0A-8BDF-C0B5085700A0}" sibTransId="{ADE22DAD-C810-4AB3-B446-F7FD0AA751AB}"/>
    <dgm:cxn modelId="{7DF7C27A-C32B-4E6C-86C6-E951935DBB13}" type="presOf" srcId="{143FB313-E2F9-4A2A-991C-BE5F46440587}" destId="{C5108032-28DE-4202-9C8A-03FCC2B4801F}" srcOrd="0" destOrd="0" presId="urn:microsoft.com/office/officeart/2005/8/layout/hierarchy3"/>
    <dgm:cxn modelId="{CAFD088D-7870-4B35-859A-D4B136CBE9A3}" srcId="{6FD29713-D507-4F6D-A342-6235A2712763}" destId="{8BA7D113-08B0-426E-926A-1BB5F58B3A02}" srcOrd="0" destOrd="0" parTransId="{5DB54B80-3203-45E2-9EC3-1FA4F764CAAB}" sibTransId="{0F09590D-20E9-4624-9CA2-E19ABEFAA647}"/>
    <dgm:cxn modelId="{7B51E492-E775-473A-8541-F9E6022B0986}" type="presOf" srcId="{16935CF9-5BFC-4FDB-AF2B-71BD9355E977}" destId="{4083E067-4785-4CCC-A43C-9B0E9D501BD8}" srcOrd="0" destOrd="0" presId="urn:microsoft.com/office/officeart/2005/8/layout/hierarchy3"/>
    <dgm:cxn modelId="{4BB54998-CBE7-4044-A38D-03D28323E00D}" type="presOf" srcId="{A3A52F57-12BA-4352-93E6-24876569724D}" destId="{3CC8A7CF-16D7-4C39-A225-264608D3088E}" srcOrd="1" destOrd="0" presId="urn:microsoft.com/office/officeart/2005/8/layout/hierarchy3"/>
    <dgm:cxn modelId="{16319B9C-6D45-4222-A46B-E374436D6656}" type="presOf" srcId="{8BA7D113-08B0-426E-926A-1BB5F58B3A02}" destId="{BD8EDACF-8111-4E8E-8BC2-94CD4AC3996C}" srcOrd="0" destOrd="0" presId="urn:microsoft.com/office/officeart/2005/8/layout/hierarchy3"/>
    <dgm:cxn modelId="{7B1A129F-42E0-48E4-A39C-8533F304944F}" srcId="{6FD29713-D507-4F6D-A342-6235A2712763}" destId="{07D9128B-A7A1-479A-8639-917476B68FA4}" srcOrd="1" destOrd="0" parTransId="{834ECD1B-6517-405A-B22E-50AE35EFDF60}" sibTransId="{1A06337D-CF2F-441E-92E0-9FBF1B1AFB52}"/>
    <dgm:cxn modelId="{B7C8FBA6-8988-4627-95ED-3D4006EEC34E}" srcId="{A3A52F57-12BA-4352-93E6-24876569724D}" destId="{822A7FB3-3480-4B26-8FF7-6E6C116D0F79}" srcOrd="1" destOrd="0" parTransId="{AA588DC4-326F-447C-BB4D-93732E82FB06}" sibTransId="{A0956869-15E6-44C9-94BA-B94CCD09CF21}"/>
    <dgm:cxn modelId="{31D52FC6-D61D-4492-875A-AE31BC12BEFB}" type="presOf" srcId="{B4638E9B-83F6-4B04-8250-F7072D065A1D}" destId="{6AFC1489-C0D9-42C6-9242-578EB473F79C}" srcOrd="0" destOrd="0" presId="urn:microsoft.com/office/officeart/2005/8/layout/hierarchy3"/>
    <dgm:cxn modelId="{1DBCF9DA-A2AE-4EC1-9298-AD2B74C00754}" srcId="{A3A52F57-12BA-4352-93E6-24876569724D}" destId="{143FB313-E2F9-4A2A-991C-BE5F46440587}" srcOrd="0" destOrd="0" parTransId="{EA145817-ED86-4E55-976F-48BB918DAF67}" sibTransId="{DF075F3E-3AAF-4C7E-92A2-B0102339060E}"/>
    <dgm:cxn modelId="{BB1BD9E0-0618-430A-B407-E9C4BCC9C699}" type="presOf" srcId="{64F359D7-D947-4DA9-990C-6BEC6503275B}" destId="{2D7BB622-646B-4BAB-8EB9-4E94BAD1783E}" srcOrd="0" destOrd="0" presId="urn:microsoft.com/office/officeart/2005/8/layout/hierarchy3"/>
    <dgm:cxn modelId="{9B0DA1E2-C4CD-4B66-A461-7003A91DB754}" type="presOf" srcId="{EA145817-ED86-4E55-976F-48BB918DAF67}" destId="{AC881A21-FFD8-44ED-9C1B-BAB1C25A5DCC}" srcOrd="0" destOrd="0" presId="urn:microsoft.com/office/officeart/2005/8/layout/hierarchy3"/>
    <dgm:cxn modelId="{E8613CEA-FF91-48A5-9669-D45ED3C533C0}" srcId="{A3A52F57-12BA-4352-93E6-24876569724D}" destId="{64F359D7-D947-4DA9-990C-6BEC6503275B}" srcOrd="2" destOrd="0" parTransId="{B4638E9B-83F6-4B04-8250-F7072D065A1D}" sibTransId="{F132A518-870D-4389-9E6E-56FFF27CDE89}"/>
    <dgm:cxn modelId="{AE2E9DEE-A9E2-4ED9-A429-1DDF6950C357}" type="presOf" srcId="{B195322E-65F6-4D7B-87F0-1D919140973E}" destId="{A3F3F84A-DB73-40F7-8FD1-43ECCF5D747F}" srcOrd="0" destOrd="0" presId="urn:microsoft.com/office/officeart/2005/8/layout/hierarchy3"/>
    <dgm:cxn modelId="{ADB7A0F6-0483-4371-9AAA-2B5D8D19975A}" srcId="{C047B607-D2FB-484E-BEB3-2DA3D70B747B}" destId="{6FD29713-D507-4F6D-A342-6235A2712763}" srcOrd="1" destOrd="0" parTransId="{C97444CF-8AE9-44D0-848D-A9062DB4F80D}" sibTransId="{F3921AF9-55F4-413A-9482-98A4327C8245}"/>
    <dgm:cxn modelId="{89955FFC-7633-4ECC-A985-528318970743}" type="presOf" srcId="{16935CF9-5BFC-4FDB-AF2B-71BD9355E977}" destId="{7F16C152-B0C3-4214-A30A-1A9335FBEE46}" srcOrd="1" destOrd="0" presId="urn:microsoft.com/office/officeart/2005/8/layout/hierarchy3"/>
    <dgm:cxn modelId="{F0C06293-819F-4B17-891B-D025AD2D9965}" type="presParOf" srcId="{1C1FE0F9-8635-45D6-9DBE-D509E7E45194}" destId="{6014BCE5-D113-458A-929F-1AA013C8346E}" srcOrd="0" destOrd="0" presId="urn:microsoft.com/office/officeart/2005/8/layout/hierarchy3"/>
    <dgm:cxn modelId="{25027371-5B32-4816-97F1-96454AD95B8E}" type="presParOf" srcId="{6014BCE5-D113-458A-929F-1AA013C8346E}" destId="{B516F304-0527-4856-A7F4-8EADA4BCEB84}" srcOrd="0" destOrd="0" presId="urn:microsoft.com/office/officeart/2005/8/layout/hierarchy3"/>
    <dgm:cxn modelId="{FDCF9788-DB6B-41C4-85F0-297A733EDF65}" type="presParOf" srcId="{B516F304-0527-4856-A7F4-8EADA4BCEB84}" destId="{4083E067-4785-4CCC-A43C-9B0E9D501BD8}" srcOrd="0" destOrd="0" presId="urn:microsoft.com/office/officeart/2005/8/layout/hierarchy3"/>
    <dgm:cxn modelId="{7211FFB2-6EEA-4550-8304-EFA95F26CAAC}" type="presParOf" srcId="{B516F304-0527-4856-A7F4-8EADA4BCEB84}" destId="{7F16C152-B0C3-4214-A30A-1A9335FBEE46}" srcOrd="1" destOrd="0" presId="urn:microsoft.com/office/officeart/2005/8/layout/hierarchy3"/>
    <dgm:cxn modelId="{8DA0277E-8417-4E00-BB00-A2CBF13B0F5F}" type="presParOf" srcId="{6014BCE5-D113-458A-929F-1AA013C8346E}" destId="{04D916AC-2EF2-4E82-B533-30EE016412B7}" srcOrd="1" destOrd="0" presId="urn:microsoft.com/office/officeart/2005/8/layout/hierarchy3"/>
    <dgm:cxn modelId="{6A811095-16EF-4694-A827-798FF71FF8E6}" type="presParOf" srcId="{1C1FE0F9-8635-45D6-9DBE-D509E7E45194}" destId="{31783909-95B8-48BF-AF78-04E62B8F5FCF}" srcOrd="1" destOrd="0" presId="urn:microsoft.com/office/officeart/2005/8/layout/hierarchy3"/>
    <dgm:cxn modelId="{1A414D32-298D-42E0-AEA9-CEA57D4697CB}" type="presParOf" srcId="{31783909-95B8-48BF-AF78-04E62B8F5FCF}" destId="{F1BA2A72-4804-4083-AA29-99E3083DFB18}" srcOrd="0" destOrd="0" presId="urn:microsoft.com/office/officeart/2005/8/layout/hierarchy3"/>
    <dgm:cxn modelId="{11F23D45-3952-4200-8BD7-486D1D6D130C}" type="presParOf" srcId="{F1BA2A72-4804-4083-AA29-99E3083DFB18}" destId="{B56BAEF8-6545-4EDA-A043-04DB365BFACC}" srcOrd="0" destOrd="0" presId="urn:microsoft.com/office/officeart/2005/8/layout/hierarchy3"/>
    <dgm:cxn modelId="{1C6A6178-9389-4096-8FC4-5919AA3F54F4}" type="presParOf" srcId="{F1BA2A72-4804-4083-AA29-99E3083DFB18}" destId="{2AC9857D-CA9E-471A-92D3-FAA13AAE3DA0}" srcOrd="1" destOrd="0" presId="urn:microsoft.com/office/officeart/2005/8/layout/hierarchy3"/>
    <dgm:cxn modelId="{04A35889-A223-4169-8166-8EB7FFE2C586}" type="presParOf" srcId="{31783909-95B8-48BF-AF78-04E62B8F5FCF}" destId="{EA77CCD0-3213-4699-AC32-245384FC36FA}" srcOrd="1" destOrd="0" presId="urn:microsoft.com/office/officeart/2005/8/layout/hierarchy3"/>
    <dgm:cxn modelId="{3328CA11-658C-4E4D-80C6-B9B7AB82B931}" type="presParOf" srcId="{EA77CCD0-3213-4699-AC32-245384FC36FA}" destId="{B46522BB-9315-459C-88A3-ED7CDFA0BED9}" srcOrd="0" destOrd="0" presId="urn:microsoft.com/office/officeart/2005/8/layout/hierarchy3"/>
    <dgm:cxn modelId="{5EF19084-4639-4906-94C2-B93F2E253358}" type="presParOf" srcId="{EA77CCD0-3213-4699-AC32-245384FC36FA}" destId="{BD8EDACF-8111-4E8E-8BC2-94CD4AC3996C}" srcOrd="1" destOrd="0" presId="urn:microsoft.com/office/officeart/2005/8/layout/hierarchy3"/>
    <dgm:cxn modelId="{EB7FF56A-4BDB-4CB4-8823-77760264FE48}" type="presParOf" srcId="{EA77CCD0-3213-4699-AC32-245384FC36FA}" destId="{D0598243-3721-480A-84AD-CCC7234AF530}" srcOrd="2" destOrd="0" presId="urn:microsoft.com/office/officeart/2005/8/layout/hierarchy3"/>
    <dgm:cxn modelId="{74217C96-B8D9-4D38-BC7D-B011F794B8AC}" type="presParOf" srcId="{EA77CCD0-3213-4699-AC32-245384FC36FA}" destId="{56DC43D5-2AA2-4C0E-AF98-CEB29C7EFCCE}" srcOrd="3" destOrd="0" presId="urn:microsoft.com/office/officeart/2005/8/layout/hierarchy3"/>
    <dgm:cxn modelId="{F1628290-7AD5-42DD-AE84-C89FD3377558}" type="presParOf" srcId="{1C1FE0F9-8635-45D6-9DBE-D509E7E45194}" destId="{9DA3E825-6FAC-410C-986A-46F9A8D07742}" srcOrd="2" destOrd="0" presId="urn:microsoft.com/office/officeart/2005/8/layout/hierarchy3"/>
    <dgm:cxn modelId="{59161FFF-0A8D-45DE-A8AD-9342131EB98B}" type="presParOf" srcId="{9DA3E825-6FAC-410C-986A-46F9A8D07742}" destId="{2AF94868-D3CC-4A2A-BD86-99523201F858}" srcOrd="0" destOrd="0" presId="urn:microsoft.com/office/officeart/2005/8/layout/hierarchy3"/>
    <dgm:cxn modelId="{F9BE0737-9AA8-4A9E-A17D-1F63359BFA9B}" type="presParOf" srcId="{2AF94868-D3CC-4A2A-BD86-99523201F858}" destId="{A3F3F84A-DB73-40F7-8FD1-43ECCF5D747F}" srcOrd="0" destOrd="0" presId="urn:microsoft.com/office/officeart/2005/8/layout/hierarchy3"/>
    <dgm:cxn modelId="{FB29AD61-0D12-4DF5-9727-83359C1F07CC}" type="presParOf" srcId="{2AF94868-D3CC-4A2A-BD86-99523201F858}" destId="{8E1C6B4F-F129-4B06-AB98-EBDFA4DC2200}" srcOrd="1" destOrd="0" presId="urn:microsoft.com/office/officeart/2005/8/layout/hierarchy3"/>
    <dgm:cxn modelId="{9AA089FF-3249-43CD-BCAB-BE7BDF0F92FE}" type="presParOf" srcId="{9DA3E825-6FAC-410C-986A-46F9A8D07742}" destId="{8D7EFBBF-1744-4FFC-9BD1-8D42F9081CFA}" srcOrd="1" destOrd="0" presId="urn:microsoft.com/office/officeart/2005/8/layout/hierarchy3"/>
    <dgm:cxn modelId="{9494CF4C-BD2C-4CF3-8E63-55F96C1077F2}" type="presParOf" srcId="{1C1FE0F9-8635-45D6-9DBE-D509E7E45194}" destId="{8E00952F-3426-4762-A342-566B79090541}" srcOrd="3" destOrd="0" presId="urn:microsoft.com/office/officeart/2005/8/layout/hierarchy3"/>
    <dgm:cxn modelId="{A8AA53C4-1741-4693-A1AC-3453697AB255}" type="presParOf" srcId="{8E00952F-3426-4762-A342-566B79090541}" destId="{A9F70763-E827-4199-AD18-9EE4F0C3A821}" srcOrd="0" destOrd="0" presId="urn:microsoft.com/office/officeart/2005/8/layout/hierarchy3"/>
    <dgm:cxn modelId="{3F235AFD-347A-4CE1-84B7-9D253A76028E}" type="presParOf" srcId="{A9F70763-E827-4199-AD18-9EE4F0C3A821}" destId="{F0ADC667-26DD-4C6A-B30B-8F30E1D4DDEC}" srcOrd="0" destOrd="0" presId="urn:microsoft.com/office/officeart/2005/8/layout/hierarchy3"/>
    <dgm:cxn modelId="{8C68891C-E07F-450D-93E8-101C72D1B286}" type="presParOf" srcId="{A9F70763-E827-4199-AD18-9EE4F0C3A821}" destId="{3CC8A7CF-16D7-4C39-A225-264608D3088E}" srcOrd="1" destOrd="0" presId="urn:microsoft.com/office/officeart/2005/8/layout/hierarchy3"/>
    <dgm:cxn modelId="{CE882007-BF32-4AD1-9EBE-A6936092021D}" type="presParOf" srcId="{8E00952F-3426-4762-A342-566B79090541}" destId="{A7ED04D4-584F-4D0E-9340-B0ED55F1496F}" srcOrd="1" destOrd="0" presId="urn:microsoft.com/office/officeart/2005/8/layout/hierarchy3"/>
    <dgm:cxn modelId="{039D1633-3569-4F47-AF98-F45B2B788513}" type="presParOf" srcId="{A7ED04D4-584F-4D0E-9340-B0ED55F1496F}" destId="{AC881A21-FFD8-44ED-9C1B-BAB1C25A5DCC}" srcOrd="0" destOrd="0" presId="urn:microsoft.com/office/officeart/2005/8/layout/hierarchy3"/>
    <dgm:cxn modelId="{998F8BDE-E5A3-4F0B-B572-29FD2C4C5556}" type="presParOf" srcId="{A7ED04D4-584F-4D0E-9340-B0ED55F1496F}" destId="{C5108032-28DE-4202-9C8A-03FCC2B4801F}" srcOrd="1" destOrd="0" presId="urn:microsoft.com/office/officeart/2005/8/layout/hierarchy3"/>
    <dgm:cxn modelId="{07994D39-41D2-4A07-92AF-C12A186BB8FC}" type="presParOf" srcId="{A7ED04D4-584F-4D0E-9340-B0ED55F1496F}" destId="{4031F6A1-458F-48AA-A0CE-5A6256BC6997}" srcOrd="2" destOrd="0" presId="urn:microsoft.com/office/officeart/2005/8/layout/hierarchy3"/>
    <dgm:cxn modelId="{46C5DCA5-EC71-437D-966F-EF660F306108}" type="presParOf" srcId="{A7ED04D4-584F-4D0E-9340-B0ED55F1496F}" destId="{5DC6936A-0F79-46BE-AC2D-B038FD61BB5E}" srcOrd="3" destOrd="0" presId="urn:microsoft.com/office/officeart/2005/8/layout/hierarchy3"/>
    <dgm:cxn modelId="{D0016127-32FF-4C71-B622-5B24CBB8F583}" type="presParOf" srcId="{A7ED04D4-584F-4D0E-9340-B0ED55F1496F}" destId="{6AFC1489-C0D9-42C6-9242-578EB473F79C}" srcOrd="4" destOrd="0" presId="urn:microsoft.com/office/officeart/2005/8/layout/hierarchy3"/>
    <dgm:cxn modelId="{A2D9B647-A993-4C23-88A3-1640A24659BD}" type="presParOf" srcId="{A7ED04D4-584F-4D0E-9340-B0ED55F1496F}" destId="{2D7BB622-646B-4BAB-8EB9-4E94BAD1783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3CFF-6934-43D1-B649-1B790873BFDB}">
      <dsp:nvSpPr>
        <dsp:cNvPr id="0" name=""/>
        <dsp:cNvSpPr/>
      </dsp:nvSpPr>
      <dsp:spPr>
        <a:xfrm>
          <a:off x="864462" y="30201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</a:rPr>
            <a:t>Закон Кыргызской Республики от 26 мая 2009г. №170 «О гарантированных государственных минимальных социальных стандартах»</a:t>
          </a:r>
          <a:endParaRPr lang="ru-KG" sz="2000" kern="1200" dirty="0">
            <a:solidFill>
              <a:srgbClr val="00437A"/>
            </a:solidFill>
          </a:endParaRPr>
        </a:p>
      </dsp:txBody>
      <dsp:txXfrm>
        <a:off x="864462" y="30201"/>
        <a:ext cx="8796200" cy="2075217"/>
      </dsp:txXfrm>
    </dsp:sp>
    <dsp:sp modelId="{CC953A80-19A2-4ADA-85F5-6C2E88656185}">
      <dsp:nvSpPr>
        <dsp:cNvPr id="0" name=""/>
        <dsp:cNvSpPr/>
      </dsp:nvSpPr>
      <dsp:spPr>
        <a:xfrm>
          <a:off x="864809" y="205682"/>
          <a:ext cx="1015709" cy="1266596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DA969-4D6B-4FF8-B3DD-760E59B48838}">
      <dsp:nvSpPr>
        <dsp:cNvPr id="0" name=""/>
        <dsp:cNvSpPr/>
      </dsp:nvSpPr>
      <dsp:spPr>
        <a:xfrm>
          <a:off x="864462" y="2342916"/>
          <a:ext cx="8796200" cy="20752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61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>
              <a:solidFill>
                <a:srgbClr val="00437A"/>
              </a:solidFill>
              <a:latin typeface="+mn-lt"/>
              <a:ea typeface="+mn-ea"/>
              <a:cs typeface="+mn-cs"/>
            </a:rPr>
            <a:t>Постановление Правительства Кыргызской Республики от 6 ноября 2009 года № 694 «Об утверждении структуры прожиточного минимума (ПМ) для основных социально-демографических групп населения»</a:t>
          </a:r>
          <a:endParaRPr lang="ru-KG" sz="2000" b="0" i="0" kern="1200" baseline="0" dirty="0">
            <a:solidFill>
              <a:srgbClr val="00437A"/>
            </a:solidFill>
            <a:latin typeface="+mn-lt"/>
            <a:ea typeface="+mn-ea"/>
            <a:cs typeface="+mn-cs"/>
          </a:endParaRPr>
        </a:p>
      </dsp:txBody>
      <dsp:txXfrm>
        <a:off x="864462" y="2342916"/>
        <a:ext cx="8796200" cy="2075217"/>
      </dsp:txXfrm>
    </dsp:sp>
    <dsp:sp modelId="{A403ABD2-E012-45A7-A047-5974F88A1625}">
      <dsp:nvSpPr>
        <dsp:cNvPr id="0" name=""/>
        <dsp:cNvSpPr/>
      </dsp:nvSpPr>
      <dsp:spPr>
        <a:xfrm>
          <a:off x="866066" y="2561693"/>
          <a:ext cx="994166" cy="1294313"/>
        </a:xfrm>
        <a:prstGeom prst="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3E067-4785-4CCC-A43C-9B0E9D501BD8}">
      <dsp:nvSpPr>
        <dsp:cNvPr id="0" name=""/>
        <dsp:cNvSpPr/>
      </dsp:nvSpPr>
      <dsp:spPr>
        <a:xfrm>
          <a:off x="157191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 среднем на душу населения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187300" y="32846"/>
        <a:ext cx="2271230" cy="967779"/>
      </dsp:txXfrm>
    </dsp:sp>
    <dsp:sp modelId="{B56BAEF8-6545-4EDA-A043-04DB365BFACC}">
      <dsp:nvSpPr>
        <dsp:cNvPr id="0" name=""/>
        <dsp:cNvSpPr/>
      </dsp:nvSpPr>
      <dsp:spPr>
        <a:xfrm>
          <a:off x="2888219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трудоспособного возраста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2918328" y="32846"/>
        <a:ext cx="2271230" cy="967779"/>
      </dsp:txXfrm>
    </dsp:sp>
    <dsp:sp modelId="{B46522BB-9315-459C-88A3-ED7CDFA0BED9}">
      <dsp:nvSpPr>
        <dsp:cNvPr id="0" name=""/>
        <dsp:cNvSpPr/>
      </dsp:nvSpPr>
      <dsp:spPr>
        <a:xfrm>
          <a:off x="3121364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EDACF-8111-4E8E-8BC2-94CD4AC3996C}">
      <dsp:nvSpPr>
        <dsp:cNvPr id="0" name=""/>
        <dsp:cNvSpPr/>
      </dsp:nvSpPr>
      <dsp:spPr>
        <a:xfrm>
          <a:off x="3354508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М</a:t>
          </a:r>
          <a:r>
            <a:rPr lang="ru-RU" sz="16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ужчины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1253930"/>
        <a:ext cx="1231839" cy="752344"/>
      </dsp:txXfrm>
    </dsp:sp>
    <dsp:sp modelId="{D0598243-3721-480A-84AD-CCC7234AF530}">
      <dsp:nvSpPr>
        <dsp:cNvPr id="0" name=""/>
        <dsp:cNvSpPr/>
      </dsp:nvSpPr>
      <dsp:spPr>
        <a:xfrm>
          <a:off x="3121364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C43D5-2AA2-4C0E-AF98-CEB29C7EFCCE}">
      <dsp:nvSpPr>
        <dsp:cNvPr id="0" name=""/>
        <dsp:cNvSpPr/>
      </dsp:nvSpPr>
      <dsp:spPr>
        <a:xfrm>
          <a:off x="3354508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Женщины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3377915" y="2252878"/>
        <a:ext cx="1231839" cy="752344"/>
      </dsp:txXfrm>
    </dsp:sp>
    <dsp:sp modelId="{A3F3F84A-DB73-40F7-8FD1-43ECCF5D747F}">
      <dsp:nvSpPr>
        <dsp:cNvPr id="0" name=""/>
        <dsp:cNvSpPr/>
      </dsp:nvSpPr>
      <dsp:spPr>
        <a:xfrm>
          <a:off x="5619246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Взрослое население старше трудоспособного возраста</a:t>
          </a:r>
          <a:endParaRPr lang="ru-KG" sz="1800" b="1" kern="1200" dirty="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5649355" y="32846"/>
        <a:ext cx="2271230" cy="967779"/>
      </dsp:txXfrm>
    </dsp:sp>
    <dsp:sp modelId="{F0ADC667-26DD-4C6A-B30B-8F30E1D4DDEC}">
      <dsp:nvSpPr>
        <dsp:cNvPr id="0" name=""/>
        <dsp:cNvSpPr/>
      </dsp:nvSpPr>
      <dsp:spPr>
        <a:xfrm>
          <a:off x="8350273" y="2737"/>
          <a:ext cx="2331448" cy="1027997"/>
        </a:xfrm>
        <a:prstGeom prst="roundRect">
          <a:avLst>
            <a:gd name="adj" fmla="val 10000"/>
          </a:avLst>
        </a:prstGeom>
        <a:solidFill>
          <a:srgbClr val="0059A3"/>
        </a:solidFill>
        <a:ln w="12700" cap="flat" cmpd="sng" algn="ctr"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>
              <a:solidFill>
                <a:schemeClr val="bg1"/>
              </a:solidFill>
              <a:latin typeface="+mj-lt"/>
              <a:ea typeface="+mn-ea"/>
              <a:cs typeface="+mn-cs"/>
            </a:rPr>
            <a:t>Дети </a:t>
          </a:r>
          <a:endParaRPr lang="ru-KG" sz="1800" b="1" kern="1200">
            <a:solidFill>
              <a:schemeClr val="bg1"/>
            </a:solidFill>
            <a:latin typeface="+mj-lt"/>
            <a:ea typeface="+mn-ea"/>
            <a:cs typeface="+mn-cs"/>
          </a:endParaRPr>
        </a:p>
      </dsp:txBody>
      <dsp:txXfrm>
        <a:off x="8380382" y="32846"/>
        <a:ext cx="2271230" cy="967779"/>
      </dsp:txXfrm>
    </dsp:sp>
    <dsp:sp modelId="{AC881A21-FFD8-44ED-9C1B-BAB1C25A5DCC}">
      <dsp:nvSpPr>
        <dsp:cNvPr id="0" name=""/>
        <dsp:cNvSpPr/>
      </dsp:nvSpPr>
      <dsp:spPr>
        <a:xfrm>
          <a:off x="8583418" y="1030734"/>
          <a:ext cx="233144" cy="599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037"/>
              </a:lnTo>
              <a:lnTo>
                <a:pt x="166676" y="625037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08032-28DE-4202-9C8A-03FCC2B4801F}">
      <dsp:nvSpPr>
        <dsp:cNvPr id="0" name=""/>
        <dsp:cNvSpPr/>
      </dsp:nvSpPr>
      <dsp:spPr>
        <a:xfrm>
          <a:off x="8816563" y="1230523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0 - 6 лет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1253930"/>
        <a:ext cx="1231839" cy="752344"/>
      </dsp:txXfrm>
    </dsp:sp>
    <dsp:sp modelId="{4031F6A1-458F-48AA-A0CE-5A6256BC6997}">
      <dsp:nvSpPr>
        <dsp:cNvPr id="0" name=""/>
        <dsp:cNvSpPr/>
      </dsp:nvSpPr>
      <dsp:spPr>
        <a:xfrm>
          <a:off x="8583418" y="1030734"/>
          <a:ext cx="233144" cy="1598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765"/>
              </a:lnTo>
              <a:lnTo>
                <a:pt x="166676" y="1666765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6936A-0F79-46BE-AC2D-B038FD61BB5E}">
      <dsp:nvSpPr>
        <dsp:cNvPr id="0" name=""/>
        <dsp:cNvSpPr/>
      </dsp:nvSpPr>
      <dsp:spPr>
        <a:xfrm>
          <a:off x="8816563" y="2229471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7 - 13 лет</a:t>
          </a:r>
          <a:endParaRPr lang="ru-KG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2252878"/>
        <a:ext cx="1231839" cy="752344"/>
      </dsp:txXfrm>
    </dsp:sp>
    <dsp:sp modelId="{6AFC1489-C0D9-42C6-9242-578EB473F79C}">
      <dsp:nvSpPr>
        <dsp:cNvPr id="0" name=""/>
        <dsp:cNvSpPr/>
      </dsp:nvSpPr>
      <dsp:spPr>
        <a:xfrm>
          <a:off x="8583418" y="1030734"/>
          <a:ext cx="233144" cy="2597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94"/>
              </a:lnTo>
              <a:lnTo>
                <a:pt x="166676" y="2708494"/>
              </a:lnTo>
            </a:path>
          </a:pathLst>
        </a:cu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BB622-646B-4BAB-8EB9-4E94BAD1783E}">
      <dsp:nvSpPr>
        <dsp:cNvPr id="0" name=""/>
        <dsp:cNvSpPr/>
      </dsp:nvSpPr>
      <dsp:spPr>
        <a:xfrm>
          <a:off x="8816563" y="3228419"/>
          <a:ext cx="1278653" cy="79915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14 - 17 лет</a:t>
          </a:r>
          <a:endParaRPr lang="ru-KG" sz="1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>
        <a:off x="8839970" y="3251826"/>
        <a:ext cx="1231839" cy="75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1.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Добрый день, уважаемые участники пресс-конференции.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Позвольте мне представить итоги расчета стоимости величины прожиточного минимума за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 для основных социально-демографических групп населения Кыргызской Республики.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4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Слайд 2.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соответствии с Законом Кыргызской Республики «О гарантированных государственных минимальных социальных стандартах» и Постановления Правительства Кыргызской Республики от 6 ноября 2009 года № 694 «Об утверждении структуры прожиточного минимума для основных социально-демографических групп населения» Нацстатком регулярно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ежеквартальной основе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осуществляет расчет Прожиточного минимума.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23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3.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утверждённой методологии, Прожиточный минимум рассчитывается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В среднем на душу населения;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Для взрослого населения трудоспособного возраста;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мужчины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женщины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Для взрослого населения старше трудоспособного возраста;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Для детей по возрастным группам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0 - 6 лет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7 - 13 лет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14 - 17 лет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832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4.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соответствии с методологией структура Прожиточного минимума определена для каждой социально-демографической группы. Например, для всего населения,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доля продовольственной корзины составляет 65 %,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непродовольственных товаров - 16%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услуг-17%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налогов 2%.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y-KG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86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5.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расчётам, величина прожиточного минимума в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году на душу населения составила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8697,32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сомов в месяц, что по сравнению с предыдущим годом на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9,2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 больше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Рост величины прожиточного минимума отмечен в течение всего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года.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Увеличение величины прожиточного минимума обусловлено повышением цен на продовольственные товары. Т.е. изменение величины прожиточного минимума зависит от колебания цен на основные виды продуктов питания.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787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6.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Величина прожиточного минимума в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году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для трудоспособного населения составила –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9 738,29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сомов в месяц;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для населения пенсионного возраста –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7699,36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сомов в месяц;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для детей –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7379,07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сомов в месяц.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179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7.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Продукты питания, входящие в минимальный набор, объединены в следующие группы: хлеб и хлебопродукты; картофель; овощи; фрукты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ягоды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молоко и молочные продукты; мясо; рыба; яйца; сахар; масло растительное; прочие продукты питания (соль, чай).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Стоимость продукта (32 наименования), включенного в продовольственную корзину прожиточного минимума, рассчитывается произведением утвержденной нормы определенного продукта на среднюю цену этого продукта.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Продовольственная корзина складывается из суммы стоимости всех 32 продуктов питания.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95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8. 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расчетам, самая высокая величина прожиточного минимума в 202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году отмечена в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г. Бишкеке составив 8984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что выше республиканского значения на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286,8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сом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или на 3,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%.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Самая низкая величина прожиточного минимума наблюдалась в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Иссык-Кульской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области и составила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7908,10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сомов, что ниже республиканского значения на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789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сома или на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9,1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427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9.</a:t>
            </a:r>
            <a:endParaRPr lang="ru-K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Спасибо за внимание. Данные о прожиточном минимуме доступны на официальном сайте </a:t>
            </a:r>
            <a:r>
              <a:rPr lang="ky-K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Нацстаткома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разделе прожиточный минимум.</a:t>
            </a:r>
            <a:endParaRPr lang="ru-KG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KG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85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552388" y="2981857"/>
            <a:ext cx="6639612" cy="16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  <a:r>
              <a:rPr lang="en-US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основных социально-демографических групп населения за 2025 год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952" y="0"/>
            <a:ext cx="1503852" cy="15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0" y="414498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A08F494-AA85-9561-B8F2-183A56848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2525714"/>
              </p:ext>
            </p:extLst>
          </p:nvPr>
        </p:nvGraphicFramePr>
        <p:xfrm>
          <a:off x="1009649" y="1357941"/>
          <a:ext cx="10525126" cy="444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A7F4F-ED60-F3A6-1FEC-84ACA27E0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34932-40B1-77D0-5323-8F30D73075FC}"/>
              </a:ext>
            </a:extLst>
          </p:cNvPr>
          <p:cNvSpPr txBox="1">
            <a:spLocks/>
          </p:cNvSpPr>
          <p:nvPr/>
        </p:nvSpPr>
        <p:spPr>
          <a:xfrm>
            <a:off x="0" y="395020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социально-демографические группы населения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EF2A7F8-7BE4-A48B-7909-D986C273B2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476317"/>
              </p:ext>
            </p:extLst>
          </p:nvPr>
        </p:nvGraphicFramePr>
        <p:xfrm>
          <a:off x="875031" y="1558925"/>
          <a:ext cx="10838914" cy="4030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467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34705" y="161212"/>
            <a:ext cx="1219200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прожиточного минимума</a:t>
            </a:r>
            <a:endParaRPr lang="ru-RU" sz="3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DBD031D-2A4A-2B16-B3A2-E383EC4F3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68296"/>
              </p:ext>
            </p:extLst>
          </p:nvPr>
        </p:nvGraphicFramePr>
        <p:xfrm>
          <a:off x="678558" y="991402"/>
          <a:ext cx="4965070" cy="277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CBF40B3-17DC-7C1A-815D-48983FDAC5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261134"/>
              </p:ext>
            </p:extLst>
          </p:nvPr>
        </p:nvGraphicFramePr>
        <p:xfrm>
          <a:off x="6322185" y="1076775"/>
          <a:ext cx="5417444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8EEF77B-AF67-B410-4A65-5DAFB6AF7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1519896"/>
              </p:ext>
            </p:extLst>
          </p:nvPr>
        </p:nvGraphicFramePr>
        <p:xfrm>
          <a:off x="678558" y="3527114"/>
          <a:ext cx="5106225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C307852-AC74-0D0D-E806-A92DF23BEB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853804"/>
              </p:ext>
            </p:extLst>
          </p:nvPr>
        </p:nvGraphicFramePr>
        <p:xfrm>
          <a:off x="6548372" y="3527114"/>
          <a:ext cx="5191257" cy="269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4">
            <a:extLst>
              <a:ext uri="{FF2B5EF4-FFF2-40B4-BE49-F238E27FC236}">
                <a16:creationId xmlns:a16="http://schemas.microsoft.com/office/drawing/2014/main" id="{B2166B3E-EBCA-7B88-5C74-63BC609B2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59135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ky-KG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31037" y="270195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прожиточного минимума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8 697,32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за 2025 год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286326" y="3968972"/>
            <a:ext cx="456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109,2 %</a:t>
            </a:r>
            <a:endParaRPr lang="LID4096" sz="5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4">
            <a:extLst>
              <a:ext uri="{FF2B5EF4-FFF2-40B4-BE49-F238E27FC236}">
                <a16:creationId xmlns:a16="http://schemas.microsoft.com/office/drawing/2014/main" id="{AD883618-44CE-6EF9-562C-E65E1AD70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121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81239D2-B3D8-75E6-B286-7FAC5D906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3410346"/>
              </p:ext>
            </p:extLst>
          </p:nvPr>
        </p:nvGraphicFramePr>
        <p:xfrm>
          <a:off x="134756" y="1280160"/>
          <a:ext cx="6688694" cy="4214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16DD5-6F8C-77C0-F8D4-1499A08A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60418BD-1F21-69A2-8F31-8BF37EFF5CCC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по социально-демографическим группам населения в 2025 году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1EECFF-912D-6570-4173-9E62E9BC7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529B195-B12D-E893-46F1-FDC53051E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23836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9DDFE82-491E-0BB8-68CA-34D472CC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465984"/>
              </p:ext>
            </p:extLst>
          </p:nvPr>
        </p:nvGraphicFramePr>
        <p:xfrm>
          <a:off x="1266825" y="1835327"/>
          <a:ext cx="10115550" cy="404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07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044A-F86E-8A3B-B5BC-0D64A2C14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EBE4B89-EB88-B133-099D-733D8E750876}"/>
              </a:ext>
            </a:extLst>
          </p:cNvPr>
          <p:cNvSpPr txBox="1">
            <a:spLocks/>
          </p:cNvSpPr>
          <p:nvPr/>
        </p:nvSpPr>
        <p:spPr>
          <a:xfrm>
            <a:off x="31037" y="552627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продовольственной корзины в 2025 году 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03BD2E7-ECB3-40E0-0D1C-486596CA2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" y="1107492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5">
            <a:extLst>
              <a:ext uri="{FF2B5EF4-FFF2-40B4-BE49-F238E27FC236}">
                <a16:creationId xmlns:a16="http://schemas.microsoft.com/office/drawing/2014/main" id="{ECDA998E-F439-2D24-C44E-C5B661059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213284"/>
              </p:ext>
            </p:extLst>
          </p:nvPr>
        </p:nvGraphicFramePr>
        <p:xfrm>
          <a:off x="2028091" y="1573575"/>
          <a:ext cx="8147538" cy="4731798"/>
        </p:xfrm>
        <a:graphic>
          <a:graphicData uri="http://schemas.openxmlformats.org/drawingml/2006/table">
            <a:tbl>
              <a:tblPr/>
              <a:tblGrid>
                <a:gridCol w="4406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9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продуктов</a:t>
                      </a:r>
                      <a:r>
                        <a:rPr lang="ru-RU" sz="1800" b="1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</a:p>
                    <a:p>
                      <a:pPr algn="ctr" fontAlgn="b"/>
                      <a:r>
                        <a:rPr lang="ru-RU" sz="18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(всего на душу населения, сомов)</a:t>
                      </a:r>
                      <a:endParaRPr lang="en-US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05">
                <a:tc vMerge="1"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en-US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ky-KG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ru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5 176,43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ctr" latinLnBrk="0" hangingPunct="1"/>
                      <a:r>
                        <a:rPr lang="ky-KG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5653,26</a:t>
                      </a:r>
                      <a:endParaRPr lang="ru-KG" sz="18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Хлебопродукты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728,88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743,14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Картофель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685800" rtl="0" eaLnBrk="1" fontAlgn="t" latinLnBrk="0" hangingPunct="1"/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263,18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Овощи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383,56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453,42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Фрукты и ягоды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559,99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528,67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Молоко и молочные продукты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1 030,99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1107,9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Мясо 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1 632,21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1861,67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Рыба 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132,48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153,44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Яйца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196,13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178,68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Сахар 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137,21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131,74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Масло растительное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130,06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150,31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Йодированная соль</a:t>
                      </a:r>
                      <a:endParaRPr lang="ru-RU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4,26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4,46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7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Чай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ru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72,62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4472C4"/>
                      </a:solidFill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/>
                      <a:r>
                        <a:rPr lang="ky-KG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76,62</a:t>
                      </a:r>
                      <a:endParaRPr lang="ru-KG" sz="18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472C4"/>
                      </a:solidFill>
                    </a:lnR>
                    <a:lnT w="12700" cmpd="sng">
                      <a:solidFill>
                        <a:srgbClr val="4472C4"/>
                      </a:solidFill>
                    </a:lnT>
                    <a:lnB w="12700" cmpd="sng">
                      <a:solidFill>
                        <a:srgbClr val="4472C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96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90C59-5EBB-B573-4D2C-12196DFD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BE5B237-E04F-98F2-78B9-FD49C93A64AE}"/>
              </a:ext>
            </a:extLst>
          </p:cNvPr>
          <p:cNvSpPr txBox="1">
            <a:spLocks/>
          </p:cNvSpPr>
          <p:nvPr/>
        </p:nvSpPr>
        <p:spPr>
          <a:xfrm>
            <a:off x="0" y="295349"/>
            <a:ext cx="12160963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 за 2025 год по территории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57216F9-8508-5A79-EEE7-D11373B20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228CE1A-320C-8563-5889-7B6A7D161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5" y="721048"/>
            <a:ext cx="1215729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среднем на душу населения, сомов в месяц) 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C492FEB-8019-D8D9-098B-9DB64117E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508812"/>
              </p:ext>
            </p:extLst>
          </p:nvPr>
        </p:nvGraphicFramePr>
        <p:xfrm>
          <a:off x="1838325" y="1209881"/>
          <a:ext cx="8963025" cy="4659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799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06CA7DD7-A429-FB97-1C02-CBFA68ADCB3E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 dirty="0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9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1261</TotalTime>
  <Words>763</Words>
  <Application>Microsoft Office PowerPoint</Application>
  <PresentationFormat>Широкоэкранный</PresentationFormat>
  <Paragraphs>135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DIN Pro Bold</vt:lpstr>
      <vt:lpstr>Times New Roman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Hoz Dom</cp:lastModifiedBy>
  <cp:revision>68</cp:revision>
  <cp:lastPrinted>2025-01-13T09:08:38Z</cp:lastPrinted>
  <dcterms:created xsi:type="dcterms:W3CDTF">2024-10-02T10:12:32Z</dcterms:created>
  <dcterms:modified xsi:type="dcterms:W3CDTF">2026-01-19T02:26:41Z</dcterms:modified>
</cp:coreProperties>
</file>