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2"/>
  </p:notesMasterIdLst>
  <p:sldIdLst>
    <p:sldId id="256" r:id="rId3"/>
    <p:sldId id="261" r:id="rId4"/>
    <p:sldId id="305" r:id="rId5"/>
    <p:sldId id="300" r:id="rId6"/>
    <p:sldId id="297" r:id="rId7"/>
    <p:sldId id="307" r:id="rId8"/>
    <p:sldId id="299" r:id="rId9"/>
    <p:sldId id="303" r:id="rId10"/>
    <p:sldId id="306" r:id="rId11"/>
  </p:sldIdLst>
  <p:sldSz cx="12192000" cy="6858000"/>
  <p:notesSz cx="6669088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61"/>
            <p14:sldId id="305"/>
            <p14:sldId id="300"/>
            <p14:sldId id="297"/>
            <p14:sldId id="307"/>
            <p14:sldId id="299"/>
            <p14:sldId id="303"/>
          </p14:sldIdLst>
        </p14:section>
        <p14:section name="Последняя страница" id="{4FE91FCE-F239-445C-9A5B-61A7535B0391}">
          <p14:sldIdLst>
            <p14:sldId id="30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3366FF"/>
    <a:srgbClr val="336699"/>
    <a:srgbClr val="0000FF"/>
    <a:srgbClr val="6699FF"/>
    <a:srgbClr val="66CCFF"/>
    <a:srgbClr val="0099FF"/>
    <a:srgbClr val="0099CC"/>
    <a:srgbClr val="0099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03" autoAdjust="0"/>
    <p:restoredTop sz="94189" autoAdjust="0"/>
  </p:normalViewPr>
  <p:slideViewPr>
    <p:cSldViewPr snapToGrid="0">
      <p:cViewPr varScale="1">
        <p:scale>
          <a:sx n="86" d="100"/>
          <a:sy n="86" d="100"/>
        </p:scale>
        <p:origin x="282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30092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3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DF644-20F9-49A9-1E2F-8FDADB84C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066268-8295-3DCB-F49E-F108FBCC2C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90706D-FE4E-42AB-248B-D5A8D00D6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942B3F-7C9A-96A4-3249-42A3933D99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873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4BF7D-6C8D-1CDB-2AB1-1552C6E51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1178F0-D41D-380B-7FD7-78F2F4F6A7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83807F-57E1-354A-3C30-C921926950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C07B7A-DFA3-9836-9260-1517C4D096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56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1F5E4-6299-6493-780B-57E6C3A52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9AFCAA-A690-97DA-0A9B-47342E994F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7199EE-7587-B4DC-C669-D6F8A34273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85175-396F-273A-4D6D-549E989E97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143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415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99CE8-6C94-34C2-311F-88027506F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A7558F-B7D5-67A8-464B-39BB42C089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756FD9-AF9A-D5A8-7D50-BC5424606A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F846F-3881-208F-014C-358693AA1F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4857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16D9E-E985-F05C-65B8-824B0E575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AE0033-BE09-C5F1-2A6E-FFD9B70F4A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F6ADFC-A437-1C62-4900-E1DCB6914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5E943-C2FC-AC37-7C5C-2F6025DB3C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120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.gov.k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0" y="0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5935687" y="2530871"/>
            <a:ext cx="6290733" cy="32261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dirty="0"/>
              <a:t>Внешняя и взаимная торговля</a:t>
            </a:r>
          </a:p>
          <a:p>
            <a:pPr algn="l"/>
            <a:r>
              <a:rPr lang="ru-RU" sz="4000" dirty="0"/>
              <a:t>Кыргызской Республики                 за 9 месяцев 2025г.</a:t>
            </a:r>
          </a:p>
          <a:p>
            <a:pPr algn="l"/>
            <a:r>
              <a:rPr lang="ru-RU" altLang="ru-RU" sz="4000" dirty="0">
                <a:solidFill>
                  <a:schemeClr val="accent2">
                    <a:lumMod val="75000"/>
                  </a:schemeClr>
                </a:solidFill>
              </a:rPr>
              <a:t>(предварительные итоги)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EB89D9-3808-0EF9-D3AF-44062BBB57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95431" y="338585"/>
            <a:ext cx="1804573" cy="180457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65858CC-FE9F-B17A-392A-9086447079FA}"/>
              </a:ext>
            </a:extLst>
          </p:cNvPr>
          <p:cNvSpPr/>
          <p:nvPr/>
        </p:nvSpPr>
        <p:spPr>
          <a:xfrm>
            <a:off x="5617102" y="6058859"/>
            <a:ext cx="63309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</a:t>
            </a:r>
            <a:r>
              <a:rPr lang="ky-KG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отдел</a:t>
            </a:r>
            <a:r>
              <a:rPr lang="ky-KG" sz="1200" b="1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ky-KG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статистики внешней торговли</a:t>
            </a:r>
          </a:p>
          <a:p>
            <a:r>
              <a:rPr lang="ky-KG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  Сулайманова Г.Н.</a:t>
            </a:r>
            <a:endParaRPr sz="1400" cap="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3FC010-C046-ABFE-C995-C2E8A7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D4CFF0E1-E7DB-1149-3383-D6FC03FE1B16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5FDB636-C2DE-BFCB-2B1B-6ED7D2935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650" y="290446"/>
            <a:ext cx="1033238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400" b="1" dirty="0">
                <a:ea typeface="Times New Roman" panose="02020603050405020304" pitchFamily="18" charset="0"/>
                <a:cs typeface="Arial" panose="020B0604020202020204" pitchFamily="34" charset="0"/>
              </a:rPr>
              <a:t>Основные показатели внешней и взаимной торговли</a:t>
            </a:r>
            <a:br>
              <a:rPr lang="ru-RU" sz="2400" b="1" dirty="0"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b="1" dirty="0">
                <a:ea typeface="Times New Roman" panose="02020603050405020304" pitchFamily="18" charset="0"/>
                <a:cs typeface="Arial" panose="020B0604020202020204" pitchFamily="34" charset="0"/>
              </a:rPr>
              <a:t>за январь-сентябрь 2025 года</a:t>
            </a:r>
            <a:endParaRPr lang="ru-RU" altLang="ru-RU" sz="2400" b="1" dirty="0"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2DC4EF-8E32-22CE-335A-3B0C230B3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649" y="1429327"/>
            <a:ext cx="10382163" cy="413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594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04BD2A-A3A4-9F30-AC4B-B71BADCCE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4E7535-AB2D-8D30-0529-02C18D1E93A8}"/>
              </a:ext>
            </a:extLst>
          </p:cNvPr>
          <p:cNvSpPr txBox="1"/>
          <p:nvPr/>
        </p:nvSpPr>
        <p:spPr>
          <a:xfrm>
            <a:off x="110837" y="0"/>
            <a:ext cx="11934408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Основные страны–партнеры Кыргызской Республики </a:t>
            </a:r>
          </a:p>
          <a:p>
            <a:pPr algn="ctr"/>
            <a:r>
              <a:rPr lang="ru-RU" sz="2400" b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в экспорте</a:t>
            </a:r>
          </a:p>
          <a:p>
            <a:pPr algn="ctr"/>
            <a:r>
              <a:rPr lang="ru-RU" sz="2400" b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в январе-сентябре 2025 года </a:t>
            </a:r>
          </a:p>
          <a:p>
            <a:pPr algn="ctr"/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(удельный вес, в %)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                       </a:t>
            </a:r>
            <a:endParaRPr lang="ru-RU" sz="2000" b="1" i="1" dirty="0">
              <a:solidFill>
                <a:schemeClr val="accent2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4C006F-3870-75F7-5113-598CC37D246F}"/>
              </a:ext>
            </a:extLst>
          </p:cNvPr>
          <p:cNvSpPr txBox="1"/>
          <p:nvPr/>
        </p:nvSpPr>
        <p:spPr>
          <a:xfrm>
            <a:off x="2267526" y="5745108"/>
            <a:ext cx="1606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Страны мира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FD6253-692E-AD3F-6D2D-102FC324FFD8}"/>
              </a:ext>
            </a:extLst>
          </p:cNvPr>
          <p:cNvSpPr txBox="1"/>
          <p:nvPr/>
        </p:nvSpPr>
        <p:spPr>
          <a:xfrm>
            <a:off x="8347761" y="5745108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ЕАЭС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6C56128-B58B-0AC1-A24A-B3FDF4544F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238" y="1592539"/>
            <a:ext cx="5343434" cy="406813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C7E6BAB-9CFE-558B-929A-048CDE24B1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2710" y="1715032"/>
            <a:ext cx="5608642" cy="406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359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7F596E-843F-16A2-8F37-B65251A84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96AA1C4C-4015-E63E-37CB-B9C9D06FC520}"/>
              </a:ext>
            </a:extLst>
          </p:cNvPr>
          <p:cNvSpPr txBox="1">
            <a:spLocks/>
          </p:cNvSpPr>
          <p:nvPr/>
        </p:nvSpPr>
        <p:spPr>
          <a:xfrm>
            <a:off x="5084982" y="373450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FA4645-802B-88E8-EE55-2F789368DBE5}"/>
              </a:ext>
            </a:extLst>
          </p:cNvPr>
          <p:cNvSpPr txBox="1"/>
          <p:nvPr/>
        </p:nvSpPr>
        <p:spPr>
          <a:xfrm>
            <a:off x="215903" y="0"/>
            <a:ext cx="11829342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Основные страны–партнеры Кыргызской Республики </a:t>
            </a:r>
          </a:p>
          <a:p>
            <a:pPr algn="ctr"/>
            <a:r>
              <a:rPr lang="ru-RU" sz="2400" b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в импорте</a:t>
            </a:r>
          </a:p>
          <a:p>
            <a:pPr algn="ctr"/>
            <a:r>
              <a:rPr lang="ru-RU" sz="2400" b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в январе-сентябре 2025 года</a:t>
            </a:r>
            <a:r>
              <a:rPr lang="ru-RU" sz="2400" i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2000" i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   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(удельный вес, в %)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                     </a:t>
            </a:r>
            <a:endParaRPr lang="ru-RU" sz="2000" b="1" i="1" dirty="0">
              <a:solidFill>
                <a:schemeClr val="accent2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algn="ctr"/>
            <a:r>
              <a:rPr lang="ru-RU" sz="2400" i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                  </a:t>
            </a:r>
            <a:endParaRPr lang="ru-RU" sz="2400" b="1" i="1" dirty="0">
              <a:solidFill>
                <a:srgbClr val="3366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DAFC36-F588-3CB4-331F-16037085D00E}"/>
              </a:ext>
            </a:extLst>
          </p:cNvPr>
          <p:cNvSpPr txBox="1"/>
          <p:nvPr/>
        </p:nvSpPr>
        <p:spPr>
          <a:xfrm>
            <a:off x="2177096" y="5719714"/>
            <a:ext cx="1606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Страны мира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B428EE-0EAD-6E3E-E54A-98536D8549FC}"/>
              </a:ext>
            </a:extLst>
          </p:cNvPr>
          <p:cNvSpPr txBox="1"/>
          <p:nvPr/>
        </p:nvSpPr>
        <p:spPr>
          <a:xfrm>
            <a:off x="8115756" y="5719714"/>
            <a:ext cx="1023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ЕАЭС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062F455-CA13-CE7D-3FD4-B12A416DD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2" y="1566507"/>
            <a:ext cx="5463537" cy="407944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3FA2369-91DE-F858-3216-EA996B0E91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6517" y="1566506"/>
            <a:ext cx="5583176" cy="407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91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5C9AB9-69C3-CCFC-D582-0B3F3A240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D9A22E4-897C-1366-F499-CE7477AF5726}"/>
              </a:ext>
            </a:extLst>
          </p:cNvPr>
          <p:cNvSpPr/>
          <p:nvPr/>
        </p:nvSpPr>
        <p:spPr>
          <a:xfrm>
            <a:off x="345440" y="0"/>
            <a:ext cx="1150112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35255" algn="l"/>
              </a:tabLst>
            </a:pPr>
            <a:r>
              <a:rPr lang="ru-RU" sz="2400" b="1" u="sng" dirty="0">
                <a:solidFill>
                  <a:srgbClr val="336699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Экспорт</a:t>
            </a:r>
            <a:r>
              <a:rPr lang="ru-RU" sz="2400" b="1" dirty="0">
                <a:solidFill>
                  <a:srgbClr val="336699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основных товаров из Кыргызской Республики </a:t>
            </a:r>
            <a:br>
              <a:rPr lang="ru-RU" sz="2400" b="1" dirty="0">
                <a:solidFill>
                  <a:srgbClr val="336699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в январе-сентябре 2025 года</a:t>
            </a:r>
            <a:r>
              <a:rPr lang="ru-RU" sz="2400" i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                       </a:t>
            </a:r>
            <a:endParaRPr lang="ru-RU" sz="2400" b="1" i="1" dirty="0">
              <a:solidFill>
                <a:srgbClr val="336699"/>
              </a:solidFill>
              <a:latin typeface="+mj-lt"/>
              <a:cs typeface="Arial" panose="020B0604020202020204" pitchFamily="34" charset="0"/>
            </a:endParaRPr>
          </a:p>
          <a:p>
            <a:pPr indent="135255" algn="ctr">
              <a:tabLst>
                <a:tab pos="135255" algn="l"/>
              </a:tabLst>
            </a:pPr>
            <a:r>
              <a:rPr lang="ru-RU" i="1" dirty="0">
                <a:solidFill>
                  <a:schemeClr val="accent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(доля товарной группы в общем объеме экспорта, в %)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3A9E16-2686-DEE7-BFD4-A8A524B18EFD}"/>
              </a:ext>
            </a:extLst>
          </p:cNvPr>
          <p:cNvSpPr txBox="1"/>
          <p:nvPr/>
        </p:nvSpPr>
        <p:spPr>
          <a:xfrm>
            <a:off x="1416327" y="1174752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ВСЕГО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ADD10E-1C74-4287-A1C0-8DDED4796D82}"/>
              </a:ext>
            </a:extLst>
          </p:cNvPr>
          <p:cNvSpPr txBox="1"/>
          <p:nvPr/>
        </p:nvSpPr>
        <p:spPr>
          <a:xfrm>
            <a:off x="7885019" y="1145125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ЕАЭС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D272736-00B2-189B-45C3-1BDAEBCE86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0880" y="1590759"/>
            <a:ext cx="4890220" cy="442831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45550F1-48DF-4CB5-BEA8-13E02D299C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66" y="1620034"/>
            <a:ext cx="5364945" cy="426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705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9E21061-723C-1E40-9F85-F6C93B433B9E}"/>
              </a:ext>
            </a:extLst>
          </p:cNvPr>
          <p:cNvSpPr/>
          <p:nvPr/>
        </p:nvSpPr>
        <p:spPr>
          <a:xfrm>
            <a:off x="345440" y="0"/>
            <a:ext cx="1150112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35255" algn="l"/>
              </a:tabLst>
            </a:pPr>
            <a:r>
              <a:rPr lang="ru-RU" sz="2400" b="1" u="sng" dirty="0">
                <a:solidFill>
                  <a:srgbClr val="336699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Импорт</a:t>
            </a:r>
            <a:r>
              <a:rPr lang="ru-RU" sz="2400" b="1" dirty="0">
                <a:solidFill>
                  <a:srgbClr val="336699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основных товаров в Кыргызскую Республику </a:t>
            </a:r>
            <a:br>
              <a:rPr lang="ru-RU" sz="2400" b="1" dirty="0">
                <a:solidFill>
                  <a:srgbClr val="336699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в январе-сентябре 2025 года</a:t>
            </a:r>
            <a:r>
              <a:rPr lang="ru-RU" sz="2400" i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                       </a:t>
            </a:r>
            <a:endParaRPr lang="ru-RU" sz="2400" b="1" i="1" dirty="0">
              <a:solidFill>
                <a:srgbClr val="336699"/>
              </a:solidFill>
              <a:latin typeface="+mj-lt"/>
              <a:cs typeface="Arial" panose="020B0604020202020204" pitchFamily="34" charset="0"/>
            </a:endParaRPr>
          </a:p>
          <a:p>
            <a:pPr indent="135255" algn="ctr">
              <a:tabLst>
                <a:tab pos="135255" algn="l"/>
              </a:tabLst>
            </a:pPr>
            <a:r>
              <a:rPr lang="ru-RU" i="1" dirty="0">
                <a:solidFill>
                  <a:schemeClr val="accent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(доля товарной группы в общем объеме импорта, в %)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95E1BC-7AA2-9BF4-F587-56FC41D6F67A}"/>
              </a:ext>
            </a:extLst>
          </p:cNvPr>
          <p:cNvSpPr txBox="1"/>
          <p:nvPr/>
        </p:nvSpPr>
        <p:spPr>
          <a:xfrm>
            <a:off x="1997020" y="1138773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ВСЕГО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20FE47-E111-475C-8E3D-D8D25D05126A}"/>
              </a:ext>
            </a:extLst>
          </p:cNvPr>
          <p:cNvSpPr txBox="1"/>
          <p:nvPr/>
        </p:nvSpPr>
        <p:spPr>
          <a:xfrm>
            <a:off x="7709682" y="1161396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ЕАЭС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7E260F-97F9-50A9-26D1-E0A037DA8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91" y="1699587"/>
            <a:ext cx="5264444" cy="41700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0EDB76B-B635-BA33-5524-FE218EAD3B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0230" y="1553352"/>
            <a:ext cx="4946970" cy="467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775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CBF821-A008-4B8F-10EF-C51D74A14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A6A6F75-584B-9FF3-95FC-034E3775EB89}"/>
              </a:ext>
            </a:extLst>
          </p:cNvPr>
          <p:cNvSpPr txBox="1"/>
          <p:nvPr/>
        </p:nvSpPr>
        <p:spPr>
          <a:xfrm>
            <a:off x="0" y="73911"/>
            <a:ext cx="118668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Объемы торговли по регионам Кыргызской Республики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в январе-сентябре 2025 года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6DD520-4C96-838F-0DA4-0A4B80EEBBA7}"/>
              </a:ext>
            </a:extLst>
          </p:cNvPr>
          <p:cNvSpPr txBox="1"/>
          <p:nvPr/>
        </p:nvSpPr>
        <p:spPr>
          <a:xfrm>
            <a:off x="2220540" y="1168401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ВСЕГО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ED7ED1-3D98-08AD-F6CA-B27E0957C275}"/>
              </a:ext>
            </a:extLst>
          </p:cNvPr>
          <p:cNvSpPr txBox="1"/>
          <p:nvPr/>
        </p:nvSpPr>
        <p:spPr>
          <a:xfrm>
            <a:off x="7740162" y="1168401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ЕАЭС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256FE95-CDF7-B33C-5F72-195B5FDED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" y="1801226"/>
            <a:ext cx="5354320" cy="388837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93D428-1887-FEA8-C032-F56E887D42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0041" y="1801226"/>
            <a:ext cx="5170707" cy="38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70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CC5C66-2746-5A75-F3F1-9E3AAC7CD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11EFB509-7097-0963-8382-9ACFE5C2EBBA}"/>
              </a:ext>
            </a:extLst>
          </p:cNvPr>
          <p:cNvSpPr txBox="1">
            <a:spLocks/>
          </p:cNvSpPr>
          <p:nvPr/>
        </p:nvSpPr>
        <p:spPr>
          <a:xfrm>
            <a:off x="5084982" y="373450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6F562C-38ED-F8F0-3C8F-D24AB0532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953" y="1221512"/>
            <a:ext cx="9145182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panose="020B050202020202020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panose="020B050202020202020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panose="020B050202020202020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9pPr>
          </a:lstStyle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Раздел «Внешний сектор» в ежемесячном докладе «Социально-экономическое положение</a:t>
            </a:r>
            <a:r>
              <a:rPr lang="en-US" altLang="ru-RU" sz="18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Кыргызской Республики»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Ежемесячная экспресс-информация «</a:t>
            </a:r>
            <a:r>
              <a:rPr lang="ru-RU" altLang="ru-RU" sz="1800" b="1" dirty="0">
                <a:solidFill>
                  <a:srgbClr val="0059A3"/>
                </a:solidFill>
                <a:latin typeface="+mn-lt"/>
              </a:rPr>
              <a:t>Экспортно-импортные операции</a:t>
            </a: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 Кыргызской Республики»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Ежемесячный бюллетень «</a:t>
            </a:r>
            <a:r>
              <a:rPr lang="ru-RU" altLang="ru-RU" sz="1800" b="1" dirty="0">
                <a:solidFill>
                  <a:srgbClr val="0059A3"/>
                </a:solidFill>
                <a:latin typeface="+mn-lt"/>
              </a:rPr>
              <a:t>Внешняя и взаимная торговля Кыргызской Республики товарами»</a:t>
            </a:r>
            <a:endParaRPr lang="ky-KG" altLang="ru-RU" sz="1800" b="1" dirty="0">
              <a:solidFill>
                <a:srgbClr val="0059A3"/>
              </a:solidFill>
              <a:latin typeface="+mn-lt"/>
            </a:endParaRP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Ежемесячный бюллетень «</a:t>
            </a:r>
            <a:r>
              <a:rPr lang="ru-RU" altLang="ru-RU" sz="1800" b="1" dirty="0">
                <a:solidFill>
                  <a:srgbClr val="0059A3"/>
                </a:solidFill>
                <a:latin typeface="+mn-lt"/>
              </a:rPr>
              <a:t>Взаимная торговля Кыргызской Республики товарами с государствами – членами Евразийского экономического союза»</a:t>
            </a:r>
            <a:endParaRPr lang="ky-KG" altLang="ru-RU" sz="1800" b="1" dirty="0">
              <a:solidFill>
                <a:srgbClr val="0059A3"/>
              </a:solidFill>
              <a:latin typeface="+mn-lt"/>
            </a:endParaRP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Ежегодная публикация «Внешняя и взаимная торговля Кыргызской Республики»</a:t>
            </a:r>
          </a:p>
          <a:p>
            <a:pPr eaLnBrk="1" fontAlgn="base" hangingPunct="1">
              <a:spcBef>
                <a:spcPct val="0"/>
              </a:spcBef>
              <a:spcAft>
                <a:spcPts val="1200"/>
              </a:spcAft>
              <a:buClrTx/>
              <a:buFontTx/>
              <a:buNone/>
            </a:pPr>
            <a:endParaRPr lang="ky-KG" altLang="ru-RU" sz="1800" b="1" dirty="0">
              <a:solidFill>
                <a:srgbClr val="0059A3"/>
              </a:solidFill>
              <a:latin typeface="+mn-lt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ru-RU" sz="1800" b="1" dirty="0">
                <a:solidFill>
                  <a:srgbClr val="0059A3"/>
                </a:solidFill>
                <a:latin typeface="+mn-lt"/>
              </a:rPr>
              <a:t>   </a:t>
            </a: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Официальный сайт Нацстаткома Кыргызской Республики: </a:t>
            </a:r>
            <a:r>
              <a:rPr lang="en-US" altLang="ru-RU" sz="1800" b="1" u="sng" dirty="0">
                <a:solidFill>
                  <a:srgbClr val="0059A3"/>
                </a:solidFill>
                <a:latin typeface="+mn-lt"/>
                <a:hlinkClick r:id="rId3"/>
              </a:rPr>
              <a:t>www.stat.gov.kg</a:t>
            </a:r>
            <a:endParaRPr lang="ru-RU" altLang="ru-RU" sz="1800" b="1" u="sng" dirty="0">
              <a:solidFill>
                <a:srgbClr val="0059A3"/>
              </a:solidFill>
              <a:latin typeface="+mn-lt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   Рубрика «СТАТИСТИКА» - «Внешняя торговля»</a:t>
            </a:r>
            <a:endParaRPr lang="ru-RU" altLang="ru-RU" sz="18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8" name="Text Box 26">
            <a:extLst>
              <a:ext uri="{FF2B5EF4-FFF2-40B4-BE49-F238E27FC236}">
                <a16:creationId xmlns:a16="http://schemas.microsoft.com/office/drawing/2014/main" id="{277EE85C-9C2B-3842-DCD0-C73128856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097" y="418936"/>
            <a:ext cx="974203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buClrTx/>
              <a:buSzTx/>
              <a:buFontTx/>
              <a:defRPr/>
            </a:pPr>
            <a:r>
              <a:rPr lang="ru-RU" sz="2400" b="1" dirty="0">
                <a:solidFill>
                  <a:srgbClr val="0059A3"/>
                </a:solidFill>
                <a:latin typeface="+mj-lt"/>
              </a:rPr>
              <a:t>ПУБЛИКАЦИИ</a:t>
            </a:r>
          </a:p>
        </p:txBody>
      </p:sp>
    </p:spTree>
    <p:extLst>
      <p:ext uri="{BB962C8B-B14F-4D97-AF65-F5344CB8AC3E}">
        <p14:creationId xmlns:p14="http://schemas.microsoft.com/office/powerpoint/2010/main" val="209973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644832" y="2872715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Спасибо за внимание!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DC75D3-0891-DA50-B661-575D7C725A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158" y="3613810"/>
            <a:ext cx="992878" cy="9928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505DAF-50B7-66FD-3468-D5249F8075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900" y="3613810"/>
            <a:ext cx="992878" cy="9928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ED2AEE7-0ECA-C6B3-D1F8-CA258B0C14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642" y="3613810"/>
            <a:ext cx="992878" cy="992878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5D896CA-896C-EF68-D4D6-B3F5F9168C67}"/>
              </a:ext>
            </a:extLst>
          </p:cNvPr>
          <p:cNvSpPr txBox="1">
            <a:spLocks/>
          </p:cNvSpPr>
          <p:nvPr/>
        </p:nvSpPr>
        <p:spPr>
          <a:xfrm>
            <a:off x="2759131" y="4621478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@</a:t>
            </a:r>
            <a:r>
              <a:rPr lang="en-US" sz="2800" dirty="0" err="1"/>
              <a:t>statistics.kg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56226457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2409</TotalTime>
  <Words>240</Words>
  <Application>Microsoft Office PowerPoint</Application>
  <PresentationFormat>Широкоэкранный</PresentationFormat>
  <Paragraphs>49</Paragraphs>
  <Slides>9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Calibri</vt:lpstr>
      <vt:lpstr>DIN Pro Black</vt:lpstr>
      <vt:lpstr>DIN Pro Bold</vt:lpstr>
      <vt:lpstr>Times New Roman</vt:lpstr>
      <vt:lpstr>Verdana</vt:lpstr>
      <vt:lpstr>Wingdings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Proto</dc:creator>
  <cp:lastModifiedBy>Гульсара Сулайманова</cp:lastModifiedBy>
  <cp:revision>86</cp:revision>
  <cp:lastPrinted>2024-11-08T09:46:04Z</cp:lastPrinted>
  <dcterms:created xsi:type="dcterms:W3CDTF">2024-10-02T10:12:32Z</dcterms:created>
  <dcterms:modified xsi:type="dcterms:W3CDTF">2025-11-13T07:25:51Z</dcterms:modified>
</cp:coreProperties>
</file>