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.xml" ContentType="application/vnd.openxmlformats-officedocument.presentationml.notesSlide+xml"/>
  <Override PartName="/ppt/charts/chart1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8"/>
  </p:notesMasterIdLst>
  <p:sldIdLst>
    <p:sldId id="256" r:id="rId3"/>
    <p:sldId id="263" r:id="rId4"/>
    <p:sldId id="268" r:id="rId5"/>
    <p:sldId id="265" r:id="rId6"/>
    <p:sldId id="292" r:id="rId7"/>
    <p:sldId id="272" r:id="rId8"/>
    <p:sldId id="274" r:id="rId9"/>
    <p:sldId id="276" r:id="rId10"/>
    <p:sldId id="278" r:id="rId11"/>
    <p:sldId id="280" r:id="rId12"/>
    <p:sldId id="283" r:id="rId13"/>
    <p:sldId id="286" r:id="rId14"/>
    <p:sldId id="287" r:id="rId15"/>
    <p:sldId id="289" r:id="rId16"/>
    <p:sldId id="25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3"/>
            <p14:sldId id="268"/>
            <p14:sldId id="265"/>
            <p14:sldId id="292"/>
            <p14:sldId id="272"/>
            <p14:sldId id="274"/>
            <p14:sldId id="276"/>
            <p14:sldId id="278"/>
            <p14:sldId id="280"/>
            <p14:sldId id="283"/>
            <p14:sldId id="286"/>
            <p14:sldId id="287"/>
            <p14:sldId id="289"/>
          </p14:sldIdLst>
        </p14:section>
        <p14:section name="Последняя страница" id="{4FE91FCE-F239-445C-9A5B-61A7535B0391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46A"/>
    <a:srgbClr val="77A0F1"/>
    <a:srgbClr val="89B2DF"/>
    <a:srgbClr val="43B6BF"/>
    <a:srgbClr val="42C0B4"/>
    <a:srgbClr val="660033"/>
    <a:srgbClr val="B151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12133032488132"/>
          <c:y val="3.6462180863755668E-2"/>
          <c:w val="0.85469309532664584"/>
          <c:h val="0.85018921498449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0"/>
                  <c:y val="-1.291041655103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EE-4B1F-A3BD-88A58815EC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844.9</c:v>
                </c:pt>
                <c:pt idx="1">
                  <c:v>872.6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EE-4B1F-A3BD-88A58815E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661824"/>
        <c:axId val="42037632"/>
      </c:barChart>
      <c:catAx>
        <c:axId val="2966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KG"/>
          </a:p>
        </c:txPr>
        <c:crossAx val="42037632"/>
        <c:crosses val="autoZero"/>
        <c:auto val="1"/>
        <c:lblAlgn val="ctr"/>
        <c:lblOffset val="100"/>
        <c:noMultiLvlLbl val="0"/>
      </c:catAx>
      <c:valAx>
        <c:axId val="42037632"/>
        <c:scaling>
          <c:orientation val="minMax"/>
          <c:max val="1100"/>
          <c:min val="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KG"/>
          </a:p>
        </c:txPr>
        <c:crossAx val="29661824"/>
        <c:crosses val="autoZero"/>
        <c:crossBetween val="between"/>
        <c:majorUnit val="100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796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37150744760695"/>
          <c:y val="0.12227292907808741"/>
          <c:w val="0.45103249564075243"/>
          <c:h val="0.8695316613837463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2-8FBD-4BAB-B6BA-84EE166521AA}"/>
              </c:ext>
            </c:extLst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8FBD-4BAB-B6BA-84EE166521AA}"/>
              </c:ext>
            </c:extLst>
          </c:dPt>
          <c:dPt>
            <c:idx val="4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6-8FBD-4BAB-B6BA-84EE166521AA}"/>
              </c:ext>
            </c:extLst>
          </c:dPt>
          <c:dPt>
            <c:idx val="5"/>
            <c:bubble3D val="0"/>
            <c:explosion val="11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8FBD-4BAB-B6BA-84EE166521AA}"/>
              </c:ext>
            </c:extLst>
          </c:dPt>
          <c:dLbls>
            <c:dLbl>
              <c:idx val="0"/>
              <c:layout>
                <c:manualLayout>
                  <c:x val="6.1748409478764747E-2"/>
                  <c:y val="-9.7112591590692424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Обрабатывающие производства 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33,2%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FBD-4BAB-B6BA-84EE166521AA}"/>
                </c:ext>
              </c:extLst>
            </c:dLbl>
            <c:dLbl>
              <c:idx val="1"/>
              <c:layout>
                <c:manualLayout>
                  <c:x val="0.14222554715642372"/>
                  <c:y val="-7.1615188309431227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Финансовое посредничество</a:t>
                    </a:r>
                    <a:endParaRPr lang="ru-RU" sz="1600" b="1" dirty="0">
                      <a:solidFill>
                        <a:schemeClr val="dk1"/>
                      </a:solidFill>
                      <a:effectLst/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20,6%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FBD-4BAB-B6BA-84EE166521AA}"/>
                </c:ext>
              </c:extLst>
            </c:dLbl>
            <c:dLbl>
              <c:idx val="2"/>
              <c:layout>
                <c:manualLayout>
                  <c:x val="-0.13104068975681302"/>
                  <c:y val="-7.5128889485440137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Оптовая и розничная торговля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18,7%</a:t>
                    </a:r>
                    <a:endParaRPr lang="ru-RU" sz="1500" b="1" dirty="0"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FBD-4BAB-B6BA-84EE166521AA}"/>
                </c:ext>
              </c:extLst>
            </c:dLbl>
            <c:dLbl>
              <c:idx val="3"/>
              <c:layout>
                <c:manualLayout>
                  <c:x val="-9.7521175878845276E-2"/>
                  <c:y val="-7.1386319129677619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Добыча полезных ископаемых </a:t>
                    </a:r>
                    <a:endParaRPr lang="ru-RU" sz="1600" dirty="0">
                      <a:solidFill>
                        <a:schemeClr val="dk1"/>
                      </a:solidFill>
                      <a:effectLst/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11,3%</a:t>
                    </a:r>
                    <a:endParaRPr lang="ru-RU" sz="1600" b="1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FBD-4BAB-B6BA-84EE166521AA}"/>
                </c:ext>
              </c:extLst>
            </c:dLbl>
            <c:dLbl>
              <c:idx val="4"/>
              <c:layout>
                <c:manualLayout>
                  <c:x val="-0.11837460206664259"/>
                  <c:y val="-7.287805574771388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Геологоразведка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8,3%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FBD-4BAB-B6BA-84EE166521AA}"/>
                </c:ext>
              </c:extLst>
            </c:dLbl>
            <c:dLbl>
              <c:idx val="5"/>
              <c:layout>
                <c:manualLayout>
                  <c:x val="-6.2150797160988452E-2"/>
                  <c:y val="1.546265130317766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Прочие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7,9%</a:t>
                    </a:r>
                    <a:endParaRPr lang="ru-RU" b="1" dirty="0"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FBD-4BAB-B6BA-84EE166521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FBD-4BAB-B6BA-84EE166521AA}"/>
                </c:ext>
              </c:extLst>
            </c:dLbl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6"/>
                <c:pt idx="0">
                  <c:v>Обрабатывающие производства</c:v>
                </c:pt>
                <c:pt idx="1">
                  <c:v>Финансовое посредничество</c:v>
                </c:pt>
                <c:pt idx="2">
                  <c:v>Оптовая и розничная торговля</c:v>
                </c:pt>
                <c:pt idx="3">
                  <c:v>Добыча полезных ископаемых</c:v>
                </c:pt>
                <c:pt idx="4">
                  <c:v>Геологоразведка</c:v>
                </c:pt>
                <c:pt idx="5">
                  <c:v>Прочие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33.200000000000003</c:v>
                </c:pt>
                <c:pt idx="1">
                  <c:v>20.6</c:v>
                </c:pt>
                <c:pt idx="2">
                  <c:v>18.7</c:v>
                </c:pt>
                <c:pt idx="3">
                  <c:v>11.3</c:v>
                </c:pt>
                <c:pt idx="4" formatCode="0.0">
                  <c:v>8.3000000000000007</c:v>
                </c:pt>
                <c:pt idx="5" formatCode="0.0">
                  <c:v>7.9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BD-4BAB-B6BA-84EE16652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908818468960867E-2"/>
          <c:y val="2.7272628510846872E-2"/>
          <c:w val="0.90318253850344177"/>
          <c:h val="0.56837088071504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7.4738415545590429E-3"/>
                  <c:y val="2.4103643389063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92-4EF7-9A59-E45A9401471F}"/>
                </c:ext>
              </c:extLst>
            </c:dLbl>
            <c:dLbl>
              <c:idx val="1"/>
              <c:layout>
                <c:manualLayout>
                  <c:x val="-4.7203175326914872E-3"/>
                  <c:y val="-1.40878012869137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92-4EF7-9A59-E45A9401471F}"/>
                </c:ext>
              </c:extLst>
            </c:dLbl>
            <c:dLbl>
              <c:idx val="2"/>
              <c:layout>
                <c:manualLayout>
                  <c:x val="-7.8340708525020571E-3"/>
                  <c:y val="1.75652845561186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92-4EF7-9A59-E45A9401471F}"/>
                </c:ext>
              </c:extLst>
            </c:dLbl>
            <c:dLbl>
              <c:idx val="3"/>
              <c:layout>
                <c:manualLayout>
                  <c:x val="-7.1642631530747306E-3"/>
                  <c:y val="-1.0526176768622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92-4EF7-9A59-E45A9401471F}"/>
                </c:ext>
              </c:extLst>
            </c:dLbl>
            <c:dLbl>
              <c:idx val="4"/>
              <c:layout>
                <c:manualLayout>
                  <c:x val="-4.6645895320992243E-3"/>
                  <c:y val="-1.44113723182107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92-4EF7-9A59-E45A9401471F}"/>
                </c:ext>
              </c:extLst>
            </c:dLbl>
            <c:dLbl>
              <c:idx val="5"/>
              <c:layout>
                <c:manualLayout>
                  <c:x val="-5.1823735037604601E-3"/>
                  <c:y val="4.82072867781267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92-4EF7-9A59-E45A9401471F}"/>
                </c:ext>
              </c:extLst>
            </c:dLbl>
            <c:dLbl>
              <c:idx val="6"/>
              <c:layout>
                <c:manualLayout>
                  <c:x val="-6.9593750669807702E-3"/>
                  <c:y val="-4.18000944512157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92-4EF7-9A59-E45A9401471F}"/>
                </c:ext>
              </c:extLst>
            </c:dLbl>
            <c:dLbl>
              <c:idx val="7"/>
              <c:layout>
                <c:manualLayout>
                  <c:x val="-9.8217678246790216E-3"/>
                  <c:y val="3.93589331486060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92-4EF7-9A59-E45A9401471F}"/>
                </c:ext>
              </c:extLst>
            </c:dLbl>
            <c:dLbl>
              <c:idx val="8"/>
              <c:layout>
                <c:manualLayout>
                  <c:x val="-9.3313224488364346E-3"/>
                  <c:y val="2.41027400864034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692-4EF7-9A59-E45A940147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Обрабаты-
вающие 
производства</c:v>
                </c:pt>
                <c:pt idx="1">
                  <c:v>Добыча
полезных 
ископаемых</c:v>
                </c:pt>
                <c:pt idx="2">
                  <c:v>Финансовое
посредни-
чество </c:v>
                </c:pt>
                <c:pt idx="3">
                  <c:v>Оптовая
 и розничная 
торговля</c:v>
                </c:pt>
                <c:pt idx="4">
                  <c:v>Строительство</c:v>
                </c:pt>
                <c:pt idx="5">
                  <c:v>Геологораз-
ведка</c:v>
                </c:pt>
                <c:pt idx="6">
                  <c:v>Транспортная
деятельность</c:v>
                </c:pt>
                <c:pt idx="7">
                  <c:v>Информация
 и связь</c:v>
                </c:pt>
                <c:pt idx="8">
                  <c:v>Прочие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233.8</c:v>
                </c:pt>
                <c:pt idx="1">
                  <c:v>221</c:v>
                </c:pt>
                <c:pt idx="2">
                  <c:v>158.5</c:v>
                </c:pt>
                <c:pt idx="3" formatCode="General">
                  <c:v>119.8</c:v>
                </c:pt>
                <c:pt idx="4">
                  <c:v>26.9</c:v>
                </c:pt>
                <c:pt idx="5">
                  <c:v>22.7</c:v>
                </c:pt>
                <c:pt idx="6">
                  <c:v>19.3</c:v>
                </c:pt>
                <c:pt idx="7">
                  <c:v>15</c:v>
                </c:pt>
                <c:pt idx="8">
                  <c:v>27.9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692-4EF7-9A59-E45A940147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2.6800102103050035E-3"/>
                  <c:y val="4.05411709522254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692-4EF7-9A59-E45A9401471F}"/>
                </c:ext>
              </c:extLst>
            </c:dLbl>
            <c:dLbl>
              <c:idx val="1"/>
              <c:layout>
                <c:manualLayout>
                  <c:x val="5.0491322215012657E-3"/>
                  <c:y val="2.11546011310714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92-4EF7-9A59-E45A9401471F}"/>
                </c:ext>
              </c:extLst>
            </c:dLbl>
            <c:dLbl>
              <c:idx val="2"/>
              <c:layout>
                <c:manualLayout>
                  <c:x val="2.8872365341860106E-3"/>
                  <c:y val="-1.82756923173927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692-4EF7-9A59-E45A9401471F}"/>
                </c:ext>
              </c:extLst>
            </c:dLbl>
            <c:dLbl>
              <c:idx val="3"/>
              <c:layout>
                <c:manualLayout>
                  <c:x val="4.3572086896710291E-3"/>
                  <c:y val="-1.49008826736553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692-4EF7-9A59-E45A9401471F}"/>
                </c:ext>
              </c:extLst>
            </c:dLbl>
            <c:dLbl>
              <c:idx val="4"/>
              <c:layout>
                <c:manualLayout>
                  <c:x val="7.8616574273507288E-3"/>
                  <c:y val="-1.2051821694531681E-2"/>
                </c:manualLayout>
              </c:layout>
              <c:tx>
                <c:rich>
                  <a:bodyPr/>
                  <a:lstStyle/>
                  <a:p>
                    <a:fld id="{48E92597-1674-4FBA-928E-24E2B26718DF}" type="VALUE">
                      <a:rPr lang="en-US" smtClean="0"/>
                      <a:pPr/>
                      <a:t>[ЗНАЧЕНИЕ]</a:t>
                    </a:fld>
                    <a:endParaRPr lang="ru-KG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5692-4EF7-9A59-E45A9401471F}"/>
                </c:ext>
              </c:extLst>
            </c:dLbl>
            <c:dLbl>
              <c:idx val="5"/>
              <c:layout>
                <c:manualLayout>
                  <c:x val="-1.8821839920344034E-3"/>
                  <c:y val="-1.44622830993035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692-4EF7-9A59-E45A9401471F}"/>
                </c:ext>
              </c:extLst>
            </c:dLbl>
            <c:dLbl>
              <c:idx val="6"/>
              <c:layout>
                <c:manualLayout>
                  <c:x val="4.1496900860667268E-3"/>
                  <c:y val="6.87210338424614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692-4EF7-9A59-E45A9401471F}"/>
                </c:ext>
              </c:extLst>
            </c:dLbl>
            <c:dLbl>
              <c:idx val="7"/>
              <c:layout>
                <c:manualLayout>
                  <c:x val="1.6498216119419783E-3"/>
                  <c:y val="-1.11162305913297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692-4EF7-9A59-E45A9401471F}"/>
                </c:ext>
              </c:extLst>
            </c:dLbl>
            <c:dLbl>
              <c:idx val="8"/>
              <c:layout>
                <c:manualLayout>
                  <c:x val="2.912372590397247E-3"/>
                  <c:y val="-2.16933181410450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692-4EF7-9A59-E45A940147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Обрабаты-
вающие 
производства</c:v>
                </c:pt>
                <c:pt idx="1">
                  <c:v>Добыча
полезных 
ископаемых</c:v>
                </c:pt>
                <c:pt idx="2">
                  <c:v>Финансовое
посредни-
чество </c:v>
                </c:pt>
                <c:pt idx="3">
                  <c:v>Оптовая
 и розничная 
торговля</c:v>
                </c:pt>
                <c:pt idx="4">
                  <c:v>Строительство</c:v>
                </c:pt>
                <c:pt idx="5">
                  <c:v>Геологораз-
ведка</c:v>
                </c:pt>
                <c:pt idx="6">
                  <c:v>Транспортная
деятельность</c:v>
                </c:pt>
                <c:pt idx="7">
                  <c:v>Информация
 и связь</c:v>
                </c:pt>
                <c:pt idx="8">
                  <c:v>Прочие</c:v>
                </c:pt>
              </c:strCache>
            </c:strRef>
          </c:cat>
          <c:val>
            <c:numRef>
              <c:f>Лист1!$C$2:$C$10</c:f>
              <c:numCache>
                <c:formatCode>0.0</c:formatCode>
                <c:ptCount val="9"/>
                <c:pt idx="0">
                  <c:v>289.3</c:v>
                </c:pt>
                <c:pt idx="1">
                  <c:v>98.4</c:v>
                </c:pt>
                <c:pt idx="2">
                  <c:v>180.1</c:v>
                </c:pt>
                <c:pt idx="3" formatCode="General">
                  <c:v>162.80000000000001</c:v>
                </c:pt>
                <c:pt idx="4" formatCode="General">
                  <c:v>3.8</c:v>
                </c:pt>
                <c:pt idx="5">
                  <c:v>72.7</c:v>
                </c:pt>
                <c:pt idx="6">
                  <c:v>3.5</c:v>
                </c:pt>
                <c:pt idx="7">
                  <c:v>31.1</c:v>
                </c:pt>
                <c:pt idx="8">
                  <c:v>30.9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5692-4EF7-9A59-E45A94014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361984"/>
        <c:axId val="42363520"/>
      </c:barChart>
      <c:catAx>
        <c:axId val="42361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>
                <a:latin typeface="+mn-lt"/>
              </a:defRPr>
            </a:pPr>
            <a:endParaRPr lang="ru-KG"/>
          </a:p>
        </c:txPr>
        <c:crossAx val="42363520"/>
        <c:crosses val="autoZero"/>
        <c:auto val="1"/>
        <c:lblAlgn val="ctr"/>
        <c:lblOffset val="100"/>
        <c:noMultiLvlLbl val="0"/>
      </c:catAx>
      <c:valAx>
        <c:axId val="423635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99"/>
            </a:pPr>
            <a:endParaRPr lang="ru-KG"/>
          </a:p>
        </c:txPr>
        <c:crossAx val="42361984"/>
        <c:crosses val="autoZero"/>
        <c:crossBetween val="between"/>
        <c:majorUnit val="50"/>
      </c:valAx>
      <c:spPr>
        <a:noFill/>
        <a:ln w="25398">
          <a:noFill/>
        </a:ln>
      </c:spPr>
    </c:plotArea>
    <c:legend>
      <c:legendPos val="b"/>
      <c:layout>
        <c:manualLayout>
          <c:xMode val="edge"/>
          <c:yMode val="edge"/>
          <c:x val="0.19208655532408225"/>
          <c:y val="0.91011201010887877"/>
          <c:w val="0.64302181152327964"/>
          <c:h val="5.8071520913786749E-2"/>
        </c:manualLayout>
      </c:layout>
      <c:overlay val="0"/>
      <c:txPr>
        <a:bodyPr/>
        <a:lstStyle/>
        <a:p>
          <a:pPr>
            <a:defRPr sz="1599" b="1">
              <a:latin typeface="+mn-lt"/>
            </a:defRPr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1797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004544623669829"/>
          <c:y val="6.5145398491855203E-2"/>
          <c:w val="0.4174042592568899"/>
          <c:h val="0.8766535433070866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2A3A-41CD-97A3-E9825B6373F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2A3A-41CD-97A3-E9825B6373F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3-2A3A-41CD-97A3-E9825B6373F9}"/>
              </c:ext>
            </c:extLst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4-2A3A-41CD-97A3-E9825B6373F9}"/>
              </c:ext>
            </c:extLst>
          </c:dPt>
          <c:dPt>
            <c:idx val="4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2A3A-41CD-97A3-E9825B6373F9}"/>
              </c:ext>
            </c:extLst>
          </c:dPt>
          <c:dPt>
            <c:idx val="5"/>
            <c:bubble3D val="0"/>
            <c:spPr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6-2A3A-41CD-97A3-E9825B6373F9}"/>
              </c:ext>
            </c:extLst>
          </c:dPt>
          <c:dPt>
            <c:idx val="6"/>
            <c:bubble3D val="0"/>
            <c:spPr>
              <a:solidFill>
                <a:schemeClr val="bg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2A3A-41CD-97A3-E9825B6373F9}"/>
              </c:ext>
            </c:extLst>
          </c:dPt>
          <c:dPt>
            <c:idx val="7"/>
            <c:bubble3D val="0"/>
            <c:explosion val="4"/>
            <c:extLst>
              <c:ext xmlns:c16="http://schemas.microsoft.com/office/drawing/2014/chart" uri="{C3380CC4-5D6E-409C-BE32-E72D297353CC}">
                <c16:uniqueId val="{00000009-2A3A-41CD-97A3-E9825B6373F9}"/>
              </c:ext>
            </c:extLst>
          </c:dPt>
          <c:dLbls>
            <c:dLbl>
              <c:idx val="0"/>
              <c:layout>
                <c:manualLayout>
                  <c:x val="0.11660355212808607"/>
                  <c:y val="7.2992959213431597E-3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Китай 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23,9%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A3A-41CD-97A3-E9825B6373F9}"/>
                </c:ext>
              </c:extLst>
            </c:dLbl>
            <c:dLbl>
              <c:idx val="1"/>
              <c:layout>
                <c:manualLayout>
                  <c:x val="0.14669143839159124"/>
                  <c:y val="-0.10587926509186361"/>
                </c:manualLayout>
              </c:layout>
              <c:tx>
                <c:rich>
                  <a:bodyPr/>
                  <a:lstStyle/>
                  <a:p>
                    <a:pPr algn="ctr" rtl="0"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Россия</a:t>
                    </a:r>
                  </a:p>
                  <a:p>
                    <a:pPr algn="ctr" rtl="0"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22,7%</a:t>
                    </a:r>
                    <a:endParaRPr lang="ru-RU" sz="1600" b="1" i="0" u="none" strike="noStrike" kern="1200" baseline="0" dirty="0">
                      <a:solidFill>
                        <a:schemeClr val="tx1"/>
                      </a:solidFill>
                      <a:latin typeface="DIN Pro Regular" panose="020B0504020101020102" pitchFamily="34" charset="0"/>
                      <a:ea typeface="+mn-ea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A3A-41CD-97A3-E9825B6373F9}"/>
                </c:ext>
              </c:extLst>
            </c:dLbl>
            <c:dLbl>
              <c:idx val="2"/>
              <c:layout>
                <c:manualLayout>
                  <c:x val="2.3210300895723596E-2"/>
                  <c:y val="-9.5979252593425823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Турция 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10,2%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A3A-41CD-97A3-E9825B6373F9}"/>
                </c:ext>
              </c:extLst>
            </c:dLbl>
            <c:dLbl>
              <c:idx val="3"/>
              <c:layout>
                <c:manualLayout>
                  <c:x val="-0.10781909142637074"/>
                  <c:y val="-1.058201058201067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Люксембург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8,8%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A3A-41CD-97A3-E9825B6373F9}"/>
                </c:ext>
              </c:extLst>
            </c:dLbl>
            <c:dLbl>
              <c:idx val="4"/>
              <c:layout>
                <c:manualLayout>
                  <c:x val="-0.10213427016791433"/>
                  <c:y val="-1.5163312919218431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Казахстан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5,7%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A3A-41CD-97A3-E9825B6373F9}"/>
                </c:ext>
              </c:extLst>
            </c:dLbl>
            <c:dLbl>
              <c:idx val="5"/>
              <c:layout>
                <c:manualLayout>
                  <c:x val="-9.352546099102968E-2"/>
                  <c:y val="-5.496021330667000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Нидерланды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4,9%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A3A-41CD-97A3-E9825B6373F9}"/>
                </c:ext>
              </c:extLst>
            </c:dLbl>
            <c:dLbl>
              <c:idx val="6"/>
              <c:layout>
                <c:manualLayout>
                  <c:x val="-9.3221765356341996E-2"/>
                  <c:y val="-0.11542827979835854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Азербайджан</a:t>
                    </a:r>
                  </a:p>
                  <a:p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3,4%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A3A-41CD-97A3-E9825B6373F9}"/>
                </c:ext>
              </c:extLst>
            </c:dLbl>
            <c:dLbl>
              <c:idx val="7"/>
              <c:layout>
                <c:manualLayout>
                  <c:x val="-0.10325185423442665"/>
                  <c:y val="1.3227513227513227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Другие страны</a:t>
                    </a:r>
                  </a:p>
                  <a:p>
                    <a:pPr>
                      <a:defRPr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20,4%</a:t>
                    </a:r>
                    <a:endParaRPr lang="ru-RU" sz="1600" b="1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2A3A-41CD-97A3-E9825B6373F9}"/>
                </c:ext>
              </c:extLst>
            </c:dLbl>
            <c:spPr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Китай</c:v>
                </c:pt>
                <c:pt idx="1">
                  <c:v>Россия</c:v>
                </c:pt>
                <c:pt idx="2">
                  <c:v>Турция</c:v>
                </c:pt>
                <c:pt idx="3">
                  <c:v>Люксембург</c:v>
                </c:pt>
                <c:pt idx="4">
                  <c:v>Казахстан</c:v>
                </c:pt>
                <c:pt idx="5">
                  <c:v>Нидерланды</c:v>
                </c:pt>
                <c:pt idx="6">
                  <c:v>Азербайджан</c:v>
                </c:pt>
                <c:pt idx="7">
                  <c:v>Другие страны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23.9</c:v>
                </c:pt>
                <c:pt idx="1">
                  <c:v>22.7</c:v>
                </c:pt>
                <c:pt idx="2">
                  <c:v>10.199999999999999</c:v>
                </c:pt>
                <c:pt idx="3">
                  <c:v>8.8000000000000007</c:v>
                </c:pt>
                <c:pt idx="4">
                  <c:v>5.7</c:v>
                </c:pt>
                <c:pt idx="5">
                  <c:v>4.9000000000000004</c:v>
                </c:pt>
                <c:pt idx="6">
                  <c:v>3.4</c:v>
                </c:pt>
                <c:pt idx="7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A3A-41CD-97A3-E9825B637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1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47812773403324E-2"/>
          <c:y val="2.2434840117224242E-2"/>
          <c:w val="0.91054656362399145"/>
          <c:h val="0.708475750801039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7.751626232870526E-3"/>
                  <c:y val="2.456247843530436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E5-420D-B152-712E0E903F7D}"/>
                </c:ext>
              </c:extLst>
            </c:dLbl>
            <c:dLbl>
              <c:idx val="1"/>
              <c:layout>
                <c:manualLayout>
                  <c:x val="-1.45168533397049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DE5-420D-B152-712E0E903F7D}"/>
                </c:ext>
              </c:extLst>
            </c:dLbl>
            <c:dLbl>
              <c:idx val="2"/>
              <c:layout>
                <c:manualLayout>
                  <c:x val="-2.0985736944949059E-3"/>
                  <c:y val="-4.912495687060963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E5-420D-B152-712E0E903F7D}"/>
                </c:ext>
              </c:extLst>
            </c:dLbl>
            <c:dLbl>
              <c:idx val="3"/>
              <c:layout>
                <c:manualLayout>
                  <c:x val="-1.543227366664437E-3"/>
                  <c:y val="-4.912495687060872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E5-420D-B152-712E0E903F7D}"/>
                </c:ext>
              </c:extLst>
            </c:dLbl>
            <c:dLbl>
              <c:idx val="4"/>
              <c:layout>
                <c:manualLayout>
                  <c:x val="-7.716049382716049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E5-420D-B152-712E0E903F7D}"/>
                </c:ext>
              </c:extLst>
            </c:dLbl>
            <c:dLbl>
              <c:idx val="5"/>
              <c:layout>
                <c:manualLayout>
                  <c:x val="-3.9460446285876447E-3"/>
                  <c:y val="2.5102079339513021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E5-420D-B152-712E0E903F7D}"/>
                </c:ext>
              </c:extLst>
            </c:dLbl>
            <c:dLbl>
              <c:idx val="6"/>
              <c:layout>
                <c:manualLayout>
                  <c:x val="-7.9953622799091312E-3"/>
                  <c:y val="-2.402287753109661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E5-420D-B152-712E0E903F7D}"/>
                </c:ext>
              </c:extLst>
            </c:dLbl>
            <c:dLbl>
              <c:idx val="8"/>
              <c:layout>
                <c:manualLayout>
                  <c:x val="-4.719236108027488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E5-420D-B152-712E0E903F7D}"/>
                </c:ext>
              </c:extLst>
            </c:dLbl>
            <c:dLbl>
              <c:idx val="9"/>
              <c:layout>
                <c:manualLayout>
                  <c:x val="-7.7160493827161626E-3"/>
                  <c:y val="9.824991374121745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DE5-420D-B152-712E0E903F7D}"/>
                </c:ext>
              </c:extLst>
            </c:dLbl>
            <c:dLbl>
              <c:idx val="10"/>
              <c:layout>
                <c:manualLayout>
                  <c:x val="-1.0498903383011432E-2"/>
                  <c:y val="-1.9703942838664359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409-4A92-9216-FDED01EBBC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Китай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Велико-
британия</c:v>
                </c:pt>
                <c:pt idx="4">
                  <c:v>Турция </c:v>
                </c:pt>
                <c:pt idx="5">
                  <c:v>Объединен-
ные Аpабские Эмиpаты</c:v>
                </c:pt>
                <c:pt idx="6">
                  <c:v>Нидер-
ланды</c:v>
                </c:pt>
                <c:pt idx="7">
                  <c:v>Люксембург</c:v>
                </c:pt>
                <c:pt idx="8">
                  <c:v>Германия</c:v>
                </c:pt>
                <c:pt idx="9">
                  <c:v>Азер-
байджан</c:v>
                </c:pt>
                <c:pt idx="10">
                  <c:v>Другие 
страны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280.7</c:v>
                </c:pt>
                <c:pt idx="1">
                  <c:v>159.80000000000001</c:v>
                </c:pt>
                <c:pt idx="2">
                  <c:v>101.3</c:v>
                </c:pt>
                <c:pt idx="3">
                  <c:v>42.9</c:v>
                </c:pt>
                <c:pt idx="4" formatCode="0.0">
                  <c:v>37</c:v>
                </c:pt>
                <c:pt idx="5">
                  <c:v>33.799999999999997</c:v>
                </c:pt>
                <c:pt idx="6" formatCode="0.0">
                  <c:v>29.9</c:v>
                </c:pt>
                <c:pt idx="7" formatCode="0.0">
                  <c:v>9.4</c:v>
                </c:pt>
                <c:pt idx="8" formatCode="0.0">
                  <c:v>3.3</c:v>
                </c:pt>
                <c:pt idx="9">
                  <c:v>0.9</c:v>
                </c:pt>
                <c:pt idx="10" formatCode="0.0">
                  <c:v>145.9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DE5-420D-B152-712E0E903F7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7.0788541620411026E-3"/>
                  <c:y val="-2.45624784353043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B2-492F-8DE7-5D7EC1A93F4E}"/>
                </c:ext>
              </c:extLst>
            </c:dLbl>
            <c:dLbl>
              <c:idx val="1"/>
              <c:layout>
                <c:manualLayout>
                  <c:x val="9.259259259259231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DE5-420D-B152-712E0E903F7D}"/>
                </c:ext>
              </c:extLst>
            </c:dLbl>
            <c:dLbl>
              <c:idx val="2"/>
              <c:layout>
                <c:manualLayout>
                  <c:x val="7.1066090927699218E-3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fld id="{C5D3E225-D6FD-4C69-AB8A-DD934D463529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KG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DE5-420D-B152-712E0E903F7D}"/>
                </c:ext>
              </c:extLst>
            </c:dLbl>
            <c:dLbl>
              <c:idx val="3"/>
              <c:layout>
                <c:manualLayout>
                  <c:x val="5.718636542085603E-3"/>
                  <c:y val="2.0245671201634227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fld id="{AEB421EC-90D2-4839-8555-7604484199B5}" type="VALUE">
                      <a:rPr lang="en-US" smtClean="0"/>
                      <a:pPr>
                        <a:defRPr/>
                      </a:pPr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DE5-420D-B152-712E0E903F7D}"/>
                </c:ext>
              </c:extLst>
            </c:dLbl>
            <c:dLbl>
              <c:idx val="4"/>
              <c:layout>
                <c:manualLayout>
                  <c:x val="0"/>
                  <c:y val="-9.82499137412174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DE5-420D-B152-712E0E903F7D}"/>
                </c:ext>
              </c:extLst>
            </c:dLbl>
            <c:dLbl>
              <c:idx val="5"/>
              <c:layout>
                <c:manualLayout>
                  <c:x val="3.5394270810205513E-3"/>
                  <c:y val="-2.456247843530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B2-492F-8DE7-5D7EC1A93F4E}"/>
                </c:ext>
              </c:extLst>
            </c:dLbl>
            <c:dLbl>
              <c:idx val="6"/>
              <c:layout>
                <c:manualLayout>
                  <c:x val="0"/>
                  <c:y val="-1.4737487061182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DE5-420D-B152-712E0E903F7D}"/>
                </c:ext>
              </c:extLst>
            </c:dLbl>
            <c:dLbl>
              <c:idx val="8"/>
              <c:layout>
                <c:manualLayout>
                  <c:x val="-8.6518329180047452E-17"/>
                  <c:y val="-7.3687435305913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B2-492F-8DE7-5D7EC1A93F4E}"/>
                </c:ext>
              </c:extLst>
            </c:dLbl>
            <c:dLbl>
              <c:idx val="10"/>
              <c:layout>
                <c:manualLayout>
                  <c:x val="1.11570004711709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09-4A92-9216-FDED01EBBC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Китай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Велико-
британия</c:v>
                </c:pt>
                <c:pt idx="4">
                  <c:v>Турция </c:v>
                </c:pt>
                <c:pt idx="5">
                  <c:v>Объединен-
ные Аpабские Эмиpаты</c:v>
                </c:pt>
                <c:pt idx="6">
                  <c:v>Нидер-
ланды</c:v>
                </c:pt>
                <c:pt idx="7">
                  <c:v>Люксембург</c:v>
                </c:pt>
                <c:pt idx="8">
                  <c:v>Германия</c:v>
                </c:pt>
                <c:pt idx="9">
                  <c:v>Азер-
байджан</c:v>
                </c:pt>
                <c:pt idx="10">
                  <c:v>Другие 
страны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208.9</c:v>
                </c:pt>
                <c:pt idx="1">
                  <c:v>197.7</c:v>
                </c:pt>
                <c:pt idx="2">
                  <c:v>50.1</c:v>
                </c:pt>
                <c:pt idx="3">
                  <c:v>8</c:v>
                </c:pt>
                <c:pt idx="4" formatCode="0.0">
                  <c:v>88.6</c:v>
                </c:pt>
                <c:pt idx="5">
                  <c:v>10.4</c:v>
                </c:pt>
                <c:pt idx="6" formatCode="0.0">
                  <c:v>42.2</c:v>
                </c:pt>
                <c:pt idx="7" formatCode="0.0">
                  <c:v>76.400000000000006</c:v>
                </c:pt>
                <c:pt idx="8" formatCode="0.0">
                  <c:v>20.100000000000001</c:v>
                </c:pt>
                <c:pt idx="9" formatCode="0.0">
                  <c:v>29.9</c:v>
                </c:pt>
                <c:pt idx="10" formatCode="0.0">
                  <c:v>140.30000000000001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DE5-420D-B152-712E0E903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778816"/>
        <c:axId val="87780352"/>
      </c:barChart>
      <c:catAx>
        <c:axId val="87778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KG"/>
          </a:p>
        </c:txPr>
        <c:crossAx val="87780352"/>
        <c:crosses val="autoZero"/>
        <c:auto val="1"/>
        <c:lblAlgn val="ctr"/>
        <c:lblOffset val="100"/>
        <c:noMultiLvlLbl val="0"/>
      </c:catAx>
      <c:valAx>
        <c:axId val="87780352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87778816"/>
        <c:crosses val="autoZero"/>
        <c:crossBetween val="between"/>
      </c:valAx>
      <c:spPr>
        <a:noFill/>
        <a:ln w="25391">
          <a:noFill/>
        </a:ln>
      </c:spPr>
    </c:plotArea>
    <c:legend>
      <c:legendPos val="b"/>
      <c:layout>
        <c:manualLayout>
          <c:xMode val="edge"/>
          <c:yMode val="edge"/>
          <c:x val="0.19264048063356243"/>
          <c:y val="0.94019395553496987"/>
          <c:w val="0.63015113862212313"/>
          <c:h val="5.9482206268334115E-2"/>
        </c:manualLayout>
      </c:layout>
      <c:overlay val="0"/>
    </c:legend>
    <c:plotVisOnly val="1"/>
    <c:dispBlanksAs val="gap"/>
    <c:showDLblsOverMax val="0"/>
  </c:chart>
  <c:txPr>
    <a:bodyPr/>
    <a:lstStyle/>
    <a:p>
      <a:pPr algn="ctr">
        <a:defRPr lang="ru-RU" sz="1399" b="1" i="0" u="none" strike="noStrike" kern="1200" baseline="0">
          <a:solidFill>
            <a:prstClr val="black"/>
          </a:solidFill>
          <a:latin typeface="+mn-lt"/>
          <a:ea typeface="+mn-ea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E04F-412F-93C4-F971A1A9C473}"/>
              </c:ext>
            </c:extLst>
          </c:dPt>
          <c:dPt>
            <c:idx val="1"/>
            <c:bubble3D val="0"/>
            <c:spPr>
              <a:solidFill>
                <a:srgbClr val="1A246A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E04F-412F-93C4-F971A1A9C473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E04F-412F-93C4-F971A1A9C47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E04F-412F-93C4-F971A1A9C473}"/>
              </c:ext>
            </c:extLst>
          </c:dPt>
          <c:dPt>
            <c:idx val="4"/>
            <c:bubble3D val="0"/>
            <c:explosion val="7"/>
            <c:spPr>
              <a:solidFill>
                <a:schemeClr val="bg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E04F-412F-93C4-F971A1A9C473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E04F-412F-93C4-F971A1A9C473}"/>
              </c:ext>
            </c:extLst>
          </c:dPt>
          <c:dLbls>
            <c:dLbl>
              <c:idx val="0"/>
              <c:layout>
                <c:manualLayout>
                  <c:x val="-0.23334126876721883"/>
                  <c:y val="2.2123804354090983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endParaRPr lang="ru-RU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41,2%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04F-412F-93C4-F971A1A9C473}"/>
                </c:ext>
              </c:extLst>
            </c:dLbl>
            <c:dLbl>
              <c:idx val="1"/>
              <c:layout>
                <c:manualLayout>
                  <c:x val="6.3469180717488347E-2"/>
                  <c:y val="-0.1026290876057145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 область</a:t>
                    </a:r>
                  </a:p>
                  <a:p>
                    <a:pPr>
                      <a:defRPr sz="1600" b="1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21,3%</a:t>
                    </a:r>
                    <a:endParaRPr lang="ru-RU" sz="1600" b="1" dirty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8334625722462"/>
                      <c:h val="0.220553066075270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E04F-412F-93C4-F971A1A9C473}"/>
                </c:ext>
              </c:extLst>
            </c:dLbl>
            <c:dLbl>
              <c:idx val="2"/>
              <c:layout>
                <c:manualLayout>
                  <c:x val="1.1197259410650792E-2"/>
                  <c:y val="0.10422539694282835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Таласская область 13,9%</a:t>
                    </a:r>
                    <a:endParaRPr lang="ru-RU" sz="16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73162296745056"/>
                      <c:h val="0.1669512674556345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E04F-412F-93C4-F971A1A9C473}"/>
                </c:ext>
              </c:extLst>
            </c:dLbl>
            <c:dLbl>
              <c:idx val="3"/>
              <c:layout>
                <c:manualLayout>
                  <c:x val="-3.4473344520459533E-2"/>
                  <c:y val="-2.3899369175540905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 12,5%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04F-412F-93C4-F971A1A9C473}"/>
                </c:ext>
              </c:extLst>
            </c:dLbl>
            <c:dLbl>
              <c:idx val="4"/>
              <c:layout>
                <c:manualLayout>
                  <c:x val="-5.3351798857495039E-2"/>
                  <c:y val="-1.8340621120790882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11,1%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E04F-412F-93C4-F971A1A9C473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E04F-412F-93C4-F971A1A9C473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г.Бишкек</c:v>
                </c:pt>
                <c:pt idx="1">
                  <c:v>Джалал-Абадская область</c:v>
                </c:pt>
                <c:pt idx="2">
                  <c:v>Таласская область</c:v>
                </c:pt>
                <c:pt idx="3">
                  <c:v>Чуйская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41.2</c:v>
                </c:pt>
                <c:pt idx="1">
                  <c:v>21.3</c:v>
                </c:pt>
                <c:pt idx="2" formatCode="General">
                  <c:v>13.9</c:v>
                </c:pt>
                <c:pt idx="3" formatCode="General">
                  <c:v>12.5</c:v>
                </c:pt>
                <c:pt idx="4" formatCode="General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04F-412F-93C4-F971A1A9C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26257471102027224"/>
          <c:y val="0.20640575441288933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4E09-4752-BE1E-638BE04320E6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4E09-4752-BE1E-638BE04320E6}"/>
              </c:ext>
            </c:extLst>
          </c:dPt>
          <c:dPt>
            <c:idx val="2"/>
            <c:bubble3D val="0"/>
            <c:spPr>
              <a:solidFill>
                <a:srgbClr val="1A246A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4E09-4752-BE1E-638BE04320E6}"/>
              </c:ext>
            </c:extLst>
          </c:dPt>
          <c:dPt>
            <c:idx val="3"/>
            <c:bubble3D val="0"/>
            <c:explosion val="1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4E09-4752-BE1E-638BE04320E6}"/>
              </c:ext>
            </c:extLst>
          </c:dPt>
          <c:dPt>
            <c:idx val="4"/>
            <c:bubble3D val="0"/>
            <c:explosion val="14"/>
            <c:spPr>
              <a:solidFill>
                <a:schemeClr val="bg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4E09-4752-BE1E-638BE04320E6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4E09-4752-BE1E-638BE04320E6}"/>
              </c:ext>
            </c:extLst>
          </c:dPt>
          <c:dLbls>
            <c:dLbl>
              <c:idx val="0"/>
              <c:layout>
                <c:manualLayout>
                  <c:x val="-0.15682633509319194"/>
                  <c:y val="-8.7128488438612692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endParaRPr lang="ru-RU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52,9%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E09-4752-BE1E-638BE04320E6}"/>
                </c:ext>
              </c:extLst>
            </c:dLbl>
            <c:dLbl>
              <c:idx val="1"/>
              <c:layout>
                <c:manualLayout>
                  <c:x val="-4.3436244827364655E-2"/>
                  <c:y val="-3.1614989758672767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 16,1%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9614262784055"/>
                      <c:h val="0.1768521489581890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E09-4752-BE1E-638BE04320E6}"/>
                </c:ext>
              </c:extLst>
            </c:dLbl>
            <c:dLbl>
              <c:idx val="2"/>
              <c:layout>
                <c:manualLayout>
                  <c:x val="-5.581883008094269E-2"/>
                  <c:y val="3.0341813433214491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</a:t>
                    </a:r>
                    <a:r>
                      <a:rPr lang="ru-RU" sz="16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область 11,0%</a:t>
                    </a:r>
                    <a:endParaRPr lang="ru-RU" sz="16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E09-4752-BE1E-638BE04320E6}"/>
                </c:ext>
              </c:extLst>
            </c:dLbl>
            <c:dLbl>
              <c:idx val="3"/>
              <c:layout>
                <c:manualLayout>
                  <c:x val="-8.5770252396188226E-2"/>
                  <c:y val="-2.0489106170001729E-3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Талас-</a:t>
                    </a:r>
                    <a:r>
                      <a:rPr lang="ru-RU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ская</a:t>
                    </a:r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область 10,6%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E09-4752-BE1E-638BE04320E6}"/>
                </c:ext>
              </c:extLst>
            </c:dLbl>
            <c:dLbl>
              <c:idx val="4"/>
              <c:layout>
                <c:manualLayout>
                  <c:x val="-8.2651800579724863E-2"/>
                  <c:y val="-1.5609313800973291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9,4%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E09-4752-BE1E-638BE04320E6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dirty="0">
                      <a:solidFill>
                        <a:schemeClr val="bg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E09-4752-BE1E-638BE04320E6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г.Бишкек</c:v>
                </c:pt>
                <c:pt idx="1">
                  <c:v>Чуйская область</c:v>
                </c:pt>
                <c:pt idx="2">
                  <c:v>Джалал-Абадская область</c:v>
                </c:pt>
                <c:pt idx="3">
                  <c:v>Таласская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52.9</c:v>
                </c:pt>
                <c:pt idx="1">
                  <c:v>16.100000000000001</c:v>
                </c:pt>
                <c:pt idx="2" formatCode="General">
                  <c:v>11</c:v>
                </c:pt>
                <c:pt idx="3" formatCode="General">
                  <c:v>10.6</c:v>
                </c:pt>
                <c:pt idx="4" formatCode="General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E09-4752-BE1E-638BE0432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0299016361273"/>
          <c:y val="4.2820401218691885E-2"/>
          <c:w val="0.87856305345009444"/>
          <c:h val="0.866635144225062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BF77-4151-BDF9-ED975B7F2CC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3-BF77-4151-BDF9-ED975B7F2CCC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284,9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F77-4151-BDF9-ED975B7F2C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+mn-lt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685.7</c:v>
                </c:pt>
                <c:pt idx="1">
                  <c:v>284.89999999999998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77-4151-BDF9-ED975B7F2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204032"/>
        <c:axId val="88205568"/>
      </c:barChart>
      <c:catAx>
        <c:axId val="8820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93" b="1">
                <a:latin typeface="+mn-lt"/>
                <a:cs typeface="Arial" panose="020B0604020202020204" pitchFamily="34" charset="0"/>
              </a:defRPr>
            </a:pPr>
            <a:endParaRPr lang="ru-KG"/>
          </a:p>
        </c:txPr>
        <c:crossAx val="88205568"/>
        <c:crosses val="autoZero"/>
        <c:auto val="1"/>
        <c:lblAlgn val="ctr"/>
        <c:lblOffset val="100"/>
        <c:noMultiLvlLbl val="0"/>
      </c:catAx>
      <c:valAx>
        <c:axId val="88205568"/>
        <c:scaling>
          <c:orientation val="minMax"/>
          <c:max val="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KG"/>
          </a:p>
        </c:txPr>
        <c:crossAx val="88204032"/>
        <c:crosses val="autoZero"/>
        <c:crossBetween val="between"/>
        <c:majorUnit val="100"/>
        <c:minorUnit val="8"/>
      </c:valAx>
      <c:spPr>
        <a:noFill/>
        <a:ln w="25393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KG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391131338519567"/>
          <c:y val="0.16444314584933306"/>
          <c:w val="0.39365828538790626"/>
          <c:h val="0.8010913951640754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2-FA9E-409D-90E0-C612155D222F}"/>
              </c:ext>
            </c:extLst>
          </c:dPt>
          <c:dPt>
            <c:idx val="3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FA9E-409D-90E0-C612155D222F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FA9E-409D-90E0-C612155D222F}"/>
              </c:ext>
            </c:extLst>
          </c:dPt>
          <c:dPt>
            <c:idx val="5"/>
            <c:bubble3D val="0"/>
            <c:explosion val="6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6-FA9E-409D-90E0-C612155D222F}"/>
              </c:ext>
            </c:extLst>
          </c:dPt>
          <c:dLbls>
            <c:dLbl>
              <c:idx val="0"/>
              <c:layout>
                <c:manualLayout>
                  <c:x val="2.1965257611509203E-2"/>
                  <c:y val="-0.1629615567461871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baseline="0" dirty="0">
                        <a:solidFill>
                          <a:schemeClr val="dk1"/>
                        </a:solidFill>
                        <a:effectLst/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Добыча полезных ископаемых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46,7%</a:t>
                    </a:r>
                    <a:endParaRPr lang="ru-RU" sz="1600" b="1" dirty="0">
                      <a:solidFill>
                        <a:schemeClr val="tx1"/>
                      </a:solidFill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A9E-409D-90E0-C612155D222F}"/>
                </c:ext>
              </c:extLst>
            </c:dLbl>
            <c:dLbl>
              <c:idx val="1"/>
              <c:layout>
                <c:manualLayout>
                  <c:x val="-0.21109911982372809"/>
                  <c:y val="-2.393018249653894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Обрабатывающие производства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15,1%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A9E-409D-90E0-C612155D222F}"/>
                </c:ext>
              </c:extLst>
            </c:dLbl>
            <c:dLbl>
              <c:idx val="2"/>
              <c:layout>
                <c:manualLayout>
                  <c:x val="-0.14995962801764298"/>
                  <c:y val="-0.20388676830358549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Оптовая и розничная торговля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12,2%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79050274261253"/>
                      <c:h val="0.2231921773379678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FA9E-409D-90E0-C612155D222F}"/>
                </c:ext>
              </c:extLst>
            </c:dLbl>
            <c:dLbl>
              <c:idx val="3"/>
              <c:layout>
                <c:manualLayout>
                  <c:x val="-0.1139873436695075"/>
                  <c:y val="-0.1504486206852957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baseline="0" dirty="0">
                        <a:effectLst/>
                        <a:latin typeface="+mn-lt"/>
                        <a:cs typeface="Arial" panose="020B0604020202020204" pitchFamily="34" charset="0"/>
                      </a:rPr>
                      <a:t>Геологоразведка</a:t>
                    </a:r>
                    <a:endParaRPr lang="ru-RU" sz="1600" b="1" dirty="0">
                      <a:effectLst/>
                      <a:latin typeface="+mn-lt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10,2%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A9E-409D-90E0-C612155D222F}"/>
                </c:ext>
              </c:extLst>
            </c:dLbl>
            <c:dLbl>
              <c:idx val="4"/>
              <c:layout>
                <c:manualLayout>
                  <c:x val="-0.11218352270889494"/>
                  <c:y val="-0.1197833584813501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Строительство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4,6%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A9E-409D-90E0-C612155D222F}"/>
                </c:ext>
              </c:extLst>
            </c:dLbl>
            <c:dLbl>
              <c:idx val="5"/>
              <c:layout>
                <c:manualLayout>
                  <c:x val="-5.5159428899160416E-2"/>
                  <c:y val="1.7331963654409858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Прочие</a:t>
                    </a: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11,2%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A9E-409D-90E0-C612155D222F}"/>
                </c:ext>
              </c:extLst>
            </c:dLbl>
            <c:spPr>
              <a:noFill/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Добыча полезных ископаемых</c:v>
                </c:pt>
                <c:pt idx="1">
                  <c:v>Обрабатывающие производства</c:v>
                </c:pt>
                <c:pt idx="2">
                  <c:v>Оптовая и розничная торговля</c:v>
                </c:pt>
                <c:pt idx="3">
                  <c:v>Геологоразведка</c:v>
                </c:pt>
                <c:pt idx="4">
                  <c:v>Строительство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46.7</c:v>
                </c:pt>
                <c:pt idx="1">
                  <c:v>15.1</c:v>
                </c:pt>
                <c:pt idx="2">
                  <c:v>12.2</c:v>
                </c:pt>
                <c:pt idx="3">
                  <c:v>10.199999999999999</c:v>
                </c:pt>
                <c:pt idx="4">
                  <c:v>4.5999999999999996</c:v>
                </c:pt>
                <c:pt idx="5" formatCode="0.0">
                  <c:v>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9E-409D-90E0-C612155D2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188867482783752E-2"/>
          <c:y val="2.5201573554049349E-2"/>
          <c:w val="0.91467669455052403"/>
          <c:h val="0.61878327063716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2.017404207679496E-3"/>
                  <c:y val="-7.1392910731488722E-3"/>
                </c:manualLayout>
              </c:layout>
              <c:tx>
                <c:rich>
                  <a:bodyPr/>
                  <a:lstStyle/>
                  <a:p>
                    <a:fld id="{02945A3B-89E9-46D2-9A4E-FF884E890946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79511299365498E-2"/>
                      <c:h val="4.94622233047757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25E-47D2-9E0F-AC733D975E05}"/>
                </c:ext>
              </c:extLst>
            </c:dLbl>
            <c:dLbl>
              <c:idx val="1"/>
              <c:layout>
                <c:manualLayout>
                  <c:x val="-4.70123193253874E-3"/>
                  <c:y val="-1.92478542799639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5E-47D2-9E0F-AC733D975E05}"/>
                </c:ext>
              </c:extLst>
            </c:dLbl>
            <c:dLbl>
              <c:idx val="2"/>
              <c:layout>
                <c:manualLayout>
                  <c:x val="-1.6811714325183037E-3"/>
                  <c:y val="-2.13593340627953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5E-47D2-9E0F-AC733D975E05}"/>
                </c:ext>
              </c:extLst>
            </c:dLbl>
            <c:dLbl>
              <c:idx val="3"/>
              <c:layout>
                <c:manualLayout>
                  <c:x val="-2.9239471664507409E-3"/>
                  <c:y val="-2.20684787988651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5E-47D2-9E0F-AC733D975E05}"/>
                </c:ext>
              </c:extLst>
            </c:dLbl>
            <c:dLbl>
              <c:idx val="5"/>
              <c:layout>
                <c:manualLayout>
                  <c:x val="-6.8644978627459309E-3"/>
                  <c:y val="2.63852912199181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5E-47D2-9E0F-AC733D975E05}"/>
                </c:ext>
              </c:extLst>
            </c:dLbl>
            <c:dLbl>
              <c:idx val="6"/>
              <c:layout>
                <c:manualLayout>
                  <c:x val="-3.7578156524125873E-3"/>
                  <c:y val="7.988386490355256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5E-47D2-9E0F-AC733D975E05}"/>
                </c:ext>
              </c:extLst>
            </c:dLbl>
            <c:dLbl>
              <c:idx val="7"/>
              <c:layout>
                <c:manualLayout>
                  <c:x val="-4.9418641510391784E-3"/>
                  <c:y val="-2.2387975224096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5E-47D2-9E0F-AC733D975E05}"/>
                </c:ext>
              </c:extLst>
            </c:dLbl>
            <c:dLbl>
              <c:idx val="8"/>
              <c:layout>
                <c:manualLayout>
                  <c:x val="-5.6428768015253025E-3"/>
                  <c:y val="-1.27927383556532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C7-4701-A8F1-9B8DD9851B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Добыча
полезных
ископаемых</c:v>
                </c:pt>
                <c:pt idx="1">
                  <c:v>Обрабаты-
вающие
произ-
водства</c:v>
                </c:pt>
                <c:pt idx="2">
                  <c:v>Геолого-
разведка</c:v>
                </c:pt>
                <c:pt idx="3">
                  <c:v>Оптовая
и розничная 
торговля</c:v>
                </c:pt>
                <c:pt idx="4">
                  <c:v>Обеспечение 
(снабжение) электроэнергией, 
газом</c:v>
                </c:pt>
                <c:pt idx="5">
                  <c:v>Финансовое
посредни-
чество</c:v>
                </c:pt>
                <c:pt idx="6">
                  <c:v>Информация
 и связь</c:v>
                </c:pt>
                <c:pt idx="7">
                  <c:v>Строи-
тельство</c:v>
                </c:pt>
                <c:pt idx="8">
                  <c:v>Прочие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281</c:v>
                </c:pt>
                <c:pt idx="1">
                  <c:v>126.9</c:v>
                </c:pt>
                <c:pt idx="2" formatCode="0.0">
                  <c:v>109.9</c:v>
                </c:pt>
                <c:pt idx="3" formatCode="0.0">
                  <c:v>50.5</c:v>
                </c:pt>
                <c:pt idx="4" formatCode="0.0">
                  <c:v>28.9</c:v>
                </c:pt>
                <c:pt idx="5" formatCode="0.0">
                  <c:v>26</c:v>
                </c:pt>
                <c:pt idx="6">
                  <c:v>22.5</c:v>
                </c:pt>
                <c:pt idx="7">
                  <c:v>18.600000000000001</c:v>
                </c:pt>
                <c:pt idx="8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5E-47D2-9E0F-AC733D975E0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6.8638452375890989E-3"/>
                  <c:y val="-4.47802442303278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5E-47D2-9E0F-AC733D975E05}"/>
                </c:ext>
              </c:extLst>
            </c:dLbl>
            <c:dLbl>
              <c:idx val="1"/>
              <c:layout>
                <c:manualLayout>
                  <c:x val="1.5953888116926561E-3"/>
                  <c:y val="-1.67916157267967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25E-47D2-9E0F-AC733D975E05}"/>
                </c:ext>
              </c:extLst>
            </c:dLbl>
            <c:dLbl>
              <c:idx val="2"/>
              <c:layout>
                <c:manualLayout>
                  <c:x val="5.4977143202367814E-3"/>
                  <c:y val="-7.1963788583535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25E-47D2-9E0F-AC733D975E05}"/>
                </c:ext>
              </c:extLst>
            </c:dLbl>
            <c:dLbl>
              <c:idx val="3"/>
              <c:layout>
                <c:manualLayout>
                  <c:x val="-1.1840484986265906E-3"/>
                  <c:y val="-1.7350783263930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25E-47D2-9E0F-AC733D975E05}"/>
                </c:ext>
              </c:extLst>
            </c:dLbl>
            <c:dLbl>
              <c:idx val="6"/>
              <c:layout>
                <c:manualLayout>
                  <c:x val="3.2018256349669845E-3"/>
                  <c:y val="-1.1993997292575193E-2"/>
                </c:manualLayout>
              </c:layout>
              <c:tx>
                <c:rich>
                  <a:bodyPr/>
                  <a:lstStyle/>
                  <a:p>
                    <a:fld id="{0C0B13AF-E155-4E64-98CE-7A3A9DD1DFBC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884720292316399E-2"/>
                      <c:h val="4.94622233047757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25E-47D2-9E0F-AC733D975E05}"/>
                </c:ext>
              </c:extLst>
            </c:dLbl>
            <c:dLbl>
              <c:idx val="7"/>
              <c:layout>
                <c:manualLayout>
                  <c:x val="1.4618731869042686E-3"/>
                  <c:y val="-2.39880037315503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25E-47D2-9E0F-AC733D975E05}"/>
                </c:ext>
              </c:extLst>
            </c:dLbl>
            <c:dLbl>
              <c:idx val="8"/>
              <c:layout>
                <c:manualLayout>
                  <c:x val="6.162273194111432E-3"/>
                  <c:y val="3.19769665912522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C7-4701-A8F1-9B8DD9851B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Добыча
полезных
ископаемых</c:v>
                </c:pt>
                <c:pt idx="1">
                  <c:v>Обрабаты-
вающие
произ-
водства</c:v>
                </c:pt>
                <c:pt idx="2">
                  <c:v>Геолого-
разведка</c:v>
                </c:pt>
                <c:pt idx="3">
                  <c:v>Оптовая
и розничная 
торговля</c:v>
                </c:pt>
                <c:pt idx="4">
                  <c:v>Обеспечение 
(снабжение) электроэнергией, 
газом</c:v>
                </c:pt>
                <c:pt idx="5">
                  <c:v>Финансовое
посредни-
чество</c:v>
                </c:pt>
                <c:pt idx="6">
                  <c:v>Информация
 и связь</c:v>
                </c:pt>
                <c:pt idx="7">
                  <c:v>Строи-
тельство</c:v>
                </c:pt>
                <c:pt idx="8">
                  <c:v>Прочие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133.1</c:v>
                </c:pt>
                <c:pt idx="1">
                  <c:v>43.1</c:v>
                </c:pt>
                <c:pt idx="2" formatCode="0.0">
                  <c:v>29.1</c:v>
                </c:pt>
                <c:pt idx="3" formatCode="0.0">
                  <c:v>34.700000000000003</c:v>
                </c:pt>
                <c:pt idx="4" formatCode="0.0">
                  <c:v>0.2</c:v>
                </c:pt>
                <c:pt idx="5" formatCode="0.0">
                  <c:v>12</c:v>
                </c:pt>
                <c:pt idx="6">
                  <c:v>2</c:v>
                </c:pt>
                <c:pt idx="7">
                  <c:v>13.2</c:v>
                </c:pt>
                <c:pt idx="8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25E-47D2-9E0F-AC733D975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015488"/>
        <c:axId val="96017024"/>
      </c:barChart>
      <c:catAx>
        <c:axId val="96015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/>
            </a:pPr>
            <a:endParaRPr lang="ru-KG"/>
          </a:p>
        </c:txPr>
        <c:crossAx val="96017024"/>
        <c:crosses val="autoZero"/>
        <c:auto val="1"/>
        <c:lblAlgn val="ctr"/>
        <c:lblOffset val="100"/>
        <c:noMultiLvlLbl val="0"/>
      </c:catAx>
      <c:valAx>
        <c:axId val="96017024"/>
        <c:scaling>
          <c:orientation val="minMax"/>
          <c:max val="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015488"/>
        <c:crosses val="autoZero"/>
        <c:crossBetween val="between"/>
        <c:majorUnit val="50"/>
      </c:valAx>
      <c:spPr>
        <a:noFill/>
        <a:ln w="25392">
          <a:noFill/>
        </a:ln>
      </c:spPr>
    </c:plotArea>
    <c:legend>
      <c:legendPos val="r"/>
      <c:layout>
        <c:manualLayout>
          <c:xMode val="edge"/>
          <c:yMode val="edge"/>
          <c:x val="0.1488340571878643"/>
          <c:y val="0.91325100549481664"/>
          <c:w val="0.69091747163318151"/>
          <c:h val="7.494118091353685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795">
          <a:latin typeface="+mn-lt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95983798427188"/>
          <c:y val="0.16738592830383217"/>
          <c:w val="0.41031625492118062"/>
          <c:h val="0.83928677175391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/>
            </a:sp3d>
          </c:spPr>
          <c:dPt>
            <c:idx val="0"/>
            <c:bubble3D val="0"/>
            <c:spPr>
              <a:solidFill>
                <a:srgbClr val="1A246A"/>
              </a:solidFill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0-6B94-4076-B4C9-42268A21D30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6B94-4076-B4C9-42268A21D309}"/>
              </c:ext>
            </c:extLst>
          </c:dPt>
          <c:dPt>
            <c:idx val="2"/>
            <c:bubble3D val="0"/>
            <c:spPr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3-6B94-4076-B4C9-42268A21D309}"/>
              </c:ext>
            </c:extLst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4-6B94-4076-B4C9-42268A21D309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5-6B94-4076-B4C9-42268A21D309}"/>
              </c:ext>
            </c:extLst>
          </c:dPt>
          <c:dPt>
            <c:idx val="5"/>
            <c:bubble3D val="0"/>
            <c:spPr>
              <a:solidFill>
                <a:srgbClr val="77A0F1"/>
              </a:solidFill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7-6B94-4076-B4C9-42268A21D309}"/>
              </c:ext>
            </c:extLst>
          </c:dPt>
          <c:dPt>
            <c:idx val="6"/>
            <c:bubble3D val="0"/>
            <c:explosion val="8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8-6B94-4076-B4C9-42268A21D309}"/>
              </c:ext>
            </c:extLst>
          </c:dPt>
          <c:dLbls>
            <c:dLbl>
              <c:idx val="0"/>
              <c:layout>
                <c:manualLayout>
                  <c:x val="2.5607509911058486E-2"/>
                  <c:y val="-9.9304721399785884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Китай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47,9%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B94-4076-B4C9-42268A21D309}"/>
                </c:ext>
              </c:extLst>
            </c:dLbl>
            <c:dLbl>
              <c:idx val="1"/>
              <c:layout>
                <c:manualLayout>
                  <c:x val="8.5492964021846529E-2"/>
                  <c:y val="-0.14613065038023079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Турция</a:t>
                    </a:r>
                    <a:b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</a:br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20,4%</a:t>
                    </a:r>
                    <a:endParaRPr lang="ru-RU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776068763256113E-2"/>
                      <c:h val="0.1589190245997904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6B94-4076-B4C9-42268A21D309}"/>
                </c:ext>
              </c:extLst>
            </c:dLbl>
            <c:dLbl>
              <c:idx val="2"/>
              <c:layout>
                <c:manualLayout>
                  <c:x val="-4.8042970754182358E-3"/>
                  <c:y val="7.5647664928781597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Россия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10,6%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B94-4076-B4C9-42268A21D309}"/>
                </c:ext>
              </c:extLst>
            </c:dLbl>
            <c:dLbl>
              <c:idx val="3"/>
              <c:layout>
                <c:manualLayout>
                  <c:x val="-2.5067254663271341E-2"/>
                  <c:y val="6.1388444752504302E-2"/>
                </c:manualLayout>
              </c:layout>
              <c:tx>
                <c:rich>
                  <a:bodyPr/>
                  <a:lstStyle/>
                  <a:p>
                    <a:fld id="{AD9B2C05-009A-40D7-A8CD-1F3E74460E06}" type="CATEGORYNAME">
                      <a:rPr lang="ru-RU" smtClean="0"/>
                      <a:pPr/>
                      <a:t>[ИМЯ КАТЕГОРИИ]</a:t>
                    </a:fld>
                    <a:endParaRPr lang="ru-RU" baseline="0" dirty="0"/>
                  </a:p>
                  <a:p>
                    <a:fld id="{12894596-ABF3-4D94-8467-0A414332333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B94-4076-B4C9-42268A21D309}"/>
                </c:ext>
              </c:extLst>
            </c:dLbl>
            <c:dLbl>
              <c:idx val="4"/>
              <c:layout>
                <c:manualLayout>
                  <c:x val="-6.0100525750302169E-2"/>
                  <c:y val="2.908038297068004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Великобритания</a:t>
                    </a:r>
                  </a:p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4,3%</a:t>
                    </a:r>
                    <a:endParaRPr lang="ru-RU" dirty="0"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B94-4076-B4C9-42268A21D309}"/>
                </c:ext>
              </c:extLst>
            </c:dLbl>
            <c:dLbl>
              <c:idx val="5"/>
              <c:layout>
                <c:manualLayout>
                  <c:x val="-4.7289263160539786E-3"/>
                  <c:y val="-2.5060241153435903E-2"/>
                </c:manualLayout>
              </c:layout>
              <c:tx>
                <c:rich>
                  <a:bodyPr/>
                  <a:lstStyle/>
                  <a:p>
                    <a:fld id="{5531F4AC-19BD-4D89-8F17-6E0997B9FEAC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</a:p>
                  <a:p>
                    <a:fld id="{F5C43B59-7612-4067-BAAC-9A578408DDF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B94-4076-B4C9-42268A21D309}"/>
                </c:ext>
              </c:extLst>
            </c:dLbl>
            <c:dLbl>
              <c:idx val="6"/>
              <c:layout>
                <c:manualLayout>
                  <c:x val="0.25705658734548492"/>
                  <c:y val="2.1289698629996879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Другие страны</a:t>
                    </a:r>
                  </a:p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8,3%</a:t>
                    </a:r>
                    <a:endParaRPr lang="ru-RU" dirty="0"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B94-4076-B4C9-42268A21D309}"/>
                </c:ext>
              </c:extLst>
            </c:dLbl>
            <c:dLbl>
              <c:idx val="7"/>
              <c:layout>
                <c:manualLayout>
                  <c:x val="0.283015699426460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Другие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страны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4,8%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B94-4076-B4C9-42268A21D309}"/>
                </c:ext>
              </c:extLst>
            </c:dLbl>
            <c:spPr>
              <a:noFill/>
              <a:ln w="9525" cap="flat" cmpd="sng" algn="ctr">
                <a:solidFill>
                  <a:srgbClr val="1A246A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Китай</c:v>
                </c:pt>
                <c:pt idx="1">
                  <c:v>Турция</c:v>
                </c:pt>
                <c:pt idx="2">
                  <c:v>Россия</c:v>
                </c:pt>
                <c:pt idx="3">
                  <c:v>Швейцария</c:v>
                </c:pt>
                <c:pt idx="4">
                  <c:v>Великобритания</c:v>
                </c:pt>
                <c:pt idx="5">
                  <c:v>Казахстан</c:v>
                </c:pt>
                <c:pt idx="6">
                  <c:v>Другие страны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47.9</c:v>
                </c:pt>
                <c:pt idx="1">
                  <c:v>20.399999999999999</c:v>
                </c:pt>
                <c:pt idx="2" formatCode="0.0">
                  <c:v>10.6</c:v>
                </c:pt>
                <c:pt idx="3" formatCode="0.0">
                  <c:v>5.4</c:v>
                </c:pt>
                <c:pt idx="4">
                  <c:v>4.3</c:v>
                </c:pt>
                <c:pt idx="5">
                  <c:v>3.1</c:v>
                </c:pt>
                <c:pt idx="6" formatCode="0.0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B94-4076-B4C9-42268A21D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2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KG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53962108924475E-2"/>
          <c:y val="2.1279715035620549E-2"/>
          <c:w val="0.9368460093729819"/>
          <c:h val="0.68577109111361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1.2959760955730659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68-4EE5-B408-15B506277E2F}"/>
                </c:ext>
              </c:extLst>
            </c:dLbl>
            <c:dLbl>
              <c:idx val="2"/>
              <c:layout>
                <c:manualLayout>
                  <c:x val="-1.0534337543431629E-2"/>
                  <c:y val="-6.25414434111130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68-4EE5-B408-15B506277E2F}"/>
                </c:ext>
              </c:extLst>
            </c:dLbl>
            <c:dLbl>
              <c:idx val="3"/>
              <c:layout>
                <c:manualLayout>
                  <c:x val="-6.1348190891293572E-3"/>
                  <c:y val="-8.92698723200103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68-4EE5-B408-15B506277E2F}"/>
                </c:ext>
              </c:extLst>
            </c:dLbl>
            <c:dLbl>
              <c:idx val="5"/>
              <c:layout>
                <c:manualLayout>
                  <c:x val="-1.0534236267870525E-2"/>
                  <c:y val="-2.38113985751781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68-4EE5-B408-15B506277E2F}"/>
                </c:ext>
              </c:extLst>
            </c:dLbl>
            <c:dLbl>
              <c:idx val="6"/>
              <c:layout>
                <c:manualLayout>
                  <c:x val="-3.0097817908201654E-3"/>
                  <c:y val="-9.52399700037495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68-4EE5-B408-15B506277E2F}"/>
                </c:ext>
              </c:extLst>
            </c:dLbl>
            <c:dLbl>
              <c:idx val="7"/>
              <c:layout>
                <c:manualLayout>
                  <c:x val="-3.0097817908201654E-3"/>
                  <c:y val="9.52380952380952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68-4EE5-B408-15B506277E2F}"/>
                </c:ext>
              </c:extLst>
            </c:dLbl>
            <c:dLbl>
              <c:idx val="8"/>
              <c:layout>
                <c:manualLayout>
                  <c:x val="-6.6677031004123786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68-4EE5-B408-15B506277E2F}"/>
                </c:ext>
              </c:extLst>
            </c:dLbl>
            <c:dLbl>
              <c:idx val="9"/>
              <c:layout>
                <c:manualLayout>
                  <c:x val="-6.0195635816403309E-3"/>
                  <c:y val="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68-4EE5-B408-15B506277E2F}"/>
                </c:ext>
              </c:extLst>
            </c:dLbl>
            <c:dLbl>
              <c:idx val="10"/>
              <c:layout>
                <c:manualLayout>
                  <c:x val="-1.053423626787047E-2"/>
                  <c:y val="-7.1428571428571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68-4EE5-B408-15B506277E2F}"/>
                </c:ext>
              </c:extLst>
            </c:dLbl>
            <c:dLbl>
              <c:idx val="11"/>
              <c:layout>
                <c:manualLayout>
                  <c:x val="0"/>
                  <c:y val="-1.90476190476191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68-4EE5-B408-15B506277E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Китай</c:v>
                </c:pt>
                <c:pt idx="1">
                  <c:v>Великобри-
тания</c:v>
                </c:pt>
                <c:pt idx="2">
                  <c:v>Турция</c:v>
                </c:pt>
                <c:pt idx="3">
                  <c:v>Россия</c:v>
                </c:pt>
                <c:pt idx="4">
                  <c:v>Нидер-
ланды</c:v>
                </c:pt>
                <c:pt idx="5">
                  <c:v>Казахстан</c:v>
                </c:pt>
                <c:pt idx="6">
                  <c:v>Швейцария</c:v>
                </c:pt>
                <c:pt idx="7">
                  <c:v>Объединен-
ные Арабские 
Эмираты</c:v>
                </c:pt>
                <c:pt idx="8">
                  <c:v>Другие
 страны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353.3</c:v>
                </c:pt>
                <c:pt idx="1">
                  <c:v>97.4</c:v>
                </c:pt>
                <c:pt idx="2">
                  <c:v>59.9</c:v>
                </c:pt>
                <c:pt idx="3" formatCode="0.0">
                  <c:v>56.9</c:v>
                </c:pt>
                <c:pt idx="4" formatCode="0.0">
                  <c:v>23.8</c:v>
                </c:pt>
                <c:pt idx="5">
                  <c:v>22.4</c:v>
                </c:pt>
                <c:pt idx="6">
                  <c:v>15.7</c:v>
                </c:pt>
                <c:pt idx="7" formatCode="0.0">
                  <c:v>0.1</c:v>
                </c:pt>
                <c:pt idx="8" formatCode="0.0">
                  <c:v>56.2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D68-4EE5-B408-15B506277E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6.0194450862942357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D68-4EE5-B408-15B506277E2F}"/>
                </c:ext>
              </c:extLst>
            </c:dLbl>
            <c:dLbl>
              <c:idx val="1"/>
              <c:layout>
                <c:manualLayout>
                  <c:x val="1.0534236267870607E-2"/>
                  <c:y val="2.3809523809523812E-3"/>
                </c:manualLayout>
              </c:layout>
              <c:tx>
                <c:rich>
                  <a:bodyPr/>
                  <a:lstStyle/>
                  <a:p>
                    <a:fld id="{DAB5BCD2-6F5B-430E-B42A-9CC5FD167DFE}" type="VALUE">
                      <a:rPr lang="en-US" smtClean="0"/>
                      <a:pPr/>
                      <a:t>[ЗНАЧЕНИЕ]</a:t>
                    </a:fld>
                    <a:endParaRPr lang="ru-KG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D68-4EE5-B408-15B506277E2F}"/>
                </c:ext>
              </c:extLst>
            </c:dLbl>
            <c:dLbl>
              <c:idx val="2"/>
              <c:layout>
                <c:manualLayout>
                  <c:x val="6.019563581640330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D68-4EE5-B408-15B506277E2F}"/>
                </c:ext>
              </c:extLst>
            </c:dLbl>
            <c:dLbl>
              <c:idx val="3"/>
              <c:layout>
                <c:manualLayout>
                  <c:x val="3.009781790820165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D68-4EE5-B408-15B506277E2F}"/>
                </c:ext>
              </c:extLst>
            </c:dLbl>
            <c:dLbl>
              <c:idx val="5"/>
              <c:layout>
                <c:manualLayout>
                  <c:x val="3.1249221279968402E-3"/>
                  <c:y val="-1.42859017622798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D68-4EE5-B408-15B506277E2F}"/>
                </c:ext>
              </c:extLst>
            </c:dLbl>
            <c:dLbl>
              <c:idx val="6"/>
              <c:layout>
                <c:manualLayout>
                  <c:x val="3.9818395979926407E-3"/>
                  <c:y val="-8.73005787978513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D68-4EE5-B408-15B506277E2F}"/>
                </c:ext>
              </c:extLst>
            </c:dLbl>
            <c:dLbl>
              <c:idx val="7"/>
              <c:layout>
                <c:manualLayout>
                  <c:x val="-5.3278397385823949E-4"/>
                  <c:y val="-9.52380952380961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D68-4EE5-B408-15B506277E2F}"/>
                </c:ext>
              </c:extLst>
            </c:dLbl>
            <c:dLbl>
              <c:idx val="8"/>
              <c:layout>
                <c:manualLayout>
                  <c:x val="4.5147165533468443E-3"/>
                  <c:y val="-8.73005787978513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D68-4EE5-B408-15B506277E2F}"/>
                </c:ext>
              </c:extLst>
            </c:dLbl>
            <c:dLbl>
              <c:idx val="9"/>
              <c:layout>
                <c:manualLayout>
                  <c:x val="-1.1849534598492472E-7"/>
                  <c:y val="-9.5239970003748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D68-4EE5-B408-15B506277E2F}"/>
                </c:ext>
              </c:extLst>
            </c:dLbl>
            <c:dLbl>
              <c:idx val="10"/>
              <c:layout>
                <c:manualLayout>
                  <c:x val="1.5047724000639875E-3"/>
                  <c:y val="-2.85714285714285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D68-4EE5-B408-15B506277E2F}"/>
                </c:ext>
              </c:extLst>
            </c:dLbl>
            <c:dLbl>
              <c:idx val="11"/>
              <c:layout>
                <c:manualLayout>
                  <c:x val="8.6953069918180061E-3"/>
                  <c:y val="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D68-4EE5-B408-15B506277E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Китай</c:v>
                </c:pt>
                <c:pt idx="1">
                  <c:v>Великобри-
тания</c:v>
                </c:pt>
                <c:pt idx="2">
                  <c:v>Турция</c:v>
                </c:pt>
                <c:pt idx="3">
                  <c:v>Россия</c:v>
                </c:pt>
                <c:pt idx="4">
                  <c:v>Нидер-
ланды</c:v>
                </c:pt>
                <c:pt idx="5">
                  <c:v>Казахстан</c:v>
                </c:pt>
                <c:pt idx="6">
                  <c:v>Швейцария</c:v>
                </c:pt>
                <c:pt idx="7">
                  <c:v>Объединен-
ные Арабские 
Эмираты</c:v>
                </c:pt>
                <c:pt idx="8">
                  <c:v>Другие
 страны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136.5</c:v>
                </c:pt>
                <c:pt idx="1">
                  <c:v>12.4</c:v>
                </c:pt>
                <c:pt idx="2">
                  <c:v>58.2</c:v>
                </c:pt>
                <c:pt idx="3" formatCode="0.0">
                  <c:v>30</c:v>
                </c:pt>
                <c:pt idx="4" formatCode="0.0">
                  <c:v>1.2</c:v>
                </c:pt>
                <c:pt idx="5">
                  <c:v>8.8000000000000007</c:v>
                </c:pt>
                <c:pt idx="6">
                  <c:v>15.4</c:v>
                </c:pt>
                <c:pt idx="7" formatCode="0.0">
                  <c:v>5.9</c:v>
                </c:pt>
                <c:pt idx="8" formatCode="0.0">
                  <c:v>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8D68-4EE5-B408-15B506277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16736"/>
        <c:axId val="96547200"/>
      </c:barChart>
      <c:catAx>
        <c:axId val="9651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94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KG"/>
          </a:p>
        </c:txPr>
        <c:crossAx val="96547200"/>
        <c:crosses val="autoZero"/>
        <c:auto val="1"/>
        <c:lblAlgn val="ctr"/>
        <c:lblOffset val="100"/>
        <c:noMultiLvlLbl val="0"/>
      </c:catAx>
      <c:valAx>
        <c:axId val="96547200"/>
        <c:scaling>
          <c:orientation val="minMax"/>
          <c:max val="38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5">
                <a:latin typeface="+mn-lt"/>
                <a:cs typeface="Arial" panose="020B0604020202020204" pitchFamily="34" charset="0"/>
              </a:defRPr>
            </a:pPr>
            <a:endParaRPr lang="ru-KG"/>
          </a:p>
        </c:txPr>
        <c:crossAx val="96516736"/>
        <c:crosses val="autoZero"/>
        <c:crossBetween val="between"/>
        <c:majorUnit val="40"/>
      </c:valAx>
      <c:spPr>
        <a:noFill/>
        <a:ln w="25388">
          <a:noFill/>
        </a:ln>
      </c:spPr>
    </c:plotArea>
    <c:legend>
      <c:legendPos val="r"/>
      <c:layout>
        <c:manualLayout>
          <c:xMode val="edge"/>
          <c:yMode val="edge"/>
          <c:x val="0.16875462720485757"/>
          <c:y val="0.92735619277536829"/>
          <c:w val="0.66665232080811954"/>
          <c:h val="7.2643795582984061E-2"/>
        </c:manualLayout>
      </c:layout>
      <c:overlay val="0"/>
      <c:txPr>
        <a:bodyPr/>
        <a:lstStyle/>
        <a:p>
          <a:pPr>
            <a:defRPr sz="1594" b="1">
              <a:latin typeface="+mn-lt"/>
              <a:cs typeface="Arial" panose="020B0604020202020204" pitchFamily="34" charset="0"/>
            </a:defRPr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1794"/>
      </a:pPr>
      <a:endParaRPr lang="ru-KG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+mj-lt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25228928551754731"/>
          <c:y val="0.21186838854913617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570E-44E4-A46C-B67FE0D64C92}"/>
              </c:ext>
            </c:extLst>
          </c:dPt>
          <c:dPt>
            <c:idx val="1"/>
            <c:bubble3D val="0"/>
            <c:spPr>
              <a:solidFill>
                <a:srgbClr val="1A246A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570E-44E4-A46C-B67FE0D64C92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570E-44E4-A46C-B67FE0D64C92}"/>
              </c:ext>
            </c:extLst>
          </c:dPt>
          <c:dPt>
            <c:idx val="3"/>
            <c:bubble3D val="0"/>
            <c:explosion val="14"/>
            <c:spPr>
              <a:solidFill>
                <a:schemeClr val="bg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570E-44E4-A46C-B67FE0D64C92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570E-44E4-A46C-B67FE0D64C92}"/>
              </c:ext>
            </c:extLst>
          </c:dPt>
          <c:dLbls>
            <c:dLbl>
              <c:idx val="0"/>
              <c:layout>
                <c:manualLayout>
                  <c:x val="-0.18002783765447403"/>
                  <c:y val="-0.10180887832300364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 область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53,6%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70E-44E4-A46C-B67FE0D64C92}"/>
                </c:ext>
              </c:extLst>
            </c:dLbl>
            <c:dLbl>
              <c:idx val="1"/>
              <c:layout>
                <c:manualLayout>
                  <c:x val="-0.11456233748732959"/>
                  <c:y val="-0.10047605807932307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25,3%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70E-44E4-A46C-B67FE0D64C92}"/>
                </c:ext>
              </c:extLst>
            </c:dLbl>
            <c:dLbl>
              <c:idx val="2"/>
              <c:layout>
                <c:manualLayout>
                  <c:x val="-0.16598394373470646"/>
                  <c:y val="2.4597850164901668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 17,8%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70E-44E4-A46C-B67FE0D64C92}"/>
                </c:ext>
              </c:extLst>
            </c:dLbl>
            <c:dLbl>
              <c:idx val="3"/>
              <c:layout>
                <c:manualLayout>
                  <c:x val="0.13307741017583435"/>
                  <c:y val="1.9805431974159897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3,3%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70E-44E4-A46C-B67FE0D64C92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sz="1600" b="1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70E-44E4-A46C-B67FE0D64C92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Джалал-Абадская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Другие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53.6</c:v>
                </c:pt>
                <c:pt idx="1">
                  <c:v>25.3</c:v>
                </c:pt>
                <c:pt idx="2">
                  <c:v>17.8</c:v>
                </c:pt>
                <c:pt idx="3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70E-44E4-A46C-B67FE0D64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KG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+mj-lt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8C54-45ED-9E1E-889960BD4166}"/>
              </c:ext>
            </c:extLst>
          </c:dPt>
          <c:dPt>
            <c:idx val="1"/>
            <c:bubble3D val="0"/>
            <c:explosion val="1"/>
            <c:spPr>
              <a:solidFill>
                <a:srgbClr val="1A246A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8C54-45ED-9E1E-889960BD416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8C54-45ED-9E1E-889960BD4166}"/>
              </c:ext>
            </c:extLst>
          </c:dPt>
          <c:dPt>
            <c:idx val="3"/>
            <c:bubble3D val="0"/>
            <c:explosion val="5"/>
            <c:spPr>
              <a:solidFill>
                <a:schemeClr val="bg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7-8C54-45ED-9E1E-889960BD4166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8C54-45ED-9E1E-889960BD4166}"/>
              </c:ext>
            </c:extLst>
          </c:dPt>
          <c:dLbls>
            <c:dLbl>
              <c:idx val="0"/>
              <c:layout>
                <c:manualLayout>
                  <c:x val="-0.23658240533047728"/>
                  <c:y val="8.905730850200892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Джалал-Абадская область 34,9%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C54-45ED-9E1E-889960BD4166}"/>
                </c:ext>
              </c:extLst>
            </c:dLbl>
            <c:dLbl>
              <c:idx val="1"/>
              <c:layout>
                <c:manualLayout>
                  <c:x val="-3.5583289054290167E-2"/>
                  <c:y val="-0.1657522148743531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err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г.Бишкек</a:t>
                    </a: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 27,2%</a:t>
                    </a:r>
                    <a:endParaRPr lang="ru-RU" sz="1600" b="1" dirty="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C54-45ED-9E1E-889960BD4166}"/>
                </c:ext>
              </c:extLst>
            </c:dLbl>
            <c:dLbl>
              <c:idx val="2"/>
              <c:layout>
                <c:manualLayout>
                  <c:x val="-5.176156309781061E-2"/>
                  <c:y val="-7.534191585197865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Чуйская область 14,1%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C54-45ED-9E1E-889960BD4166}"/>
                </c:ext>
              </c:extLst>
            </c:dLbl>
            <c:dLbl>
              <c:idx val="3"/>
              <c:layout>
                <c:manualLayout>
                  <c:x val="-0.10909566989259517"/>
                  <c:y val="-3.293390912222517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23,8%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C54-45ED-9E1E-889960BD4166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8C54-45ED-9E1E-889960BD4166}"/>
                </c:ext>
              </c:extLst>
            </c:dLbl>
            <c:spPr>
              <a:noFill/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Джалал-Абадская область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Другие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34.9</c:v>
                </c:pt>
                <c:pt idx="1">
                  <c:v>27.2</c:v>
                </c:pt>
                <c:pt idx="2">
                  <c:v>14.1</c:v>
                </c:pt>
                <c:pt idx="3">
                  <c:v>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C54-45ED-9E1E-889960BD4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71155477223101"/>
          <c:y val="3.1362887674754938E-2"/>
          <c:w val="0.92348687564092569"/>
          <c:h val="0.831211117174709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Приток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0-E103-4F93-B46A-7A781D0AB1CD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0-42B3-42AB-8442-A161E9684809}"/>
              </c:ext>
            </c:extLst>
          </c:dPt>
          <c:dLbls>
            <c:dLbl>
              <c:idx val="1"/>
              <c:layout>
                <c:manualLayout>
                  <c:x val="1.5232394853109403E-3"/>
                  <c:y val="-2.31106379559697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B3-42AB-8442-A161E96848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5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>
                  <c:v>844.9</c:v>
                </c:pt>
                <c:pt idx="1">
                  <c:v>872.6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B3-42AB-8442-A161E968480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Отток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1.5232292460015233E-3"/>
                  <c:y val="-4.95049504950495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B3-42AB-8442-A161E96848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5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Лист1!$C$2:$C$3</c:f>
              <c:numCache>
                <c:formatCode>0.0</c:formatCode>
                <c:ptCount val="2"/>
                <c:pt idx="0">
                  <c:v>685.7</c:v>
                </c:pt>
                <c:pt idx="1">
                  <c:v>284.89999999999998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B3-42AB-8442-A161E968480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Сальдо</c:v>
                </c:pt>
              </c:strCache>
            </c:strRef>
          </c:tx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159.19999999999999</c:v>
                </c:pt>
                <c:pt idx="1">
                  <c:v>587.70000000000005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B3-42AB-8442-A161E9684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872704"/>
        <c:axId val="96882688"/>
      </c:barChart>
      <c:catAx>
        <c:axId val="9687270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96882688"/>
        <c:crosses val="autoZero"/>
        <c:auto val="1"/>
        <c:lblAlgn val="ctr"/>
        <c:lblOffset val="100"/>
        <c:noMultiLvlLbl val="0"/>
      </c:catAx>
      <c:valAx>
        <c:axId val="96882688"/>
        <c:scaling>
          <c:orientation val="minMax"/>
          <c:max val="1000"/>
          <c:min val="-4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>
                <a:latin typeface="+mn-lt"/>
              </a:defRPr>
            </a:pPr>
            <a:endParaRPr lang="ru-KG"/>
          </a:p>
        </c:txPr>
        <c:crossAx val="96872704"/>
        <c:crosses val="autoZero"/>
        <c:crossBetween val="between"/>
        <c:majorUnit val="200"/>
      </c:valAx>
      <c:spPr>
        <a:noFill/>
        <a:ln w="25378">
          <a:noFill/>
        </a:ln>
      </c:spPr>
    </c:plotArea>
    <c:plotVisOnly val="1"/>
    <c:dispBlanksAs val="gap"/>
    <c:showDLblsOverMax val="0"/>
  </c:chart>
  <c:txPr>
    <a:bodyPr/>
    <a:lstStyle/>
    <a:p>
      <a:pPr>
        <a:defRPr sz="1694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0.42757</cdr:x>
      <cdr:y>0.21033</cdr:y>
    </cdr:from>
    <cdr:to>
      <cdr:x>0.68396</cdr:x>
      <cdr:y>0.23327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CA580AD1-FE45-DBA6-ADA8-815C24B0C73C}"/>
            </a:ext>
          </a:extLst>
        </cdr:cNvPr>
        <cdr:cNvCxnSpPr/>
      </cdr:nvCxnSpPr>
      <cdr:spPr>
        <a:xfrm xmlns:a="http://schemas.openxmlformats.org/drawingml/2006/main" flipV="1">
          <a:off x="4157312" y="1058779"/>
          <a:ext cx="2492943" cy="11550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0.41223</cdr:x>
      <cdr:y>0.04255</cdr:y>
    </cdr:from>
    <cdr:to>
      <cdr:x>0.7042</cdr:x>
      <cdr:y>0.11592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728EAA9-6B85-C66E-95ED-8B41972DCA5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08207" y="214193"/>
          <a:ext cx="2838859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indent="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indent="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indent="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indent="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indent="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eaLnBrk="1" hangingPunct="1">
            <a:spcBef>
              <a:spcPct val="0"/>
            </a:spcBef>
            <a:buFontTx/>
            <a:buNone/>
          </a:pPr>
          <a:r>
            <a:rPr lang="ru-RU" altLang="ru-RU" sz="1800" dirty="0">
              <a:solidFill>
                <a:srgbClr val="FF0000"/>
              </a:solidFill>
              <a:latin typeface="Arial" charset="0"/>
            </a:rPr>
            <a:t>Увеличение на 3,3%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0.41038</cdr:x>
      <cdr:y>0.05617</cdr:y>
    </cdr:from>
    <cdr:to>
      <cdr:x>0.70946</cdr:x>
      <cdr:y>0.13155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88678" y="283935"/>
          <a:ext cx="3052646" cy="38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Снижение в 2,4 раза</a:t>
          </a:r>
          <a:endParaRPr lang="ru-RU" sz="1800" b="1" dirty="0">
            <a:solidFill>
              <a:srgbClr val="FF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0.41121</cdr:x>
      <cdr:y>0.16934</cdr:y>
    </cdr:from>
    <cdr:to>
      <cdr:x>0.6756</cdr:x>
      <cdr:y>0.60428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D10EE199-653F-1A3A-DEAD-54FEE24A735C}"/>
            </a:ext>
          </a:extLst>
        </cdr:cNvPr>
        <cdr:cNvCxnSpPr/>
      </cdr:nvCxnSpPr>
      <cdr:spPr>
        <a:xfrm xmlns:a="http://schemas.openxmlformats.org/drawingml/2006/main">
          <a:off x="4197134" y="855948"/>
          <a:ext cx="2698566" cy="219846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0.16973</cdr:x>
      <cdr:y>0.27042</cdr:y>
    </cdr:from>
    <cdr:to>
      <cdr:x>0.25199</cdr:x>
      <cdr:y>0.34359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679093" y="1346251"/>
          <a:ext cx="813777" cy="36426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95000"/>
          </a:schemeClr>
        </a:solidFill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rPr>
            <a:t>Приток</a:t>
          </a:r>
        </a:p>
      </cdr:txBody>
    </cdr:sp>
  </cdr:relSizeAnchor>
  <cdr:relSizeAnchor xmlns:cdr="http://schemas.openxmlformats.org/drawingml/2006/chartDrawing">
    <cdr:from>
      <cdr:x>0.26959</cdr:x>
      <cdr:y>0.37139</cdr:y>
    </cdr:from>
    <cdr:to>
      <cdr:x>0.35768</cdr:x>
      <cdr:y>0.44456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67012" y="1848933"/>
          <a:ext cx="871450" cy="36426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>
              <a:cs typeface="Arial" panose="020B0604020202020204" pitchFamily="34" charset="0"/>
            </a:rPr>
            <a:t>Отток</a:t>
          </a:r>
        </a:p>
      </cdr:txBody>
    </cdr:sp>
  </cdr:relSizeAnchor>
  <cdr:relSizeAnchor xmlns:cdr="http://schemas.openxmlformats.org/drawingml/2006/chartDrawing">
    <cdr:from>
      <cdr:x>0.72723</cdr:x>
      <cdr:y>0.5</cdr:y>
    </cdr:from>
    <cdr:to>
      <cdr:x>0.81533</cdr:x>
      <cdr:y>0.57732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194291" y="2489200"/>
          <a:ext cx="871550" cy="38493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cs typeface="Arial" panose="020B0604020202020204" pitchFamily="34" charset="0"/>
            </a:rPr>
            <a:t>Отток</a:t>
          </a:r>
        </a:p>
      </cdr:txBody>
    </cdr:sp>
  </cdr:relSizeAnchor>
  <cdr:relSizeAnchor xmlns:cdr="http://schemas.openxmlformats.org/drawingml/2006/chartDrawing">
    <cdr:from>
      <cdr:x>0.39878</cdr:x>
      <cdr:y>0.82439</cdr:y>
    </cdr:from>
    <cdr:to>
      <cdr:x>0.5155</cdr:x>
      <cdr:y>0.89268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24200" y="4292600"/>
          <a:ext cx="9144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0.7003</cdr:x>
      <cdr:y>0.17561</cdr:y>
    </cdr:from>
    <cdr:to>
      <cdr:x>0.81702</cdr:x>
      <cdr:y>0.23415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86400" y="9144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0.67022</cdr:x>
      <cdr:y>0.87624</cdr:y>
    </cdr:from>
    <cdr:to>
      <cdr:x>0.77989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588000" y="4495800"/>
          <a:ext cx="914400" cy="635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0.16908</cdr:x>
      <cdr:y>0.90293</cdr:y>
    </cdr:from>
    <cdr:to>
      <cdr:x>0.44097</cdr:x>
      <cdr:y>0.97712</cdr:y>
    </cdr:to>
    <cdr:sp macro="" textlink="">
      <cdr:nvSpPr>
        <cdr:cNvPr id="11" name="TextBox 8"/>
        <cdr:cNvSpPr txBox="1"/>
      </cdr:nvSpPr>
      <cdr:spPr>
        <a:xfrm xmlns:a="http://schemas.openxmlformats.org/drawingml/2006/main">
          <a:off x="1672700" y="4495128"/>
          <a:ext cx="2689735" cy="3693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800" dirty="0">
              <a:latin typeface="DIN Pro Regular" panose="020B0504020101020102" pitchFamily="34" charset="0"/>
              <a:cs typeface="DIN Pro Regular" panose="020B0504020101020102" pitchFamily="34" charset="0"/>
            </a:rPr>
            <a:t>2023</a:t>
          </a:r>
        </a:p>
      </cdr:txBody>
    </cdr:sp>
  </cdr:relSizeAnchor>
  <cdr:relSizeAnchor xmlns:cdr="http://schemas.openxmlformats.org/drawingml/2006/chartDrawing">
    <cdr:from>
      <cdr:x>0.36808</cdr:x>
      <cdr:y>0.55417</cdr:y>
    </cdr:from>
    <cdr:to>
      <cdr:x>0.46521</cdr:x>
      <cdr:y>0.61357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41306" y="2758871"/>
          <a:ext cx="960881" cy="2957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latin typeface="+mn-lt"/>
              <a:cs typeface="Arial" panose="020B0604020202020204" pitchFamily="34" charset="0"/>
            </a:rPr>
            <a:t>Сальдо</a:t>
          </a:r>
        </a:p>
      </cdr:txBody>
    </cdr:sp>
  </cdr:relSizeAnchor>
  <cdr:relSizeAnchor xmlns:cdr="http://schemas.openxmlformats.org/drawingml/2006/chartDrawing">
    <cdr:from>
      <cdr:x>0.82603</cdr:x>
      <cdr:y>0.3564</cdr:y>
    </cdr:from>
    <cdr:to>
      <cdr:x>0.92295</cdr:x>
      <cdr:y>0.4158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8171722" y="1774277"/>
          <a:ext cx="958804" cy="2957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cs typeface="Arial" panose="020B0604020202020204" pitchFamily="34" charset="0"/>
            </a:rPr>
            <a:t>Сальдо</a:t>
          </a:r>
        </a:p>
      </cdr:txBody>
    </cdr:sp>
  </cdr:relSizeAnchor>
  <cdr:relSizeAnchor xmlns:cdr="http://schemas.openxmlformats.org/drawingml/2006/chartDrawing">
    <cdr:from>
      <cdr:x>0.3655</cdr:x>
      <cdr:y>0.4406</cdr:y>
    </cdr:from>
    <cdr:to>
      <cdr:x>0.46603</cdr:x>
      <cdr:y>0.5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615745" y="2193483"/>
          <a:ext cx="994517" cy="295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cs typeface="Arial" panose="020B0604020202020204" pitchFamily="34" charset="0"/>
            </a:rPr>
            <a:t>159,2</a:t>
          </a:r>
        </a:p>
        <a:p xmlns:a="http://schemas.openxmlformats.org/drawingml/2006/main">
          <a:pPr algn="ctr"/>
          <a:endParaRPr lang="ru-RU" sz="16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0.82157</cdr:x>
      <cdr:y>0.21074</cdr:y>
    </cdr:from>
    <cdr:to>
      <cdr:x>0.9221</cdr:x>
      <cdr:y>0.27015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8127572" y="1049162"/>
          <a:ext cx="994516" cy="2957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cs typeface="Arial" panose="020B0604020202020204" pitchFamily="34" charset="0"/>
            </a:rPr>
            <a:t>587,7</a:t>
          </a:r>
        </a:p>
      </cdr:txBody>
    </cdr:sp>
  </cdr:relSizeAnchor>
  <cdr:relSizeAnchor xmlns:cdr="http://schemas.openxmlformats.org/drawingml/2006/chartDrawing">
    <cdr:from>
      <cdr:x>0.62914</cdr:x>
      <cdr:y>0.90293</cdr:y>
    </cdr:from>
    <cdr:to>
      <cdr:x>0.90103</cdr:x>
      <cdr:y>0.97712</cdr:y>
    </cdr:to>
    <cdr:sp macro="" textlink="">
      <cdr:nvSpPr>
        <cdr:cNvPr id="14" name="TextBox 8">
          <a:extLst xmlns:a="http://schemas.openxmlformats.org/drawingml/2006/main">
            <a:ext uri="{FF2B5EF4-FFF2-40B4-BE49-F238E27FC236}">
              <a16:creationId xmlns:a16="http://schemas.microsoft.com/office/drawing/2014/main" id="{1E8EFF61-E8D4-4A01-5782-06F44C21FFEA}"/>
            </a:ext>
          </a:extLst>
        </cdr:cNvPr>
        <cdr:cNvSpPr txBox="1"/>
      </cdr:nvSpPr>
      <cdr:spPr>
        <a:xfrm xmlns:a="http://schemas.openxmlformats.org/drawingml/2006/main">
          <a:off x="6223867" y="4495128"/>
          <a:ext cx="2689734" cy="3693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/>
            <a:t>2024</a:t>
          </a:r>
        </a:p>
      </cdr:txBody>
    </cdr:sp>
  </cdr:relSizeAnchor>
  <cdr:relSizeAnchor xmlns:cdr="http://schemas.openxmlformats.org/drawingml/2006/chartDrawing">
    <cdr:from>
      <cdr:x>0.62593</cdr:x>
      <cdr:y>0.2292</cdr:y>
    </cdr:from>
    <cdr:to>
      <cdr:x>0.70819</cdr:x>
      <cdr:y>0.30237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id="{729AF5E8-37C6-7785-8427-7675FB82D390}"/>
            </a:ext>
          </a:extLst>
        </cdr:cNvPr>
        <cdr:cNvSpPr txBox="1"/>
      </cdr:nvSpPr>
      <cdr:spPr>
        <a:xfrm xmlns:a="http://schemas.openxmlformats.org/drawingml/2006/main">
          <a:off x="6192165" y="1141027"/>
          <a:ext cx="813777" cy="36426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95000"/>
          </a:schemeClr>
        </a:solidFill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rPr>
            <a:t>Приток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28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reepngimg.com/png/70962-united-banknote-money-dollars-bill-dollar-one-dollar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диске изображение.</a:t>
            </a:r>
          </a:p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133108" y="3557016"/>
            <a:ext cx="6673735" cy="2075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Поступление прямых иностранных инвестиций </a:t>
            </a:r>
            <a:br>
              <a:rPr lang="ru-RU" dirty="0"/>
            </a:br>
            <a:r>
              <a:rPr lang="ru-RU" dirty="0"/>
              <a:t>в Кыргызскую Республику</a:t>
            </a:r>
          </a:p>
          <a:p>
            <a:r>
              <a:rPr lang="ru-RU" dirty="0"/>
              <a:t>в 2024 году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941915" y="5829235"/>
            <a:ext cx="6781800" cy="6322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/>
              <a:t>Бирюкова Виктория  Ивановна       </a:t>
            </a:r>
          </a:p>
          <a:p>
            <a:pPr algn="r"/>
            <a:r>
              <a:rPr lang="ru-RU" dirty="0"/>
              <a:t>Заведующая отделом статистики инвестиций</a:t>
            </a:r>
          </a:p>
        </p:txBody>
      </p:sp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75FD79B0-4BED-D973-1148-A7245DEEF06E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9C70B6-E2A6-C24F-8562-1CB4051D6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377" y="77001"/>
            <a:ext cx="5601903" cy="4244742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496CA6-1E01-4B36-328F-2A0593195B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8177" y="158800"/>
            <a:ext cx="1865538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C72FF4D2-4F3D-253D-2E1C-054034BFD003}"/>
              </a:ext>
            </a:extLst>
          </p:cNvPr>
          <p:cNvSpPr txBox="1"/>
          <p:nvPr/>
        </p:nvSpPr>
        <p:spPr>
          <a:xfrm>
            <a:off x="722376" y="124087"/>
            <a:ext cx="107350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/>
              <a:t>Поступление прямых иностранных инвестиций</a:t>
            </a:r>
            <a:br>
              <a:rPr lang="ru-RU" altLang="ru-RU" sz="3000" b="1" dirty="0"/>
            </a:br>
            <a:r>
              <a:rPr lang="ru-RU" altLang="ru-RU" sz="2400" b="1" i="1" dirty="0"/>
              <a:t>(млн. долларов США)</a:t>
            </a:r>
          </a:p>
          <a:p>
            <a:pPr algn="ctr"/>
            <a:endParaRPr lang="ru-KG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93031C-427D-04B5-5151-0C820C9C03FF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3</a:t>
            </a:r>
            <a:endParaRPr lang="ru-KG" sz="1100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FF65243-427C-289F-C871-C4B783ACAB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3436816"/>
              </p:ext>
            </p:extLst>
          </p:nvPr>
        </p:nvGraphicFramePr>
        <p:xfrm>
          <a:off x="838200" y="1087655"/>
          <a:ext cx="9723120" cy="5034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308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02E71E-71A6-3695-971A-7BD9A59FDD83}"/>
              </a:ext>
            </a:extLst>
          </p:cNvPr>
          <p:cNvSpPr txBox="1"/>
          <p:nvPr/>
        </p:nvSpPr>
        <p:spPr>
          <a:xfrm>
            <a:off x="167327" y="183981"/>
            <a:ext cx="116832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в </a:t>
            </a:r>
            <a:br>
              <a:rPr lang="ru-RU" sz="2800" b="1" dirty="0"/>
            </a:br>
            <a:r>
              <a:rPr lang="ru-RU" sz="2800" b="1" dirty="0"/>
              <a:t>2024 году по видам экономической деятельности</a:t>
            </a:r>
            <a:br>
              <a:rPr lang="ru-RU" sz="2800" b="1" dirty="0"/>
            </a:br>
            <a:r>
              <a:rPr lang="ru-RU" sz="2400" b="1" i="1" dirty="0"/>
              <a:t>(в процентах к итогу)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DB1AC2-A772-EDA5-6F2F-99B0E7F38828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5</a:t>
            </a:r>
            <a:endParaRPr lang="ru-KG" sz="1100" dirty="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746AD50-33C5-F325-40AF-4737060AD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6305881"/>
              </p:ext>
            </p:extLst>
          </p:nvPr>
        </p:nvGraphicFramePr>
        <p:xfrm>
          <a:off x="644893" y="1568976"/>
          <a:ext cx="10164278" cy="4648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3282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653AE0-D315-1979-5E6E-590165E30FE3}"/>
              </a:ext>
            </a:extLst>
          </p:cNvPr>
          <p:cNvSpPr txBox="1"/>
          <p:nvPr/>
        </p:nvSpPr>
        <p:spPr>
          <a:xfrm flipH="1">
            <a:off x="11850624" y="6510528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7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3D03F5-36A5-74E0-38F5-40DAA4F40828}"/>
              </a:ext>
            </a:extLst>
          </p:cNvPr>
          <p:cNvSpPr txBox="1"/>
          <p:nvPr/>
        </p:nvSpPr>
        <p:spPr>
          <a:xfrm>
            <a:off x="412282" y="212103"/>
            <a:ext cx="113674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по видам </a:t>
            </a:r>
            <a:br>
              <a:rPr lang="ru-RU" sz="2800" b="1" dirty="0"/>
            </a:br>
            <a:r>
              <a:rPr lang="ru-RU" sz="2800" b="1" dirty="0"/>
              <a:t>экономической деятельности</a:t>
            </a:r>
            <a:br>
              <a:rPr lang="ru-RU" sz="2800" b="1" dirty="0"/>
            </a:br>
            <a:r>
              <a:rPr lang="ru-RU" sz="2400" b="1" i="1" dirty="0"/>
              <a:t>(млн. долларов США)</a:t>
            </a:r>
          </a:p>
        </p:txBody>
      </p:sp>
      <p:graphicFrame>
        <p:nvGraphicFramePr>
          <p:cNvPr id="11" name="Диаграмма 2">
            <a:extLst>
              <a:ext uri="{FF2B5EF4-FFF2-40B4-BE49-F238E27FC236}">
                <a16:creationId xmlns:a16="http://schemas.microsoft.com/office/drawing/2014/main" id="{52616724-5D0C-3700-1CD1-2B4F76BECD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9122395"/>
              </p:ext>
            </p:extLst>
          </p:nvPr>
        </p:nvGraphicFramePr>
        <p:xfrm>
          <a:off x="314025" y="1535542"/>
          <a:ext cx="10264140" cy="469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4022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F7A68F-770C-DA8D-67E1-6B8A4A227FD6}"/>
              </a:ext>
            </a:extLst>
          </p:cNvPr>
          <p:cNvSpPr txBox="1"/>
          <p:nvPr/>
        </p:nvSpPr>
        <p:spPr>
          <a:xfrm>
            <a:off x="346509" y="192853"/>
            <a:ext cx="115021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</a:t>
            </a:r>
            <a:br>
              <a:rPr lang="ru-RU" sz="2800" b="1" dirty="0"/>
            </a:br>
            <a:r>
              <a:rPr lang="ru-RU" sz="2800" b="1" dirty="0"/>
              <a:t>в 2024 году по странам</a:t>
            </a:r>
            <a:br>
              <a:rPr lang="ru-RU" sz="2800" b="1" dirty="0"/>
            </a:br>
            <a:r>
              <a:rPr lang="ru-RU" sz="2800" b="1" dirty="0"/>
              <a:t>  </a:t>
            </a:r>
            <a:r>
              <a:rPr lang="ru-RU" sz="2400" b="1" i="1" dirty="0"/>
              <a:t>(в процентах к итогу)</a:t>
            </a:r>
            <a:endParaRPr lang="ru-KG" sz="2400" b="1" i="1" dirty="0"/>
          </a:p>
        </p:txBody>
      </p: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C8964BD3-95AE-726F-1CBA-3CED143EA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6874257"/>
              </p:ext>
            </p:extLst>
          </p:nvPr>
        </p:nvGraphicFramePr>
        <p:xfrm>
          <a:off x="418699" y="1410101"/>
          <a:ext cx="10082463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854DB56-A092-7CAF-6E09-A1FEC3900987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9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07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92D68A-105D-FE41-1A8D-D6053FBD5FFB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11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E19923-49ED-BF57-EF7A-6694597CD606}"/>
              </a:ext>
            </a:extLst>
          </p:cNvPr>
          <p:cNvSpPr txBox="1"/>
          <p:nvPr/>
        </p:nvSpPr>
        <p:spPr>
          <a:xfrm>
            <a:off x="317634" y="289105"/>
            <a:ext cx="11432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по странам</a:t>
            </a:r>
            <a:br>
              <a:rPr lang="ru-RU" sz="2800" b="1" dirty="0"/>
            </a:br>
            <a:r>
              <a:rPr lang="ru-RU" sz="3200" b="1" dirty="0"/>
              <a:t>  </a:t>
            </a:r>
            <a:r>
              <a:rPr lang="ru-RU" sz="2400" b="1" i="1" dirty="0"/>
              <a:t>(млн. долларов США)</a:t>
            </a:r>
            <a:endParaRPr lang="ru-KG" sz="2400" b="1" i="1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BF5BE10-88F9-41D4-154E-CC12EF7D76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3565314"/>
              </p:ext>
            </p:extLst>
          </p:nvPr>
        </p:nvGraphicFramePr>
        <p:xfrm>
          <a:off x="323849" y="1066800"/>
          <a:ext cx="10764454" cy="5170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8955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B59C96-2495-3944-D578-F8B7282568B3}"/>
              </a:ext>
            </a:extLst>
          </p:cNvPr>
          <p:cNvSpPr txBox="1"/>
          <p:nvPr/>
        </p:nvSpPr>
        <p:spPr>
          <a:xfrm flipH="1">
            <a:off x="11750040" y="656362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13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D9D0A-D0E3-2636-4430-140F1803DA37}"/>
              </a:ext>
            </a:extLst>
          </p:cNvPr>
          <p:cNvSpPr txBox="1"/>
          <p:nvPr/>
        </p:nvSpPr>
        <p:spPr>
          <a:xfrm>
            <a:off x="433137" y="144727"/>
            <a:ext cx="1131690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Поступление прямых иностранных инвестиций по регионам</a:t>
            </a:r>
            <a:br>
              <a:rPr lang="ru-RU" sz="2800" b="1" dirty="0"/>
            </a:br>
            <a:r>
              <a:rPr lang="ru-RU" sz="2400" b="1" i="1" dirty="0"/>
              <a:t>(в процентах  к итогу)</a:t>
            </a:r>
            <a:endParaRPr lang="ru-KG" sz="2400" b="1" i="1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A27E336-51AF-B741-DE58-B14704A1F3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3046949"/>
              </p:ext>
            </p:extLst>
          </p:nvPr>
        </p:nvGraphicFramePr>
        <p:xfrm>
          <a:off x="417496" y="1468166"/>
          <a:ext cx="5061685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9C09C6D-70D2-7390-0987-E080CBCEB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7183068"/>
              </p:ext>
            </p:extLst>
          </p:nvPr>
        </p:nvGraphicFramePr>
        <p:xfrm>
          <a:off x="6091588" y="1475557"/>
          <a:ext cx="5182803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287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E18F79B-AC4E-31E3-C615-CF79950F03A3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15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FAC414-486B-9B15-ACF8-7EAEB17A5515}"/>
              </a:ext>
            </a:extLst>
          </p:cNvPr>
          <p:cNvSpPr txBox="1"/>
          <p:nvPr/>
        </p:nvSpPr>
        <p:spPr>
          <a:xfrm>
            <a:off x="596766" y="323630"/>
            <a:ext cx="109535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/>
              <a:t>Отток прямых иностранных инвестиций</a:t>
            </a:r>
            <a:br>
              <a:rPr lang="ru-RU" altLang="ru-RU" sz="1800" b="1" dirty="0"/>
            </a:br>
            <a:r>
              <a:rPr lang="ru-RU" altLang="ru-RU" sz="2400" b="1" i="1" dirty="0"/>
              <a:t>(млн. долларов США)</a:t>
            </a:r>
          </a:p>
        </p:txBody>
      </p:sp>
      <p:graphicFrame>
        <p:nvGraphicFramePr>
          <p:cNvPr id="16" name="Объект 3">
            <a:extLst>
              <a:ext uri="{FF2B5EF4-FFF2-40B4-BE49-F238E27FC236}">
                <a16:creationId xmlns:a16="http://schemas.microsoft.com/office/drawing/2014/main" id="{3E708B3A-B0B2-E696-99AC-E30E399EC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699442"/>
              </p:ext>
            </p:extLst>
          </p:nvPr>
        </p:nvGraphicFramePr>
        <p:xfrm>
          <a:off x="380999" y="1219200"/>
          <a:ext cx="10206789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0999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F7F5F3-CB8E-E21D-E860-444411ACAA65}"/>
              </a:ext>
            </a:extLst>
          </p:cNvPr>
          <p:cNvSpPr txBox="1"/>
          <p:nvPr/>
        </p:nvSpPr>
        <p:spPr>
          <a:xfrm flipH="1">
            <a:off x="11750040" y="6510909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17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259037-D4DF-BFE7-D99A-D4C3AA32FF08}"/>
              </a:ext>
            </a:extLst>
          </p:cNvPr>
          <p:cNvSpPr txBox="1"/>
          <p:nvPr/>
        </p:nvSpPr>
        <p:spPr>
          <a:xfrm>
            <a:off x="374904" y="174177"/>
            <a:ext cx="114665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в 2024 году по видам экономической деятельности</a:t>
            </a:r>
            <a:br>
              <a:rPr lang="ru-RU" sz="1800" b="1" dirty="0"/>
            </a:br>
            <a:r>
              <a:rPr lang="ru-RU" sz="2400" b="1" i="1" dirty="0"/>
              <a:t>(в процентах к итогу)</a:t>
            </a:r>
          </a:p>
        </p:txBody>
      </p:sp>
      <p:graphicFrame>
        <p:nvGraphicFramePr>
          <p:cNvPr id="8" name="Объект 3">
            <a:extLst>
              <a:ext uri="{FF2B5EF4-FFF2-40B4-BE49-F238E27FC236}">
                <a16:creationId xmlns:a16="http://schemas.microsoft.com/office/drawing/2014/main" id="{59A361B5-6CD5-B874-EE50-7CD9208C0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1095754"/>
              </p:ext>
            </p:extLst>
          </p:nvPr>
        </p:nvGraphicFramePr>
        <p:xfrm>
          <a:off x="457200" y="1143000"/>
          <a:ext cx="10140696" cy="498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148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36557B-B8B1-F6F3-A34A-CA0F96409B59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19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4F3F6-5435-E0B1-D29B-12B988BCB22E}"/>
              </a:ext>
            </a:extLst>
          </p:cNvPr>
          <p:cNvSpPr txBox="1"/>
          <p:nvPr/>
        </p:nvSpPr>
        <p:spPr>
          <a:xfrm>
            <a:off x="412282" y="212103"/>
            <a:ext cx="113674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по видам </a:t>
            </a:r>
            <a:br>
              <a:rPr lang="ru-RU" sz="2800" b="1" dirty="0"/>
            </a:br>
            <a:r>
              <a:rPr lang="ru-RU" sz="2800" b="1" dirty="0"/>
              <a:t>экономической деятельности</a:t>
            </a:r>
            <a:br>
              <a:rPr lang="ru-RU" sz="2800" b="1" dirty="0"/>
            </a:br>
            <a:r>
              <a:rPr lang="ru-RU" sz="2400" b="1" i="1" dirty="0"/>
              <a:t>(млн. долларов США)</a:t>
            </a:r>
          </a:p>
        </p:txBody>
      </p:sp>
      <p:graphicFrame>
        <p:nvGraphicFramePr>
          <p:cNvPr id="5" name="Диаграмма 2">
            <a:extLst>
              <a:ext uri="{FF2B5EF4-FFF2-40B4-BE49-F238E27FC236}">
                <a16:creationId xmlns:a16="http://schemas.microsoft.com/office/drawing/2014/main" id="{2EE52C8B-5196-4A96-842B-4CF572FE78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927644"/>
              </p:ext>
            </p:extLst>
          </p:nvPr>
        </p:nvGraphicFramePr>
        <p:xfrm>
          <a:off x="603504" y="1066801"/>
          <a:ext cx="10725912" cy="512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2513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38183F-8097-83AC-B760-8B5F28D41D7E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21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A23836-CBF3-7217-14AE-69A65CA7364D}"/>
              </a:ext>
            </a:extLst>
          </p:cNvPr>
          <p:cNvSpPr txBox="1"/>
          <p:nvPr/>
        </p:nvSpPr>
        <p:spPr>
          <a:xfrm>
            <a:off x="344905" y="0"/>
            <a:ext cx="115021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</a:t>
            </a:r>
            <a:br>
              <a:rPr lang="ru-RU" sz="2800" b="1" dirty="0"/>
            </a:br>
            <a:r>
              <a:rPr lang="ru-RU" sz="2800" b="1" dirty="0"/>
              <a:t>в 2024 году по странам</a:t>
            </a:r>
            <a:br>
              <a:rPr lang="ru-RU" sz="2800" b="1" dirty="0"/>
            </a:br>
            <a:r>
              <a:rPr lang="ru-RU" sz="2800" b="1" dirty="0"/>
              <a:t>  </a:t>
            </a:r>
            <a:r>
              <a:rPr lang="ru-RU" sz="2400" b="1" i="1" dirty="0"/>
              <a:t>(в процентах к итогу)</a:t>
            </a:r>
            <a:endParaRPr lang="ru-KG" sz="2400" b="1" i="1" dirty="0"/>
          </a:p>
        </p:txBody>
      </p:sp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id="{3C576963-DD83-116E-761D-577B6E53FC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4432707"/>
              </p:ext>
            </p:extLst>
          </p:nvPr>
        </p:nvGraphicFramePr>
        <p:xfrm>
          <a:off x="594998" y="1166978"/>
          <a:ext cx="10189628" cy="5084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895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AE7CC0-4939-AB66-5AF8-20E5BD082E3B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23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794DC0-172C-C7DA-A597-2D5342997B9B}"/>
              </a:ext>
            </a:extLst>
          </p:cNvPr>
          <p:cNvSpPr txBox="1"/>
          <p:nvPr/>
        </p:nvSpPr>
        <p:spPr>
          <a:xfrm>
            <a:off x="317634" y="289105"/>
            <a:ext cx="11432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по странам</a:t>
            </a:r>
            <a:br>
              <a:rPr lang="ru-RU" sz="2800" b="1" dirty="0"/>
            </a:br>
            <a:r>
              <a:rPr lang="ru-RU" sz="3200" b="1" dirty="0"/>
              <a:t>  </a:t>
            </a:r>
            <a:r>
              <a:rPr lang="ru-RU" sz="2400" b="1" i="1" dirty="0"/>
              <a:t>(млн. долларов США)</a:t>
            </a:r>
            <a:endParaRPr lang="ru-KG" sz="2400" b="1" i="1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AE3B80B-2AF8-D02C-2B4A-8E9F48A76F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9158991"/>
              </p:ext>
            </p:extLst>
          </p:nvPr>
        </p:nvGraphicFramePr>
        <p:xfrm>
          <a:off x="317633" y="1304767"/>
          <a:ext cx="10943925" cy="4739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8677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38E6CE-324E-2CF3-80A3-15CAE551B7B5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25</a:t>
            </a:r>
            <a:endParaRPr lang="ru-KG" sz="1100"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9EA06A5-6A23-F03F-E2DF-86E657B5E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0243607"/>
              </p:ext>
            </p:extLst>
          </p:nvPr>
        </p:nvGraphicFramePr>
        <p:xfrm>
          <a:off x="0" y="1037279"/>
          <a:ext cx="5573027" cy="5056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4DF2E1-338F-1E74-DB2C-E18F6A439A51}"/>
              </a:ext>
            </a:extLst>
          </p:cNvPr>
          <p:cNvSpPr txBox="1"/>
          <p:nvPr/>
        </p:nvSpPr>
        <p:spPr>
          <a:xfrm>
            <a:off x="433137" y="144727"/>
            <a:ext cx="1131690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Отток прямых иностранных инвестиций по регионам</a:t>
            </a:r>
            <a:br>
              <a:rPr lang="ru-RU" sz="2800" b="1" dirty="0"/>
            </a:br>
            <a:r>
              <a:rPr lang="ru-RU" sz="2400" b="1" i="1" dirty="0"/>
              <a:t>(в процентах  к итогу)</a:t>
            </a:r>
            <a:endParaRPr lang="ru-KG" sz="2400" b="1" i="1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17E9B1C-63BB-175E-9195-2846341DB4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8345355"/>
              </p:ext>
            </p:extLst>
          </p:nvPr>
        </p:nvGraphicFramePr>
        <p:xfrm>
          <a:off x="6006164" y="1037279"/>
          <a:ext cx="5743876" cy="5056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6929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2C168C-E734-5A06-EDE2-311D44BF0F35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27</a:t>
            </a:r>
            <a:endParaRPr lang="ru-KG" sz="11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69E40-85BE-EBC8-CAA7-D74AC9C522B3}"/>
              </a:ext>
            </a:extLst>
          </p:cNvPr>
          <p:cNvSpPr txBox="1"/>
          <p:nvPr/>
        </p:nvSpPr>
        <p:spPr>
          <a:xfrm>
            <a:off x="200686" y="196547"/>
            <a:ext cx="113939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/>
              <a:t>Прямые иностранные инвестиции</a:t>
            </a:r>
            <a:br>
              <a:rPr lang="ru-RU" altLang="ru-RU" sz="1800" b="1" dirty="0"/>
            </a:br>
            <a:r>
              <a:rPr lang="ru-RU" altLang="ru-RU" sz="2400" b="1" i="1" dirty="0"/>
              <a:t>(млн. долларов США)</a:t>
            </a:r>
          </a:p>
        </p:txBody>
      </p:sp>
      <p:graphicFrame>
        <p:nvGraphicFramePr>
          <p:cNvPr id="8" name="Объект 6">
            <a:extLst>
              <a:ext uri="{FF2B5EF4-FFF2-40B4-BE49-F238E27FC236}">
                <a16:creationId xmlns:a16="http://schemas.microsoft.com/office/drawing/2014/main" id="{6314E45B-1426-69B9-CD5E-E419799D8A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091429"/>
              </p:ext>
            </p:extLst>
          </p:nvPr>
        </p:nvGraphicFramePr>
        <p:xfrm>
          <a:off x="415925" y="1089099"/>
          <a:ext cx="9892732" cy="497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7094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830569" y="2958440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1C69A9-6681-D5A0-3B6C-078325AF86C2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29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379128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3059</TotalTime>
  <Words>518</Words>
  <Application>Microsoft Office PowerPoint</Application>
  <PresentationFormat>Широкоэкранный</PresentationFormat>
  <Paragraphs>183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DIN Pro Bold</vt:lpstr>
      <vt:lpstr>DIN Pro Regular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Виктория Бирюкова</cp:lastModifiedBy>
  <cp:revision>253</cp:revision>
  <cp:lastPrinted>2024-11-19T03:30:18Z</cp:lastPrinted>
  <dcterms:created xsi:type="dcterms:W3CDTF">2024-10-02T10:12:32Z</dcterms:created>
  <dcterms:modified xsi:type="dcterms:W3CDTF">2025-04-14T10:35:48Z</dcterms:modified>
</cp:coreProperties>
</file>