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8" r:id="rId2"/>
    <p:sldId id="280" r:id="rId3"/>
    <p:sldId id="272" r:id="rId4"/>
    <p:sldId id="273" r:id="rId5"/>
    <p:sldId id="289" r:id="rId6"/>
    <p:sldId id="287" r:id="rId7"/>
    <p:sldId id="281" r:id="rId8"/>
    <p:sldId id="282" r:id="rId9"/>
    <p:sldId id="283" r:id="rId10"/>
    <p:sldId id="284" r:id="rId11"/>
    <p:sldId id="285" r:id="rId12"/>
    <p:sldId id="288" r:id="rId13"/>
    <p:sldId id="265" r:id="rId14"/>
    <p:sldId id="28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7C80"/>
    <a:srgbClr val="003366"/>
    <a:srgbClr val="FFFFFF"/>
    <a:srgbClr val="480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96287" autoAdjust="0"/>
  </p:normalViewPr>
  <p:slideViewPr>
    <p:cSldViewPr snapToGrid="0">
      <p:cViewPr varScale="1">
        <p:scale>
          <a:sx n="112" d="100"/>
          <a:sy n="112" d="100"/>
        </p:scale>
        <p:origin x="49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10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4D018-64A7-430E-A437-4836377F8740}" type="doc">
      <dgm:prSet loTypeId="urn:microsoft.com/office/officeart/2005/8/layout/vList6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B56F655-2C92-4949-9DCD-C411FD453F24}">
      <dgm:prSet phldrT="[Текст]" custT="1"/>
      <dgm:spPr/>
      <dgm:t>
        <a:bodyPr/>
        <a:lstStyle/>
        <a:p>
          <a:r>
            <a:rPr lang="ru-RU" altLang="ru-RU" sz="2400" b="1" dirty="0" smtClean="0">
              <a:latin typeface="Times New Roman" pitchFamily="18" charset="0"/>
              <a:cs typeface="Times New Roman" pitchFamily="18" charset="0"/>
            </a:rPr>
            <a:t>Министерство  финансов  КР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480E231-F3EB-4D20-944A-5D85476BA2AC}" type="parTrans" cxnId="{944C685C-6516-40CA-8503-1566AE92B3F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336C6B3-CE26-45D0-BE39-983991FE8EF7}" type="sibTrans" cxnId="{944C685C-6516-40CA-8503-1566AE92B3F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D40D781-227F-4608-902B-FC922DC2ABDE}">
      <dgm:prSet phldrT="[Текст]" custT="1"/>
      <dgm:spPr/>
      <dgm:t>
        <a:bodyPr anchor="ctr"/>
        <a:lstStyle/>
        <a:p>
          <a:r>
            <a:rPr lang="ru-RU" altLang="ru-RU" sz="2000" b="1" i="1" dirty="0" smtClean="0">
              <a:latin typeface="Times New Roman" pitchFamily="18" charset="0"/>
              <a:cs typeface="Times New Roman" pitchFamily="18" charset="0"/>
            </a:rPr>
            <a:t>«Отчет о государственном долге»</a:t>
          </a:r>
          <a:endParaRPr lang="ru-RU" sz="2000" b="1" i="1" dirty="0">
            <a:latin typeface="Times New Roman" pitchFamily="18" charset="0"/>
            <a:cs typeface="Times New Roman" pitchFamily="18" charset="0"/>
          </a:endParaRPr>
        </a:p>
      </dgm:t>
    </dgm:pt>
    <dgm:pt modelId="{06E5EE16-C0F3-44DA-BEC2-14E9505B7706}" type="parTrans" cxnId="{7E289401-C45E-4D74-859E-EA814487ADE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DC7DD3F-86B6-45EA-ABBC-B666283F1176}" type="sibTrans" cxnId="{7E289401-C45E-4D74-859E-EA814487ADE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D51E7F4-BC0C-4BAD-8D33-D9E5C9A96830}">
      <dgm:prSet phldrT="[Текст]" custT="1"/>
      <dgm:spPr/>
      <dgm:t>
        <a:bodyPr/>
        <a:lstStyle/>
        <a:p>
          <a:r>
            <a:rPr lang="ru-RU" altLang="ru-RU" sz="2200" b="1" baseline="0" dirty="0" smtClean="0">
              <a:latin typeface="Times New Roman" pitchFamily="18" charset="0"/>
              <a:cs typeface="Times New Roman" pitchFamily="18" charset="0"/>
            </a:rPr>
            <a:t>Центральное казначейство Министерства финансов КР</a:t>
          </a:r>
          <a:endParaRPr lang="ru-RU" sz="2200" baseline="0" dirty="0">
            <a:latin typeface="Times New Roman" pitchFamily="18" charset="0"/>
            <a:cs typeface="Times New Roman" pitchFamily="18" charset="0"/>
          </a:endParaRPr>
        </a:p>
      </dgm:t>
    </dgm:pt>
    <dgm:pt modelId="{E194170D-250A-4F87-BF8F-50E9CF7A1340}" type="parTrans" cxnId="{4CC18B55-5D17-4A87-B36A-4D05EEE805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160718-E26A-4E10-AF6E-455C3D21AC99}" type="sibTrans" cxnId="{4CC18B55-5D17-4A87-B36A-4D05EEE805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C2FC618-B901-4386-9BC7-208FA223610A}">
      <dgm:prSet phldrT="[Текст]" custT="1"/>
      <dgm:spPr/>
      <dgm:t>
        <a:bodyPr anchor="ctr"/>
        <a:lstStyle/>
        <a:p>
          <a:r>
            <a:rPr lang="ru-RU" altLang="ru-RU" sz="1900" b="1" i="1" baseline="0" dirty="0" smtClean="0">
              <a:latin typeface="Times New Roman" pitchFamily="18" charset="0"/>
              <a:cs typeface="Times New Roman" pitchFamily="18" charset="0"/>
            </a:rPr>
            <a:t>«Отчет об исполнении государственного бюджета»</a:t>
          </a:r>
          <a:endParaRPr lang="ru-RU" sz="1900" b="1" i="1" baseline="0" dirty="0">
            <a:latin typeface="Times New Roman" pitchFamily="18" charset="0"/>
            <a:cs typeface="Times New Roman" pitchFamily="18" charset="0"/>
          </a:endParaRPr>
        </a:p>
      </dgm:t>
    </dgm:pt>
    <dgm:pt modelId="{F5E63546-77F0-47C5-99C6-961A6C8A87AD}" type="parTrans" cxnId="{9F5437C3-F809-441B-87B4-C138A36CE7D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99F0B71-0C55-4BFC-B571-ECC0F6C7509B}" type="sibTrans" cxnId="{9F5437C3-F809-441B-87B4-C138A36CE7D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2CE40B3-EEEF-47C9-BEB9-D8F706469BB7}">
      <dgm:prSet phldrT="[Текст]" custT="1"/>
      <dgm:spPr/>
      <dgm:t>
        <a:bodyPr/>
        <a:lstStyle/>
        <a:p>
          <a:r>
            <a:rPr lang="ru-RU" altLang="ru-RU" sz="2100" b="1" baseline="0" dirty="0" smtClean="0">
              <a:latin typeface="Times New Roman" pitchFamily="18" charset="0"/>
              <a:cs typeface="Times New Roman" pitchFamily="18" charset="0"/>
            </a:rPr>
            <a:t>Государственная налоговая служба </a:t>
          </a:r>
          <a:br>
            <a:rPr lang="ru-RU" altLang="ru-RU" sz="2100" b="1" baseline="0" dirty="0" smtClean="0">
              <a:latin typeface="Times New Roman" pitchFamily="18" charset="0"/>
              <a:cs typeface="Times New Roman" pitchFamily="18" charset="0"/>
            </a:rPr>
          </a:br>
          <a:r>
            <a:rPr lang="ru-RU" altLang="ru-RU" sz="2100" b="1" baseline="0" dirty="0" smtClean="0">
              <a:latin typeface="Times New Roman" pitchFamily="18" charset="0"/>
              <a:cs typeface="Times New Roman" pitchFamily="18" charset="0"/>
            </a:rPr>
            <a:t>при МЭК КР </a:t>
          </a:r>
          <a:endParaRPr lang="ru-RU" sz="2100" baseline="0" dirty="0">
            <a:latin typeface="Times New Roman" pitchFamily="18" charset="0"/>
            <a:cs typeface="Times New Roman" pitchFamily="18" charset="0"/>
          </a:endParaRPr>
        </a:p>
      </dgm:t>
    </dgm:pt>
    <dgm:pt modelId="{594E5D5F-1EFD-4464-9F67-4E0644B85B5E}" type="parTrans" cxnId="{29E5F603-4524-4120-9ECF-E3D2760992A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49FC797-931C-4A0B-B7AE-F4012D376303}" type="sibTrans" cxnId="{29E5F603-4524-4120-9ECF-E3D2760992A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8E849E9-3C08-497A-B1C5-F94ADE1F11D2}">
      <dgm:prSet phldrT="[Текст]" custT="1"/>
      <dgm:spPr/>
      <dgm:t>
        <a:bodyPr/>
        <a:lstStyle/>
        <a:p>
          <a:r>
            <a:rPr lang="ru-RU" altLang="ru-RU" sz="2400" b="1" dirty="0" smtClean="0">
              <a:latin typeface="Times New Roman" pitchFamily="18" charset="0"/>
              <a:cs typeface="Times New Roman" pitchFamily="18" charset="0"/>
            </a:rPr>
            <a:t>Социальный фонд КР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E19AC7F-27C8-4562-9E31-296BFFC6582F}" type="parTrans" cxnId="{6179791A-FD01-4486-89F1-532205EAE20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C0DAA9-23D6-463C-A7E5-C543FA0FC977}" type="sibTrans" cxnId="{6179791A-FD01-4486-89F1-532205EAE20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CD1040C-F319-450B-9AEA-534A66912289}">
      <dgm:prSet custT="1"/>
      <dgm:spPr/>
      <dgm:t>
        <a:bodyPr/>
        <a:lstStyle/>
        <a:p>
          <a:r>
            <a:rPr lang="ru-RU" altLang="ru-RU" sz="1900" b="1" i="1" dirty="0" smtClean="0">
              <a:latin typeface="Times New Roman" pitchFamily="18" charset="0"/>
              <a:cs typeface="Times New Roman" pitchFamily="18" charset="0"/>
            </a:rPr>
            <a:t>«Отчет об исполнении государственного бюджета по доходам»</a:t>
          </a:r>
          <a:endParaRPr lang="ru-RU" sz="1900" b="1" i="1" dirty="0">
            <a:latin typeface="Times New Roman" pitchFamily="18" charset="0"/>
            <a:cs typeface="Times New Roman" pitchFamily="18" charset="0"/>
          </a:endParaRPr>
        </a:p>
      </dgm:t>
    </dgm:pt>
    <dgm:pt modelId="{26B7547C-246A-4092-9C9C-C8C5ED74EC51}" type="parTrans" cxnId="{C6E38DA2-575A-4837-A357-B54561B3985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CE695C5-A4CB-464A-88FE-A6EF5ED81D90}" type="sibTrans" cxnId="{C6E38DA2-575A-4837-A357-B54561B3985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5802230-7555-4279-81DE-EFE9056AB326}">
      <dgm:prSet custT="1"/>
      <dgm:spPr/>
      <dgm:t>
        <a:bodyPr anchor="ctr"/>
        <a:lstStyle/>
        <a:p>
          <a:r>
            <a:rPr lang="ru-RU" altLang="ru-RU" sz="1900" b="1" i="1" baseline="0" dirty="0" smtClean="0">
              <a:latin typeface="Times New Roman" pitchFamily="18" charset="0"/>
              <a:cs typeface="Times New Roman" pitchFamily="18" charset="0"/>
            </a:rPr>
            <a:t>«Отчет об исполнении бюджета Социального фонда»</a:t>
          </a:r>
          <a:endParaRPr lang="ru-RU" sz="1900" b="1" i="1" baseline="0" dirty="0">
            <a:latin typeface="Times New Roman" pitchFamily="18" charset="0"/>
            <a:cs typeface="Times New Roman" pitchFamily="18" charset="0"/>
          </a:endParaRPr>
        </a:p>
      </dgm:t>
    </dgm:pt>
    <dgm:pt modelId="{174759B8-238F-4212-96A2-A7DA78C0A7CF}" type="parTrans" cxnId="{5CAF4569-AB29-4E0B-AFF5-FEF1CE5D280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8F8197-BF6E-442D-BBD7-0392CB6FA3E8}" type="sibTrans" cxnId="{5CAF4569-AB29-4E0B-AFF5-FEF1CE5D280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B010CBC-3348-4AB5-B1EC-B98CF1750B9D}" type="pres">
      <dgm:prSet presAssocID="{DF54D018-64A7-430E-A437-4836377F874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6466E58-F1E0-422A-A435-C07BD2AA1876}" type="pres">
      <dgm:prSet presAssocID="{7D51E7F4-BC0C-4BAD-8D33-D9E5C9A96830}" presName="linNode" presStyleCnt="0"/>
      <dgm:spPr/>
    </dgm:pt>
    <dgm:pt modelId="{900886FF-6EFB-4EF2-9C57-E688C7902582}" type="pres">
      <dgm:prSet presAssocID="{7D51E7F4-BC0C-4BAD-8D33-D9E5C9A96830}" presName="parentShp" presStyleLbl="node1" presStyleIdx="0" presStyleCnt="4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3E8D8-BC63-40FB-8D1A-D72E94E9DB40}" type="pres">
      <dgm:prSet presAssocID="{7D51E7F4-BC0C-4BAD-8D33-D9E5C9A96830}" presName="childShp" presStyleLbl="bgAccFollowNode1" presStyleIdx="0" presStyleCnt="4" custScaleY="120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85964-4047-4606-ADC2-AA98AD94107D}" type="pres">
      <dgm:prSet presAssocID="{75160718-E26A-4E10-AF6E-455C3D21AC99}" presName="spacing" presStyleCnt="0"/>
      <dgm:spPr/>
    </dgm:pt>
    <dgm:pt modelId="{6B94583D-EC78-4481-95B5-CC396ED8FDF4}" type="pres">
      <dgm:prSet presAssocID="{BB56F655-2C92-4949-9DCD-C411FD453F24}" presName="linNode" presStyleCnt="0"/>
      <dgm:spPr/>
    </dgm:pt>
    <dgm:pt modelId="{C0B05C1C-46FC-4178-987C-6B23AEF975E9}" type="pres">
      <dgm:prSet presAssocID="{BB56F655-2C92-4949-9DCD-C411FD453F24}" presName="parentShp" presStyleLbl="node1" presStyleIdx="1" presStyleCnt="4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7808BA-547E-45FC-ABB9-0FE602BAE45F}" type="pres">
      <dgm:prSet presAssocID="{BB56F655-2C92-4949-9DCD-C411FD453F24}" presName="childShp" presStyleLbl="bgAccFollowNode1" presStyleIdx="1" presStyleCnt="4" custScaleY="113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8A182A-5063-4CDD-9714-09B9482CF4D0}" type="pres">
      <dgm:prSet presAssocID="{7336C6B3-CE26-45D0-BE39-983991FE8EF7}" presName="spacing" presStyleCnt="0"/>
      <dgm:spPr/>
    </dgm:pt>
    <dgm:pt modelId="{80195F73-1585-48DB-BDCA-ED4770FA61EE}" type="pres">
      <dgm:prSet presAssocID="{A8E849E9-3C08-497A-B1C5-F94ADE1F11D2}" presName="linNode" presStyleCnt="0"/>
      <dgm:spPr/>
    </dgm:pt>
    <dgm:pt modelId="{296BCB54-EBF5-499C-BD16-3DE027ECD4A5}" type="pres">
      <dgm:prSet presAssocID="{A8E849E9-3C08-497A-B1C5-F94ADE1F11D2}" presName="parentShp" presStyleLbl="node1" presStyleIdx="2" presStyleCnt="4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33DC0F-4368-44AF-910C-855F5F96B0B0}" type="pres">
      <dgm:prSet presAssocID="{A8E849E9-3C08-497A-B1C5-F94ADE1F11D2}" presName="childShp" presStyleLbl="bgAccFollowNode1" presStyleIdx="2" presStyleCnt="4" custScaleY="120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013567-3924-494E-A9A2-7913D9C85559}" type="pres">
      <dgm:prSet presAssocID="{D5C0DAA9-23D6-463C-A7E5-C543FA0FC977}" presName="spacing" presStyleCnt="0"/>
      <dgm:spPr/>
    </dgm:pt>
    <dgm:pt modelId="{9605E9E4-7F38-4A13-A449-D2C21C2416C8}" type="pres">
      <dgm:prSet presAssocID="{22CE40B3-EEEF-47C9-BEB9-D8F706469BB7}" presName="linNode" presStyleCnt="0"/>
      <dgm:spPr/>
    </dgm:pt>
    <dgm:pt modelId="{5F8BECCA-7693-4EBB-B807-B7FB82FB1C8D}" type="pres">
      <dgm:prSet presAssocID="{22CE40B3-EEEF-47C9-BEB9-D8F706469BB7}" presName="parentShp" presStyleLbl="node1" presStyleIdx="3" presStyleCnt="4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D498D-7BFD-4A62-9BAF-193488213FC7}" type="pres">
      <dgm:prSet presAssocID="{22CE40B3-EEEF-47C9-BEB9-D8F706469BB7}" presName="childShp" presStyleLbl="bgAccFollowNode1" presStyleIdx="3" presStyleCnt="4" custScaleX="99650" custScaleY="116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1309E1-D100-4B4C-87E8-3B112E24EB64}" type="presOf" srcId="{BB56F655-2C92-4949-9DCD-C411FD453F24}" destId="{C0B05C1C-46FC-4178-987C-6B23AEF975E9}" srcOrd="0" destOrd="0" presId="urn:microsoft.com/office/officeart/2005/8/layout/vList6"/>
    <dgm:cxn modelId="{6179791A-FD01-4486-89F1-532205EAE208}" srcId="{DF54D018-64A7-430E-A437-4836377F8740}" destId="{A8E849E9-3C08-497A-B1C5-F94ADE1F11D2}" srcOrd="2" destOrd="0" parTransId="{4E19AC7F-27C8-4562-9E31-296BFFC6582F}" sibTransId="{D5C0DAA9-23D6-463C-A7E5-C543FA0FC977}"/>
    <dgm:cxn modelId="{9F5437C3-F809-441B-87B4-C138A36CE7D2}" srcId="{7D51E7F4-BC0C-4BAD-8D33-D9E5C9A96830}" destId="{AC2FC618-B901-4386-9BC7-208FA223610A}" srcOrd="0" destOrd="0" parTransId="{F5E63546-77F0-47C5-99C6-961A6C8A87AD}" sibTransId="{F99F0B71-0C55-4BFC-B571-ECC0F6C7509B}"/>
    <dgm:cxn modelId="{F7575BBA-160C-46B3-965C-F745229F64E3}" type="presOf" srcId="{7D51E7F4-BC0C-4BAD-8D33-D9E5C9A96830}" destId="{900886FF-6EFB-4EF2-9C57-E688C7902582}" srcOrd="0" destOrd="0" presId="urn:microsoft.com/office/officeart/2005/8/layout/vList6"/>
    <dgm:cxn modelId="{29E1A8A1-9977-4F98-8B58-BF967CBBB76E}" type="presOf" srcId="{CCD1040C-F319-450B-9AEA-534A66912289}" destId="{241D498D-7BFD-4A62-9BAF-193488213FC7}" srcOrd="0" destOrd="0" presId="urn:microsoft.com/office/officeart/2005/8/layout/vList6"/>
    <dgm:cxn modelId="{29E5F603-4524-4120-9ECF-E3D2760992AC}" srcId="{DF54D018-64A7-430E-A437-4836377F8740}" destId="{22CE40B3-EEEF-47C9-BEB9-D8F706469BB7}" srcOrd="3" destOrd="0" parTransId="{594E5D5F-1EFD-4464-9F67-4E0644B85B5E}" sibTransId="{349FC797-931C-4A0B-B7AE-F4012D376303}"/>
    <dgm:cxn modelId="{4CC18B55-5D17-4A87-B36A-4D05EEE80572}" srcId="{DF54D018-64A7-430E-A437-4836377F8740}" destId="{7D51E7F4-BC0C-4BAD-8D33-D9E5C9A96830}" srcOrd="0" destOrd="0" parTransId="{E194170D-250A-4F87-BF8F-50E9CF7A1340}" sibTransId="{75160718-E26A-4E10-AF6E-455C3D21AC99}"/>
    <dgm:cxn modelId="{5CAF4569-AB29-4E0B-AFF5-FEF1CE5D280E}" srcId="{A8E849E9-3C08-497A-B1C5-F94ADE1F11D2}" destId="{55802230-7555-4279-81DE-EFE9056AB326}" srcOrd="0" destOrd="0" parTransId="{174759B8-238F-4212-96A2-A7DA78C0A7CF}" sibTransId="{5D8F8197-BF6E-442D-BBD7-0392CB6FA3E8}"/>
    <dgm:cxn modelId="{C7725C2F-CCE6-4ADC-AC36-B0BCF1CAD271}" type="presOf" srcId="{7D40D781-227F-4608-902B-FC922DC2ABDE}" destId="{B57808BA-547E-45FC-ABB9-0FE602BAE45F}" srcOrd="0" destOrd="0" presId="urn:microsoft.com/office/officeart/2005/8/layout/vList6"/>
    <dgm:cxn modelId="{7E289401-C45E-4D74-859E-EA814487ADE3}" srcId="{BB56F655-2C92-4949-9DCD-C411FD453F24}" destId="{7D40D781-227F-4608-902B-FC922DC2ABDE}" srcOrd="0" destOrd="0" parTransId="{06E5EE16-C0F3-44DA-BEC2-14E9505B7706}" sibTransId="{8DC7DD3F-86B6-45EA-ABBC-B666283F1176}"/>
    <dgm:cxn modelId="{C6E38DA2-575A-4837-A357-B54561B3985B}" srcId="{22CE40B3-EEEF-47C9-BEB9-D8F706469BB7}" destId="{CCD1040C-F319-450B-9AEA-534A66912289}" srcOrd="0" destOrd="0" parTransId="{26B7547C-246A-4092-9C9C-C8C5ED74EC51}" sibTransId="{4CE695C5-A4CB-464A-88FE-A6EF5ED81D90}"/>
    <dgm:cxn modelId="{99197AEF-CB14-4B59-8DF8-CF7FE35759B9}" type="presOf" srcId="{DF54D018-64A7-430E-A437-4836377F8740}" destId="{2B010CBC-3348-4AB5-B1EC-B98CF1750B9D}" srcOrd="0" destOrd="0" presId="urn:microsoft.com/office/officeart/2005/8/layout/vList6"/>
    <dgm:cxn modelId="{E91CC41A-6D3A-4E03-907E-35779A799763}" type="presOf" srcId="{55802230-7555-4279-81DE-EFE9056AB326}" destId="{1B33DC0F-4368-44AF-910C-855F5F96B0B0}" srcOrd="0" destOrd="0" presId="urn:microsoft.com/office/officeart/2005/8/layout/vList6"/>
    <dgm:cxn modelId="{262FC091-8A85-45A5-83CE-076C7669AAF9}" type="presOf" srcId="{22CE40B3-EEEF-47C9-BEB9-D8F706469BB7}" destId="{5F8BECCA-7693-4EBB-B807-B7FB82FB1C8D}" srcOrd="0" destOrd="0" presId="urn:microsoft.com/office/officeart/2005/8/layout/vList6"/>
    <dgm:cxn modelId="{944C685C-6516-40CA-8503-1566AE92B3FF}" srcId="{DF54D018-64A7-430E-A437-4836377F8740}" destId="{BB56F655-2C92-4949-9DCD-C411FD453F24}" srcOrd="1" destOrd="0" parTransId="{3480E231-F3EB-4D20-944A-5D85476BA2AC}" sibTransId="{7336C6B3-CE26-45D0-BE39-983991FE8EF7}"/>
    <dgm:cxn modelId="{DA238C1F-5C26-4A94-97EE-B77AD1AEBFD3}" type="presOf" srcId="{A8E849E9-3C08-497A-B1C5-F94ADE1F11D2}" destId="{296BCB54-EBF5-499C-BD16-3DE027ECD4A5}" srcOrd="0" destOrd="0" presId="urn:microsoft.com/office/officeart/2005/8/layout/vList6"/>
    <dgm:cxn modelId="{68F64749-4F1F-4F8A-91E1-ADEE50EE4B4A}" type="presOf" srcId="{AC2FC618-B901-4386-9BC7-208FA223610A}" destId="{9783E8D8-BC63-40FB-8D1A-D72E94E9DB40}" srcOrd="0" destOrd="0" presId="urn:microsoft.com/office/officeart/2005/8/layout/vList6"/>
    <dgm:cxn modelId="{13EE50B8-38ED-41B7-A88B-17C18538A579}" type="presParOf" srcId="{2B010CBC-3348-4AB5-B1EC-B98CF1750B9D}" destId="{46466E58-F1E0-422A-A435-C07BD2AA1876}" srcOrd="0" destOrd="0" presId="urn:microsoft.com/office/officeart/2005/8/layout/vList6"/>
    <dgm:cxn modelId="{90DED3E7-C480-4672-9C08-2E252E613CB3}" type="presParOf" srcId="{46466E58-F1E0-422A-A435-C07BD2AA1876}" destId="{900886FF-6EFB-4EF2-9C57-E688C7902582}" srcOrd="0" destOrd="0" presId="urn:microsoft.com/office/officeart/2005/8/layout/vList6"/>
    <dgm:cxn modelId="{317ACFAB-186A-4EC7-AD79-D1DC546D7A41}" type="presParOf" srcId="{46466E58-F1E0-422A-A435-C07BD2AA1876}" destId="{9783E8D8-BC63-40FB-8D1A-D72E94E9DB40}" srcOrd="1" destOrd="0" presId="urn:microsoft.com/office/officeart/2005/8/layout/vList6"/>
    <dgm:cxn modelId="{041DF53E-4246-4FB6-93E7-66220AFAEF16}" type="presParOf" srcId="{2B010CBC-3348-4AB5-B1EC-B98CF1750B9D}" destId="{90585964-4047-4606-ADC2-AA98AD94107D}" srcOrd="1" destOrd="0" presId="urn:microsoft.com/office/officeart/2005/8/layout/vList6"/>
    <dgm:cxn modelId="{6C059CE3-E1A5-4C61-BD7A-E5ED37E24929}" type="presParOf" srcId="{2B010CBC-3348-4AB5-B1EC-B98CF1750B9D}" destId="{6B94583D-EC78-4481-95B5-CC396ED8FDF4}" srcOrd="2" destOrd="0" presId="urn:microsoft.com/office/officeart/2005/8/layout/vList6"/>
    <dgm:cxn modelId="{B4D4B0BF-50F1-426F-9F20-6A15D548ED21}" type="presParOf" srcId="{6B94583D-EC78-4481-95B5-CC396ED8FDF4}" destId="{C0B05C1C-46FC-4178-987C-6B23AEF975E9}" srcOrd="0" destOrd="0" presId="urn:microsoft.com/office/officeart/2005/8/layout/vList6"/>
    <dgm:cxn modelId="{3E64663C-5266-4D17-ADA0-6EC74CB13503}" type="presParOf" srcId="{6B94583D-EC78-4481-95B5-CC396ED8FDF4}" destId="{B57808BA-547E-45FC-ABB9-0FE602BAE45F}" srcOrd="1" destOrd="0" presId="urn:microsoft.com/office/officeart/2005/8/layout/vList6"/>
    <dgm:cxn modelId="{49BD71C3-71B3-4C7F-AD51-731BB4C1C5CE}" type="presParOf" srcId="{2B010CBC-3348-4AB5-B1EC-B98CF1750B9D}" destId="{878A182A-5063-4CDD-9714-09B9482CF4D0}" srcOrd="3" destOrd="0" presId="urn:microsoft.com/office/officeart/2005/8/layout/vList6"/>
    <dgm:cxn modelId="{0D3AA4E5-DC0B-4C69-B7E6-219DC2805B85}" type="presParOf" srcId="{2B010CBC-3348-4AB5-B1EC-B98CF1750B9D}" destId="{80195F73-1585-48DB-BDCA-ED4770FA61EE}" srcOrd="4" destOrd="0" presId="urn:microsoft.com/office/officeart/2005/8/layout/vList6"/>
    <dgm:cxn modelId="{E54B6D2C-8A8D-4B40-B9BB-CC83F36DD0FE}" type="presParOf" srcId="{80195F73-1585-48DB-BDCA-ED4770FA61EE}" destId="{296BCB54-EBF5-499C-BD16-3DE027ECD4A5}" srcOrd="0" destOrd="0" presId="urn:microsoft.com/office/officeart/2005/8/layout/vList6"/>
    <dgm:cxn modelId="{9BEF84C4-AF7A-4ACE-AE00-DDA4CF9AAF90}" type="presParOf" srcId="{80195F73-1585-48DB-BDCA-ED4770FA61EE}" destId="{1B33DC0F-4368-44AF-910C-855F5F96B0B0}" srcOrd="1" destOrd="0" presId="urn:microsoft.com/office/officeart/2005/8/layout/vList6"/>
    <dgm:cxn modelId="{C00E1D3B-AC9F-4EE6-9969-B17831BEDDEB}" type="presParOf" srcId="{2B010CBC-3348-4AB5-B1EC-B98CF1750B9D}" destId="{76013567-3924-494E-A9A2-7913D9C85559}" srcOrd="5" destOrd="0" presId="urn:microsoft.com/office/officeart/2005/8/layout/vList6"/>
    <dgm:cxn modelId="{7562E346-45CF-40F8-AD9A-9E56547FAD31}" type="presParOf" srcId="{2B010CBC-3348-4AB5-B1EC-B98CF1750B9D}" destId="{9605E9E4-7F38-4A13-A449-D2C21C2416C8}" srcOrd="6" destOrd="0" presId="urn:microsoft.com/office/officeart/2005/8/layout/vList6"/>
    <dgm:cxn modelId="{6E87EEBB-F865-43F3-88AA-6665F7F69522}" type="presParOf" srcId="{9605E9E4-7F38-4A13-A449-D2C21C2416C8}" destId="{5F8BECCA-7693-4EBB-B807-B7FB82FB1C8D}" srcOrd="0" destOrd="0" presId="urn:microsoft.com/office/officeart/2005/8/layout/vList6"/>
    <dgm:cxn modelId="{CE4E6A1A-ACE1-48A6-88A2-19AEA81B93BC}" type="presParOf" srcId="{9605E9E4-7F38-4A13-A449-D2C21C2416C8}" destId="{241D498D-7BFD-4A62-9BAF-193488213FC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69797E-1693-4C6E-B2C1-58A8B0B0CE8B}" type="doc">
      <dgm:prSet loTypeId="urn:microsoft.com/office/officeart/2005/8/layout/process2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81FF9F4-CEE8-442D-89EF-6DA6E62A0234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Областные (городские) статуправления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66D40D3-5806-425B-9E64-65EBF80A54FF}" type="sibTrans" cxnId="{BBA26617-724B-4FFC-8D58-AC9C431B7DA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22A2D89-C08F-41FC-ADA9-A24A017CAEC0}" type="parTrans" cxnId="{BBA26617-724B-4FFC-8D58-AC9C431B7DA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3651F-0367-4405-9EC3-EDA51E4B5464}">
      <dgm:prSet phldrT="[Текст]" custT="1"/>
      <dgm:spPr/>
      <dgm:t>
        <a:bodyPr/>
        <a:lstStyle/>
        <a:p>
          <a:pPr algn="ctr"/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Центральный аппарат Нацстаткома КР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E3CC9591-E75E-43BD-8A56-856B847EC68A}" type="sibTrans" cxnId="{86547427-1E6C-4E27-847C-8E1D5017523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B1F8001-F162-4934-B38B-3ECBC7BADCE2}" type="parTrans" cxnId="{86547427-1E6C-4E27-847C-8E1D5017523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3FD2B05-9997-4BCB-AC2F-F8A607FEB295}">
      <dgm:prSet/>
      <dgm:spPr/>
      <dgm:t>
        <a:bodyPr/>
        <a:lstStyle/>
        <a:p>
          <a:pPr algn="l"/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«Отчет об исполнении местного бюджета»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5C31BC42-50FC-4DE4-B84C-FE3025D9638E}" type="parTrans" cxnId="{ADDBD0C7-3D4D-44EB-98EF-5608F5875DD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DEA6F57-6843-414E-8507-DA72AC529B13}" type="sibTrans" cxnId="{ADDBD0C7-3D4D-44EB-98EF-5608F5875DD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AC3C61E-8C88-45C4-ABD0-035595AC1135}" type="pres">
      <dgm:prSet presAssocID="{0069797E-1693-4C6E-B2C1-58A8B0B0CE8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C67377-E3DE-4DA2-AE03-5D7FDB80DFF7}" type="pres">
      <dgm:prSet presAssocID="{B773651F-0367-4405-9EC3-EDA51E4B5464}" presName="node" presStyleLbl="node1" presStyleIdx="0" presStyleCnt="2" custScaleX="111783" custScaleY="121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6D2360-32A4-4DFA-A26B-B312DDB19624}" type="pres">
      <dgm:prSet presAssocID="{E3CC9591-E75E-43BD-8A56-856B847EC68A}" presName="sibTrans" presStyleLbl="sibTrans2D1" presStyleIdx="0" presStyleCnt="1"/>
      <dgm:spPr/>
      <dgm:t>
        <a:bodyPr/>
        <a:lstStyle/>
        <a:p>
          <a:endParaRPr lang="ru-RU"/>
        </a:p>
      </dgm:t>
    </dgm:pt>
    <dgm:pt modelId="{7B8EF365-F6A5-4C74-8087-1C38CB3CEE69}" type="pres">
      <dgm:prSet presAssocID="{E3CC9591-E75E-43BD-8A56-856B847EC68A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E7C3E355-526D-4D1C-8EC5-68CF310CA15F}" type="pres">
      <dgm:prSet presAssocID="{981FF9F4-CEE8-442D-89EF-6DA6E62A0234}" presName="node" presStyleLbl="node1" presStyleIdx="1" presStyleCnt="2" custScaleX="86020" custScaleY="75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642D0D-EB91-4BE1-A81D-0DCC66AD5D39}" type="presOf" srcId="{B773651F-0367-4405-9EC3-EDA51E4B5464}" destId="{39C67377-E3DE-4DA2-AE03-5D7FDB80DFF7}" srcOrd="0" destOrd="0" presId="urn:microsoft.com/office/officeart/2005/8/layout/process2"/>
    <dgm:cxn modelId="{ADDBD0C7-3D4D-44EB-98EF-5608F5875DD8}" srcId="{981FF9F4-CEE8-442D-89EF-6DA6E62A0234}" destId="{83FD2B05-9997-4BCB-AC2F-F8A607FEB295}" srcOrd="0" destOrd="0" parTransId="{5C31BC42-50FC-4DE4-B84C-FE3025D9638E}" sibTransId="{3DEA6F57-6843-414E-8507-DA72AC529B13}"/>
    <dgm:cxn modelId="{86547427-1E6C-4E27-847C-8E1D5017523B}" srcId="{0069797E-1693-4C6E-B2C1-58A8B0B0CE8B}" destId="{B773651F-0367-4405-9EC3-EDA51E4B5464}" srcOrd="0" destOrd="0" parTransId="{4B1F8001-F162-4934-B38B-3ECBC7BADCE2}" sibTransId="{E3CC9591-E75E-43BD-8A56-856B847EC68A}"/>
    <dgm:cxn modelId="{4A666D21-F418-4659-AAA0-3C77254C2F57}" type="presOf" srcId="{E3CC9591-E75E-43BD-8A56-856B847EC68A}" destId="{7B8EF365-F6A5-4C74-8087-1C38CB3CEE69}" srcOrd="1" destOrd="0" presId="urn:microsoft.com/office/officeart/2005/8/layout/process2"/>
    <dgm:cxn modelId="{AFFB7A42-8AE8-4037-9B26-5EB924782C28}" type="presOf" srcId="{E3CC9591-E75E-43BD-8A56-856B847EC68A}" destId="{6B6D2360-32A4-4DFA-A26B-B312DDB19624}" srcOrd="0" destOrd="0" presId="urn:microsoft.com/office/officeart/2005/8/layout/process2"/>
    <dgm:cxn modelId="{50B9C8F2-1826-424D-9CE8-E46F3EC85A43}" type="presOf" srcId="{981FF9F4-CEE8-442D-89EF-6DA6E62A0234}" destId="{E7C3E355-526D-4D1C-8EC5-68CF310CA15F}" srcOrd="0" destOrd="0" presId="urn:microsoft.com/office/officeart/2005/8/layout/process2"/>
    <dgm:cxn modelId="{4C9B8A60-E1AC-43E7-B92F-5F5F6557A33B}" type="presOf" srcId="{83FD2B05-9997-4BCB-AC2F-F8A607FEB295}" destId="{E7C3E355-526D-4D1C-8EC5-68CF310CA15F}" srcOrd="0" destOrd="1" presId="urn:microsoft.com/office/officeart/2005/8/layout/process2"/>
    <dgm:cxn modelId="{9F098E35-7247-456F-AE77-65F8ADCD42D8}" type="presOf" srcId="{0069797E-1693-4C6E-B2C1-58A8B0B0CE8B}" destId="{CAC3C61E-8C88-45C4-ABD0-035595AC1135}" srcOrd="0" destOrd="0" presId="urn:microsoft.com/office/officeart/2005/8/layout/process2"/>
    <dgm:cxn modelId="{BBA26617-724B-4FFC-8D58-AC9C431B7DA3}" srcId="{0069797E-1693-4C6E-B2C1-58A8B0B0CE8B}" destId="{981FF9F4-CEE8-442D-89EF-6DA6E62A0234}" srcOrd="1" destOrd="0" parTransId="{322A2D89-C08F-41FC-ADA9-A24A017CAEC0}" sibTransId="{266D40D3-5806-425B-9E64-65EBF80A54FF}"/>
    <dgm:cxn modelId="{CF2F7A2C-9F5C-438D-B03F-982BAB03BA8B}" type="presParOf" srcId="{CAC3C61E-8C88-45C4-ABD0-035595AC1135}" destId="{39C67377-E3DE-4DA2-AE03-5D7FDB80DFF7}" srcOrd="0" destOrd="0" presId="urn:microsoft.com/office/officeart/2005/8/layout/process2"/>
    <dgm:cxn modelId="{914B5D74-CF7E-4899-AD78-1EB5552555EE}" type="presParOf" srcId="{CAC3C61E-8C88-45C4-ABD0-035595AC1135}" destId="{6B6D2360-32A4-4DFA-A26B-B312DDB19624}" srcOrd="1" destOrd="0" presId="urn:microsoft.com/office/officeart/2005/8/layout/process2"/>
    <dgm:cxn modelId="{3A3AEE97-179A-4FFA-B6EC-FDB0F59B3A89}" type="presParOf" srcId="{6B6D2360-32A4-4DFA-A26B-B312DDB19624}" destId="{7B8EF365-F6A5-4C74-8087-1C38CB3CEE69}" srcOrd="0" destOrd="0" presId="urn:microsoft.com/office/officeart/2005/8/layout/process2"/>
    <dgm:cxn modelId="{6B68AFC5-8915-48F7-ABC2-22B842738EB5}" type="presParOf" srcId="{CAC3C61E-8C88-45C4-ABD0-035595AC1135}" destId="{E7C3E355-526D-4D1C-8EC5-68CF310CA15F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3C8A8D-9FB8-40B5-82AF-4719FDE5E08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0A54728-2A96-4269-8888-61B115E1A5FC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Распространение данных по СГБ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B36729F-CE46-4A66-8DD9-C34F9FE9D8E4}" type="parTrans" cxnId="{C1638114-CA5E-4B81-9817-F7AA06B91640}">
      <dgm:prSet/>
      <dgm:spPr/>
      <dgm:t>
        <a:bodyPr/>
        <a:lstStyle/>
        <a:p>
          <a:endParaRPr lang="ru-RU"/>
        </a:p>
      </dgm:t>
    </dgm:pt>
    <dgm:pt modelId="{D26BB2C3-FFE1-4AF4-A2CE-72C47C3182A0}" type="sibTrans" cxnId="{C1638114-CA5E-4B81-9817-F7AA06B91640}">
      <dgm:prSet/>
      <dgm:spPr/>
      <dgm:t>
        <a:bodyPr/>
        <a:lstStyle/>
        <a:p>
          <a:endParaRPr lang="ru-RU"/>
        </a:p>
      </dgm:t>
    </dgm:pt>
    <dgm:pt modelId="{747F5663-0E46-476E-8783-29BD17DB6826}">
      <dgm:prSet phldrT="[Текст]" custT="1"/>
      <dgm:spPr/>
      <dgm:t>
        <a:bodyPr/>
        <a:lstStyle/>
        <a:p>
          <a:pPr marL="180000" algn="l"/>
          <a:r>
            <a:rPr lang="ru-RU" altLang="ru-RU" sz="2300" b="1" dirty="0" smtClean="0">
              <a:latin typeface="Times New Roman" pitchFamily="18" charset="0"/>
              <a:cs typeface="Times New Roman" pitchFamily="18" charset="0"/>
            </a:rPr>
            <a:t>Статистические публикации и сборники </a:t>
          </a:r>
          <a:r>
            <a:rPr lang="ru-RU" altLang="ru-RU" sz="2300" b="1" dirty="0" err="1" smtClean="0">
              <a:latin typeface="Times New Roman" pitchFamily="18" charset="0"/>
              <a:cs typeface="Times New Roman" pitchFamily="18" charset="0"/>
            </a:rPr>
            <a:t>Нацстаткома</a:t>
          </a:r>
          <a:r>
            <a:rPr lang="ru-RU" altLang="ru-RU" sz="2300" b="1" dirty="0" smtClean="0">
              <a:latin typeface="Times New Roman" pitchFamily="18" charset="0"/>
              <a:cs typeface="Times New Roman" pitchFamily="18" charset="0"/>
            </a:rPr>
            <a:t> и международных организаций</a:t>
          </a:r>
          <a:endParaRPr lang="ru-RU" sz="2300" dirty="0">
            <a:latin typeface="Times New Roman" pitchFamily="18" charset="0"/>
            <a:cs typeface="Times New Roman" pitchFamily="18" charset="0"/>
          </a:endParaRPr>
        </a:p>
      </dgm:t>
    </dgm:pt>
    <dgm:pt modelId="{13E00AD3-1904-444B-A1BF-16B9257D9A07}" type="parTrans" cxnId="{34D888B5-9DBA-412C-9596-D9D203B7F1E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30EB656-7E5E-4AA0-8388-F68B631BA9A3}" type="sibTrans" cxnId="{34D888B5-9DBA-412C-9596-D9D203B7F1EA}">
      <dgm:prSet/>
      <dgm:spPr/>
      <dgm:t>
        <a:bodyPr/>
        <a:lstStyle/>
        <a:p>
          <a:endParaRPr lang="ru-RU"/>
        </a:p>
      </dgm:t>
    </dgm:pt>
    <dgm:pt modelId="{D307BD8C-7FA6-46F2-A85B-8311DF81A691}">
      <dgm:prSet phldrT="[Текст]" custT="1"/>
      <dgm:spPr/>
      <dgm:t>
        <a:bodyPr/>
        <a:lstStyle/>
        <a:p>
          <a:pPr marL="180000" algn="l"/>
          <a:r>
            <a:rPr lang="ru-RU" altLang="ru-RU" sz="2500" b="1" dirty="0" smtClean="0">
              <a:latin typeface="Times New Roman" pitchFamily="18" charset="0"/>
              <a:cs typeface="Times New Roman" pitchFamily="18" charset="0"/>
            </a:rPr>
            <a:t>Расчет валового выпуска и  промежуточного потребления государственного сектора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363955A5-2170-4218-AA78-5584D6483DF8}" type="parTrans" cxnId="{FC251D3D-9235-4AAC-BE17-25EDE6E5CC0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CB172AD-5603-45FE-B488-8D5F2914E887}" type="sibTrans" cxnId="{FC251D3D-9235-4AAC-BE17-25EDE6E5CC09}">
      <dgm:prSet/>
      <dgm:spPr/>
      <dgm:t>
        <a:bodyPr/>
        <a:lstStyle/>
        <a:p>
          <a:endParaRPr lang="ru-RU"/>
        </a:p>
      </dgm:t>
    </dgm:pt>
    <dgm:pt modelId="{CC883025-DC64-4E9D-8850-C9D30B80D122}">
      <dgm:prSet phldrT="[Текст]" custT="1"/>
      <dgm:spPr/>
      <dgm:t>
        <a:bodyPr/>
        <a:lstStyle/>
        <a:p>
          <a:pPr marL="180000" algn="l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На сайте Нацстаткома: динамические ряды с месячными и годовыми данными; метаданные в разделе «Специальный стандарт распространения данных МВФ»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8B822513-FBBE-4EED-A486-19E6E6842FEB}" type="parTrans" cxnId="{5FEDC1DC-AEDD-42BF-8416-688F43FE23B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11846A0-DBC5-4415-BF8F-EC7E7C05C384}" type="sibTrans" cxnId="{5FEDC1DC-AEDD-42BF-8416-688F43FE23BA}">
      <dgm:prSet/>
      <dgm:spPr/>
      <dgm:t>
        <a:bodyPr/>
        <a:lstStyle/>
        <a:p>
          <a:endParaRPr lang="ru-RU"/>
        </a:p>
      </dgm:t>
    </dgm:pt>
    <dgm:pt modelId="{9B4B7FA5-1E08-4AFA-A882-1AE7D4A43D13}">
      <dgm:prSet phldrT="[Текст]" custT="1"/>
      <dgm:spPr/>
      <dgm:t>
        <a:bodyPr/>
        <a:lstStyle/>
        <a:p>
          <a:pPr marL="144000" algn="l"/>
          <a:r>
            <a:rPr lang="ru-RU" altLang="ru-RU" sz="2500" b="1" dirty="0" smtClean="0">
              <a:latin typeface="Times New Roman" pitchFamily="18" charset="0"/>
              <a:cs typeface="Times New Roman" pitchFamily="18" charset="0"/>
            </a:rPr>
            <a:t>Ежемесячный доклад об исполнении государственного, республиканского и местных бюджетов</a:t>
          </a:r>
          <a:endParaRPr lang="ru-RU" sz="2500" b="1" dirty="0">
            <a:latin typeface="Times New Roman" pitchFamily="18" charset="0"/>
            <a:cs typeface="Times New Roman" pitchFamily="18" charset="0"/>
          </a:endParaRPr>
        </a:p>
      </dgm:t>
    </dgm:pt>
    <dgm:pt modelId="{F906A24E-E612-4B64-833D-F8DF1D7502E5}" type="sibTrans" cxnId="{04E91FFD-5007-4C2C-8523-CBAEE85DBEB1}">
      <dgm:prSet/>
      <dgm:spPr/>
      <dgm:t>
        <a:bodyPr/>
        <a:lstStyle/>
        <a:p>
          <a:endParaRPr lang="ru-RU"/>
        </a:p>
      </dgm:t>
    </dgm:pt>
    <dgm:pt modelId="{0C04F241-5720-4B4C-81EC-915E1150A6A4}" type="parTrans" cxnId="{04E91FFD-5007-4C2C-8523-CBAEE85DBEB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7FD34C7-724E-4084-B413-D4A9018836B3}" type="pres">
      <dgm:prSet presAssocID="{A63C8A8D-9FB8-40B5-82AF-4719FDE5E08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CB32AE-A3C5-460F-B3C3-1B4953B38C76}" type="pres">
      <dgm:prSet presAssocID="{40A54728-2A96-4269-8888-61B115E1A5FC}" presName="root1" presStyleCnt="0"/>
      <dgm:spPr/>
    </dgm:pt>
    <dgm:pt modelId="{791BD7BD-5CA7-411D-9D6D-476772C2A1E8}" type="pres">
      <dgm:prSet presAssocID="{40A54728-2A96-4269-8888-61B115E1A5FC}" presName="LevelOneTextNode" presStyleLbl="node0" presStyleIdx="0" presStyleCnt="1" custScaleX="1532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20A150-3E7A-4E30-9025-866EFF02797C}" type="pres">
      <dgm:prSet presAssocID="{40A54728-2A96-4269-8888-61B115E1A5FC}" presName="level2hierChild" presStyleCnt="0"/>
      <dgm:spPr/>
    </dgm:pt>
    <dgm:pt modelId="{63493EC4-8D2F-41B5-9DAF-B02049A599CF}" type="pres">
      <dgm:prSet presAssocID="{0C04F241-5720-4B4C-81EC-915E1150A6A4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E1CC2702-7E25-4283-8A28-E7EA1F5461AE}" type="pres">
      <dgm:prSet presAssocID="{0C04F241-5720-4B4C-81EC-915E1150A6A4}" presName="connTx" presStyleLbl="parChTrans1D2" presStyleIdx="0" presStyleCnt="4"/>
      <dgm:spPr/>
      <dgm:t>
        <a:bodyPr/>
        <a:lstStyle/>
        <a:p>
          <a:endParaRPr lang="ru-RU"/>
        </a:p>
      </dgm:t>
    </dgm:pt>
    <dgm:pt modelId="{D036B159-B179-4769-A2EE-0CB9B4245998}" type="pres">
      <dgm:prSet presAssocID="{9B4B7FA5-1E08-4AFA-A882-1AE7D4A43D13}" presName="root2" presStyleCnt="0"/>
      <dgm:spPr/>
    </dgm:pt>
    <dgm:pt modelId="{4B8657CC-E078-452A-A89D-AD788FCFC6A0}" type="pres">
      <dgm:prSet presAssocID="{9B4B7FA5-1E08-4AFA-A882-1AE7D4A43D13}" presName="LevelTwoTextNode" presStyleLbl="node2" presStyleIdx="0" presStyleCnt="4" custScaleX="265511" custScaleY="961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2A6D28-5343-47BF-BD7E-D87C70850EE1}" type="pres">
      <dgm:prSet presAssocID="{9B4B7FA5-1E08-4AFA-A882-1AE7D4A43D13}" presName="level3hierChild" presStyleCnt="0"/>
      <dgm:spPr/>
    </dgm:pt>
    <dgm:pt modelId="{D0EDFD31-2911-47DE-BA3E-05AD2D954554}" type="pres">
      <dgm:prSet presAssocID="{13E00AD3-1904-444B-A1BF-16B9257D9A07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5B8148EA-FE3A-4ACA-BCFF-6DA6FC2AA6BE}" type="pres">
      <dgm:prSet presAssocID="{13E00AD3-1904-444B-A1BF-16B9257D9A07}" presName="connTx" presStyleLbl="parChTrans1D2" presStyleIdx="1" presStyleCnt="4"/>
      <dgm:spPr/>
      <dgm:t>
        <a:bodyPr/>
        <a:lstStyle/>
        <a:p>
          <a:endParaRPr lang="ru-RU"/>
        </a:p>
      </dgm:t>
    </dgm:pt>
    <dgm:pt modelId="{85109ECA-786C-4A5B-BCD8-920A0233B93E}" type="pres">
      <dgm:prSet presAssocID="{747F5663-0E46-476E-8783-29BD17DB6826}" presName="root2" presStyleCnt="0"/>
      <dgm:spPr/>
    </dgm:pt>
    <dgm:pt modelId="{35537AE0-5798-450A-B85E-95525B490D85}" type="pres">
      <dgm:prSet presAssocID="{747F5663-0E46-476E-8783-29BD17DB6826}" presName="LevelTwoTextNode" presStyleLbl="node2" presStyleIdx="1" presStyleCnt="4" custScaleX="2655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20C367-68B7-4B8C-913B-EE7920DA4C7A}" type="pres">
      <dgm:prSet presAssocID="{747F5663-0E46-476E-8783-29BD17DB6826}" presName="level3hierChild" presStyleCnt="0"/>
      <dgm:spPr/>
    </dgm:pt>
    <dgm:pt modelId="{C056012E-CC28-4590-A77D-ABC3D7B8FE4C}" type="pres">
      <dgm:prSet presAssocID="{363955A5-2170-4218-AA78-5584D6483DF8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F6E57046-BFF8-4D5D-BC25-14F1C0CE3F43}" type="pres">
      <dgm:prSet presAssocID="{363955A5-2170-4218-AA78-5584D6483DF8}" presName="connTx" presStyleLbl="parChTrans1D2" presStyleIdx="2" presStyleCnt="4"/>
      <dgm:spPr/>
      <dgm:t>
        <a:bodyPr/>
        <a:lstStyle/>
        <a:p>
          <a:endParaRPr lang="ru-RU"/>
        </a:p>
      </dgm:t>
    </dgm:pt>
    <dgm:pt modelId="{633FD253-B063-4C76-AB53-EACF4D44029F}" type="pres">
      <dgm:prSet presAssocID="{D307BD8C-7FA6-46F2-A85B-8311DF81A691}" presName="root2" presStyleCnt="0"/>
      <dgm:spPr/>
    </dgm:pt>
    <dgm:pt modelId="{B94E4D7E-907A-4120-992B-AF10F211DF97}" type="pres">
      <dgm:prSet presAssocID="{D307BD8C-7FA6-46F2-A85B-8311DF81A691}" presName="LevelTwoTextNode" presStyleLbl="node2" presStyleIdx="2" presStyleCnt="4" custScaleX="2655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86F20A-EA14-4319-A86D-E83CE92C68CF}" type="pres">
      <dgm:prSet presAssocID="{D307BD8C-7FA6-46F2-A85B-8311DF81A691}" presName="level3hierChild" presStyleCnt="0"/>
      <dgm:spPr/>
    </dgm:pt>
    <dgm:pt modelId="{4592AFB1-037B-48FC-B50C-31AA19D19594}" type="pres">
      <dgm:prSet presAssocID="{8B822513-FBBE-4EED-A486-19E6E6842FEB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D9D69FD5-0B41-4204-8A5A-D78431072CD3}" type="pres">
      <dgm:prSet presAssocID="{8B822513-FBBE-4EED-A486-19E6E6842FEB}" presName="connTx" presStyleLbl="parChTrans1D2" presStyleIdx="3" presStyleCnt="4"/>
      <dgm:spPr/>
      <dgm:t>
        <a:bodyPr/>
        <a:lstStyle/>
        <a:p>
          <a:endParaRPr lang="ru-RU"/>
        </a:p>
      </dgm:t>
    </dgm:pt>
    <dgm:pt modelId="{F44006F1-E3FE-4D9E-B07D-2710CFF0057C}" type="pres">
      <dgm:prSet presAssocID="{CC883025-DC64-4E9D-8850-C9D30B80D122}" presName="root2" presStyleCnt="0"/>
      <dgm:spPr/>
    </dgm:pt>
    <dgm:pt modelId="{3720C1B1-7357-4927-AA1F-472A532B8D4D}" type="pres">
      <dgm:prSet presAssocID="{CC883025-DC64-4E9D-8850-C9D30B80D122}" presName="LevelTwoTextNode" presStyleLbl="node2" presStyleIdx="3" presStyleCnt="4" custScaleX="265511" custScaleY="1109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15C3A8-4A29-4406-8D4C-6A7ED4FD9477}" type="pres">
      <dgm:prSet presAssocID="{CC883025-DC64-4E9D-8850-C9D30B80D122}" presName="level3hierChild" presStyleCnt="0"/>
      <dgm:spPr/>
    </dgm:pt>
  </dgm:ptLst>
  <dgm:cxnLst>
    <dgm:cxn modelId="{A2061A31-24F9-4D0B-8B1D-85C046173D60}" type="presOf" srcId="{363955A5-2170-4218-AA78-5584D6483DF8}" destId="{C056012E-CC28-4590-A77D-ABC3D7B8FE4C}" srcOrd="0" destOrd="0" presId="urn:microsoft.com/office/officeart/2008/layout/HorizontalMultiLevelHierarchy"/>
    <dgm:cxn modelId="{2F0D840A-4E15-4DBF-8B3A-955C7A07F186}" type="presOf" srcId="{13E00AD3-1904-444B-A1BF-16B9257D9A07}" destId="{5B8148EA-FE3A-4ACA-BCFF-6DA6FC2AA6BE}" srcOrd="1" destOrd="0" presId="urn:microsoft.com/office/officeart/2008/layout/HorizontalMultiLevelHierarchy"/>
    <dgm:cxn modelId="{A810E907-1A3C-49A1-BC31-0D0AA014A2F7}" type="presOf" srcId="{0C04F241-5720-4B4C-81EC-915E1150A6A4}" destId="{E1CC2702-7E25-4283-8A28-E7EA1F5461AE}" srcOrd="1" destOrd="0" presId="urn:microsoft.com/office/officeart/2008/layout/HorizontalMultiLevelHierarchy"/>
    <dgm:cxn modelId="{31121765-2A18-46BD-B519-F97C307386CF}" type="presOf" srcId="{A63C8A8D-9FB8-40B5-82AF-4719FDE5E082}" destId="{D7FD34C7-724E-4084-B413-D4A9018836B3}" srcOrd="0" destOrd="0" presId="urn:microsoft.com/office/officeart/2008/layout/HorizontalMultiLevelHierarchy"/>
    <dgm:cxn modelId="{C1638114-CA5E-4B81-9817-F7AA06B91640}" srcId="{A63C8A8D-9FB8-40B5-82AF-4719FDE5E082}" destId="{40A54728-2A96-4269-8888-61B115E1A5FC}" srcOrd="0" destOrd="0" parTransId="{8B36729F-CE46-4A66-8DD9-C34F9FE9D8E4}" sibTransId="{D26BB2C3-FFE1-4AF4-A2CE-72C47C3182A0}"/>
    <dgm:cxn modelId="{79E85ADD-D2BF-454B-B69D-11D5EC48886A}" type="presOf" srcId="{747F5663-0E46-476E-8783-29BD17DB6826}" destId="{35537AE0-5798-450A-B85E-95525B490D85}" srcOrd="0" destOrd="0" presId="urn:microsoft.com/office/officeart/2008/layout/HorizontalMultiLevelHierarchy"/>
    <dgm:cxn modelId="{F928DBB9-B649-4E76-9442-3B3B3F8A03C6}" type="presOf" srcId="{8B822513-FBBE-4EED-A486-19E6E6842FEB}" destId="{4592AFB1-037B-48FC-B50C-31AA19D19594}" srcOrd="0" destOrd="0" presId="urn:microsoft.com/office/officeart/2008/layout/HorizontalMultiLevelHierarchy"/>
    <dgm:cxn modelId="{04E91FFD-5007-4C2C-8523-CBAEE85DBEB1}" srcId="{40A54728-2A96-4269-8888-61B115E1A5FC}" destId="{9B4B7FA5-1E08-4AFA-A882-1AE7D4A43D13}" srcOrd="0" destOrd="0" parTransId="{0C04F241-5720-4B4C-81EC-915E1150A6A4}" sibTransId="{F906A24E-E612-4B64-833D-F8DF1D7502E5}"/>
    <dgm:cxn modelId="{34D888B5-9DBA-412C-9596-D9D203B7F1EA}" srcId="{40A54728-2A96-4269-8888-61B115E1A5FC}" destId="{747F5663-0E46-476E-8783-29BD17DB6826}" srcOrd="1" destOrd="0" parTransId="{13E00AD3-1904-444B-A1BF-16B9257D9A07}" sibTransId="{230EB656-7E5E-4AA0-8388-F68B631BA9A3}"/>
    <dgm:cxn modelId="{C23FDC9A-D6DE-43C0-9F6C-8BB42016982E}" type="presOf" srcId="{40A54728-2A96-4269-8888-61B115E1A5FC}" destId="{791BD7BD-5CA7-411D-9D6D-476772C2A1E8}" srcOrd="0" destOrd="0" presId="urn:microsoft.com/office/officeart/2008/layout/HorizontalMultiLevelHierarchy"/>
    <dgm:cxn modelId="{D8629C6D-77ED-4AC0-B3AE-0AE9287D107E}" type="presOf" srcId="{9B4B7FA5-1E08-4AFA-A882-1AE7D4A43D13}" destId="{4B8657CC-E078-452A-A89D-AD788FCFC6A0}" srcOrd="0" destOrd="0" presId="urn:microsoft.com/office/officeart/2008/layout/HorizontalMultiLevelHierarchy"/>
    <dgm:cxn modelId="{5FEDC1DC-AEDD-42BF-8416-688F43FE23BA}" srcId="{40A54728-2A96-4269-8888-61B115E1A5FC}" destId="{CC883025-DC64-4E9D-8850-C9D30B80D122}" srcOrd="3" destOrd="0" parTransId="{8B822513-FBBE-4EED-A486-19E6E6842FEB}" sibTransId="{D11846A0-DBC5-4415-BF8F-EC7E7C05C384}"/>
    <dgm:cxn modelId="{4DD4BB26-6805-44FC-BA5A-58BCB15EB327}" type="presOf" srcId="{CC883025-DC64-4E9D-8850-C9D30B80D122}" destId="{3720C1B1-7357-4927-AA1F-472A532B8D4D}" srcOrd="0" destOrd="0" presId="urn:microsoft.com/office/officeart/2008/layout/HorizontalMultiLevelHierarchy"/>
    <dgm:cxn modelId="{33E27911-A7AE-4E39-830D-E0C58DDAB29F}" type="presOf" srcId="{0C04F241-5720-4B4C-81EC-915E1150A6A4}" destId="{63493EC4-8D2F-41B5-9DAF-B02049A599CF}" srcOrd="0" destOrd="0" presId="urn:microsoft.com/office/officeart/2008/layout/HorizontalMultiLevelHierarchy"/>
    <dgm:cxn modelId="{111C496B-C33F-4265-8910-916793CA8112}" type="presOf" srcId="{363955A5-2170-4218-AA78-5584D6483DF8}" destId="{F6E57046-BFF8-4D5D-BC25-14F1C0CE3F43}" srcOrd="1" destOrd="0" presId="urn:microsoft.com/office/officeart/2008/layout/HorizontalMultiLevelHierarchy"/>
    <dgm:cxn modelId="{EA288CE1-EB35-4857-BA2E-0AB89AFCDE08}" type="presOf" srcId="{D307BD8C-7FA6-46F2-A85B-8311DF81A691}" destId="{B94E4D7E-907A-4120-992B-AF10F211DF97}" srcOrd="0" destOrd="0" presId="urn:microsoft.com/office/officeart/2008/layout/HorizontalMultiLevelHierarchy"/>
    <dgm:cxn modelId="{FC251D3D-9235-4AAC-BE17-25EDE6E5CC09}" srcId="{40A54728-2A96-4269-8888-61B115E1A5FC}" destId="{D307BD8C-7FA6-46F2-A85B-8311DF81A691}" srcOrd="2" destOrd="0" parTransId="{363955A5-2170-4218-AA78-5584D6483DF8}" sibTransId="{5CB172AD-5603-45FE-B488-8D5F2914E887}"/>
    <dgm:cxn modelId="{6B152249-0EE5-4051-9783-E7BBF3741F51}" type="presOf" srcId="{13E00AD3-1904-444B-A1BF-16B9257D9A07}" destId="{D0EDFD31-2911-47DE-BA3E-05AD2D954554}" srcOrd="0" destOrd="0" presId="urn:microsoft.com/office/officeart/2008/layout/HorizontalMultiLevelHierarchy"/>
    <dgm:cxn modelId="{27FB3FEF-81DC-47F1-845D-C2A468902C0E}" type="presOf" srcId="{8B822513-FBBE-4EED-A486-19E6E6842FEB}" destId="{D9D69FD5-0B41-4204-8A5A-D78431072CD3}" srcOrd="1" destOrd="0" presId="urn:microsoft.com/office/officeart/2008/layout/HorizontalMultiLevelHierarchy"/>
    <dgm:cxn modelId="{58863FF0-7DB4-45A7-8D33-E63714888997}" type="presParOf" srcId="{D7FD34C7-724E-4084-B413-D4A9018836B3}" destId="{0DCB32AE-A3C5-460F-B3C3-1B4953B38C76}" srcOrd="0" destOrd="0" presId="urn:microsoft.com/office/officeart/2008/layout/HorizontalMultiLevelHierarchy"/>
    <dgm:cxn modelId="{E43A0CB9-3C7F-4AE1-98A9-08F5DB05BCF4}" type="presParOf" srcId="{0DCB32AE-A3C5-460F-B3C3-1B4953B38C76}" destId="{791BD7BD-5CA7-411D-9D6D-476772C2A1E8}" srcOrd="0" destOrd="0" presId="urn:microsoft.com/office/officeart/2008/layout/HorizontalMultiLevelHierarchy"/>
    <dgm:cxn modelId="{67E52237-E943-42EA-B5CF-97AC07D06073}" type="presParOf" srcId="{0DCB32AE-A3C5-460F-B3C3-1B4953B38C76}" destId="{F520A150-3E7A-4E30-9025-866EFF02797C}" srcOrd="1" destOrd="0" presId="urn:microsoft.com/office/officeart/2008/layout/HorizontalMultiLevelHierarchy"/>
    <dgm:cxn modelId="{9B77AED4-1EDD-4277-BFB0-BA9BE87671C6}" type="presParOf" srcId="{F520A150-3E7A-4E30-9025-866EFF02797C}" destId="{63493EC4-8D2F-41B5-9DAF-B02049A599CF}" srcOrd="0" destOrd="0" presId="urn:microsoft.com/office/officeart/2008/layout/HorizontalMultiLevelHierarchy"/>
    <dgm:cxn modelId="{8300CD4D-E33D-40E1-91BB-F973B6C38C46}" type="presParOf" srcId="{63493EC4-8D2F-41B5-9DAF-B02049A599CF}" destId="{E1CC2702-7E25-4283-8A28-E7EA1F5461AE}" srcOrd="0" destOrd="0" presId="urn:microsoft.com/office/officeart/2008/layout/HorizontalMultiLevelHierarchy"/>
    <dgm:cxn modelId="{FF7CCF8D-4C26-4079-BD53-EA6A900F6892}" type="presParOf" srcId="{F520A150-3E7A-4E30-9025-866EFF02797C}" destId="{D036B159-B179-4769-A2EE-0CB9B4245998}" srcOrd="1" destOrd="0" presId="urn:microsoft.com/office/officeart/2008/layout/HorizontalMultiLevelHierarchy"/>
    <dgm:cxn modelId="{E5BAFD7B-722D-40FA-90FF-0A5F4CED9620}" type="presParOf" srcId="{D036B159-B179-4769-A2EE-0CB9B4245998}" destId="{4B8657CC-E078-452A-A89D-AD788FCFC6A0}" srcOrd="0" destOrd="0" presId="urn:microsoft.com/office/officeart/2008/layout/HorizontalMultiLevelHierarchy"/>
    <dgm:cxn modelId="{93D57A36-CCFC-4356-803D-513D67918029}" type="presParOf" srcId="{D036B159-B179-4769-A2EE-0CB9B4245998}" destId="{D32A6D28-5343-47BF-BD7E-D87C70850EE1}" srcOrd="1" destOrd="0" presId="urn:microsoft.com/office/officeart/2008/layout/HorizontalMultiLevelHierarchy"/>
    <dgm:cxn modelId="{FE762DE7-4081-4AFB-B531-BD2641FB74CD}" type="presParOf" srcId="{F520A150-3E7A-4E30-9025-866EFF02797C}" destId="{D0EDFD31-2911-47DE-BA3E-05AD2D954554}" srcOrd="2" destOrd="0" presId="urn:microsoft.com/office/officeart/2008/layout/HorizontalMultiLevelHierarchy"/>
    <dgm:cxn modelId="{F23F0466-FE2E-45CB-A39B-A48726075397}" type="presParOf" srcId="{D0EDFD31-2911-47DE-BA3E-05AD2D954554}" destId="{5B8148EA-FE3A-4ACA-BCFF-6DA6FC2AA6BE}" srcOrd="0" destOrd="0" presId="urn:microsoft.com/office/officeart/2008/layout/HorizontalMultiLevelHierarchy"/>
    <dgm:cxn modelId="{78506981-7DDE-4452-98DF-8791DAD42C91}" type="presParOf" srcId="{F520A150-3E7A-4E30-9025-866EFF02797C}" destId="{85109ECA-786C-4A5B-BCD8-920A0233B93E}" srcOrd="3" destOrd="0" presId="urn:microsoft.com/office/officeart/2008/layout/HorizontalMultiLevelHierarchy"/>
    <dgm:cxn modelId="{B9866257-D3F7-4540-9AFB-CDD74E9C216F}" type="presParOf" srcId="{85109ECA-786C-4A5B-BCD8-920A0233B93E}" destId="{35537AE0-5798-450A-B85E-95525B490D85}" srcOrd="0" destOrd="0" presId="urn:microsoft.com/office/officeart/2008/layout/HorizontalMultiLevelHierarchy"/>
    <dgm:cxn modelId="{6A57ACF0-08F3-43E6-B006-6C1E4097B982}" type="presParOf" srcId="{85109ECA-786C-4A5B-BCD8-920A0233B93E}" destId="{6C20C367-68B7-4B8C-913B-EE7920DA4C7A}" srcOrd="1" destOrd="0" presId="urn:microsoft.com/office/officeart/2008/layout/HorizontalMultiLevelHierarchy"/>
    <dgm:cxn modelId="{D7125459-2B72-4DAA-AC4B-C7336640C3CD}" type="presParOf" srcId="{F520A150-3E7A-4E30-9025-866EFF02797C}" destId="{C056012E-CC28-4590-A77D-ABC3D7B8FE4C}" srcOrd="4" destOrd="0" presId="urn:microsoft.com/office/officeart/2008/layout/HorizontalMultiLevelHierarchy"/>
    <dgm:cxn modelId="{75675BBB-2CFC-4CDC-81E5-C21C4FD801BB}" type="presParOf" srcId="{C056012E-CC28-4590-A77D-ABC3D7B8FE4C}" destId="{F6E57046-BFF8-4D5D-BC25-14F1C0CE3F43}" srcOrd="0" destOrd="0" presId="urn:microsoft.com/office/officeart/2008/layout/HorizontalMultiLevelHierarchy"/>
    <dgm:cxn modelId="{5FA4931A-0C96-44FA-9BA9-A342B5387E7D}" type="presParOf" srcId="{F520A150-3E7A-4E30-9025-866EFF02797C}" destId="{633FD253-B063-4C76-AB53-EACF4D44029F}" srcOrd="5" destOrd="0" presId="urn:microsoft.com/office/officeart/2008/layout/HorizontalMultiLevelHierarchy"/>
    <dgm:cxn modelId="{C018C31B-A25D-42E1-A439-A85FC611A751}" type="presParOf" srcId="{633FD253-B063-4C76-AB53-EACF4D44029F}" destId="{B94E4D7E-907A-4120-992B-AF10F211DF97}" srcOrd="0" destOrd="0" presId="urn:microsoft.com/office/officeart/2008/layout/HorizontalMultiLevelHierarchy"/>
    <dgm:cxn modelId="{CB811FEF-B800-4119-A6A7-36CC52F2A100}" type="presParOf" srcId="{633FD253-B063-4C76-AB53-EACF4D44029F}" destId="{2386F20A-EA14-4319-A86D-E83CE92C68CF}" srcOrd="1" destOrd="0" presId="urn:microsoft.com/office/officeart/2008/layout/HorizontalMultiLevelHierarchy"/>
    <dgm:cxn modelId="{6B813277-35AE-4101-809E-4CC7AE9CC924}" type="presParOf" srcId="{F520A150-3E7A-4E30-9025-866EFF02797C}" destId="{4592AFB1-037B-48FC-B50C-31AA19D19594}" srcOrd="6" destOrd="0" presId="urn:microsoft.com/office/officeart/2008/layout/HorizontalMultiLevelHierarchy"/>
    <dgm:cxn modelId="{E39040CD-538C-4513-9FA0-C5B693D593F5}" type="presParOf" srcId="{4592AFB1-037B-48FC-B50C-31AA19D19594}" destId="{D9D69FD5-0B41-4204-8A5A-D78431072CD3}" srcOrd="0" destOrd="0" presId="urn:microsoft.com/office/officeart/2008/layout/HorizontalMultiLevelHierarchy"/>
    <dgm:cxn modelId="{4AD0CABA-EE38-49BA-83B5-FD0FF08ED0BF}" type="presParOf" srcId="{F520A150-3E7A-4E30-9025-866EFF02797C}" destId="{F44006F1-E3FE-4D9E-B07D-2710CFF0057C}" srcOrd="7" destOrd="0" presId="urn:microsoft.com/office/officeart/2008/layout/HorizontalMultiLevelHierarchy"/>
    <dgm:cxn modelId="{E08B093C-1FD5-404C-A3E6-4065101B484A}" type="presParOf" srcId="{F44006F1-E3FE-4D9E-B07D-2710CFF0057C}" destId="{3720C1B1-7357-4927-AA1F-472A532B8D4D}" srcOrd="0" destOrd="0" presId="urn:microsoft.com/office/officeart/2008/layout/HorizontalMultiLevelHierarchy"/>
    <dgm:cxn modelId="{0B661ED5-A92C-443D-9985-2D9D91E6FC98}" type="presParOf" srcId="{F44006F1-E3FE-4D9E-B07D-2710CFF0057C}" destId="{1E15C3A8-4A29-4406-8D4C-6A7ED4FD947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83E8D8-BC63-40FB-8D1A-D72E94E9DB40}">
      <dsp:nvSpPr>
        <dsp:cNvPr id="0" name=""/>
        <dsp:cNvSpPr/>
      </dsp:nvSpPr>
      <dsp:spPr>
        <a:xfrm>
          <a:off x="3000976" y="60323"/>
          <a:ext cx="3380926" cy="1152002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900" b="1" i="1" kern="1200" baseline="0" dirty="0" smtClean="0">
              <a:latin typeface="Times New Roman" pitchFamily="18" charset="0"/>
              <a:cs typeface="Times New Roman" pitchFamily="18" charset="0"/>
            </a:rPr>
            <a:t>«Отчет об исполнении государственного бюджета»</a:t>
          </a:r>
          <a:endParaRPr lang="ru-RU" sz="1900" b="1" i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000976" y="204323"/>
        <a:ext cx="2948925" cy="864002"/>
      </dsp:txXfrm>
    </dsp:sp>
    <dsp:sp modelId="{900886FF-6EFB-4EF2-9C57-E688C7902582}">
      <dsp:nvSpPr>
        <dsp:cNvPr id="0" name=""/>
        <dsp:cNvSpPr/>
      </dsp:nvSpPr>
      <dsp:spPr>
        <a:xfrm>
          <a:off x="967" y="1132"/>
          <a:ext cx="3000009" cy="12703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200" b="1" kern="1200" baseline="0" dirty="0" smtClean="0">
              <a:latin typeface="Times New Roman" pitchFamily="18" charset="0"/>
              <a:cs typeface="Times New Roman" pitchFamily="18" charset="0"/>
            </a:rPr>
            <a:t>Центральное казначейство Министерства финансов КР</a:t>
          </a:r>
          <a:endParaRPr lang="ru-RU" sz="220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62982" y="63147"/>
        <a:ext cx="2875979" cy="1146353"/>
      </dsp:txXfrm>
    </dsp:sp>
    <dsp:sp modelId="{B57808BA-547E-45FC-ABB9-0FE602BAE45F}">
      <dsp:nvSpPr>
        <dsp:cNvPr id="0" name=""/>
        <dsp:cNvSpPr/>
      </dsp:nvSpPr>
      <dsp:spPr>
        <a:xfrm>
          <a:off x="3000976" y="1462155"/>
          <a:ext cx="3380926" cy="1079998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2000" b="1" i="1" kern="1200" dirty="0" smtClean="0">
              <a:latin typeface="Times New Roman" pitchFamily="18" charset="0"/>
              <a:cs typeface="Times New Roman" pitchFamily="18" charset="0"/>
            </a:rPr>
            <a:t>«Отчет о государственном долге»</a:t>
          </a:r>
          <a:endParaRPr lang="ru-RU" sz="20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0976" y="1597155"/>
        <a:ext cx="2975927" cy="809998"/>
      </dsp:txXfrm>
    </dsp:sp>
    <dsp:sp modelId="{C0B05C1C-46FC-4178-987C-6B23AEF975E9}">
      <dsp:nvSpPr>
        <dsp:cNvPr id="0" name=""/>
        <dsp:cNvSpPr/>
      </dsp:nvSpPr>
      <dsp:spPr>
        <a:xfrm>
          <a:off x="967" y="1366962"/>
          <a:ext cx="3000009" cy="12703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400" b="1" kern="1200" dirty="0" smtClean="0">
              <a:latin typeface="Times New Roman" pitchFamily="18" charset="0"/>
              <a:cs typeface="Times New Roman" pitchFamily="18" charset="0"/>
            </a:rPr>
            <a:t>Министерство  финансов  КР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982" y="1428977"/>
        <a:ext cx="2875979" cy="1146353"/>
      </dsp:txXfrm>
    </dsp:sp>
    <dsp:sp modelId="{1B33DC0F-4368-44AF-910C-855F5F96B0B0}">
      <dsp:nvSpPr>
        <dsp:cNvPr id="0" name=""/>
        <dsp:cNvSpPr/>
      </dsp:nvSpPr>
      <dsp:spPr>
        <a:xfrm>
          <a:off x="3000976" y="2791983"/>
          <a:ext cx="3380926" cy="1152002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900" b="1" i="1" kern="1200" baseline="0" dirty="0" smtClean="0">
              <a:latin typeface="Times New Roman" pitchFamily="18" charset="0"/>
              <a:cs typeface="Times New Roman" pitchFamily="18" charset="0"/>
            </a:rPr>
            <a:t>«Отчет об исполнении бюджета Социального фонда»</a:t>
          </a:r>
          <a:endParaRPr lang="ru-RU" sz="1900" b="1" i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000976" y="2935983"/>
        <a:ext cx="2948925" cy="864002"/>
      </dsp:txXfrm>
    </dsp:sp>
    <dsp:sp modelId="{296BCB54-EBF5-499C-BD16-3DE027ECD4A5}">
      <dsp:nvSpPr>
        <dsp:cNvPr id="0" name=""/>
        <dsp:cNvSpPr/>
      </dsp:nvSpPr>
      <dsp:spPr>
        <a:xfrm>
          <a:off x="967" y="2732792"/>
          <a:ext cx="3000009" cy="12703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400" b="1" kern="1200" dirty="0" smtClean="0">
              <a:latin typeface="Times New Roman" pitchFamily="18" charset="0"/>
              <a:cs typeface="Times New Roman" pitchFamily="18" charset="0"/>
            </a:rPr>
            <a:t>Социальный фонд КР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982" y="2794807"/>
        <a:ext cx="2875979" cy="1146353"/>
      </dsp:txXfrm>
    </dsp:sp>
    <dsp:sp modelId="{241D498D-7BFD-4A62-9BAF-193488213FC7}">
      <dsp:nvSpPr>
        <dsp:cNvPr id="0" name=""/>
        <dsp:cNvSpPr/>
      </dsp:nvSpPr>
      <dsp:spPr>
        <a:xfrm>
          <a:off x="3006689" y="4175814"/>
          <a:ext cx="3372820" cy="111600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900" b="1" i="1" kern="1200" dirty="0" smtClean="0">
              <a:latin typeface="Times New Roman" pitchFamily="18" charset="0"/>
              <a:cs typeface="Times New Roman" pitchFamily="18" charset="0"/>
            </a:rPr>
            <a:t>«Отчет об исполнении государственного бюджета по доходам»</a:t>
          </a:r>
          <a:endParaRPr lang="ru-RU" sz="19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6689" y="4315314"/>
        <a:ext cx="2954320" cy="837000"/>
      </dsp:txXfrm>
    </dsp:sp>
    <dsp:sp modelId="{5F8BECCA-7693-4EBB-B807-B7FB82FB1C8D}">
      <dsp:nvSpPr>
        <dsp:cNvPr id="0" name=""/>
        <dsp:cNvSpPr/>
      </dsp:nvSpPr>
      <dsp:spPr>
        <a:xfrm>
          <a:off x="3361" y="4098622"/>
          <a:ext cx="3003327" cy="12703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100" b="1" kern="1200" baseline="0" dirty="0" smtClean="0">
              <a:latin typeface="Times New Roman" pitchFamily="18" charset="0"/>
              <a:cs typeface="Times New Roman" pitchFamily="18" charset="0"/>
            </a:rPr>
            <a:t>Государственная налоговая служба </a:t>
          </a:r>
          <a:br>
            <a:rPr lang="ru-RU" altLang="ru-RU" sz="2100" b="1" kern="1200" baseline="0" dirty="0" smtClean="0">
              <a:latin typeface="Times New Roman" pitchFamily="18" charset="0"/>
              <a:cs typeface="Times New Roman" pitchFamily="18" charset="0"/>
            </a:rPr>
          </a:br>
          <a:r>
            <a:rPr lang="ru-RU" altLang="ru-RU" sz="2100" b="1" kern="1200" baseline="0" dirty="0" smtClean="0">
              <a:latin typeface="Times New Roman" pitchFamily="18" charset="0"/>
              <a:cs typeface="Times New Roman" pitchFamily="18" charset="0"/>
            </a:rPr>
            <a:t>при МЭК КР </a:t>
          </a:r>
          <a:endParaRPr lang="ru-RU" sz="210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65376" y="4160637"/>
        <a:ext cx="2879297" cy="11463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67377-E3DE-4DA2-AE03-5D7FDB80DFF7}">
      <dsp:nvSpPr>
        <dsp:cNvPr id="0" name=""/>
        <dsp:cNvSpPr/>
      </dsp:nvSpPr>
      <dsp:spPr>
        <a:xfrm>
          <a:off x="0" y="232"/>
          <a:ext cx="4047566" cy="2577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Центральный аппарат Нацстаткома КР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5505" y="75737"/>
        <a:ext cx="3896556" cy="2426916"/>
      </dsp:txXfrm>
    </dsp:sp>
    <dsp:sp modelId="{6B6D2360-32A4-4DFA-A26B-B312DDB19624}">
      <dsp:nvSpPr>
        <dsp:cNvPr id="0" name=""/>
        <dsp:cNvSpPr/>
      </dsp:nvSpPr>
      <dsp:spPr>
        <a:xfrm rot="5400000">
          <a:off x="1624310" y="2631422"/>
          <a:ext cx="798944" cy="9587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736163" y="2711317"/>
        <a:ext cx="575239" cy="559261"/>
      </dsp:txXfrm>
    </dsp:sp>
    <dsp:sp modelId="{E7C3E355-526D-4D1C-8EC5-68CF310CA15F}">
      <dsp:nvSpPr>
        <dsp:cNvPr id="0" name=""/>
        <dsp:cNvSpPr/>
      </dsp:nvSpPr>
      <dsp:spPr>
        <a:xfrm>
          <a:off x="466428" y="3643418"/>
          <a:ext cx="3114709" cy="1600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Областные (городские) статуправления</a:t>
          </a:r>
          <a:endParaRPr lang="ru-RU" sz="21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«Отчет об исполнении местного бюджета»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3311" y="3690301"/>
        <a:ext cx="3020943" cy="15069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2AFB1-037B-48FC-B50C-31AA19D19594}">
      <dsp:nvSpPr>
        <dsp:cNvPr id="0" name=""/>
        <dsp:cNvSpPr/>
      </dsp:nvSpPr>
      <dsp:spPr>
        <a:xfrm>
          <a:off x="1540039" y="2836189"/>
          <a:ext cx="654582" cy="1851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7291" y="0"/>
              </a:lnTo>
              <a:lnTo>
                <a:pt x="327291" y="1851601"/>
              </a:lnTo>
              <a:lnTo>
                <a:pt x="654582" y="185160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b="1" kern="1200">
            <a:latin typeface="Times New Roman" pitchFamily="18" charset="0"/>
            <a:cs typeface="Times New Roman" pitchFamily="18" charset="0"/>
          </a:endParaRPr>
        </a:p>
      </dsp:txBody>
      <dsp:txXfrm>
        <a:off x="1818232" y="3712892"/>
        <a:ext cx="98195" cy="98195"/>
      </dsp:txXfrm>
    </dsp:sp>
    <dsp:sp modelId="{C056012E-CC28-4590-A77D-ABC3D7B8FE4C}">
      <dsp:nvSpPr>
        <dsp:cNvPr id="0" name=""/>
        <dsp:cNvSpPr/>
      </dsp:nvSpPr>
      <dsp:spPr>
        <a:xfrm>
          <a:off x="1540039" y="2836189"/>
          <a:ext cx="654582" cy="549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7291" y="0"/>
              </a:lnTo>
              <a:lnTo>
                <a:pt x="327291" y="549869"/>
              </a:lnTo>
              <a:lnTo>
                <a:pt x="654582" y="54986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1845958" y="3089752"/>
        <a:ext cx="42744" cy="42744"/>
      </dsp:txXfrm>
    </dsp:sp>
    <dsp:sp modelId="{D0EDFD31-2911-47DE-BA3E-05AD2D954554}">
      <dsp:nvSpPr>
        <dsp:cNvPr id="0" name=""/>
        <dsp:cNvSpPr/>
      </dsp:nvSpPr>
      <dsp:spPr>
        <a:xfrm>
          <a:off x="1540039" y="2138759"/>
          <a:ext cx="654582" cy="697430"/>
        </a:xfrm>
        <a:custGeom>
          <a:avLst/>
          <a:gdLst/>
          <a:ahLst/>
          <a:cxnLst/>
          <a:rect l="0" t="0" r="0" b="0"/>
          <a:pathLst>
            <a:path>
              <a:moveTo>
                <a:pt x="0" y="697430"/>
              </a:moveTo>
              <a:lnTo>
                <a:pt x="327291" y="697430"/>
              </a:lnTo>
              <a:lnTo>
                <a:pt x="327291" y="0"/>
              </a:lnTo>
              <a:lnTo>
                <a:pt x="654582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1843418" y="2463562"/>
        <a:ext cx="47824" cy="47824"/>
      </dsp:txXfrm>
    </dsp:sp>
    <dsp:sp modelId="{63493EC4-8D2F-41B5-9DAF-B02049A599CF}">
      <dsp:nvSpPr>
        <dsp:cNvPr id="0" name=""/>
        <dsp:cNvSpPr/>
      </dsp:nvSpPr>
      <dsp:spPr>
        <a:xfrm>
          <a:off x="1540039" y="910807"/>
          <a:ext cx="654582" cy="1925381"/>
        </a:xfrm>
        <a:custGeom>
          <a:avLst/>
          <a:gdLst/>
          <a:ahLst/>
          <a:cxnLst/>
          <a:rect l="0" t="0" r="0" b="0"/>
          <a:pathLst>
            <a:path>
              <a:moveTo>
                <a:pt x="0" y="1925381"/>
              </a:moveTo>
              <a:lnTo>
                <a:pt x="327291" y="1925381"/>
              </a:lnTo>
              <a:lnTo>
                <a:pt x="327291" y="0"/>
              </a:lnTo>
              <a:lnTo>
                <a:pt x="654582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latin typeface="Times New Roman" pitchFamily="18" charset="0"/>
            <a:cs typeface="Times New Roman" pitchFamily="18" charset="0"/>
          </a:endParaRPr>
        </a:p>
      </dsp:txBody>
      <dsp:txXfrm>
        <a:off x="1816490" y="1822658"/>
        <a:ext cx="101680" cy="101680"/>
      </dsp:txXfrm>
    </dsp:sp>
    <dsp:sp modelId="{791BD7BD-5CA7-411D-9D6D-476772C2A1E8}">
      <dsp:nvSpPr>
        <dsp:cNvPr id="0" name=""/>
        <dsp:cNvSpPr/>
      </dsp:nvSpPr>
      <dsp:spPr>
        <a:xfrm rot="16200000">
          <a:off x="-1850504" y="2071539"/>
          <a:ext cx="5251787" cy="15292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Times New Roman" pitchFamily="18" charset="0"/>
              <a:cs typeface="Times New Roman" pitchFamily="18" charset="0"/>
            </a:rPr>
            <a:t>Распространение данных по СГБ</a:t>
          </a:r>
          <a:endParaRPr lang="ru-RU" sz="5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-1850504" y="2071539"/>
        <a:ext cx="5251787" cy="1529299"/>
      </dsp:txXfrm>
    </dsp:sp>
    <dsp:sp modelId="{4B8657CC-E078-452A-A89D-AD788FCFC6A0}">
      <dsp:nvSpPr>
        <dsp:cNvPr id="0" name=""/>
        <dsp:cNvSpPr/>
      </dsp:nvSpPr>
      <dsp:spPr>
        <a:xfrm>
          <a:off x="2194621" y="431236"/>
          <a:ext cx="8689947" cy="95914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144000"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Times New Roman" pitchFamily="18" charset="0"/>
              <a:cs typeface="Times New Roman" pitchFamily="18" charset="0"/>
            </a:rPr>
            <a:t>Ежемесячный доклад об исполнении государственного, республиканского и местных бюджетов</a:t>
          </a:r>
          <a:endParaRPr lang="ru-RU" sz="2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4621" y="431236"/>
        <a:ext cx="8689947" cy="959143"/>
      </dsp:txXfrm>
    </dsp:sp>
    <dsp:sp modelId="{35537AE0-5798-450A-B85E-95525B490D85}">
      <dsp:nvSpPr>
        <dsp:cNvPr id="0" name=""/>
        <dsp:cNvSpPr/>
      </dsp:nvSpPr>
      <dsp:spPr>
        <a:xfrm>
          <a:off x="2194621" y="1639839"/>
          <a:ext cx="8689947" cy="99783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180000"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300" b="1" kern="1200" dirty="0" smtClean="0">
              <a:latin typeface="Times New Roman" pitchFamily="18" charset="0"/>
              <a:cs typeface="Times New Roman" pitchFamily="18" charset="0"/>
            </a:rPr>
            <a:t>Статистические публикации и сборники </a:t>
          </a:r>
          <a:r>
            <a:rPr lang="ru-RU" altLang="ru-RU" sz="2300" b="1" kern="1200" dirty="0" err="1" smtClean="0">
              <a:latin typeface="Times New Roman" pitchFamily="18" charset="0"/>
              <a:cs typeface="Times New Roman" pitchFamily="18" charset="0"/>
            </a:rPr>
            <a:t>Нацстаткома</a:t>
          </a:r>
          <a:r>
            <a:rPr lang="ru-RU" altLang="ru-RU" sz="2300" b="1" kern="1200" dirty="0" smtClean="0">
              <a:latin typeface="Times New Roman" pitchFamily="18" charset="0"/>
              <a:cs typeface="Times New Roman" pitchFamily="18" charset="0"/>
            </a:rPr>
            <a:t> и международных организаций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4621" y="1639839"/>
        <a:ext cx="8689947" cy="997839"/>
      </dsp:txXfrm>
    </dsp:sp>
    <dsp:sp modelId="{B94E4D7E-907A-4120-992B-AF10F211DF97}">
      <dsp:nvSpPr>
        <dsp:cNvPr id="0" name=""/>
        <dsp:cNvSpPr/>
      </dsp:nvSpPr>
      <dsp:spPr>
        <a:xfrm>
          <a:off x="2194621" y="2887139"/>
          <a:ext cx="8689947" cy="99783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180000"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Times New Roman" pitchFamily="18" charset="0"/>
              <a:cs typeface="Times New Roman" pitchFamily="18" charset="0"/>
            </a:rPr>
            <a:t>Расчет валового выпуска и  промежуточного потребления государственного сектора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4621" y="2887139"/>
        <a:ext cx="8689947" cy="997839"/>
      </dsp:txXfrm>
    </dsp:sp>
    <dsp:sp modelId="{3720C1B1-7357-4927-AA1F-472A532B8D4D}">
      <dsp:nvSpPr>
        <dsp:cNvPr id="0" name=""/>
        <dsp:cNvSpPr/>
      </dsp:nvSpPr>
      <dsp:spPr>
        <a:xfrm>
          <a:off x="2194621" y="4134438"/>
          <a:ext cx="8689947" cy="11067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18000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На сайте Нацстаткома: динамические ряды с месячными и годовыми данными; метаданные в разделе «Специальный стандарт распространения данных МВФ»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4621" y="4134438"/>
        <a:ext cx="8689947" cy="1106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58BC2-6B62-4B6A-B0BA-49655D21D6AD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A9B51-A650-4F95-8584-5CF0D755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881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A9B51-A650-4F95-8584-5CF0D755381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79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15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94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2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82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06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96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02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273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2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31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66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85ABB-E583-44C6-8453-C22989DE1858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7CAF3-2125-4B22-906D-DAF67BAEC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69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7850" y="3490846"/>
            <a:ext cx="9432325" cy="853103"/>
          </a:xfrm>
        </p:spPr>
        <p:txBody>
          <a:bodyPr>
            <a:noAutofit/>
          </a:bodyPr>
          <a:lstStyle/>
          <a:p>
            <a:r>
              <a:rPr lang="ru-RU" sz="5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финансов</a:t>
            </a:r>
            <a:endParaRPr lang="ru-RU" sz="5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037121" y="5628905"/>
            <a:ext cx="2481943" cy="8312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финансов </a:t>
            </a:r>
          </a:p>
          <a:p>
            <a:pPr algn="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</a:t>
            </a:r>
          </a:p>
          <a:p>
            <a:pPr algn="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Абдукадирова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47850" y="439387"/>
            <a:ext cx="7315200" cy="56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458789" y="1561525"/>
            <a:ext cx="9407133" cy="11556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«Повышение квалификации журналистов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использованию данных официальной статистики»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22-23 октября 2021г.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28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609600" y="1295022"/>
            <a:ext cx="2328596" cy="4038600"/>
          </a:xfrm>
          <a:prstGeom prst="ellipse">
            <a:avLst/>
          </a:prstGeom>
          <a:solidFill>
            <a:srgbClr val="002060"/>
          </a:solidFill>
          <a:ln w="19050">
            <a:solidFill>
              <a:srgbClr val="00206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предприятий </a:t>
            </a: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30,5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статистической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709306" y="1136536"/>
            <a:ext cx="2160000" cy="9000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Предприятия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реального сектора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экономики 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709306" y="2395434"/>
            <a:ext cx="2160000" cy="7560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Финансовый сектор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экономики</a:t>
            </a:r>
          </a:p>
          <a:p>
            <a:pPr algn="ctr" eaLnBrk="1" hangingPunct="1">
              <a:buFontTx/>
              <a:buNone/>
            </a:pPr>
            <a:endParaRPr lang="ru-RU" altLang="ru-RU" sz="16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709306" y="3507907"/>
            <a:ext cx="2160000" cy="7560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Некоммерческие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организации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709306" y="4557284"/>
            <a:ext cx="2160000" cy="7560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Статистика 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предпринимательства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3709306" y="5599694"/>
            <a:ext cx="2160000" cy="7560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Государственные 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финансы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9" name="AutoShape 11"/>
          <p:cNvSpPr>
            <a:spLocks noChangeArrowheads="1"/>
          </p:cNvSpPr>
          <p:nvPr/>
        </p:nvSpPr>
        <p:spPr bwMode="auto">
          <a:xfrm rot="-1707085">
            <a:off x="2854735" y="1654478"/>
            <a:ext cx="744538" cy="180000"/>
          </a:xfrm>
          <a:prstGeom prst="rightArrow">
            <a:avLst>
              <a:gd name="adj1" fmla="val 50000"/>
              <a:gd name="adj2" fmla="val 118435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30" name="AutoShape 12"/>
          <p:cNvSpPr>
            <a:spLocks noChangeArrowheads="1"/>
          </p:cNvSpPr>
          <p:nvPr/>
        </p:nvSpPr>
        <p:spPr bwMode="auto">
          <a:xfrm rot="-1388840">
            <a:off x="2986391" y="2721420"/>
            <a:ext cx="720000" cy="180000"/>
          </a:xfrm>
          <a:prstGeom prst="rightArrow">
            <a:avLst>
              <a:gd name="adj1" fmla="val 50000"/>
              <a:gd name="adj2" fmla="val 95663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31" name="AutoShape 14"/>
          <p:cNvSpPr>
            <a:spLocks noChangeArrowheads="1"/>
          </p:cNvSpPr>
          <p:nvPr/>
        </p:nvSpPr>
        <p:spPr bwMode="auto">
          <a:xfrm rot="1801602">
            <a:off x="2875711" y="4727067"/>
            <a:ext cx="720000" cy="180000"/>
          </a:xfrm>
          <a:prstGeom prst="rightArrow">
            <a:avLst>
              <a:gd name="adj1" fmla="val 50000"/>
              <a:gd name="adj2" fmla="val 94444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32" name="AutoShape 15"/>
          <p:cNvSpPr>
            <a:spLocks noChangeArrowheads="1"/>
          </p:cNvSpPr>
          <p:nvPr/>
        </p:nvSpPr>
        <p:spPr bwMode="auto">
          <a:xfrm rot="-11775">
            <a:off x="3014174" y="3854321"/>
            <a:ext cx="648000" cy="180000"/>
          </a:xfrm>
          <a:prstGeom prst="rightArrow">
            <a:avLst>
              <a:gd name="adj1" fmla="val 50000"/>
              <a:gd name="adj2" fmla="val 59343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33" name="AutoShape 16"/>
          <p:cNvSpPr>
            <a:spLocks noChangeArrowheads="1"/>
          </p:cNvSpPr>
          <p:nvPr/>
        </p:nvSpPr>
        <p:spPr bwMode="auto">
          <a:xfrm rot="1470782">
            <a:off x="2631712" y="5660552"/>
            <a:ext cx="744538" cy="180000"/>
          </a:xfrm>
          <a:prstGeom prst="rightArrow">
            <a:avLst>
              <a:gd name="adj1" fmla="val 50000"/>
              <a:gd name="adj2" fmla="val 119643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35" name="Rectangle 22"/>
          <p:cNvSpPr>
            <a:spLocks noChangeArrowheads="1"/>
          </p:cNvSpPr>
          <p:nvPr/>
        </p:nvSpPr>
        <p:spPr bwMode="auto">
          <a:xfrm>
            <a:off x="6669882" y="1039495"/>
            <a:ext cx="4680000" cy="10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dirty="0">
              <a:solidFill>
                <a:srgbClr val="4807E9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>
                <a:solidFill>
                  <a:srgbClr val="4807E9"/>
                </a:solidFill>
                <a:latin typeface="Times New Roman" panose="02020603050405020304" pitchFamily="18" charset="0"/>
              </a:rPr>
              <a:t>Статистические формы</a:t>
            </a:r>
            <a:r>
              <a:rPr lang="ru-RU" altLang="ru-RU" sz="1200" b="1" dirty="0">
                <a:solidFill>
                  <a:srgbClr val="4807E9"/>
                </a:solidFill>
                <a:latin typeface="Times New Roman" panose="02020603050405020304" pitchFamily="18" charset="0"/>
              </a:rPr>
              <a:t>:</a:t>
            </a:r>
            <a:r>
              <a:rPr lang="ru-RU" altLang="ru-RU" sz="1200" b="1" dirty="0"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№ 1-ФХД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год., 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№ 1-ФД - год.,   </a:t>
            </a:r>
            <a:r>
              <a:rPr lang="ru-RU" altLang="ru-RU" sz="1200" b="1" dirty="0">
                <a:latin typeface="Times New Roman" panose="02020603050405020304" pitchFamily="18" charset="0"/>
              </a:rPr>
              <a:t>№ 1-ФХД-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микро - год.,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   № 6-Ф - год. ,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  № </a:t>
            </a:r>
            <a:r>
              <a:rPr lang="ru-RU" altLang="ru-RU" sz="1200" b="1" dirty="0">
                <a:latin typeface="Times New Roman" panose="02020603050405020304" pitchFamily="18" charset="0"/>
              </a:rPr>
              <a:t>1-Ф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кв., № 1-ФХД- микро -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кв.,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№ </a:t>
            </a:r>
            <a:r>
              <a:rPr lang="ru-RU" altLang="ru-RU" sz="1200" b="1" dirty="0">
                <a:latin typeface="Times New Roman" panose="02020603050405020304" pitchFamily="18" charset="0"/>
              </a:rPr>
              <a:t>1-Лизинг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dirty="0">
                <a:latin typeface="Times New Roman" panose="02020603050405020304" pitchFamily="18" charset="0"/>
              </a:rPr>
              <a:t>год., </a:t>
            </a:r>
            <a:r>
              <a:rPr lang="ru-RU" altLang="ru-RU" sz="1200" b="1" dirty="0">
                <a:latin typeface="Times New Roman" panose="02020603050405020304" pitchFamily="18" charset="0"/>
              </a:rPr>
              <a:t>№ 1-Эмиссия</a:t>
            </a:r>
            <a:r>
              <a:rPr lang="ru-RU" altLang="ru-RU" sz="1200" dirty="0">
                <a:latin typeface="Times New Roman" panose="02020603050405020304" pitchFamily="18" charset="0"/>
              </a:rPr>
              <a:t> - год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.,</a:t>
            </a:r>
            <a:endParaRPr lang="ru-RU" altLang="ru-RU" sz="1200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№ 2-Приватизация -  </a:t>
            </a:r>
            <a:r>
              <a:rPr lang="ru-RU" altLang="ru-RU" sz="1200" dirty="0">
                <a:latin typeface="Times New Roman" panose="02020603050405020304" pitchFamily="18" charset="0"/>
              </a:rPr>
              <a:t>год., кв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.,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200" b="1" dirty="0">
                <a:latin typeface="Times New Roman" panose="02020603050405020304" pitchFamily="18" charset="0"/>
              </a:rPr>
              <a:t>№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2-Банкротство </a:t>
            </a:r>
            <a:r>
              <a:rPr lang="ru-RU" altLang="ru-RU" sz="1200" b="1" dirty="0">
                <a:latin typeface="Times New Roman" panose="02020603050405020304" pitchFamily="18" charset="0"/>
              </a:rPr>
              <a:t>-  </a:t>
            </a:r>
            <a:r>
              <a:rPr lang="ru-RU" altLang="ru-RU" sz="1200" dirty="0">
                <a:latin typeface="Times New Roman" panose="02020603050405020304" pitchFamily="18" charset="0"/>
              </a:rPr>
              <a:t>год., кв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.</a:t>
            </a:r>
            <a:endParaRPr lang="ru-RU" altLang="ru-RU" sz="1200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dirty="0">
              <a:latin typeface="Times New Roman" panose="02020603050405020304" pitchFamily="18" charset="0"/>
            </a:endParaRPr>
          </a:p>
        </p:txBody>
      </p:sp>
      <p:sp>
        <p:nvSpPr>
          <p:cNvPr id="5136" name="Rectangle 23"/>
          <p:cNvSpPr>
            <a:spLocks noChangeArrowheads="1"/>
          </p:cNvSpPr>
          <p:nvPr/>
        </p:nvSpPr>
        <p:spPr bwMode="auto">
          <a:xfrm>
            <a:off x="6669882" y="2244146"/>
            <a:ext cx="4680000" cy="10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>
                <a:solidFill>
                  <a:srgbClr val="4807E9"/>
                </a:solidFill>
                <a:latin typeface="Times New Roman" panose="02020603050405020304" pitchFamily="18" charset="0"/>
              </a:rPr>
              <a:t>Статистические формы</a:t>
            </a:r>
            <a:r>
              <a:rPr lang="ru-RU" altLang="ru-RU" sz="1200" b="1" dirty="0">
                <a:solidFill>
                  <a:srgbClr val="4807E9"/>
                </a:solidFill>
                <a:latin typeface="Times New Roman" panose="02020603050405020304" pitchFamily="18" charset="0"/>
              </a:rPr>
              <a:t>:</a:t>
            </a:r>
            <a:r>
              <a:rPr lang="ru-RU" altLang="ru-RU" sz="1200" b="1" dirty="0"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№ 1-КБ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dirty="0">
                <a:latin typeface="Times New Roman" panose="02020603050405020304" pitchFamily="18" charset="0"/>
              </a:rPr>
              <a:t>год., кв.,  </a:t>
            </a:r>
            <a:r>
              <a:rPr lang="ru-RU" altLang="ru-RU" sz="1200" b="1" dirty="0">
                <a:latin typeface="Times New Roman" panose="02020603050405020304" pitchFamily="18" charset="0"/>
              </a:rPr>
              <a:t> № 1-НБКР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dirty="0">
                <a:latin typeface="Times New Roman" panose="02020603050405020304" pitchFamily="18" charset="0"/>
              </a:rPr>
              <a:t>год., кв.,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  № 1-ИФ - </a:t>
            </a:r>
            <a:r>
              <a:rPr lang="ru-RU" altLang="ru-RU" sz="1200" dirty="0">
                <a:latin typeface="Times New Roman" panose="02020603050405020304" pitchFamily="18" charset="0"/>
              </a:rPr>
              <a:t>год,  </a:t>
            </a:r>
            <a:r>
              <a:rPr lang="ru-RU" altLang="ru-RU" sz="1200" b="1" dirty="0">
                <a:latin typeface="Times New Roman" panose="02020603050405020304" pitchFamily="18" charset="0"/>
              </a:rPr>
              <a:t>№ 1-СК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dirty="0">
                <a:latin typeface="Times New Roman" panose="02020603050405020304" pitchFamily="18" charset="0"/>
              </a:rPr>
              <a:t>год., кв.,</a:t>
            </a:r>
            <a:r>
              <a:rPr lang="ru-RU" altLang="ru-RU" sz="1200" b="1" dirty="0">
                <a:latin typeface="Times New Roman" panose="02020603050405020304" pitchFamily="18" charset="0"/>
              </a:rPr>
              <a:t>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 № 2-Кредит - </a:t>
            </a:r>
            <a:r>
              <a:rPr lang="ru-RU" altLang="ru-RU" sz="1200" dirty="0">
                <a:latin typeface="Times New Roman" panose="02020603050405020304" pitchFamily="18" charset="0"/>
              </a:rPr>
              <a:t>год., кв. ,</a:t>
            </a:r>
            <a:r>
              <a:rPr lang="ru-RU" altLang="ru-RU" sz="1200" b="1" dirty="0">
                <a:latin typeface="Times New Roman" panose="02020603050405020304" pitchFamily="18" charset="0"/>
              </a:rPr>
              <a:t>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№ 1- </a:t>
            </a:r>
            <a:r>
              <a:rPr lang="ru-RU" altLang="ru-RU" sz="1200" b="1" dirty="0" err="1">
                <a:latin typeface="Times New Roman" panose="02020603050405020304" pitchFamily="18" charset="0"/>
              </a:rPr>
              <a:t>Микрокредит</a:t>
            </a:r>
            <a:r>
              <a:rPr lang="ru-RU" altLang="ru-RU" sz="1200" dirty="0">
                <a:latin typeface="Times New Roman" panose="02020603050405020304" pitchFamily="18" charset="0"/>
              </a:rPr>
              <a:t> - год., кв.,</a:t>
            </a:r>
            <a:r>
              <a:rPr lang="ru-RU" altLang="ru-RU" sz="1200" b="1" dirty="0">
                <a:latin typeface="Times New Roman" panose="02020603050405020304" pitchFamily="18" charset="0"/>
              </a:rPr>
              <a:t>   № 1- ФБ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dirty="0">
                <a:latin typeface="Times New Roman" panose="02020603050405020304" pitchFamily="18" charset="0"/>
              </a:rPr>
              <a:t>год.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i="1" dirty="0">
              <a:solidFill>
                <a:srgbClr val="4807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37" name="Rectangle 24"/>
          <p:cNvSpPr>
            <a:spLocks noChangeArrowheads="1"/>
          </p:cNvSpPr>
          <p:nvPr/>
        </p:nvSpPr>
        <p:spPr bwMode="auto">
          <a:xfrm>
            <a:off x="6669882" y="3673795"/>
            <a:ext cx="4680000" cy="7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200" b="1" i="1" dirty="0">
                <a:solidFill>
                  <a:srgbClr val="4807E9"/>
                </a:solidFill>
                <a:latin typeface="Times New Roman" panose="02020603050405020304" pitchFamily="18" charset="0"/>
              </a:rPr>
              <a:t>Статистические формы</a:t>
            </a:r>
            <a:r>
              <a:rPr lang="ru-RU" altLang="ru-RU" sz="1200" b="1" dirty="0">
                <a:solidFill>
                  <a:srgbClr val="4807E9"/>
                </a:solidFill>
                <a:latin typeface="Times New Roman" panose="02020603050405020304" pitchFamily="18" charset="0"/>
              </a:rPr>
              <a:t>: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№ 4-ФИН (некоммерческие  организации) 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годовая, полугодовая</a:t>
            </a:r>
            <a:endParaRPr lang="ru-RU" altLang="ru-RU" sz="1200" dirty="0">
              <a:solidFill>
                <a:srgbClr val="4807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38" name="Rectangle 25"/>
          <p:cNvSpPr>
            <a:spLocks noChangeArrowheads="1"/>
          </p:cNvSpPr>
          <p:nvPr/>
        </p:nvSpPr>
        <p:spPr bwMode="auto">
          <a:xfrm>
            <a:off x="6669882" y="4587545"/>
            <a:ext cx="4680000" cy="57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>
                <a:solidFill>
                  <a:srgbClr val="4807E9"/>
                </a:solidFill>
                <a:latin typeface="Times New Roman" panose="02020603050405020304" pitchFamily="18" charset="0"/>
              </a:rPr>
              <a:t>Статистические формы</a:t>
            </a:r>
            <a:r>
              <a:rPr lang="ru-RU" altLang="ru-RU" sz="1200" b="1" dirty="0">
                <a:solidFill>
                  <a:srgbClr val="4807E9"/>
                </a:solidFill>
                <a:latin typeface="Times New Roman" panose="02020603050405020304" pitchFamily="18" charset="0"/>
              </a:rPr>
              <a:t>:</a:t>
            </a:r>
            <a:r>
              <a:rPr lang="ru-RU" altLang="ru-RU" sz="1200" b="1" dirty="0"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№ 1-ФХД- микро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(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годовая, квартальная), </a:t>
            </a:r>
            <a:r>
              <a:rPr lang="ru-RU" altLang="ru-RU" sz="1200" b="1" dirty="0">
                <a:latin typeface="Times New Roman" panose="02020603050405020304" pitchFamily="18" charset="0"/>
              </a:rPr>
              <a:t>1-ФХД, 6-Ф, 1-Ф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5139" name="Rectangle 26"/>
          <p:cNvSpPr>
            <a:spLocks noChangeArrowheads="1"/>
          </p:cNvSpPr>
          <p:nvPr/>
        </p:nvSpPr>
        <p:spPr bwMode="auto">
          <a:xfrm>
            <a:off x="6669882" y="5536894"/>
            <a:ext cx="4697123" cy="90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1" i="1" dirty="0" smtClean="0">
                <a:latin typeface="Times New Roman" panose="02020603050405020304" pitchFamily="18" charset="0"/>
              </a:rPr>
              <a:t>Административные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данные </a:t>
            </a:r>
            <a:r>
              <a:rPr lang="ru-RU" altLang="ru-RU" sz="1400" b="1" i="1" dirty="0" smtClean="0">
                <a:latin typeface="Times New Roman" panose="02020603050405020304" pitchFamily="18" charset="0"/>
              </a:rPr>
              <a:t>Министерства финансов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,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Социального фонда,  Центрального </a:t>
            </a:r>
            <a:r>
              <a:rPr lang="ru-RU" altLang="ru-RU" sz="1400" b="1" i="1" dirty="0" smtClean="0">
                <a:latin typeface="Times New Roman" panose="02020603050405020304" pitchFamily="18" charset="0"/>
              </a:rPr>
              <a:t>казначейства МФ , </a:t>
            </a:r>
            <a:endParaRPr lang="ru-RU" altLang="ru-RU" sz="1400" b="1" i="1" dirty="0"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Государственной налоговой </a:t>
            </a:r>
            <a:r>
              <a:rPr lang="ru-RU" altLang="ru-RU" sz="1400" b="1" i="1" dirty="0" smtClean="0">
                <a:latin typeface="Times New Roman" panose="02020603050405020304" pitchFamily="18" charset="0"/>
              </a:rPr>
              <a:t>службы при МЭК КР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5140" name="AutoShape 37"/>
          <p:cNvSpPr>
            <a:spLocks noChangeArrowheads="1"/>
          </p:cNvSpPr>
          <p:nvPr/>
        </p:nvSpPr>
        <p:spPr bwMode="auto">
          <a:xfrm rot="-11775">
            <a:off x="5899284" y="3926197"/>
            <a:ext cx="720000" cy="108000"/>
          </a:xfrm>
          <a:prstGeom prst="rightArrow">
            <a:avLst>
              <a:gd name="adj1" fmla="val 50000"/>
              <a:gd name="adj2" fmla="val 177221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41" name="AutoShape 38"/>
          <p:cNvSpPr>
            <a:spLocks noChangeArrowheads="1"/>
          </p:cNvSpPr>
          <p:nvPr/>
        </p:nvSpPr>
        <p:spPr bwMode="auto">
          <a:xfrm rot="-11775">
            <a:off x="5909594" y="1501808"/>
            <a:ext cx="720000" cy="108000"/>
          </a:xfrm>
          <a:prstGeom prst="rightArrow">
            <a:avLst>
              <a:gd name="adj1" fmla="val 50000"/>
              <a:gd name="adj2" fmla="val 151631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42" name="AutoShape 39"/>
          <p:cNvSpPr>
            <a:spLocks noChangeArrowheads="1"/>
          </p:cNvSpPr>
          <p:nvPr/>
        </p:nvSpPr>
        <p:spPr bwMode="auto">
          <a:xfrm>
            <a:off x="5922084" y="4875545"/>
            <a:ext cx="720000" cy="108000"/>
          </a:xfrm>
          <a:prstGeom prst="rightArrow">
            <a:avLst>
              <a:gd name="adj1" fmla="val 50000"/>
              <a:gd name="adj2" fmla="val 203805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43" name="AutoShape 42"/>
          <p:cNvSpPr>
            <a:spLocks noChangeArrowheads="1"/>
          </p:cNvSpPr>
          <p:nvPr/>
        </p:nvSpPr>
        <p:spPr bwMode="auto">
          <a:xfrm rot="-11775">
            <a:off x="5913336" y="5932894"/>
            <a:ext cx="720000" cy="108000"/>
          </a:xfrm>
          <a:prstGeom prst="rightArrow">
            <a:avLst>
              <a:gd name="adj1" fmla="val 50000"/>
              <a:gd name="adj2" fmla="val 177224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144" name="AutoShape 38"/>
          <p:cNvSpPr>
            <a:spLocks noChangeArrowheads="1"/>
          </p:cNvSpPr>
          <p:nvPr/>
        </p:nvSpPr>
        <p:spPr bwMode="auto">
          <a:xfrm rot="-11775">
            <a:off x="5909593" y="2753666"/>
            <a:ext cx="720000" cy="108000"/>
          </a:xfrm>
          <a:prstGeom prst="rightArrow">
            <a:avLst>
              <a:gd name="adj1" fmla="val 50000"/>
              <a:gd name="adj2" fmla="val 151631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2856819" y="77396"/>
            <a:ext cx="4640366" cy="646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финансов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0467" y="6355694"/>
            <a:ext cx="252813" cy="365125"/>
          </a:xfrm>
        </p:spPr>
        <p:txBody>
          <a:bodyPr/>
          <a:lstStyle/>
          <a:p>
            <a:fld id="{95D7CAF3-2125-4B22-906D-DAF67BAEC5E3}" type="slidenum">
              <a:rPr lang="ru-RU" sz="9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31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4406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реального сектора</a:t>
            </a:r>
            <a:endParaRPr lang="en-AU" alt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29" name="Line 13"/>
          <p:cNvSpPr>
            <a:spLocks noChangeShapeType="1"/>
          </p:cNvSpPr>
          <p:nvPr/>
        </p:nvSpPr>
        <p:spPr bwMode="auto">
          <a:xfrm flipV="1">
            <a:off x="5788247" y="5605665"/>
            <a:ext cx="576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52" name="Rectangle 36"/>
          <p:cNvSpPr>
            <a:spLocks noChangeArrowheads="1"/>
          </p:cNvSpPr>
          <p:nvPr/>
        </p:nvSpPr>
        <p:spPr bwMode="auto">
          <a:xfrm>
            <a:off x="3293501" y="4361846"/>
            <a:ext cx="2520000" cy="7200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интеллектуальных</a:t>
            </a:r>
            <a:b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(ЦИД)</a:t>
            </a:r>
            <a:endParaRPr lang="en-AU" alt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53" name="Rectangle 37"/>
          <p:cNvSpPr>
            <a:spLocks noChangeArrowheads="1"/>
          </p:cNvSpPr>
          <p:nvPr/>
        </p:nvSpPr>
        <p:spPr bwMode="auto">
          <a:xfrm>
            <a:off x="3293501" y="2295928"/>
            <a:ext cx="2520000" cy="7200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Районные</a:t>
            </a:r>
            <a:b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(городские) статистические</a:t>
            </a:r>
            <a:b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endParaRPr lang="ru-RU" altLang="ru-RU"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54" name="Rectangle 38"/>
          <p:cNvSpPr>
            <a:spLocks noChangeArrowheads="1"/>
          </p:cNvSpPr>
          <p:nvPr/>
        </p:nvSpPr>
        <p:spPr bwMode="auto">
          <a:xfrm>
            <a:off x="3256598" y="5335665"/>
            <a:ext cx="2520000" cy="5400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altLang="ru-RU" sz="15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Нацстаткомитет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 </a:t>
            </a:r>
            <a:endParaRPr lang="en-AU" alt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55" name="Rectangle 39"/>
          <p:cNvSpPr>
            <a:spLocks noChangeArrowheads="1"/>
          </p:cNvSpPr>
          <p:nvPr/>
        </p:nvSpPr>
        <p:spPr bwMode="auto">
          <a:xfrm>
            <a:off x="3282755" y="3349962"/>
            <a:ext cx="2520000" cy="7200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Областные (</a:t>
            </a:r>
            <a:r>
              <a:rPr lang="ru-RU" altLang="ru-RU" sz="15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г.Бишкек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Ош)</a:t>
            </a:r>
            <a:b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статистические управления</a:t>
            </a:r>
            <a:endParaRPr lang="ru-RU" altLang="ru-RU"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60" name="Line 44"/>
          <p:cNvSpPr>
            <a:spLocks noChangeShapeType="1"/>
          </p:cNvSpPr>
          <p:nvPr/>
        </p:nvSpPr>
        <p:spPr bwMode="auto">
          <a:xfrm>
            <a:off x="4463501" y="3015928"/>
            <a:ext cx="0" cy="3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61" name="Line 45"/>
          <p:cNvSpPr>
            <a:spLocks noChangeShapeType="1"/>
          </p:cNvSpPr>
          <p:nvPr/>
        </p:nvSpPr>
        <p:spPr bwMode="auto">
          <a:xfrm>
            <a:off x="4463501" y="4093715"/>
            <a:ext cx="0" cy="25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62" name="Line 46"/>
          <p:cNvSpPr>
            <a:spLocks noChangeShapeType="1"/>
          </p:cNvSpPr>
          <p:nvPr/>
        </p:nvSpPr>
        <p:spPr bwMode="auto">
          <a:xfrm>
            <a:off x="4467893" y="5081846"/>
            <a:ext cx="0" cy="25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56" name="Rectangle 40"/>
          <p:cNvSpPr>
            <a:spLocks noChangeArrowheads="1"/>
          </p:cNvSpPr>
          <p:nvPr/>
        </p:nvSpPr>
        <p:spPr bwMode="auto">
          <a:xfrm>
            <a:off x="3282755" y="1350192"/>
            <a:ext cx="2520000" cy="5400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</a:t>
            </a:r>
          </a:p>
          <a:p>
            <a:pPr algn="ctr">
              <a:spcBef>
                <a:spcPct val="20000"/>
              </a:spcBef>
            </a:pPr>
            <a:r>
              <a:rPr lang="en-US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21,7 тыс.</a:t>
            </a:r>
            <a:r>
              <a:rPr lang="en-US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ед.)</a:t>
            </a:r>
            <a:endParaRPr lang="en-AU" alt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64" name="Line 48"/>
          <p:cNvSpPr>
            <a:spLocks noChangeShapeType="1"/>
          </p:cNvSpPr>
          <p:nvPr/>
        </p:nvSpPr>
        <p:spPr bwMode="auto">
          <a:xfrm>
            <a:off x="4452755" y="1919949"/>
            <a:ext cx="0" cy="36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67" name="AutoShape 51"/>
          <p:cNvSpPr>
            <a:spLocks noChangeArrowheads="1"/>
          </p:cNvSpPr>
          <p:nvPr/>
        </p:nvSpPr>
        <p:spPr bwMode="auto">
          <a:xfrm>
            <a:off x="2612582" y="4345715"/>
            <a:ext cx="609600" cy="504000"/>
          </a:xfrm>
          <a:prstGeom prst="rightArrow">
            <a:avLst>
              <a:gd name="adj1" fmla="val 50000"/>
              <a:gd name="adj2" fmla="val 40000"/>
            </a:avLst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68" name="AutoShape 52"/>
          <p:cNvSpPr>
            <a:spLocks noChangeArrowheads="1"/>
          </p:cNvSpPr>
          <p:nvPr/>
        </p:nvSpPr>
        <p:spPr bwMode="auto">
          <a:xfrm>
            <a:off x="5816801" y="1523244"/>
            <a:ext cx="576000" cy="324000"/>
          </a:xfrm>
          <a:prstGeom prst="leftArrow">
            <a:avLst>
              <a:gd name="adj1" fmla="val 50000"/>
              <a:gd name="adj2" fmla="val 35000"/>
            </a:avLst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69" name="AutoShape 53"/>
          <p:cNvSpPr>
            <a:spLocks noChangeArrowheads="1"/>
          </p:cNvSpPr>
          <p:nvPr/>
        </p:nvSpPr>
        <p:spPr bwMode="auto">
          <a:xfrm>
            <a:off x="365760" y="2804992"/>
            <a:ext cx="2175503" cy="1916854"/>
          </a:xfrm>
          <a:prstGeom prst="flowChartMagneticTap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«Национальная</a:t>
            </a:r>
          </a:p>
          <a:p>
            <a:pPr algn="ctr">
              <a:spcBef>
                <a:spcPct val="20000"/>
              </a:spcBef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электрическая сеть </a:t>
            </a:r>
          </a:p>
          <a:p>
            <a:pPr algn="ctr">
              <a:spcBef>
                <a:spcPct val="20000"/>
              </a:spcBef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Кыргызстана»</a:t>
            </a:r>
            <a:r>
              <a:rPr lang="en-US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ru-RU" alt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ОсОО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«Газпром Кыргызстан»</a:t>
            </a:r>
            <a:r>
              <a:rPr lang="en-US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spcBef>
                <a:spcPct val="20000"/>
              </a:spcBef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ЗАО «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Кумтор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Голд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Компании»</a:t>
            </a: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228600" y="561136"/>
            <a:ext cx="11766176" cy="32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предприятия и организации производственной сферы и сферы услуг (</a:t>
            </a:r>
            <a:r>
              <a:rPr lang="ru-RU" alt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финансовых и некоммерческих </a:t>
            </a:r>
            <a:r>
              <a:rPr lang="ru-RU" alt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организаций)</a:t>
            </a:r>
            <a:endParaRPr lang="ru-RU" alt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val 50"/>
          <p:cNvSpPr>
            <a:spLocks noChangeArrowheads="1"/>
          </p:cNvSpPr>
          <p:nvPr/>
        </p:nvSpPr>
        <p:spPr bwMode="auto">
          <a:xfrm>
            <a:off x="6425207" y="989637"/>
            <a:ext cx="3482323" cy="1549939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alt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статотчетности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eaLnBrk="1" hangingPunct="1">
              <a:spcBef>
                <a:spcPts val="2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1-ФХД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(годовая)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400" b="1" dirty="0">
                <a:solidFill>
                  <a:srgbClr val="4807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 </a:t>
            </a:r>
            <a:r>
              <a:rPr lang="ru-RU" altLang="ru-RU" sz="1400" b="1" dirty="0" smtClean="0">
                <a:solidFill>
                  <a:srgbClr val="4807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ед</a:t>
            </a:r>
            <a:r>
              <a:rPr lang="ru-RU" altLang="ru-RU" sz="1400" b="1" dirty="0">
                <a:solidFill>
                  <a:srgbClr val="4807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spcBef>
                <a:spcPts val="2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6-Ф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(годовая)</a:t>
            </a:r>
          </a:p>
          <a:p>
            <a:pPr algn="ctr" eaLnBrk="1" hangingPunct="1">
              <a:spcBef>
                <a:spcPts val="2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1-Ф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(квартальная)</a:t>
            </a:r>
          </a:p>
          <a:p>
            <a:pPr algn="ctr" eaLnBrk="1" hangingPunct="1">
              <a:spcBef>
                <a:spcPts val="2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1-ФД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(годовая)</a:t>
            </a:r>
          </a:p>
          <a:p>
            <a:pPr algn="ctr" eaLnBrk="1" hangingPunct="1">
              <a:spcBef>
                <a:spcPts val="200"/>
              </a:spcBef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1-ФХД-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(год., кв.) - </a:t>
            </a:r>
            <a:r>
              <a:rPr lang="ru-RU" altLang="ru-RU" sz="1400" b="1" dirty="0" smtClean="0">
                <a:solidFill>
                  <a:srgbClr val="4807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15,9 тыс. ед</a:t>
            </a:r>
            <a:r>
              <a:rPr lang="ru-RU" altLang="ru-RU" sz="1400" b="1" dirty="0">
                <a:solidFill>
                  <a:srgbClr val="4807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Rectangle 40"/>
          <p:cNvSpPr>
            <a:spLocks noChangeArrowheads="1"/>
          </p:cNvSpPr>
          <p:nvPr/>
        </p:nvSpPr>
        <p:spPr bwMode="auto">
          <a:xfrm>
            <a:off x="6382424" y="3426863"/>
            <a:ext cx="5351499" cy="316026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marL="285750" indent="-285750" algn="just" eaLnBrk="1" hangingPunct="1">
              <a:buFont typeface="Wingdings" panose="05000000000000000000" pitchFamily="2" charset="2"/>
              <a:buChar char="ü"/>
              <a:defRPr/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Ежеквартальный доклад </a:t>
            </a: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 </a:t>
            </a:r>
          </a:p>
          <a:p>
            <a:pPr algn="just" eaLnBrk="1" hangingPunct="1">
              <a:defRPr/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финансово-хозяйственной  деятельности предприятий </a:t>
            </a:r>
            <a:b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 </a:t>
            </a: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  <a:endParaRPr lang="ru-RU" alt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</a:t>
            </a: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статистических 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бюллетеней </a:t>
            </a: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</a:t>
            </a:r>
            <a:endParaRPr lang="ru-RU" alt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 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территории: </a:t>
            </a:r>
            <a:endParaRPr lang="ru-RU" alt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ts val="200"/>
              </a:spcBef>
              <a:defRPr/>
            </a:pP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Формирование прибыли</a:t>
            </a:r>
          </a:p>
          <a:p>
            <a:pPr marL="171450" indent="-171450" algn="just" eaLnBrk="1" hangingPunct="1">
              <a:spcBef>
                <a:spcPts val="200"/>
              </a:spcBef>
              <a:buFontTx/>
              <a:buChar char="-"/>
              <a:defRPr/>
            </a:pP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взаимных расчетов</a:t>
            </a:r>
          </a:p>
          <a:p>
            <a:pPr marL="171450" indent="-171450" algn="just" eaLnBrk="1" hangingPunct="1">
              <a:spcBef>
                <a:spcPts val="200"/>
              </a:spcBef>
              <a:buFontTx/>
              <a:buChar char="-"/>
              <a:defRPr/>
            </a:pP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товарно-материальных 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 </a:t>
            </a:r>
            <a:endParaRPr lang="ru-RU" alt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</a:t>
            </a:r>
            <a:r>
              <a:rPr lang="ru-RU" alt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предприятий КР» и другие </a:t>
            </a:r>
            <a:b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</a:t>
            </a:r>
            <a:r>
              <a:rPr lang="ru-RU" altLang="ru-RU" sz="15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Нацстаткома</a:t>
            </a:r>
            <a:endParaRPr lang="ru-RU" altLang="ru-RU" sz="15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ряды на сайте </a:t>
            </a:r>
            <a:r>
              <a:rPr lang="ru-RU" altLang="ru-RU" sz="15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Нацстаткома</a:t>
            </a:r>
            <a:r>
              <a:rPr lang="ru-RU" alt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(годовые данные)</a:t>
            </a:r>
            <a:endParaRPr lang="en-AU" altLang="ru-RU" sz="1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2100" y="6404568"/>
            <a:ext cx="252813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24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7798111" y="2999212"/>
            <a:ext cx="2340000" cy="54000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altLang="ru-RU" sz="15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Нацстаткомитет </a:t>
            </a:r>
            <a:endParaRPr lang="en-AU" altLang="ru-RU" sz="15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005" name="Line 21"/>
          <p:cNvSpPr>
            <a:spLocks noChangeShapeType="1"/>
          </p:cNvSpPr>
          <p:nvPr/>
        </p:nvSpPr>
        <p:spPr bwMode="auto">
          <a:xfrm>
            <a:off x="8968111" y="3549729"/>
            <a:ext cx="0" cy="2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70008" name="Rectangle 24"/>
          <p:cNvSpPr>
            <a:spLocks noChangeArrowheads="1"/>
          </p:cNvSpPr>
          <p:nvPr/>
        </p:nvSpPr>
        <p:spPr bwMode="auto">
          <a:xfrm>
            <a:off x="6148770" y="1079295"/>
            <a:ext cx="5400000" cy="864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банк</a:t>
            </a:r>
          </a:p>
          <a:p>
            <a:pPr algn="ctr"/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аукционов ГКВ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нот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НБКР и МБКР.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Агрегаты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денежной массы. Рынок пластиковых карт. </a:t>
            </a:r>
            <a:b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023" name="Rectangle 39"/>
          <p:cNvSpPr>
            <a:spLocks noChangeArrowheads="1"/>
          </p:cNvSpPr>
          <p:nvPr/>
        </p:nvSpPr>
        <p:spPr bwMode="auto">
          <a:xfrm>
            <a:off x="6148770" y="2047869"/>
            <a:ext cx="5400000" cy="799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служба регулирования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надзора за финансовым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рынком при МЭК КР</a:t>
            </a:r>
          </a:p>
          <a:p>
            <a:pPr algn="ctr"/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 и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корпоративных акций </a:t>
            </a:r>
          </a:p>
          <a:p>
            <a:pPr algn="ctr"/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№ </a:t>
            </a:r>
            <a:r>
              <a:rPr lang="ru-RU" altLang="ru-RU" sz="1200" b="1" dirty="0">
                <a:latin typeface="Times New Roman" panose="02020603050405020304" pitchFamily="18" charset="0"/>
              </a:rPr>
              <a:t>1-Эмиссия</a:t>
            </a:r>
            <a:r>
              <a:rPr lang="ru-RU" altLang="ru-RU" sz="1200" dirty="0">
                <a:latin typeface="Times New Roman" panose="02020603050405020304" pitchFamily="18" charset="0"/>
              </a:rPr>
              <a:t> -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годовая)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2"/>
          <p:cNvSpPr>
            <a:spLocks noGrp="1" noChangeArrowheads="1"/>
          </p:cNvSpPr>
          <p:nvPr>
            <p:ph type="title"/>
          </p:nvPr>
        </p:nvSpPr>
        <p:spPr>
          <a:xfrm>
            <a:off x="238510" y="127379"/>
            <a:ext cx="11669096" cy="71706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alt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Финансовый сектор </a:t>
            </a:r>
            <a:r>
              <a:rPr lang="ru-RU" alt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Сфера экономики, связанная с предоставлением услуг финансового </a:t>
            </a:r>
            <a:r>
              <a:rPr lang="ru-RU" alt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посредничества</a:t>
            </a:r>
            <a:r>
              <a:rPr lang="ru-RU" alt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страхования, инвестиционных и биржевых операций</a:t>
            </a:r>
            <a:endParaRPr lang="en-AU" alt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29"/>
          <p:cNvSpPr>
            <a:spLocks noChangeArrowheads="1"/>
          </p:cNvSpPr>
          <p:nvPr/>
        </p:nvSpPr>
        <p:spPr bwMode="auto">
          <a:xfrm>
            <a:off x="346458" y="1079864"/>
            <a:ext cx="5400000" cy="1184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Небанковские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финансово-кредитные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организации: </a:t>
            </a:r>
          </a:p>
          <a:p>
            <a:pPr algn="ctr">
              <a:spcBef>
                <a:spcPts val="100"/>
              </a:spcBef>
              <a:buNone/>
            </a:pPr>
            <a:r>
              <a:rPr lang="ru-RU" altLang="ru-RU" sz="1500" b="1" dirty="0" smtClean="0">
                <a:latin typeface="Times New Roman" pitchFamily="18" charset="0"/>
                <a:cs typeface="Times New Roman" pitchFamily="18" charset="0"/>
              </a:rPr>
              <a:t>Кредитные союзы</a:t>
            </a:r>
            <a:r>
              <a:rPr lang="ru-RU" altLang="ru-RU" sz="1500" b="1" dirty="0">
                <a:latin typeface="Times New Roman" panose="02020603050405020304" pitchFamily="18" charset="0"/>
                <a:cs typeface="Times New Roman" pitchFamily="18" charset="0"/>
              </a:rPr>
              <a:t>, ломбарды, </a:t>
            </a:r>
            <a:r>
              <a:rPr lang="ru-RU" altLang="ru-RU" sz="1500" b="1" dirty="0" err="1" smtClean="0">
                <a:latin typeface="Times New Roman" panose="02020603050405020304" pitchFamily="18" charset="0"/>
                <a:cs typeface="Times New Roman" pitchFamily="18" charset="0"/>
              </a:rPr>
              <a:t>микрокредитные</a:t>
            </a:r>
            <a:r>
              <a:rPr lang="ru-RU" altLang="ru-RU" sz="1500" b="1" dirty="0" smtClean="0">
                <a:latin typeface="Times New Roman" panose="02020603050405020304" pitchFamily="18" charset="0"/>
                <a:cs typeface="Times New Roman" pitchFamily="18" charset="0"/>
              </a:rPr>
              <a:t> организации</a:t>
            </a:r>
            <a:endParaRPr lang="ru-RU" altLang="ru-RU" sz="1500" b="1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Форма №2-КРЕДИТ</a:t>
            </a:r>
            <a:r>
              <a:rPr lang="ru-RU" altLang="ru-RU" sz="1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600 единиц)</a:t>
            </a:r>
          </a:p>
          <a:p>
            <a:pPr algn="ctr" eaLnBrk="1" hangingPunct="1"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Форма №1-Микрокредит (из них 257 единиц) </a:t>
            </a:r>
            <a:endParaRPr lang="ru-RU" altLang="ru-RU" sz="12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Rectangle 28"/>
          <p:cNvSpPr>
            <a:spLocks noChangeArrowheads="1"/>
          </p:cNvSpPr>
          <p:nvPr/>
        </p:nvSpPr>
        <p:spPr bwMode="auto">
          <a:xfrm>
            <a:off x="346457" y="2357949"/>
            <a:ext cx="5400000" cy="57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Страховые организации</a:t>
            </a:r>
            <a:endParaRPr lang="ru-RU" alt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Форма №1-СК</a:t>
            </a:r>
            <a:r>
              <a:rPr lang="ru-RU" altLang="ru-RU" sz="1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(15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ед.)</a:t>
            </a:r>
          </a:p>
        </p:txBody>
      </p:sp>
      <p:sp>
        <p:nvSpPr>
          <p:cNvPr id="43" name="Rectangle 25"/>
          <p:cNvSpPr>
            <a:spLocks noChangeArrowheads="1"/>
          </p:cNvSpPr>
          <p:nvPr/>
        </p:nvSpPr>
        <p:spPr bwMode="auto">
          <a:xfrm>
            <a:off x="346457" y="3027669"/>
            <a:ext cx="5400000" cy="57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itchFamily="18" charset="0"/>
              </a:rPr>
              <a:t>Инвестиционные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фонды</a:t>
            </a:r>
            <a:endParaRPr lang="ru-RU" altLang="ru-RU" sz="1800" b="1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Форма №1-ИФ 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(3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ед.)</a:t>
            </a:r>
          </a:p>
        </p:txBody>
      </p:sp>
      <p:sp>
        <p:nvSpPr>
          <p:cNvPr id="44" name="Rectangle 27"/>
          <p:cNvSpPr>
            <a:spLocks noChangeArrowheads="1"/>
          </p:cNvSpPr>
          <p:nvPr/>
        </p:nvSpPr>
        <p:spPr bwMode="auto">
          <a:xfrm>
            <a:off x="346457" y="3697397"/>
            <a:ext cx="5400000" cy="57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Биржи</a:t>
            </a:r>
            <a:endParaRPr lang="ru-RU" altLang="ru-RU" sz="1800" b="1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Форма №1-ФБ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(3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ед.)</a:t>
            </a:r>
          </a:p>
        </p:txBody>
      </p:sp>
      <p:sp>
        <p:nvSpPr>
          <p:cNvPr id="45" name="Rectangle 19"/>
          <p:cNvSpPr>
            <a:spLocks noChangeArrowheads="1"/>
          </p:cNvSpPr>
          <p:nvPr/>
        </p:nvSpPr>
        <p:spPr bwMode="auto">
          <a:xfrm>
            <a:off x="346457" y="4367125"/>
            <a:ext cx="5400000" cy="61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НБКР,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 коммерческие банки</a:t>
            </a:r>
            <a:endParaRPr lang="ru-RU" altLang="ru-RU" sz="1800" b="1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Формы №1-НБКР и №1-КБ</a:t>
            </a:r>
            <a:r>
              <a:rPr lang="ru-RU" altLang="ru-RU" sz="1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(24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itchFamily="18" charset="0"/>
              </a:rPr>
              <a:t>ед.)</a:t>
            </a:r>
            <a:r>
              <a:rPr lang="ru-RU" altLang="ru-RU" sz="1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6" name="Rectangle 40"/>
          <p:cNvSpPr>
            <a:spLocks noChangeArrowheads="1"/>
          </p:cNvSpPr>
          <p:nvPr/>
        </p:nvSpPr>
        <p:spPr bwMode="auto">
          <a:xfrm>
            <a:off x="6296297" y="3774063"/>
            <a:ext cx="5611309" cy="2497451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 anchorCtr="0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marL="285750" indent="-285750" algn="just" eaLnBrk="1" hangingPunct="1">
              <a:spcBef>
                <a:spcPts val="0"/>
              </a:spcBef>
              <a:buFont typeface="Wingdings" pitchFamily="2" charset="2"/>
              <a:buChar char="ü"/>
            </a:pP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Ежеквартальный доклад о </a:t>
            </a: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финансово-экономической </a:t>
            </a:r>
            <a:b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деятельности предприятий финансового </a:t>
            </a: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сектора </a:t>
            </a: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экономики</a:t>
            </a:r>
            <a:endParaRPr lang="ru-RU" altLang="ru-RU" sz="1500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 eaLnBrk="1" hangingPunct="1">
              <a:spcBef>
                <a:spcPts val="200"/>
              </a:spcBef>
              <a:buFont typeface="Wingdings" pitchFamily="2" charset="2"/>
              <a:buChar char="ü"/>
            </a:pP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Выпуск статистических бюллетеней:</a:t>
            </a:r>
            <a:endParaRPr lang="ru-RU" altLang="ru-RU" sz="1500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ts val="0"/>
              </a:spcBef>
              <a:buFontTx/>
              <a:buNone/>
            </a:pP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- «Финансовые показатели </a:t>
            </a: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организаций финансового </a:t>
            </a: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сектора»</a:t>
            </a:r>
          </a:p>
          <a:p>
            <a:pPr algn="just" eaLnBrk="1" hangingPunct="1">
              <a:spcBef>
                <a:spcPts val="0"/>
              </a:spcBef>
              <a:buFontTx/>
              <a:buNone/>
            </a:pP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- «Микрокредитование населения»</a:t>
            </a:r>
          </a:p>
          <a:p>
            <a:pPr marL="285750" indent="-285750" algn="just" eaLnBrk="1" hangingPunct="1">
              <a:spcBef>
                <a:spcPts val="200"/>
              </a:spcBef>
              <a:buFont typeface="Wingdings" pitchFamily="2" charset="2"/>
              <a:buChar char="ü"/>
            </a:pP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Расчет </a:t>
            </a: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валового выпуска и  </a:t>
            </a: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промежуточного потребления </a:t>
            </a:r>
            <a:b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финансового </a:t>
            </a: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сектора</a:t>
            </a:r>
          </a:p>
          <a:p>
            <a:pPr marL="285750" indent="-285750" algn="just" eaLnBrk="1" hangingPunct="1">
              <a:spcBef>
                <a:spcPts val="200"/>
              </a:spcBef>
              <a:buFont typeface="Wingdings" pitchFamily="2" charset="2"/>
              <a:buChar char="ü"/>
            </a:pP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Экспресс-информация </a:t>
            </a:r>
            <a:r>
              <a:rPr lang="ru-RU" altLang="ru-RU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о микрокредитовании </a:t>
            </a: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населения</a:t>
            </a:r>
          </a:p>
          <a:p>
            <a:pPr marL="285750" indent="-285750" algn="just" eaLnBrk="1" hangingPunct="1">
              <a:spcBef>
                <a:spcPts val="200"/>
              </a:spcBef>
              <a:buFont typeface="Wingdings" pitchFamily="2" charset="2"/>
              <a:buChar char="ü"/>
            </a:pPr>
            <a:r>
              <a:rPr lang="ru-RU" alt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Динамические ряды на сайте </a:t>
            </a:r>
            <a:r>
              <a:rPr lang="ru-RU" altLang="ru-RU" sz="15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Нацстаткома</a:t>
            </a:r>
            <a:endParaRPr lang="ru-RU" altLang="ru-RU" sz="1500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346457" y="5072852"/>
            <a:ext cx="5399999" cy="16414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финансового </a:t>
            </a:r>
            <a:r>
              <a:rPr lang="ru-RU" alt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(645 организаций)</a:t>
            </a:r>
            <a:r>
              <a:rPr lang="ru-RU" alt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0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занятых 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- 17,4 тыс. человек</a:t>
            </a:r>
          </a:p>
          <a:p>
            <a:pPr>
              <a:spcBef>
                <a:spcPts val="10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филиалов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- 660</a:t>
            </a:r>
          </a:p>
          <a:p>
            <a:pPr>
              <a:spcBef>
                <a:spcPts val="10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2020г. составили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53 054,2 млн. сомов. </a:t>
            </a:r>
          </a:p>
          <a:p>
            <a:pPr>
              <a:spcBef>
                <a:spcPts val="10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 финансового сектора характерна высокая доля рентабельных предприятий - 62,5 процента от общего числа предприятий. </a:t>
            </a:r>
          </a:p>
        </p:txBody>
      </p:sp>
      <p:sp>
        <p:nvSpPr>
          <p:cNvPr id="3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0467" y="6355694"/>
            <a:ext cx="252813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5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71154" y="170588"/>
            <a:ext cx="7162800" cy="496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Некоммерческие организации</a:t>
            </a:r>
            <a:endParaRPr lang="en-AU" alt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1384420" y="721613"/>
            <a:ext cx="9508838" cy="1260000"/>
          </a:xfrm>
          <a:custGeom>
            <a:avLst/>
            <a:gdLst>
              <a:gd name="connsiteX0" fmla="*/ 0 w 8126134"/>
              <a:gd name="connsiteY0" fmla="*/ 170921 h 1709208"/>
              <a:gd name="connsiteX1" fmla="*/ 170921 w 8126134"/>
              <a:gd name="connsiteY1" fmla="*/ 0 h 1709208"/>
              <a:gd name="connsiteX2" fmla="*/ 7955213 w 8126134"/>
              <a:gd name="connsiteY2" fmla="*/ 0 h 1709208"/>
              <a:gd name="connsiteX3" fmla="*/ 8126134 w 8126134"/>
              <a:gd name="connsiteY3" fmla="*/ 170921 h 1709208"/>
              <a:gd name="connsiteX4" fmla="*/ 8126134 w 8126134"/>
              <a:gd name="connsiteY4" fmla="*/ 1538287 h 1709208"/>
              <a:gd name="connsiteX5" fmla="*/ 7955213 w 8126134"/>
              <a:gd name="connsiteY5" fmla="*/ 1709208 h 1709208"/>
              <a:gd name="connsiteX6" fmla="*/ 170921 w 8126134"/>
              <a:gd name="connsiteY6" fmla="*/ 1709208 h 1709208"/>
              <a:gd name="connsiteX7" fmla="*/ 0 w 8126134"/>
              <a:gd name="connsiteY7" fmla="*/ 1538287 h 1709208"/>
              <a:gd name="connsiteX8" fmla="*/ 0 w 8126134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6134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7955213" y="0"/>
                </a:lnTo>
                <a:cubicBezTo>
                  <a:pt x="8049610" y="0"/>
                  <a:pt x="8126134" y="76524"/>
                  <a:pt x="8126134" y="170921"/>
                </a:cubicBezTo>
                <a:lnTo>
                  <a:pt x="8126134" y="1538287"/>
                </a:lnTo>
                <a:cubicBezTo>
                  <a:pt x="8126134" y="1632684"/>
                  <a:pt x="8049610" y="1709208"/>
                  <a:pt x="7955213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071" tIns="130071" rIns="130071" bIns="130071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28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Некоммерческие и общественные организации </a:t>
            </a:r>
          </a:p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ru-RU" altLang="ru-RU" sz="15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№4-Фин (некоммерческие организации) </a:t>
            </a:r>
            <a:r>
              <a:rPr lang="ru-RU" sz="15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«Отчет о поступлении и использовании финансовых средств»</a:t>
            </a:r>
            <a:endParaRPr lang="ru-RU" altLang="ru-RU" sz="15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ru-RU" altLang="ru-RU" sz="15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(8 107 единиц)</a:t>
            </a:r>
            <a:endParaRPr lang="ru-RU" sz="15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3974650" y="2059831"/>
            <a:ext cx="6918608" cy="2448000"/>
          </a:xfrm>
          <a:custGeom>
            <a:avLst/>
            <a:gdLst>
              <a:gd name="connsiteX0" fmla="*/ 0 w 5297880"/>
              <a:gd name="connsiteY0" fmla="*/ 170921 h 1709208"/>
              <a:gd name="connsiteX1" fmla="*/ 170921 w 5297880"/>
              <a:gd name="connsiteY1" fmla="*/ 0 h 1709208"/>
              <a:gd name="connsiteX2" fmla="*/ 5126959 w 5297880"/>
              <a:gd name="connsiteY2" fmla="*/ 0 h 1709208"/>
              <a:gd name="connsiteX3" fmla="*/ 5297880 w 5297880"/>
              <a:gd name="connsiteY3" fmla="*/ 170921 h 1709208"/>
              <a:gd name="connsiteX4" fmla="*/ 5297880 w 5297880"/>
              <a:gd name="connsiteY4" fmla="*/ 1538287 h 1709208"/>
              <a:gd name="connsiteX5" fmla="*/ 5126959 w 5297880"/>
              <a:gd name="connsiteY5" fmla="*/ 1709208 h 1709208"/>
              <a:gd name="connsiteX6" fmla="*/ 170921 w 5297880"/>
              <a:gd name="connsiteY6" fmla="*/ 1709208 h 1709208"/>
              <a:gd name="connsiteX7" fmla="*/ 0 w 5297880"/>
              <a:gd name="connsiteY7" fmla="*/ 1538287 h 1709208"/>
              <a:gd name="connsiteX8" fmla="*/ 0 w 5297880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97880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5126959" y="0"/>
                </a:lnTo>
                <a:cubicBezTo>
                  <a:pt x="5221356" y="0"/>
                  <a:pt x="5297880" y="76524"/>
                  <a:pt x="5297880" y="170921"/>
                </a:cubicBezTo>
                <a:lnTo>
                  <a:pt x="5297880" y="1538287"/>
                </a:lnTo>
                <a:cubicBezTo>
                  <a:pt x="5297880" y="1632684"/>
                  <a:pt x="5221356" y="1709208"/>
                  <a:pt x="5126959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781" tIns="95781" rIns="95781" bIns="9578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7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Общественные, религиозные, политические организации, профессиональные союзы, </a:t>
            </a:r>
            <a:r>
              <a:rPr lang="ru-RU" sz="17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творческие, научно-технические, физкультурно-спортивные и культурно-просветительские общественные объединения, объединения социальной защиты (женские, студенческие, детские, ветеранские, общества инвалидов, Красного креста и Красного полумесяца и др.), организации отдыха и развлечений, культуры и спорта, высшие учебные заведения, кондоминиумы, представительства и прочие некоммерческие организации</a:t>
            </a:r>
            <a:endPara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1384420" y="4622049"/>
            <a:ext cx="2880000" cy="1620000"/>
          </a:xfrm>
          <a:custGeom>
            <a:avLst/>
            <a:gdLst>
              <a:gd name="connsiteX0" fmla="*/ 0 w 2594456"/>
              <a:gd name="connsiteY0" fmla="*/ 170921 h 1709208"/>
              <a:gd name="connsiteX1" fmla="*/ 170921 w 2594456"/>
              <a:gd name="connsiteY1" fmla="*/ 0 h 1709208"/>
              <a:gd name="connsiteX2" fmla="*/ 2423535 w 2594456"/>
              <a:gd name="connsiteY2" fmla="*/ 0 h 1709208"/>
              <a:gd name="connsiteX3" fmla="*/ 2594456 w 2594456"/>
              <a:gd name="connsiteY3" fmla="*/ 170921 h 1709208"/>
              <a:gd name="connsiteX4" fmla="*/ 2594456 w 2594456"/>
              <a:gd name="connsiteY4" fmla="*/ 1538287 h 1709208"/>
              <a:gd name="connsiteX5" fmla="*/ 2423535 w 2594456"/>
              <a:gd name="connsiteY5" fmla="*/ 1709208 h 1709208"/>
              <a:gd name="connsiteX6" fmla="*/ 170921 w 2594456"/>
              <a:gd name="connsiteY6" fmla="*/ 1709208 h 1709208"/>
              <a:gd name="connsiteX7" fmla="*/ 0 w 2594456"/>
              <a:gd name="connsiteY7" fmla="*/ 1538287 h 1709208"/>
              <a:gd name="connsiteX8" fmla="*/ 0 w 2594456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4456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2423535" y="0"/>
                </a:lnTo>
                <a:cubicBezTo>
                  <a:pt x="2517932" y="0"/>
                  <a:pt x="2594456" y="76524"/>
                  <a:pt x="2594456" y="170921"/>
                </a:cubicBezTo>
                <a:lnTo>
                  <a:pt x="2594456" y="1538287"/>
                </a:lnTo>
                <a:cubicBezTo>
                  <a:pt x="2594456" y="1632684"/>
                  <a:pt x="2517932" y="1709208"/>
                  <a:pt x="2423535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641" tIns="118641" rIns="118641" bIns="118641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800" b="1" kern="1200" dirty="0" smtClean="0">
                <a:latin typeface="Times New Roman" panose="02020603050405020304" pitchFamily="18" charset="0"/>
              </a:rPr>
              <a:t>Выпуск сводных итогов о поступлении и использовании средств некоммерческих организаций</a:t>
            </a:r>
            <a:endParaRPr lang="ru-RU" altLang="ru-RU" sz="1800" b="1" kern="1200" dirty="0">
              <a:latin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4698839" y="4622049"/>
            <a:ext cx="2880000" cy="1620000"/>
          </a:xfrm>
          <a:custGeom>
            <a:avLst/>
            <a:gdLst>
              <a:gd name="connsiteX0" fmla="*/ 0 w 2594456"/>
              <a:gd name="connsiteY0" fmla="*/ 170921 h 1709208"/>
              <a:gd name="connsiteX1" fmla="*/ 170921 w 2594456"/>
              <a:gd name="connsiteY1" fmla="*/ 0 h 1709208"/>
              <a:gd name="connsiteX2" fmla="*/ 2423535 w 2594456"/>
              <a:gd name="connsiteY2" fmla="*/ 0 h 1709208"/>
              <a:gd name="connsiteX3" fmla="*/ 2594456 w 2594456"/>
              <a:gd name="connsiteY3" fmla="*/ 170921 h 1709208"/>
              <a:gd name="connsiteX4" fmla="*/ 2594456 w 2594456"/>
              <a:gd name="connsiteY4" fmla="*/ 1538287 h 1709208"/>
              <a:gd name="connsiteX5" fmla="*/ 2423535 w 2594456"/>
              <a:gd name="connsiteY5" fmla="*/ 1709208 h 1709208"/>
              <a:gd name="connsiteX6" fmla="*/ 170921 w 2594456"/>
              <a:gd name="connsiteY6" fmla="*/ 1709208 h 1709208"/>
              <a:gd name="connsiteX7" fmla="*/ 0 w 2594456"/>
              <a:gd name="connsiteY7" fmla="*/ 1538287 h 1709208"/>
              <a:gd name="connsiteX8" fmla="*/ 0 w 2594456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4456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2423535" y="0"/>
                </a:lnTo>
                <a:cubicBezTo>
                  <a:pt x="2517932" y="0"/>
                  <a:pt x="2594456" y="76524"/>
                  <a:pt x="2594456" y="170921"/>
                </a:cubicBezTo>
                <a:lnTo>
                  <a:pt x="2594456" y="1538287"/>
                </a:lnTo>
                <a:cubicBezTo>
                  <a:pt x="2594456" y="1632684"/>
                  <a:pt x="2517932" y="1709208"/>
                  <a:pt x="2423535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641" tIns="118641" rIns="118641" bIns="118641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800" b="1" kern="1200" dirty="0" smtClean="0">
                <a:latin typeface="Times New Roman" panose="02020603050405020304" pitchFamily="18" charset="0"/>
              </a:rPr>
              <a:t>Расчет валового выпуска и промежуточного  потребления сектора некоммерческих организаций</a:t>
            </a:r>
            <a:endParaRPr lang="ru-RU" sz="1800" kern="1200" dirty="0"/>
          </a:p>
        </p:txBody>
      </p:sp>
      <p:sp>
        <p:nvSpPr>
          <p:cNvPr id="9" name="Полилиния 8"/>
          <p:cNvSpPr/>
          <p:nvPr/>
        </p:nvSpPr>
        <p:spPr>
          <a:xfrm>
            <a:off x="1452786" y="2083399"/>
            <a:ext cx="2314026" cy="2448000"/>
          </a:xfrm>
          <a:custGeom>
            <a:avLst/>
            <a:gdLst>
              <a:gd name="connsiteX0" fmla="*/ 0 w 897889"/>
              <a:gd name="connsiteY0" fmla="*/ 89789 h 1709208"/>
              <a:gd name="connsiteX1" fmla="*/ 89789 w 897889"/>
              <a:gd name="connsiteY1" fmla="*/ 0 h 1709208"/>
              <a:gd name="connsiteX2" fmla="*/ 808100 w 897889"/>
              <a:gd name="connsiteY2" fmla="*/ 0 h 1709208"/>
              <a:gd name="connsiteX3" fmla="*/ 897889 w 897889"/>
              <a:gd name="connsiteY3" fmla="*/ 89789 h 1709208"/>
              <a:gd name="connsiteX4" fmla="*/ 897889 w 897889"/>
              <a:gd name="connsiteY4" fmla="*/ 1619419 h 1709208"/>
              <a:gd name="connsiteX5" fmla="*/ 808100 w 897889"/>
              <a:gd name="connsiteY5" fmla="*/ 1709208 h 1709208"/>
              <a:gd name="connsiteX6" fmla="*/ 89789 w 897889"/>
              <a:gd name="connsiteY6" fmla="*/ 1709208 h 1709208"/>
              <a:gd name="connsiteX7" fmla="*/ 0 w 897889"/>
              <a:gd name="connsiteY7" fmla="*/ 1619419 h 1709208"/>
              <a:gd name="connsiteX8" fmla="*/ 0 w 897889"/>
              <a:gd name="connsiteY8" fmla="*/ 89789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889" h="1709208">
                <a:moveTo>
                  <a:pt x="0" y="89789"/>
                </a:moveTo>
                <a:cubicBezTo>
                  <a:pt x="0" y="40200"/>
                  <a:pt x="40200" y="0"/>
                  <a:pt x="89789" y="0"/>
                </a:cubicBezTo>
                <a:lnTo>
                  <a:pt x="808100" y="0"/>
                </a:lnTo>
                <a:cubicBezTo>
                  <a:pt x="857689" y="0"/>
                  <a:pt x="897889" y="40200"/>
                  <a:pt x="897889" y="89789"/>
                </a:cubicBezTo>
                <a:lnTo>
                  <a:pt x="897889" y="1619419"/>
                </a:lnTo>
                <a:cubicBezTo>
                  <a:pt x="897889" y="1669008"/>
                  <a:pt x="857689" y="1709208"/>
                  <a:pt x="808100" y="1709208"/>
                </a:cubicBezTo>
                <a:lnTo>
                  <a:pt x="89789" y="1709208"/>
                </a:lnTo>
                <a:cubicBezTo>
                  <a:pt x="40200" y="1709208"/>
                  <a:pt x="0" y="1669008"/>
                  <a:pt x="0" y="1619419"/>
                </a:cubicBezTo>
                <a:lnTo>
                  <a:pt x="0" y="8978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878" tIns="94878" rIns="94878" bIns="9487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производства товаров или услуг, чей статус не позволяет им быть источником дохода, прибыли или иной финансовой выгоды для единиц, которые их учреждают, контролируют или финансируют</a:t>
            </a:r>
            <a:endPara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8013258" y="4622049"/>
            <a:ext cx="2880000" cy="1620000"/>
          </a:xfrm>
          <a:custGeom>
            <a:avLst/>
            <a:gdLst>
              <a:gd name="connsiteX0" fmla="*/ 0 w 2594456"/>
              <a:gd name="connsiteY0" fmla="*/ 170921 h 1709208"/>
              <a:gd name="connsiteX1" fmla="*/ 170921 w 2594456"/>
              <a:gd name="connsiteY1" fmla="*/ 0 h 1709208"/>
              <a:gd name="connsiteX2" fmla="*/ 2423535 w 2594456"/>
              <a:gd name="connsiteY2" fmla="*/ 0 h 1709208"/>
              <a:gd name="connsiteX3" fmla="*/ 2594456 w 2594456"/>
              <a:gd name="connsiteY3" fmla="*/ 170921 h 1709208"/>
              <a:gd name="connsiteX4" fmla="*/ 2594456 w 2594456"/>
              <a:gd name="connsiteY4" fmla="*/ 1538287 h 1709208"/>
              <a:gd name="connsiteX5" fmla="*/ 2423535 w 2594456"/>
              <a:gd name="connsiteY5" fmla="*/ 1709208 h 1709208"/>
              <a:gd name="connsiteX6" fmla="*/ 170921 w 2594456"/>
              <a:gd name="connsiteY6" fmla="*/ 1709208 h 1709208"/>
              <a:gd name="connsiteX7" fmla="*/ 0 w 2594456"/>
              <a:gd name="connsiteY7" fmla="*/ 1538287 h 1709208"/>
              <a:gd name="connsiteX8" fmla="*/ 0 w 2594456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4456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2423535" y="0"/>
                </a:lnTo>
                <a:cubicBezTo>
                  <a:pt x="2517932" y="0"/>
                  <a:pt x="2594456" y="76524"/>
                  <a:pt x="2594456" y="170921"/>
                </a:cubicBezTo>
                <a:lnTo>
                  <a:pt x="2594456" y="1538287"/>
                </a:lnTo>
                <a:cubicBezTo>
                  <a:pt x="2594456" y="1632684"/>
                  <a:pt x="2517932" y="1709208"/>
                  <a:pt x="2423535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641" tIns="118641" rIns="118641" bIns="118641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800" b="1" kern="1200" dirty="0" smtClean="0">
                <a:latin typeface="Times New Roman" panose="02020603050405020304" pitchFamily="18" charset="0"/>
              </a:rPr>
              <a:t>Размещение информации в публикациях НСК</a:t>
            </a:r>
            <a:endParaRPr lang="ru-RU" sz="1800" kern="1200" dirty="0"/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0467" y="6355694"/>
            <a:ext cx="252813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687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534391" y="866899"/>
            <a:ext cx="3531579" cy="5438897"/>
          </a:xfrm>
          <a:custGeom>
            <a:avLst/>
            <a:gdLst>
              <a:gd name="connsiteX0" fmla="*/ 0 w 3497654"/>
              <a:gd name="connsiteY0" fmla="*/ 349765 h 5047013"/>
              <a:gd name="connsiteX1" fmla="*/ 349765 w 3497654"/>
              <a:gd name="connsiteY1" fmla="*/ 0 h 5047013"/>
              <a:gd name="connsiteX2" fmla="*/ 3147889 w 3497654"/>
              <a:gd name="connsiteY2" fmla="*/ 0 h 5047013"/>
              <a:gd name="connsiteX3" fmla="*/ 3497654 w 3497654"/>
              <a:gd name="connsiteY3" fmla="*/ 349765 h 5047013"/>
              <a:gd name="connsiteX4" fmla="*/ 3497654 w 3497654"/>
              <a:gd name="connsiteY4" fmla="*/ 4697248 h 5047013"/>
              <a:gd name="connsiteX5" fmla="*/ 3147889 w 3497654"/>
              <a:gd name="connsiteY5" fmla="*/ 5047013 h 5047013"/>
              <a:gd name="connsiteX6" fmla="*/ 349765 w 3497654"/>
              <a:gd name="connsiteY6" fmla="*/ 5047013 h 5047013"/>
              <a:gd name="connsiteX7" fmla="*/ 0 w 3497654"/>
              <a:gd name="connsiteY7" fmla="*/ 4697248 h 5047013"/>
              <a:gd name="connsiteX8" fmla="*/ 0 w 3497654"/>
              <a:gd name="connsiteY8" fmla="*/ 349765 h 504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7654" h="5047013">
                <a:moveTo>
                  <a:pt x="0" y="349765"/>
                </a:moveTo>
                <a:cubicBezTo>
                  <a:pt x="0" y="156595"/>
                  <a:pt x="156595" y="0"/>
                  <a:pt x="349765" y="0"/>
                </a:cubicBezTo>
                <a:lnTo>
                  <a:pt x="3147889" y="0"/>
                </a:lnTo>
                <a:cubicBezTo>
                  <a:pt x="3341059" y="0"/>
                  <a:pt x="3497654" y="156595"/>
                  <a:pt x="3497654" y="349765"/>
                </a:cubicBezTo>
                <a:lnTo>
                  <a:pt x="3497654" y="4697248"/>
                </a:lnTo>
                <a:cubicBezTo>
                  <a:pt x="3497654" y="4890418"/>
                  <a:pt x="3341059" y="5047013"/>
                  <a:pt x="3147889" y="5047013"/>
                </a:cubicBezTo>
                <a:lnTo>
                  <a:pt x="349765" y="5047013"/>
                </a:lnTo>
                <a:cubicBezTo>
                  <a:pt x="156595" y="5047013"/>
                  <a:pt x="0" y="4890418"/>
                  <a:pt x="0" y="4697248"/>
                </a:cubicBezTo>
                <a:lnTo>
                  <a:pt x="0" y="349765"/>
                </a:lnTo>
                <a:close/>
              </a:path>
            </a:pathLst>
          </a:custGeom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0" tIns="95250" rIns="95250" bIns="362816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25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Малое и среднее предпринимательство</a:t>
            </a:r>
            <a:endParaRPr lang="ru-RU" sz="2500" kern="1200" dirty="0" smtClean="0"/>
          </a:p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500" kern="1200" dirty="0"/>
          </a:p>
        </p:txBody>
      </p:sp>
      <p:sp>
        <p:nvSpPr>
          <p:cNvPr id="6" name="Полилиния 5"/>
          <p:cNvSpPr/>
          <p:nvPr/>
        </p:nvSpPr>
        <p:spPr>
          <a:xfrm>
            <a:off x="696001" y="2034688"/>
            <a:ext cx="3198735" cy="1862174"/>
          </a:xfrm>
          <a:custGeom>
            <a:avLst/>
            <a:gdLst>
              <a:gd name="connsiteX0" fmla="*/ 0 w 3168007"/>
              <a:gd name="connsiteY0" fmla="*/ 160527 h 1605272"/>
              <a:gd name="connsiteX1" fmla="*/ 160527 w 3168007"/>
              <a:gd name="connsiteY1" fmla="*/ 0 h 1605272"/>
              <a:gd name="connsiteX2" fmla="*/ 3007480 w 3168007"/>
              <a:gd name="connsiteY2" fmla="*/ 0 h 1605272"/>
              <a:gd name="connsiteX3" fmla="*/ 3168007 w 3168007"/>
              <a:gd name="connsiteY3" fmla="*/ 160527 h 1605272"/>
              <a:gd name="connsiteX4" fmla="*/ 3168007 w 3168007"/>
              <a:gd name="connsiteY4" fmla="*/ 1444745 h 1605272"/>
              <a:gd name="connsiteX5" fmla="*/ 3007480 w 3168007"/>
              <a:gd name="connsiteY5" fmla="*/ 1605272 h 1605272"/>
              <a:gd name="connsiteX6" fmla="*/ 160527 w 3168007"/>
              <a:gd name="connsiteY6" fmla="*/ 1605272 h 1605272"/>
              <a:gd name="connsiteX7" fmla="*/ 0 w 3168007"/>
              <a:gd name="connsiteY7" fmla="*/ 1444745 h 1605272"/>
              <a:gd name="connsiteX8" fmla="*/ 0 w 3168007"/>
              <a:gd name="connsiteY8" fmla="*/ 160527 h 160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8007" h="1605272">
                <a:moveTo>
                  <a:pt x="0" y="160527"/>
                </a:moveTo>
                <a:cubicBezTo>
                  <a:pt x="0" y="71870"/>
                  <a:pt x="71870" y="0"/>
                  <a:pt x="160527" y="0"/>
                </a:cubicBezTo>
                <a:lnTo>
                  <a:pt x="3007480" y="0"/>
                </a:lnTo>
                <a:cubicBezTo>
                  <a:pt x="3096137" y="0"/>
                  <a:pt x="3168007" y="71870"/>
                  <a:pt x="3168007" y="160527"/>
                </a:cubicBezTo>
                <a:lnTo>
                  <a:pt x="3168007" y="1444745"/>
                </a:lnTo>
                <a:cubicBezTo>
                  <a:pt x="3168007" y="1533402"/>
                  <a:pt x="3096137" y="1605272"/>
                  <a:pt x="3007480" y="1605272"/>
                </a:cubicBezTo>
                <a:lnTo>
                  <a:pt x="160527" y="1605272"/>
                </a:lnTo>
                <a:cubicBezTo>
                  <a:pt x="71870" y="1605272"/>
                  <a:pt x="0" y="1533402"/>
                  <a:pt x="0" y="1444745"/>
                </a:cubicBezTo>
                <a:lnTo>
                  <a:pt x="0" y="160527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657" tIns="77497" rIns="87657" bIns="7749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</a:t>
            </a:r>
            <a:r>
              <a:rPr lang="ru-RU" altLang="ru-RU" sz="16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(16,3 тысяч - малые и 0,7 тысяч единиц - средние) </a:t>
            </a:r>
          </a:p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 </a:t>
            </a:r>
            <a:r>
              <a:rPr lang="ru-RU" altLang="ru-RU" sz="16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(418,8 тысяч)</a:t>
            </a:r>
          </a:p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Крестьянские и фермерские хозяйства </a:t>
            </a:r>
            <a:r>
              <a:rPr lang="ru-RU" altLang="ru-RU" sz="16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(461,6 тысяч единиц)</a:t>
            </a:r>
            <a:endParaRPr lang="ru-RU" sz="1600" kern="1200" dirty="0">
              <a:solidFill>
                <a:schemeClr val="bg1"/>
              </a:solidFill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732358" y="4015061"/>
            <a:ext cx="3162378" cy="2094945"/>
          </a:xfrm>
          <a:custGeom>
            <a:avLst/>
            <a:gdLst>
              <a:gd name="connsiteX0" fmla="*/ 0 w 3131995"/>
              <a:gd name="connsiteY0" fmla="*/ 165600 h 1655999"/>
              <a:gd name="connsiteX1" fmla="*/ 165600 w 3131995"/>
              <a:gd name="connsiteY1" fmla="*/ 0 h 1655999"/>
              <a:gd name="connsiteX2" fmla="*/ 2966395 w 3131995"/>
              <a:gd name="connsiteY2" fmla="*/ 0 h 1655999"/>
              <a:gd name="connsiteX3" fmla="*/ 3131995 w 3131995"/>
              <a:gd name="connsiteY3" fmla="*/ 165600 h 1655999"/>
              <a:gd name="connsiteX4" fmla="*/ 3131995 w 3131995"/>
              <a:gd name="connsiteY4" fmla="*/ 1490399 h 1655999"/>
              <a:gd name="connsiteX5" fmla="*/ 2966395 w 3131995"/>
              <a:gd name="connsiteY5" fmla="*/ 1655999 h 1655999"/>
              <a:gd name="connsiteX6" fmla="*/ 165600 w 3131995"/>
              <a:gd name="connsiteY6" fmla="*/ 1655999 h 1655999"/>
              <a:gd name="connsiteX7" fmla="*/ 0 w 3131995"/>
              <a:gd name="connsiteY7" fmla="*/ 1490399 h 1655999"/>
              <a:gd name="connsiteX8" fmla="*/ 0 w 3131995"/>
              <a:gd name="connsiteY8" fmla="*/ 165600 h 165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1995" h="1655999">
                <a:moveTo>
                  <a:pt x="0" y="165600"/>
                </a:moveTo>
                <a:cubicBezTo>
                  <a:pt x="0" y="74142"/>
                  <a:pt x="74142" y="0"/>
                  <a:pt x="165600" y="0"/>
                </a:cubicBezTo>
                <a:lnTo>
                  <a:pt x="2966395" y="0"/>
                </a:lnTo>
                <a:cubicBezTo>
                  <a:pt x="3057853" y="0"/>
                  <a:pt x="3131995" y="74142"/>
                  <a:pt x="3131995" y="165600"/>
                </a:cubicBezTo>
                <a:lnTo>
                  <a:pt x="3131995" y="1490399"/>
                </a:lnTo>
                <a:cubicBezTo>
                  <a:pt x="3131995" y="1581857"/>
                  <a:pt x="3057853" y="1655999"/>
                  <a:pt x="2966395" y="1655999"/>
                </a:cubicBezTo>
                <a:lnTo>
                  <a:pt x="165600" y="1655999"/>
                </a:lnTo>
                <a:cubicBezTo>
                  <a:pt x="74142" y="1655999"/>
                  <a:pt x="0" y="1581857"/>
                  <a:pt x="0" y="1490399"/>
                </a:cubicBezTo>
                <a:lnTo>
                  <a:pt x="0" y="16560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143" tIns="78983" rIns="89143" bIns="78983" numCol="1" spcCol="1270" anchor="ctr" anchorCtr="0">
            <a:noAutofit/>
          </a:bodyPr>
          <a:lstStyle/>
          <a:p>
            <a:pPr lvl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b="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Ежеквартальные сводные итоги</a:t>
            </a:r>
          </a:p>
          <a:p>
            <a:pPr lvl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b="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Ежеквартальная экспресс-информация «</a:t>
            </a:r>
            <a:r>
              <a:rPr lang="ru-RU" sz="1600" b="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показатели малого и среднего предпринимательства</a:t>
            </a:r>
            <a:r>
              <a:rPr lang="ru-RU" altLang="ru-RU" sz="1600" b="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b="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Сборник «Малое и среднее предпринимательство  в КР»</a:t>
            </a:r>
            <a:endParaRPr lang="ru-RU" sz="1600" b="0" kern="1200" dirty="0"/>
          </a:p>
        </p:txBody>
      </p:sp>
      <p:sp>
        <p:nvSpPr>
          <p:cNvPr id="8" name="Полилиния 7"/>
          <p:cNvSpPr/>
          <p:nvPr/>
        </p:nvSpPr>
        <p:spPr>
          <a:xfrm>
            <a:off x="4332196" y="866899"/>
            <a:ext cx="3531579" cy="5438897"/>
          </a:xfrm>
          <a:custGeom>
            <a:avLst/>
            <a:gdLst>
              <a:gd name="connsiteX0" fmla="*/ 0 w 3497654"/>
              <a:gd name="connsiteY0" fmla="*/ 349765 h 5047013"/>
              <a:gd name="connsiteX1" fmla="*/ 349765 w 3497654"/>
              <a:gd name="connsiteY1" fmla="*/ 0 h 5047013"/>
              <a:gd name="connsiteX2" fmla="*/ 3147889 w 3497654"/>
              <a:gd name="connsiteY2" fmla="*/ 0 h 5047013"/>
              <a:gd name="connsiteX3" fmla="*/ 3497654 w 3497654"/>
              <a:gd name="connsiteY3" fmla="*/ 349765 h 5047013"/>
              <a:gd name="connsiteX4" fmla="*/ 3497654 w 3497654"/>
              <a:gd name="connsiteY4" fmla="*/ 4697248 h 5047013"/>
              <a:gd name="connsiteX5" fmla="*/ 3147889 w 3497654"/>
              <a:gd name="connsiteY5" fmla="*/ 5047013 h 5047013"/>
              <a:gd name="connsiteX6" fmla="*/ 349765 w 3497654"/>
              <a:gd name="connsiteY6" fmla="*/ 5047013 h 5047013"/>
              <a:gd name="connsiteX7" fmla="*/ 0 w 3497654"/>
              <a:gd name="connsiteY7" fmla="*/ 4697248 h 5047013"/>
              <a:gd name="connsiteX8" fmla="*/ 0 w 3497654"/>
              <a:gd name="connsiteY8" fmla="*/ 349765 h 504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7654" h="5047013">
                <a:moveTo>
                  <a:pt x="0" y="349765"/>
                </a:moveTo>
                <a:cubicBezTo>
                  <a:pt x="0" y="156595"/>
                  <a:pt x="156595" y="0"/>
                  <a:pt x="349765" y="0"/>
                </a:cubicBezTo>
                <a:lnTo>
                  <a:pt x="3147889" y="0"/>
                </a:lnTo>
                <a:cubicBezTo>
                  <a:pt x="3341059" y="0"/>
                  <a:pt x="3497654" y="156595"/>
                  <a:pt x="3497654" y="349765"/>
                </a:cubicBezTo>
                <a:lnTo>
                  <a:pt x="3497654" y="4697248"/>
                </a:lnTo>
                <a:cubicBezTo>
                  <a:pt x="3497654" y="4890418"/>
                  <a:pt x="3341059" y="5047013"/>
                  <a:pt x="3147889" y="5047013"/>
                </a:cubicBezTo>
                <a:lnTo>
                  <a:pt x="349765" y="5047013"/>
                </a:lnTo>
                <a:cubicBezTo>
                  <a:pt x="156595" y="5047013"/>
                  <a:pt x="0" y="4890418"/>
                  <a:pt x="0" y="4697248"/>
                </a:cubicBezTo>
                <a:lnTo>
                  <a:pt x="0" y="349765"/>
                </a:lnTo>
                <a:close/>
              </a:path>
            </a:pathLst>
          </a:custGeom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0" tIns="95250" rIns="95250" bIns="362816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25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с иностранными инвестициями</a:t>
            </a:r>
            <a:endParaRPr lang="ru-RU" sz="2500" kern="1200" dirty="0"/>
          </a:p>
        </p:txBody>
      </p:sp>
      <p:sp>
        <p:nvSpPr>
          <p:cNvPr id="9" name="Полилиния 8"/>
          <p:cNvSpPr/>
          <p:nvPr/>
        </p:nvSpPr>
        <p:spPr>
          <a:xfrm>
            <a:off x="4484419" y="2500160"/>
            <a:ext cx="3132000" cy="1728000"/>
          </a:xfrm>
          <a:custGeom>
            <a:avLst/>
            <a:gdLst>
              <a:gd name="connsiteX0" fmla="*/ 0 w 2798123"/>
              <a:gd name="connsiteY0" fmla="*/ 152174 h 1521743"/>
              <a:gd name="connsiteX1" fmla="*/ 152174 w 2798123"/>
              <a:gd name="connsiteY1" fmla="*/ 0 h 1521743"/>
              <a:gd name="connsiteX2" fmla="*/ 2645949 w 2798123"/>
              <a:gd name="connsiteY2" fmla="*/ 0 h 1521743"/>
              <a:gd name="connsiteX3" fmla="*/ 2798123 w 2798123"/>
              <a:gd name="connsiteY3" fmla="*/ 152174 h 1521743"/>
              <a:gd name="connsiteX4" fmla="*/ 2798123 w 2798123"/>
              <a:gd name="connsiteY4" fmla="*/ 1369569 h 1521743"/>
              <a:gd name="connsiteX5" fmla="*/ 2645949 w 2798123"/>
              <a:gd name="connsiteY5" fmla="*/ 1521743 h 1521743"/>
              <a:gd name="connsiteX6" fmla="*/ 152174 w 2798123"/>
              <a:gd name="connsiteY6" fmla="*/ 1521743 h 1521743"/>
              <a:gd name="connsiteX7" fmla="*/ 0 w 2798123"/>
              <a:gd name="connsiteY7" fmla="*/ 1369569 h 1521743"/>
              <a:gd name="connsiteX8" fmla="*/ 0 w 2798123"/>
              <a:gd name="connsiteY8" fmla="*/ 152174 h 152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8123" h="1521743">
                <a:moveTo>
                  <a:pt x="0" y="152174"/>
                </a:moveTo>
                <a:cubicBezTo>
                  <a:pt x="0" y="68131"/>
                  <a:pt x="68131" y="0"/>
                  <a:pt x="152174" y="0"/>
                </a:cubicBezTo>
                <a:lnTo>
                  <a:pt x="2645949" y="0"/>
                </a:lnTo>
                <a:cubicBezTo>
                  <a:pt x="2729992" y="0"/>
                  <a:pt x="2798123" y="68131"/>
                  <a:pt x="2798123" y="152174"/>
                </a:cubicBezTo>
                <a:lnTo>
                  <a:pt x="2798123" y="1369569"/>
                </a:lnTo>
                <a:cubicBezTo>
                  <a:pt x="2798123" y="1453612"/>
                  <a:pt x="2729992" y="1521743"/>
                  <a:pt x="2645949" y="1521743"/>
                </a:cubicBezTo>
                <a:lnTo>
                  <a:pt x="152174" y="1521743"/>
                </a:lnTo>
                <a:cubicBezTo>
                  <a:pt x="68131" y="1521743"/>
                  <a:pt x="0" y="1453612"/>
                  <a:pt x="0" y="1369569"/>
                </a:cubicBezTo>
                <a:lnTo>
                  <a:pt x="0" y="152174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670" tIns="73145" rIns="82670" bIns="73145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</a:t>
            </a:r>
            <a:r>
              <a:rPr lang="ru-RU" sz="16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- 3 393 единицы.</a:t>
            </a:r>
          </a:p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с полным участием иностранного капитала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- 2 047 единиц (60,3%)</a:t>
            </a:r>
            <a:endPara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07223" y="4392355"/>
            <a:ext cx="3132000" cy="1656000"/>
          </a:xfrm>
          <a:custGeom>
            <a:avLst/>
            <a:gdLst>
              <a:gd name="connsiteX0" fmla="*/ 0 w 2798123"/>
              <a:gd name="connsiteY0" fmla="*/ 152174 h 1521743"/>
              <a:gd name="connsiteX1" fmla="*/ 152174 w 2798123"/>
              <a:gd name="connsiteY1" fmla="*/ 0 h 1521743"/>
              <a:gd name="connsiteX2" fmla="*/ 2645949 w 2798123"/>
              <a:gd name="connsiteY2" fmla="*/ 0 h 1521743"/>
              <a:gd name="connsiteX3" fmla="*/ 2798123 w 2798123"/>
              <a:gd name="connsiteY3" fmla="*/ 152174 h 1521743"/>
              <a:gd name="connsiteX4" fmla="*/ 2798123 w 2798123"/>
              <a:gd name="connsiteY4" fmla="*/ 1369569 h 1521743"/>
              <a:gd name="connsiteX5" fmla="*/ 2645949 w 2798123"/>
              <a:gd name="connsiteY5" fmla="*/ 1521743 h 1521743"/>
              <a:gd name="connsiteX6" fmla="*/ 152174 w 2798123"/>
              <a:gd name="connsiteY6" fmla="*/ 1521743 h 1521743"/>
              <a:gd name="connsiteX7" fmla="*/ 0 w 2798123"/>
              <a:gd name="connsiteY7" fmla="*/ 1369569 h 1521743"/>
              <a:gd name="connsiteX8" fmla="*/ 0 w 2798123"/>
              <a:gd name="connsiteY8" fmla="*/ 152174 h 152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8123" h="1521743">
                <a:moveTo>
                  <a:pt x="0" y="152174"/>
                </a:moveTo>
                <a:cubicBezTo>
                  <a:pt x="0" y="68131"/>
                  <a:pt x="68131" y="0"/>
                  <a:pt x="152174" y="0"/>
                </a:cubicBezTo>
                <a:lnTo>
                  <a:pt x="2645949" y="0"/>
                </a:lnTo>
                <a:cubicBezTo>
                  <a:pt x="2729992" y="0"/>
                  <a:pt x="2798123" y="68131"/>
                  <a:pt x="2798123" y="152174"/>
                </a:cubicBezTo>
                <a:lnTo>
                  <a:pt x="2798123" y="1369569"/>
                </a:lnTo>
                <a:cubicBezTo>
                  <a:pt x="2798123" y="1453612"/>
                  <a:pt x="2729992" y="1521743"/>
                  <a:pt x="2645949" y="1521743"/>
                </a:cubicBezTo>
                <a:lnTo>
                  <a:pt x="152174" y="1521743"/>
                </a:lnTo>
                <a:cubicBezTo>
                  <a:pt x="68131" y="1521743"/>
                  <a:pt x="0" y="1453612"/>
                  <a:pt x="0" y="1369569"/>
                </a:cubicBezTo>
                <a:lnTo>
                  <a:pt x="0" y="152174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670" tIns="73145" rIns="82670" bIns="73145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Ежеквартальные сводные итоги</a:t>
            </a:r>
          </a:p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16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Сборник «Деятельность предприятий с иностранными инвестициями в КР»</a:t>
            </a:r>
            <a:endParaRPr lang="ru-RU" sz="1600" kern="1200" dirty="0"/>
          </a:p>
        </p:txBody>
      </p:sp>
      <p:sp>
        <p:nvSpPr>
          <p:cNvPr id="11" name="Полилиния 10"/>
          <p:cNvSpPr/>
          <p:nvPr/>
        </p:nvSpPr>
        <p:spPr>
          <a:xfrm>
            <a:off x="8128644" y="866899"/>
            <a:ext cx="3531579" cy="5438897"/>
          </a:xfrm>
          <a:custGeom>
            <a:avLst/>
            <a:gdLst>
              <a:gd name="connsiteX0" fmla="*/ 0 w 3497654"/>
              <a:gd name="connsiteY0" fmla="*/ 349765 h 5047013"/>
              <a:gd name="connsiteX1" fmla="*/ 349765 w 3497654"/>
              <a:gd name="connsiteY1" fmla="*/ 0 h 5047013"/>
              <a:gd name="connsiteX2" fmla="*/ 3147889 w 3497654"/>
              <a:gd name="connsiteY2" fmla="*/ 0 h 5047013"/>
              <a:gd name="connsiteX3" fmla="*/ 3497654 w 3497654"/>
              <a:gd name="connsiteY3" fmla="*/ 349765 h 5047013"/>
              <a:gd name="connsiteX4" fmla="*/ 3497654 w 3497654"/>
              <a:gd name="connsiteY4" fmla="*/ 4697248 h 5047013"/>
              <a:gd name="connsiteX5" fmla="*/ 3147889 w 3497654"/>
              <a:gd name="connsiteY5" fmla="*/ 5047013 h 5047013"/>
              <a:gd name="connsiteX6" fmla="*/ 349765 w 3497654"/>
              <a:gd name="connsiteY6" fmla="*/ 5047013 h 5047013"/>
              <a:gd name="connsiteX7" fmla="*/ 0 w 3497654"/>
              <a:gd name="connsiteY7" fmla="*/ 4697248 h 5047013"/>
              <a:gd name="connsiteX8" fmla="*/ 0 w 3497654"/>
              <a:gd name="connsiteY8" fmla="*/ 349765 h 504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7654" h="5047013">
                <a:moveTo>
                  <a:pt x="0" y="349765"/>
                </a:moveTo>
                <a:cubicBezTo>
                  <a:pt x="0" y="156595"/>
                  <a:pt x="156595" y="0"/>
                  <a:pt x="349765" y="0"/>
                </a:cubicBezTo>
                <a:lnTo>
                  <a:pt x="3147889" y="0"/>
                </a:lnTo>
                <a:cubicBezTo>
                  <a:pt x="3341059" y="0"/>
                  <a:pt x="3497654" y="156595"/>
                  <a:pt x="3497654" y="349765"/>
                </a:cubicBezTo>
                <a:lnTo>
                  <a:pt x="3497654" y="4697248"/>
                </a:lnTo>
                <a:cubicBezTo>
                  <a:pt x="3497654" y="4890418"/>
                  <a:pt x="3341059" y="5047013"/>
                  <a:pt x="3147889" y="5047013"/>
                </a:cubicBezTo>
                <a:lnTo>
                  <a:pt x="349765" y="5047013"/>
                </a:lnTo>
                <a:cubicBezTo>
                  <a:pt x="156595" y="5047013"/>
                  <a:pt x="0" y="4890418"/>
                  <a:pt x="0" y="4697248"/>
                </a:cubicBezTo>
                <a:lnTo>
                  <a:pt x="0" y="349765"/>
                </a:lnTo>
                <a:close/>
              </a:path>
            </a:pathLst>
          </a:custGeom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0" tIns="95250" rIns="95250" bIns="362816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ru-RU" sz="25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свободных экономических зон (СЭЗ) 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8328433" y="2500160"/>
            <a:ext cx="3204000" cy="1728000"/>
          </a:xfrm>
          <a:custGeom>
            <a:avLst/>
            <a:gdLst>
              <a:gd name="connsiteX0" fmla="*/ 0 w 2798123"/>
              <a:gd name="connsiteY0" fmla="*/ 152174 h 1521743"/>
              <a:gd name="connsiteX1" fmla="*/ 152174 w 2798123"/>
              <a:gd name="connsiteY1" fmla="*/ 0 h 1521743"/>
              <a:gd name="connsiteX2" fmla="*/ 2645949 w 2798123"/>
              <a:gd name="connsiteY2" fmla="*/ 0 h 1521743"/>
              <a:gd name="connsiteX3" fmla="*/ 2798123 w 2798123"/>
              <a:gd name="connsiteY3" fmla="*/ 152174 h 1521743"/>
              <a:gd name="connsiteX4" fmla="*/ 2798123 w 2798123"/>
              <a:gd name="connsiteY4" fmla="*/ 1369569 h 1521743"/>
              <a:gd name="connsiteX5" fmla="*/ 2645949 w 2798123"/>
              <a:gd name="connsiteY5" fmla="*/ 1521743 h 1521743"/>
              <a:gd name="connsiteX6" fmla="*/ 152174 w 2798123"/>
              <a:gd name="connsiteY6" fmla="*/ 1521743 h 1521743"/>
              <a:gd name="connsiteX7" fmla="*/ 0 w 2798123"/>
              <a:gd name="connsiteY7" fmla="*/ 1369569 h 1521743"/>
              <a:gd name="connsiteX8" fmla="*/ 0 w 2798123"/>
              <a:gd name="connsiteY8" fmla="*/ 152174 h 152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8123" h="1521743">
                <a:moveTo>
                  <a:pt x="0" y="152174"/>
                </a:moveTo>
                <a:cubicBezTo>
                  <a:pt x="0" y="68131"/>
                  <a:pt x="68131" y="0"/>
                  <a:pt x="152174" y="0"/>
                </a:cubicBezTo>
                <a:lnTo>
                  <a:pt x="2645949" y="0"/>
                </a:lnTo>
                <a:cubicBezTo>
                  <a:pt x="2729992" y="0"/>
                  <a:pt x="2798123" y="68131"/>
                  <a:pt x="2798123" y="152174"/>
                </a:cubicBezTo>
                <a:lnTo>
                  <a:pt x="2798123" y="1369569"/>
                </a:lnTo>
                <a:cubicBezTo>
                  <a:pt x="2798123" y="1453612"/>
                  <a:pt x="2729992" y="1521743"/>
                  <a:pt x="2645949" y="1521743"/>
                </a:cubicBezTo>
                <a:lnTo>
                  <a:pt x="152174" y="1521743"/>
                </a:lnTo>
                <a:cubicBezTo>
                  <a:pt x="68131" y="1521743"/>
                  <a:pt x="0" y="1453612"/>
                  <a:pt x="0" y="1369569"/>
                </a:cubicBezTo>
                <a:lnTo>
                  <a:pt x="0" y="152174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670" tIns="73145" rIns="82670" bIns="73145" numCol="1" spcCol="1270" anchor="ctr" anchorCtr="0">
            <a:no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СЭЗ «Каракол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- 14 предприятий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СЭЗ «Нарын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- 24 предприятий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СЭЗ «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Маймак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- 2 предприятия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СЭЗ «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Лейлек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 предприятия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СЭЗ «Бишкек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- 192 предприятия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8364433" y="4392355"/>
            <a:ext cx="3132000" cy="1656000"/>
          </a:xfrm>
          <a:custGeom>
            <a:avLst/>
            <a:gdLst>
              <a:gd name="connsiteX0" fmla="*/ 0 w 2798123"/>
              <a:gd name="connsiteY0" fmla="*/ 152174 h 1521743"/>
              <a:gd name="connsiteX1" fmla="*/ 152174 w 2798123"/>
              <a:gd name="connsiteY1" fmla="*/ 0 h 1521743"/>
              <a:gd name="connsiteX2" fmla="*/ 2645949 w 2798123"/>
              <a:gd name="connsiteY2" fmla="*/ 0 h 1521743"/>
              <a:gd name="connsiteX3" fmla="*/ 2798123 w 2798123"/>
              <a:gd name="connsiteY3" fmla="*/ 152174 h 1521743"/>
              <a:gd name="connsiteX4" fmla="*/ 2798123 w 2798123"/>
              <a:gd name="connsiteY4" fmla="*/ 1369569 h 1521743"/>
              <a:gd name="connsiteX5" fmla="*/ 2645949 w 2798123"/>
              <a:gd name="connsiteY5" fmla="*/ 1521743 h 1521743"/>
              <a:gd name="connsiteX6" fmla="*/ 152174 w 2798123"/>
              <a:gd name="connsiteY6" fmla="*/ 1521743 h 1521743"/>
              <a:gd name="connsiteX7" fmla="*/ 0 w 2798123"/>
              <a:gd name="connsiteY7" fmla="*/ 1369569 h 1521743"/>
              <a:gd name="connsiteX8" fmla="*/ 0 w 2798123"/>
              <a:gd name="connsiteY8" fmla="*/ 152174 h 152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8123" h="1521743">
                <a:moveTo>
                  <a:pt x="0" y="152174"/>
                </a:moveTo>
                <a:cubicBezTo>
                  <a:pt x="0" y="68131"/>
                  <a:pt x="68131" y="0"/>
                  <a:pt x="152174" y="0"/>
                </a:cubicBezTo>
                <a:lnTo>
                  <a:pt x="2645949" y="0"/>
                </a:lnTo>
                <a:cubicBezTo>
                  <a:pt x="2729992" y="0"/>
                  <a:pt x="2798123" y="68131"/>
                  <a:pt x="2798123" y="152174"/>
                </a:cubicBezTo>
                <a:lnTo>
                  <a:pt x="2798123" y="1369569"/>
                </a:lnTo>
                <a:cubicBezTo>
                  <a:pt x="2798123" y="1453612"/>
                  <a:pt x="2729992" y="1521743"/>
                  <a:pt x="2645949" y="1521743"/>
                </a:cubicBezTo>
                <a:lnTo>
                  <a:pt x="152174" y="1521743"/>
                </a:lnTo>
                <a:cubicBezTo>
                  <a:pt x="68131" y="1521743"/>
                  <a:pt x="0" y="1453612"/>
                  <a:pt x="0" y="1369569"/>
                </a:cubicBezTo>
                <a:lnTo>
                  <a:pt x="0" y="152174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670" tIns="73145" rIns="82670" bIns="73145" numCol="1" spcCol="1270" anchor="ctr" anchorCtr="0">
            <a:noAutofit/>
          </a:bodyPr>
          <a:lstStyle/>
          <a:p>
            <a:pPr marL="285750" lvl="0" indent="-28575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altLang="ru-RU" sz="16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Ежеквартальные сводные итоги</a:t>
            </a:r>
          </a:p>
          <a:p>
            <a:pPr marL="285750" lvl="0" indent="-28575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запросам</a:t>
            </a:r>
            <a:endParaRPr lang="ru-RU" sz="1600" kern="1200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3481" y="182398"/>
            <a:ext cx="11211834" cy="534561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ru-RU" alt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предпринимательства</a:t>
            </a:r>
            <a:endParaRPr lang="en-AU" alt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0467" y="6355694"/>
            <a:ext cx="252813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87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824753" y="1075765"/>
          <a:ext cx="6382871" cy="5370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/>
          </p:nvPr>
        </p:nvGraphicFramePr>
        <p:xfrm>
          <a:off x="7490012" y="1048872"/>
          <a:ext cx="4047566" cy="5244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12715" y="190005"/>
            <a:ext cx="9432325" cy="627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государственных финансов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0467" y="6355694"/>
            <a:ext cx="252813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115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621" y="975680"/>
            <a:ext cx="10107706" cy="628103"/>
          </a:xfrm>
        </p:spPr>
        <p:txBody>
          <a:bodyPr>
            <a:normAutofit/>
          </a:bodyPr>
          <a:lstStyle/>
          <a:p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Источники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Административные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данные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621" y="1785738"/>
            <a:ext cx="10466294" cy="2263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Статистика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государственного бюджета формируется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 основе отчета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«Об исполнении государственного бюджета», представляемого Центральным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казначейством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Министерства финансов Кыргызской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Республики с месячной и годовой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периодичностью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95621" y="257231"/>
            <a:ext cx="9432325" cy="627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государственного бюджета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5621" y="4231441"/>
            <a:ext cx="104662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Нацстатком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осуществляет: Проверку данных; разработка сводных данных; расчет производных показателей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(в % к ВВП,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% к итогу и др.)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ведение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базы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данных, подготовка аналитического материала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0467" y="6355694"/>
            <a:ext cx="252813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9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234" y="318632"/>
            <a:ext cx="10150098" cy="704258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Методологические аспекты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2922" y="1084880"/>
            <a:ext cx="11021878" cy="529051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Данные охватывают: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Поступления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денежных средств от операционной деятельности (доходы),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включая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налоговые поступления, взносы/отчисления на социальные нужды, гранты и неналоговые поступления. В доходной части в неналоговых поступлениях также отражаются внебюджетные (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специальные) средства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бюджетных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организаций;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Выплаты денежных средств для проведения операционной деятельности (расходы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Потоки денежных средств в связи с вложениями в нефинансовые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активы: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приобретение и продажа нефинансовых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активов;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Потоки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денежных средств в связи с операциями по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финансированию: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чистое приобретение финансовых активов и чистое принятие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обязательств.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0467" y="6355694"/>
            <a:ext cx="252813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26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234" y="318632"/>
            <a:ext cx="10150098" cy="704258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Методологические аспекты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2922" y="1084881"/>
            <a:ext cx="11021878" cy="5092082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Учет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и отчетность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осуществляется в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соответствии с Руководством МВФ по статистике государственных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финансов 2001г., с использованием:</a:t>
            </a:r>
          </a:p>
          <a:p>
            <a:pPr algn="just">
              <a:buFontTx/>
              <a:buChar char="-"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классификации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доходов бюджета, </a:t>
            </a:r>
            <a:endParaRPr lang="ru-RU" sz="27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классификации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расходов по функциям органов государственного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управления,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экономическая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расходов,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административная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классификация органов управления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Данные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охватывают только бюджетные учреждения. Операции внебюджетных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и по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программе социального обеспечения (Социальный фонд) не включаются в данные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Финансовый год идентичен календарному году.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учете используется кассовый метод.</a:t>
            </a:r>
          </a:p>
        </p:txBody>
      </p:sp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47919" y="6355694"/>
            <a:ext cx="355362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883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/>
          </p:nvPr>
        </p:nvGraphicFramePr>
        <p:xfrm>
          <a:off x="821410" y="681925"/>
          <a:ext cx="10895309" cy="5672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47919" y="6355694"/>
            <a:ext cx="355362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12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 txBox="1">
            <a:spLocks noGrp="1"/>
          </p:cNvSpPr>
          <p:nvPr/>
        </p:nvSpPr>
        <p:spPr bwMode="auto">
          <a:xfrm>
            <a:off x="8294688" y="6203950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8764" y="61915"/>
            <a:ext cx="10937174" cy="588962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государственного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Кыргызской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 rot="-5400000">
            <a:off x="5039520" y="1812133"/>
            <a:ext cx="1571625" cy="2090737"/>
          </a:xfrm>
          <a:prstGeom prst="upDownArrowCallout">
            <a:avLst>
              <a:gd name="adj1" fmla="val 25000"/>
              <a:gd name="adj2" fmla="val 25000"/>
              <a:gd name="adj3" fmla="val 16931"/>
              <a:gd name="adj4" fmla="val 50000"/>
            </a:avLst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БЮДЖЕТ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703764" y="857250"/>
            <a:ext cx="2338387" cy="1143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в расчете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 1 человека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23 121 сом</a:t>
            </a:r>
            <a:endParaRPr lang="ru-RU" altLang="ru-RU" sz="1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702175" y="3776663"/>
            <a:ext cx="2338388" cy="1181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в расчете на 1 человека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26 120</a:t>
            </a:r>
            <a:r>
              <a:rPr lang="en-US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сомов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ru-RU" altLang="ru-RU" sz="1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 rot="10800000">
            <a:off x="3810621" y="768365"/>
            <a:ext cx="701675" cy="5688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solidFill>
              <a:srgbClr val="002060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alt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152 139,9 </a:t>
            </a:r>
            <a:r>
              <a:rPr lang="ru-RU" altLang="ru-RU" sz="2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млн. сомов</a:t>
            </a:r>
            <a:endParaRPr lang="ru-RU" altLang="ru-RU" sz="22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 rot="10800000">
            <a:off x="7339761" y="799314"/>
            <a:ext cx="701675" cy="568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>
                <a:latin typeface="Times New Roman" panose="02020603050405020304" pitchFamily="18" charset="0"/>
              </a:rPr>
              <a:t>Расходы бюджета </a:t>
            </a:r>
            <a:r>
              <a:rPr lang="ru-RU" altLang="ru-RU" sz="2200" b="1" dirty="0" smtClean="0">
                <a:latin typeface="Times New Roman" panose="02020603050405020304" pitchFamily="18" charset="0"/>
              </a:rPr>
              <a:t>171 873,9 </a:t>
            </a:r>
            <a:r>
              <a:rPr lang="ru-RU" altLang="ru-RU" sz="2200" b="1" dirty="0">
                <a:latin typeface="Times New Roman" panose="02020603050405020304" pitchFamily="18" charset="0"/>
              </a:rPr>
              <a:t>млн. сомов</a:t>
            </a: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850773" y="908050"/>
            <a:ext cx="2794125" cy="1152525"/>
          </a:xfrm>
          <a:prstGeom prst="homePlate">
            <a:avLst>
              <a:gd name="adj" fmla="val 39047"/>
            </a:avLst>
          </a:prstGeom>
          <a:solidFill>
            <a:schemeClr val="accent5">
              <a:lumMod val="75000"/>
            </a:schemeClr>
          </a:solidFill>
          <a:ln w="1587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Налоговые доходы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106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929,2 млн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сомов </a:t>
            </a:r>
            <a:b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(70,3% к итогу)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850773" y="4632325"/>
            <a:ext cx="2830637" cy="1571625"/>
          </a:xfrm>
          <a:prstGeom prst="homePlate">
            <a:avLst>
              <a:gd name="adj" fmla="val 41329"/>
            </a:avLst>
          </a:prstGeom>
          <a:solidFill>
            <a:schemeClr val="accent5">
              <a:lumMod val="75000"/>
            </a:schemeClr>
          </a:solidFill>
          <a:ln w="19050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Доходы от продажи нефинансовых активов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88,8</a:t>
            </a:r>
            <a:r>
              <a:rPr lang="en-US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млн</a:t>
            </a: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сомов</a:t>
            </a:r>
            <a:b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(0,1% к итогу)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850773" y="2122486"/>
            <a:ext cx="2795713" cy="1150938"/>
          </a:xfrm>
          <a:prstGeom prst="homePlate">
            <a:avLst>
              <a:gd name="adj" fmla="val 38509"/>
            </a:avLst>
          </a:prstGeom>
          <a:solidFill>
            <a:schemeClr val="accent5">
              <a:lumMod val="75000"/>
            </a:schemeClr>
          </a:solidFill>
          <a:ln w="1587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Неналоговые доходы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33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303,8 млн</a:t>
            </a: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сомов</a:t>
            </a:r>
            <a:b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(21,9% к итогу)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 rot="10800000">
            <a:off x="8200704" y="797061"/>
            <a:ext cx="3240000" cy="612000"/>
          </a:xfrm>
          <a:prstGeom prst="homePlate">
            <a:avLst>
              <a:gd name="adj" fmla="val 133628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wrap="none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Образование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42 345,6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(24,6% к итогу)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8" name="AutoShape 17"/>
          <p:cNvSpPr>
            <a:spLocks noChangeArrowheads="1"/>
          </p:cNvSpPr>
          <p:nvPr/>
        </p:nvSpPr>
        <p:spPr bwMode="auto">
          <a:xfrm rot="10800000">
            <a:off x="8200704" y="2962124"/>
            <a:ext cx="3240000" cy="612000"/>
          </a:xfrm>
          <a:prstGeom prst="homePlate">
            <a:avLst>
              <a:gd name="adj" fmla="val 102690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Оборона и правопорядок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21 420,9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(12,5%)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9" name="AutoShape 18"/>
          <p:cNvSpPr>
            <a:spLocks noChangeArrowheads="1"/>
          </p:cNvSpPr>
          <p:nvPr/>
        </p:nvSpPr>
        <p:spPr bwMode="auto">
          <a:xfrm rot="10800000">
            <a:off x="8200704" y="1497562"/>
            <a:ext cx="3240000" cy="612000"/>
          </a:xfrm>
          <a:prstGeom prst="homePlate">
            <a:avLst>
              <a:gd name="adj" fmla="val 116688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wrap="none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Социальная защита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34 376,5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(20,0%)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0" name="AutoShape 19"/>
          <p:cNvSpPr>
            <a:spLocks noChangeArrowheads="1"/>
          </p:cNvSpPr>
          <p:nvPr/>
        </p:nvSpPr>
        <p:spPr bwMode="auto">
          <a:xfrm rot="10800000">
            <a:off x="8195938" y="3705532"/>
            <a:ext cx="3240000" cy="612000"/>
          </a:xfrm>
          <a:prstGeom prst="homePlate">
            <a:avLst>
              <a:gd name="adj" fmla="val 120941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Государственные службы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22 839,8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(13,3%)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1" name="AutoShape 20"/>
          <p:cNvSpPr>
            <a:spLocks noChangeArrowheads="1"/>
          </p:cNvSpPr>
          <p:nvPr/>
        </p:nvSpPr>
        <p:spPr bwMode="auto">
          <a:xfrm rot="10800000">
            <a:off x="8200704" y="4405086"/>
            <a:ext cx="3240000" cy="612000"/>
          </a:xfrm>
          <a:prstGeom prst="homePlate">
            <a:avLst>
              <a:gd name="adj" fmla="val 120933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wrap="none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Здравоохранение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18 782,1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(10,9%)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2" name="AutoShape 21"/>
          <p:cNvSpPr>
            <a:spLocks noChangeArrowheads="1"/>
          </p:cNvSpPr>
          <p:nvPr/>
        </p:nvSpPr>
        <p:spPr bwMode="auto">
          <a:xfrm rot="10800000">
            <a:off x="8200704" y="2224691"/>
            <a:ext cx="3240000" cy="612000"/>
          </a:xfrm>
          <a:prstGeom prst="homePlate">
            <a:avLst>
              <a:gd name="adj" fmla="val 116753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wrap="none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Экономические вопросы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16 053,3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(9,3%)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3" name="AutoShape 22"/>
          <p:cNvSpPr>
            <a:spLocks noChangeArrowheads="1"/>
          </p:cNvSpPr>
          <p:nvPr/>
        </p:nvSpPr>
        <p:spPr bwMode="auto">
          <a:xfrm rot="10800000">
            <a:off x="8195938" y="5844364"/>
            <a:ext cx="3240000" cy="612000"/>
          </a:xfrm>
          <a:prstGeom prst="homePlate">
            <a:avLst>
              <a:gd name="adj" fmla="val 120554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wrap="none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Прочие расходы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15 413,1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(9,0%)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4" name="AutoShape 11"/>
          <p:cNvSpPr>
            <a:spLocks noChangeArrowheads="1"/>
          </p:cNvSpPr>
          <p:nvPr/>
        </p:nvSpPr>
        <p:spPr bwMode="auto">
          <a:xfrm>
            <a:off x="849185" y="3377406"/>
            <a:ext cx="2795713" cy="1150937"/>
          </a:xfrm>
          <a:prstGeom prst="homePlate">
            <a:avLst>
              <a:gd name="adj" fmla="val 38509"/>
            </a:avLst>
          </a:prstGeom>
          <a:solidFill>
            <a:schemeClr val="accent5">
              <a:lumMod val="75000"/>
            </a:schemeClr>
          </a:solidFill>
          <a:ln w="1587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Официальные трансферты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11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818,1 млн</a:t>
            </a: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сомов </a:t>
            </a:r>
            <a:b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(7,8%)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5" name="AutoShape 22"/>
          <p:cNvSpPr>
            <a:spLocks noChangeArrowheads="1"/>
          </p:cNvSpPr>
          <p:nvPr/>
        </p:nvSpPr>
        <p:spPr bwMode="auto">
          <a:xfrm rot="10800000">
            <a:off x="8195938" y="5143467"/>
            <a:ext cx="3240000" cy="612000"/>
          </a:xfrm>
          <a:prstGeom prst="homePlate">
            <a:avLst>
              <a:gd name="adj" fmla="val 116755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ot="10800000" wrap="none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Охрана окружающей среды</a:t>
            </a:r>
            <a:b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642,7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сомов (0,4%)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6" name="Rectangle 6"/>
          <p:cNvSpPr>
            <a:spLocks noChangeArrowheads="1"/>
          </p:cNvSpPr>
          <p:nvPr/>
        </p:nvSpPr>
        <p:spPr bwMode="auto">
          <a:xfrm>
            <a:off x="4703764" y="5129213"/>
            <a:ext cx="2338387" cy="1371600"/>
          </a:xfrm>
          <a:prstGeom prst="rect">
            <a:avLst/>
          </a:prstGeom>
          <a:solidFill>
            <a:srgbClr val="FF5050"/>
          </a:solidFill>
          <a:ln w="19050">
            <a:solidFill>
              <a:srgbClr val="FF505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денежных средств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6 149,3 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млн. сомов</a:t>
            </a:r>
          </a:p>
        </p:txBody>
      </p:sp>
      <p:sp>
        <p:nvSpPr>
          <p:cNvPr id="2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89191" y="6355694"/>
            <a:ext cx="314090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fld id="{95D7CAF3-2125-4B22-906D-DAF67BAEC5E3}" type="slidenum">
              <a:rPr lang="ru-RU" sz="9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944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983" y="175120"/>
            <a:ext cx="6785759" cy="858557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Приоритеты для развития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3387" y="1368425"/>
            <a:ext cx="10699377" cy="4556125"/>
          </a:xfrm>
        </p:spPr>
        <p:txBody>
          <a:bodyPr/>
          <a:lstStyle/>
          <a:p>
            <a:pPr algn="just">
              <a:lnSpc>
                <a:spcPct val="10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настоящее время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Нацстатком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совместно с ГВЦ осуществляет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работы по переходу на электронную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отчетность (по статистике финансов - 5 форм). 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Ведутся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работы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использованию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статистических целях первичных административных данных, в частности налоговых деклараций (Государственной налоговой службы), характеризующих финансово-хозяйственную деятельность хозяйствующих субъектов, и их адаптация к методологии статистики финансов.</a:t>
            </a:r>
          </a:p>
        </p:txBody>
      </p:sp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99193" y="6355694"/>
            <a:ext cx="304087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26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8834" y="2431431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74435" y="6355694"/>
            <a:ext cx="328846" cy="365125"/>
          </a:xfrm>
        </p:spPr>
        <p:txBody>
          <a:bodyPr/>
          <a:lstStyle/>
          <a:p>
            <a:r>
              <a:rPr lang="ru-RU" sz="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03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1333</Words>
  <Application>Microsoft Office PowerPoint</Application>
  <PresentationFormat>Широкоэкранный</PresentationFormat>
  <Paragraphs>235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Тема Office</vt:lpstr>
      <vt:lpstr>Статистика финансов</vt:lpstr>
      <vt:lpstr>Презентация PowerPoint</vt:lpstr>
      <vt:lpstr>Предприятия реального сектора</vt:lpstr>
      <vt:lpstr>Финансовый сектор - Сфера экономики, связанная с предоставлением услуг финансового                                                             посредничества, страхования, инвестиционных и биржевых операций</vt:lpstr>
      <vt:lpstr>Презентация PowerPoint</vt:lpstr>
      <vt:lpstr>Статистика предпринимательства</vt:lpstr>
      <vt:lpstr>Презентация PowerPoint</vt:lpstr>
      <vt:lpstr>Источники данных: Административные данные</vt:lpstr>
      <vt:lpstr>Методологические аспекты</vt:lpstr>
      <vt:lpstr>Методологические аспекты</vt:lpstr>
      <vt:lpstr>Презентация PowerPoint</vt:lpstr>
      <vt:lpstr>Основные параметры государственного бюджета Кыргызской Республики в 2020 году</vt:lpstr>
      <vt:lpstr>Приоритеты для развития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государственных финансов</dc:title>
  <dc:creator>Abdrahmanova</dc:creator>
  <cp:lastModifiedBy>Abdrahmanova</cp:lastModifiedBy>
  <cp:revision>85</cp:revision>
  <dcterms:created xsi:type="dcterms:W3CDTF">2020-01-23T07:18:44Z</dcterms:created>
  <dcterms:modified xsi:type="dcterms:W3CDTF">2021-10-21T10:43:29Z</dcterms:modified>
</cp:coreProperties>
</file>