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27"/>
  </p:notesMasterIdLst>
  <p:handoutMasterIdLst>
    <p:handoutMasterId r:id="rId28"/>
  </p:handoutMasterIdLst>
  <p:sldIdLst>
    <p:sldId id="392" r:id="rId3"/>
    <p:sldId id="319" r:id="rId4"/>
    <p:sldId id="333" r:id="rId5"/>
    <p:sldId id="320" r:id="rId6"/>
    <p:sldId id="334" r:id="rId7"/>
    <p:sldId id="307" r:id="rId8"/>
    <p:sldId id="314" r:id="rId9"/>
    <p:sldId id="387" r:id="rId10"/>
    <p:sldId id="397" r:id="rId11"/>
    <p:sldId id="354" r:id="rId12"/>
    <p:sldId id="395" r:id="rId13"/>
    <p:sldId id="356" r:id="rId14"/>
    <p:sldId id="388" r:id="rId15"/>
    <p:sldId id="359" r:id="rId16"/>
    <p:sldId id="390" r:id="rId17"/>
    <p:sldId id="364" r:id="rId18"/>
    <p:sldId id="400" r:id="rId19"/>
    <p:sldId id="367" r:id="rId20"/>
    <p:sldId id="401" r:id="rId21"/>
    <p:sldId id="398" r:id="rId22"/>
    <p:sldId id="402" r:id="rId23"/>
    <p:sldId id="399" r:id="rId24"/>
    <p:sldId id="403" r:id="rId25"/>
    <p:sldId id="385" r:id="rId26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60CBE0"/>
    <a:srgbClr val="645EE2"/>
    <a:srgbClr val="615AE6"/>
    <a:srgbClr val="FFCC66"/>
    <a:srgbClr val="699AD5"/>
    <a:srgbClr val="6075E0"/>
    <a:srgbClr val="0D1553"/>
    <a:srgbClr val="E29764"/>
    <a:srgbClr val="80B8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58" autoAdjust="0"/>
  </p:normalViewPr>
  <p:slideViewPr>
    <p:cSldViewPr>
      <p:cViewPr>
        <p:scale>
          <a:sx n="91" d="100"/>
          <a:sy n="91" d="100"/>
        </p:scale>
        <p:origin x="-221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!!!\&#1075;&#1088;&#1072;&#1092;&#1080;&#1082;&#1080;%20&#1076;&#1083;&#1103;%20&#1087;&#1088;&#1077;&#1079;&#1077;&#1085;&#1090;&#1072;&#1094;&#1080;&#1080;%20&#1052;&#1048;&#1050;&#1054;201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!!!\&#1075;&#1088;&#1072;&#1092;&#1080;&#1082;&#1080;%20&#1076;&#1083;&#1103;%20&#1087;&#1088;&#1077;&#1079;&#1077;&#1085;&#1090;&#1072;&#1094;&#1080;&#1080;%20&#1052;&#1048;&#1050;&#1054;2014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!\!&#1055;&#1088;&#1077;&#1079;&#1077;&#1085;&#1090;&#1072;&#1094;&#1080;&#1103;%20&#1052;&#1048;&#1050;&#1048;2014\MICS2014%20&#1055;&#1088;&#1077;&#1079;&#1077;&#1085;&#1090;&#1072;&#1094;&#1080;&#1080;%20&#1075;.&#1041;&#1080;&#1096;&#1082;&#1077;&#1082;\&#1075;&#1088;&#1072;&#1092;&#1080;&#1082;&#1080;%20&#1076;&#1083;&#1103;%20&#1087;&#1088;&#1077;&#1079;&#1077;&#1085;&#1090;&#1072;&#1094;&#1080;&#1080;%20&#1052;&#1048;&#1050;&#1054;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354017674396198E-2"/>
          <c:y val="1.6557833288080383E-2"/>
          <c:w val="0.66613234007513766"/>
          <c:h val="0.868443711427963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Не улучшенный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smtClean="0"/>
                      <a:t>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998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Город</c:v>
                </c:pt>
                <c:pt idx="1">
                  <c:v>Село</c:v>
                </c:pt>
                <c:pt idx="2">
                  <c:v>Всего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16</c:v>
                </c:pt>
                <c:pt idx="2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Улучшенный</c:v>
                </c:pt>
              </c:strCache>
            </c:strRef>
          </c:tx>
          <c:spPr>
            <a:solidFill>
              <a:srgbClr val="60CBE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615AE6"/>
              </a:solidFill>
            </c:spPr>
          </c:dPt>
          <c:dPt>
            <c:idx val="1"/>
            <c:invertIfNegative val="0"/>
            <c:bubble3D val="0"/>
            <c:spPr>
              <a:solidFill>
                <a:srgbClr val="615AE6"/>
              </a:solidFill>
            </c:spPr>
          </c:dPt>
          <c:dPt>
            <c:idx val="2"/>
            <c:invertIfNegative val="0"/>
            <c:bubble3D val="0"/>
            <c:spPr>
              <a:solidFill>
                <a:srgbClr val="615AE6"/>
              </a:solidFill>
            </c:spPr>
          </c:dPt>
          <c:dLbls>
            <c:dLbl>
              <c:idx val="0"/>
              <c:layout>
                <c:manualLayout>
                  <c:x val="-7.6452599388379073E-3"/>
                  <c:y val="1.3235845519310105E-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r>
                      <a:rPr lang="ru-RU" smtClean="0"/>
                      <a:t>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  <a:r>
                      <a:rPr lang="ru-RU" dirty="0" smtClean="0"/>
                      <a:t>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998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Город</c:v>
                </c:pt>
                <c:pt idx="1">
                  <c:v>Село</c:v>
                </c:pt>
                <c:pt idx="2">
                  <c:v>Всего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96</c:v>
                </c:pt>
                <c:pt idx="1">
                  <c:v>83</c:v>
                </c:pt>
                <c:pt idx="2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100"/>
        <c:axId val="40670208"/>
        <c:axId val="83578240"/>
      </c:barChart>
      <c:catAx>
        <c:axId val="4067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3578240"/>
        <c:crosses val="autoZero"/>
        <c:auto val="1"/>
        <c:lblAlgn val="ctr"/>
        <c:lblOffset val="100"/>
        <c:noMultiLvlLbl val="0"/>
      </c:catAx>
      <c:valAx>
        <c:axId val="835782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0670208"/>
        <c:crosses val="autoZero"/>
        <c:crossBetween val="between"/>
      </c:valAx>
      <c:spPr>
        <a:noFill/>
        <a:ln w="25388">
          <a:noFill/>
        </a:ln>
      </c:spPr>
    </c:plotArea>
    <c:legend>
      <c:legendPos val="r"/>
      <c:layout>
        <c:manualLayout>
          <c:xMode val="edge"/>
          <c:yMode val="edge"/>
          <c:x val="0.65987526788509321"/>
          <c:y val="4.3095709293022873E-2"/>
          <c:w val="0.24592658142502846"/>
          <c:h val="0.12887953176975867"/>
        </c:manualLayout>
      </c:layout>
      <c:overlay val="0"/>
      <c:txPr>
        <a:bodyPr/>
        <a:lstStyle/>
        <a:p>
          <a:pPr>
            <a:defRPr sz="1798" kern="1200" spc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15280748158635"/>
          <c:y val="3.0365650688943802E-2"/>
          <c:w val="0.67093435840382154"/>
          <c:h val="0.87568928614202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Улучшенные источники питьевой воды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8"/>
              <c:layout>
                <c:manualLayout>
                  <c:x val="0"/>
                  <c:y val="-2.76051369899489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Нарынская </c:v>
                </c:pt>
                <c:pt idx="3">
                  <c:v>Ошская </c:v>
                </c:pt>
                <c:pt idx="4">
                  <c:v>Джалал-Абадская </c:v>
                </c:pt>
                <c:pt idx="5">
                  <c:v>город Ош</c:v>
                </c:pt>
                <c:pt idx="6">
                  <c:v>Исык-Кульская </c:v>
                </c:pt>
                <c:pt idx="7">
                  <c:v>Таласская </c:v>
                </c:pt>
                <c:pt idx="8">
                  <c:v>Чуйская </c:v>
                </c:pt>
                <c:pt idx="9">
                  <c:v>город Бишкек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86.99851452044183</c:v>
                </c:pt>
                <c:pt idx="1">
                  <c:v>60.046017037648085</c:v>
                </c:pt>
                <c:pt idx="2">
                  <c:v>80.696260833497803</c:v>
                </c:pt>
                <c:pt idx="3">
                  <c:v>80.745343348025301</c:v>
                </c:pt>
                <c:pt idx="4">
                  <c:v>81.548554601284323</c:v>
                </c:pt>
                <c:pt idx="5">
                  <c:v>89.818989911020239</c:v>
                </c:pt>
                <c:pt idx="6">
                  <c:v>91.68807328843728</c:v>
                </c:pt>
                <c:pt idx="7">
                  <c:v>97.425488919293997</c:v>
                </c:pt>
                <c:pt idx="8">
                  <c:v>99.109973393662926</c:v>
                </c:pt>
                <c:pt idx="9">
                  <c:v>99.882926281129855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17589504"/>
        <c:axId val="80587584"/>
      </c:barChart>
      <c:catAx>
        <c:axId val="117589504"/>
        <c:scaling>
          <c:orientation val="minMax"/>
        </c:scaling>
        <c:delete val="0"/>
        <c:axPos val="l"/>
        <c:majorTickMark val="out"/>
        <c:minorTickMark val="none"/>
        <c:tickLblPos val="nextTo"/>
        <c:crossAx val="80587584"/>
        <c:crosses val="autoZero"/>
        <c:auto val="1"/>
        <c:lblAlgn val="ctr"/>
        <c:lblOffset val="100"/>
        <c:noMultiLvlLbl val="0"/>
      </c:catAx>
      <c:valAx>
        <c:axId val="80587584"/>
        <c:scaling>
          <c:orientation val="minMax"/>
          <c:max val="100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crossAx val="117589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359560538204134"/>
          <c:y val="4.6267087276550975E-2"/>
          <c:w val="0.70030149577027778"/>
          <c:h val="0.79994204194507235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Лист1!$C$24</c:f>
              <c:strCache>
                <c:ptCount val="1"/>
                <c:pt idx="0">
                  <c:v>Город</c:v>
                </c:pt>
              </c:strCache>
            </c:strRef>
          </c:tx>
          <c:spPr>
            <a:solidFill>
              <a:srgbClr val="645EE2"/>
            </a:solidFill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Лист1!$A$25:$A$28</c:f>
              <c:strCache>
                <c:ptCount val="4"/>
                <c:pt idx="0">
                  <c:v>Электричество</c:v>
                </c:pt>
                <c:pt idx="1">
                  <c:v>Отделанный пол</c:v>
                </c:pt>
                <c:pt idx="2">
                  <c:v>Отделанная крыша</c:v>
                </c:pt>
                <c:pt idx="3">
                  <c:v>Отделанные стены</c:v>
                </c:pt>
              </c:strCache>
            </c:strRef>
          </c:cat>
          <c:val>
            <c:numRef>
              <c:f>Лист1!$C$25:$C$28</c:f>
              <c:numCache>
                <c:formatCode>General</c:formatCode>
                <c:ptCount val="4"/>
                <c:pt idx="0">
                  <c:v>99.9</c:v>
                </c:pt>
                <c:pt idx="1">
                  <c:v>98.9</c:v>
                </c:pt>
                <c:pt idx="2">
                  <c:v>97.7</c:v>
                </c:pt>
                <c:pt idx="3">
                  <c:v>78.8</c:v>
                </c:pt>
              </c:numCache>
            </c:numRef>
          </c:val>
        </c:ser>
        <c:ser>
          <c:idx val="2"/>
          <c:order val="1"/>
          <c:tx>
            <c:strRef>
              <c:f>Лист1!$D$24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rgbClr val="60CBE0"/>
            </a:solidFill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Лист1!$A$25:$A$28</c:f>
              <c:strCache>
                <c:ptCount val="4"/>
                <c:pt idx="0">
                  <c:v>Электричество</c:v>
                </c:pt>
                <c:pt idx="1">
                  <c:v>Отделанный пол</c:v>
                </c:pt>
                <c:pt idx="2">
                  <c:v>Отделанная крыша</c:v>
                </c:pt>
                <c:pt idx="3">
                  <c:v>Отделанные стены</c:v>
                </c:pt>
              </c:strCache>
            </c:strRef>
          </c:cat>
          <c:val>
            <c:numRef>
              <c:f>Лист1!$D$25:$D$28</c:f>
              <c:numCache>
                <c:formatCode>General</c:formatCode>
                <c:ptCount val="4"/>
                <c:pt idx="0">
                  <c:v>99.7</c:v>
                </c:pt>
                <c:pt idx="1">
                  <c:v>96.4</c:v>
                </c:pt>
                <c:pt idx="2" formatCode="0.0">
                  <c:v>98</c:v>
                </c:pt>
                <c:pt idx="3">
                  <c:v>50.6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-2"/>
        <c:axId val="117853184"/>
        <c:axId val="80591040"/>
      </c:barChart>
      <c:catAx>
        <c:axId val="117853184"/>
        <c:scaling>
          <c:orientation val="minMax"/>
        </c:scaling>
        <c:delete val="0"/>
        <c:axPos val="l"/>
        <c:majorTickMark val="out"/>
        <c:minorTickMark val="none"/>
        <c:tickLblPos val="nextTo"/>
        <c:crossAx val="80591040"/>
        <c:crosses val="autoZero"/>
        <c:auto val="1"/>
        <c:lblAlgn val="ctr"/>
        <c:lblOffset val="100"/>
        <c:noMultiLvlLbl val="0"/>
      </c:catAx>
      <c:valAx>
        <c:axId val="80591040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1178531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5225243684688112"/>
          <c:y val="0.92427417689220759"/>
          <c:w val="0.30540819014723564"/>
          <c:h val="7.17575703794618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026237756955087"/>
          <c:y val="2.91871920667666E-2"/>
          <c:w val="0.60305238013666917"/>
          <c:h val="0.838865598099259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Лист1!$B$33</c:f>
              <c:strCache>
                <c:ptCount val="1"/>
                <c:pt idx="0">
                  <c:v>Город</c:v>
                </c:pt>
              </c:strCache>
            </c:strRef>
          </c:tx>
          <c:spPr>
            <a:solidFill>
              <a:srgbClr val="645EE2"/>
            </a:solidFill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Лист1!$A$34:$A$42</c:f>
              <c:strCache>
                <c:ptCount val="9"/>
                <c:pt idx="0">
                  <c:v>Радио</c:v>
                </c:pt>
                <c:pt idx="1">
                  <c:v>Телевизор</c:v>
                </c:pt>
                <c:pt idx="2">
                  <c:v>Компьютер</c:v>
                </c:pt>
                <c:pt idx="3">
                  <c:v>Стационарный телефон</c:v>
                </c:pt>
                <c:pt idx="4">
                  <c:v>Холодильник</c:v>
                </c:pt>
                <c:pt idx="5">
                  <c:v>Водогнагреватель</c:v>
                </c:pt>
                <c:pt idx="6">
                  <c:v>Стиральная машина-автомат</c:v>
                </c:pt>
                <c:pt idx="7">
                  <c:v>Ванна</c:v>
                </c:pt>
                <c:pt idx="8">
                  <c:v>Туалет в доме</c:v>
                </c:pt>
              </c:strCache>
            </c:strRef>
          </c:cat>
          <c:val>
            <c:numRef>
              <c:f>Лист1!$B$34:$B$42</c:f>
              <c:numCache>
                <c:formatCode>General</c:formatCode>
                <c:ptCount val="9"/>
                <c:pt idx="0">
                  <c:v>28.9</c:v>
                </c:pt>
                <c:pt idx="1">
                  <c:v>99.1</c:v>
                </c:pt>
                <c:pt idx="2">
                  <c:v>44.2</c:v>
                </c:pt>
                <c:pt idx="3">
                  <c:v>51.1</c:v>
                </c:pt>
                <c:pt idx="4">
                  <c:v>91.5</c:v>
                </c:pt>
                <c:pt idx="5">
                  <c:v>31.7</c:v>
                </c:pt>
                <c:pt idx="6">
                  <c:v>49.9</c:v>
                </c:pt>
                <c:pt idx="7">
                  <c:v>56.6</c:v>
                </c:pt>
                <c:pt idx="8">
                  <c:v>54.9</c:v>
                </c:pt>
              </c:numCache>
            </c:numRef>
          </c:val>
        </c:ser>
        <c:ser>
          <c:idx val="1"/>
          <c:order val="1"/>
          <c:tx>
            <c:strRef>
              <c:f>Лист1!$C$33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rgbClr val="60CBE0"/>
            </a:solidFill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Лист1!$A$34:$A$42</c:f>
              <c:strCache>
                <c:ptCount val="9"/>
                <c:pt idx="0">
                  <c:v>Радио</c:v>
                </c:pt>
                <c:pt idx="1">
                  <c:v>Телевизор</c:v>
                </c:pt>
                <c:pt idx="2">
                  <c:v>Компьютер</c:v>
                </c:pt>
                <c:pt idx="3">
                  <c:v>Стационарный телефон</c:v>
                </c:pt>
                <c:pt idx="4">
                  <c:v>Холодильник</c:v>
                </c:pt>
                <c:pt idx="5">
                  <c:v>Водогнагреватель</c:v>
                </c:pt>
                <c:pt idx="6">
                  <c:v>Стиральная машина-автомат</c:v>
                </c:pt>
                <c:pt idx="7">
                  <c:v>Ванна</c:v>
                </c:pt>
                <c:pt idx="8">
                  <c:v>Туалет в доме</c:v>
                </c:pt>
              </c:strCache>
            </c:strRef>
          </c:cat>
          <c:val>
            <c:numRef>
              <c:f>Лист1!$C$34:$C$42</c:f>
              <c:numCache>
                <c:formatCode>General</c:formatCode>
                <c:ptCount val="9"/>
                <c:pt idx="0">
                  <c:v>30.8</c:v>
                </c:pt>
                <c:pt idx="1">
                  <c:v>98.9</c:v>
                </c:pt>
                <c:pt idx="2">
                  <c:v>18.600000000000001</c:v>
                </c:pt>
                <c:pt idx="3">
                  <c:v>11.2</c:v>
                </c:pt>
                <c:pt idx="4">
                  <c:v>80.400000000000006</c:v>
                </c:pt>
                <c:pt idx="5">
                  <c:v>11.1</c:v>
                </c:pt>
                <c:pt idx="6">
                  <c:v>15.1</c:v>
                </c:pt>
                <c:pt idx="7" formatCode="0.0">
                  <c:v>6</c:v>
                </c:pt>
                <c:pt idx="8" formatCode="0.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axId val="115826688"/>
        <c:axId val="99525760"/>
      </c:barChart>
      <c:catAx>
        <c:axId val="115826688"/>
        <c:scaling>
          <c:orientation val="minMax"/>
        </c:scaling>
        <c:delete val="0"/>
        <c:axPos val="l"/>
        <c:majorTickMark val="out"/>
        <c:minorTickMark val="none"/>
        <c:tickLblPos val="nextTo"/>
        <c:crossAx val="99525760"/>
        <c:crosses val="autoZero"/>
        <c:auto val="1"/>
        <c:lblAlgn val="ctr"/>
        <c:lblOffset val="100"/>
        <c:noMultiLvlLbl val="0"/>
      </c:catAx>
      <c:valAx>
        <c:axId val="99525760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1158266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1257622468410466"/>
          <c:y val="0.93922846061669363"/>
          <c:w val="0.20572953861615689"/>
          <c:h val="6.077153938330647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964238296954908"/>
          <c:y val="4.9499652368374843E-2"/>
          <c:w val="0.89035761703045091"/>
          <c:h val="0.801164117965387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Лист1!$B$45</c:f>
              <c:strCache>
                <c:ptCount val="1"/>
                <c:pt idx="0">
                  <c:v>МИКО 2006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Лист1!$A$46:$A$49</c:f>
              <c:strCache>
                <c:ptCount val="4"/>
                <c:pt idx="0">
                  <c:v>Радио</c:v>
                </c:pt>
                <c:pt idx="1">
                  <c:v>Мобильный телефон</c:v>
                </c:pt>
                <c:pt idx="2">
                  <c:v>Стационарный телефон</c:v>
                </c:pt>
                <c:pt idx="3">
                  <c:v>Компьютер</c:v>
                </c:pt>
              </c:strCache>
            </c:strRef>
          </c:cat>
          <c:val>
            <c:numRef>
              <c:f>Лист1!$B$46:$B$49</c:f>
              <c:numCache>
                <c:formatCode>General</c:formatCode>
                <c:ptCount val="4"/>
                <c:pt idx="0">
                  <c:v>51</c:v>
                </c:pt>
                <c:pt idx="1">
                  <c:v>27</c:v>
                </c:pt>
                <c:pt idx="2">
                  <c:v>40</c:v>
                </c:pt>
                <c:pt idx="3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Лист1!$C$45</c:f>
              <c:strCache>
                <c:ptCount val="1"/>
                <c:pt idx="0">
                  <c:v>МДИКР 2012</c:v>
                </c:pt>
              </c:strCache>
            </c:strRef>
          </c:tx>
          <c:spPr>
            <a:solidFill>
              <a:srgbClr val="673D89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Лист1!$A$46:$A$49</c:f>
              <c:strCache>
                <c:ptCount val="4"/>
                <c:pt idx="0">
                  <c:v>Радио</c:v>
                </c:pt>
                <c:pt idx="1">
                  <c:v>Мобильный телефон</c:v>
                </c:pt>
                <c:pt idx="2">
                  <c:v>Стационарный телефон</c:v>
                </c:pt>
                <c:pt idx="3">
                  <c:v>Компьютер</c:v>
                </c:pt>
              </c:strCache>
            </c:strRef>
          </c:cat>
          <c:val>
            <c:numRef>
              <c:f>Лист1!$C$46:$C$49</c:f>
              <c:numCache>
                <c:formatCode>General</c:formatCode>
                <c:ptCount val="4"/>
                <c:pt idx="0">
                  <c:v>37</c:v>
                </c:pt>
                <c:pt idx="1">
                  <c:v>97</c:v>
                </c:pt>
                <c:pt idx="2">
                  <c:v>25</c:v>
                </c:pt>
                <c:pt idx="3">
                  <c:v>18</c:v>
                </c:pt>
              </c:numCache>
            </c:numRef>
          </c:val>
        </c:ser>
        <c:ser>
          <c:idx val="2"/>
          <c:order val="2"/>
          <c:tx>
            <c:strRef>
              <c:f>Лист1!$D$45</c:f>
              <c:strCache>
                <c:ptCount val="1"/>
                <c:pt idx="0">
                  <c:v>МИКО 2014</c:v>
                </c:pt>
              </c:strCache>
            </c:strRef>
          </c:tx>
          <c:spPr>
            <a:solidFill>
              <a:srgbClr val="25C7CB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Лист1!$A$46:$A$49</c:f>
              <c:strCache>
                <c:ptCount val="4"/>
                <c:pt idx="0">
                  <c:v>Радио</c:v>
                </c:pt>
                <c:pt idx="1">
                  <c:v>Мобильный телефон</c:v>
                </c:pt>
                <c:pt idx="2">
                  <c:v>Стационарный телефон</c:v>
                </c:pt>
                <c:pt idx="3">
                  <c:v>Компьютер</c:v>
                </c:pt>
              </c:strCache>
            </c:strRef>
          </c:cat>
          <c:val>
            <c:numRef>
              <c:f>Лист1!$D$46:$D$49</c:f>
              <c:numCache>
                <c:formatCode>General</c:formatCode>
                <c:ptCount val="4"/>
                <c:pt idx="0">
                  <c:v>30</c:v>
                </c:pt>
                <c:pt idx="1">
                  <c:v>98</c:v>
                </c:pt>
                <c:pt idx="2">
                  <c:v>27</c:v>
                </c:pt>
                <c:pt idx="3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16"/>
        <c:axId val="122882048"/>
        <c:axId val="67232896"/>
      </c:barChart>
      <c:catAx>
        <c:axId val="122882048"/>
        <c:scaling>
          <c:orientation val="minMax"/>
        </c:scaling>
        <c:delete val="0"/>
        <c:axPos val="b"/>
        <c:majorTickMark val="out"/>
        <c:minorTickMark val="none"/>
        <c:tickLblPos val="nextTo"/>
        <c:crossAx val="67232896"/>
        <c:crosses val="autoZero"/>
        <c:auto val="1"/>
        <c:lblAlgn val="ctr"/>
        <c:lblOffset val="100"/>
        <c:noMultiLvlLbl val="0"/>
      </c:catAx>
      <c:valAx>
        <c:axId val="67232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28820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623453829662489"/>
          <c:y val="3.1291326053377595E-2"/>
          <c:w val="0.59900603287265741"/>
          <c:h val="5.1439848977353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Лист1!$B$61</c:f>
              <c:strCache>
                <c:ptCount val="1"/>
                <c:pt idx="0">
                  <c:v>Распределение численности детей, процентов</c:v>
                </c:pt>
              </c:strCache>
            </c:strRef>
          </c:tx>
          <c:dLbls>
            <c:dLbl>
              <c:idx val="0"/>
              <c:layout>
                <c:manualLayout>
                  <c:x val="4.1666666666666664E-2"/>
                  <c:y val="-2.314814814814814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5.8333333333333369E-2"/>
                  <c:y val="4.629629629629631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4.999999999999992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3"/>
              <c:layout>
                <c:manualLayout>
                  <c:x val="-5.5555555555555525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-3.3333333333333354E-2"/>
                  <c:y val="2.777777777777771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5"/>
              <c:layout>
                <c:manualLayout>
                  <c:x val="-0.05"/>
                  <c:y val="-2.77777777777778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Лист1!$A$62:$A$67</c:f>
              <c:strCache>
                <c:ptCount val="6"/>
                <c:pt idx="0">
                  <c:v>0–5 месяцев                                                                                         </c:v>
                </c:pt>
                <c:pt idx="1">
                  <c:v>6–11 месяцев                                                                                        </c:v>
                </c:pt>
                <c:pt idx="2">
                  <c:v>12–23 месяца                                                                                        </c:v>
                </c:pt>
                <c:pt idx="3">
                  <c:v>24–35 месяцев                                                                                       </c:v>
                </c:pt>
                <c:pt idx="4">
                  <c:v>36–47 месяцев                                                                                       </c:v>
                </c:pt>
                <c:pt idx="5">
                  <c:v>48–59 месяцев                                                                                       </c:v>
                </c:pt>
              </c:strCache>
            </c:strRef>
          </c:cat>
          <c:val>
            <c:numRef>
              <c:f>Лист1!$B$62:$B$67</c:f>
              <c:numCache>
                <c:formatCode>General</c:formatCode>
                <c:ptCount val="6"/>
                <c:pt idx="0">
                  <c:v>9.9</c:v>
                </c:pt>
                <c:pt idx="1">
                  <c:v>11.7</c:v>
                </c:pt>
                <c:pt idx="2">
                  <c:v>19.2</c:v>
                </c:pt>
                <c:pt idx="3">
                  <c:v>20.5</c:v>
                </c:pt>
                <c:pt idx="4">
                  <c:v>20.2</c:v>
                </c:pt>
                <c:pt idx="5">
                  <c:v>18.5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0.65138</cdr:x>
      <cdr:y>0.17143</cdr:y>
    </cdr:from>
    <cdr:to>
      <cdr:x>0.98165</cdr:x>
      <cdr:y>0.88572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10200" y="914400"/>
          <a:ext cx="2743200" cy="38100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>
            <a:lnSpc>
              <a:spcPts val="1600"/>
            </a:lnSpc>
          </a:pPr>
          <a:r>
            <a:rPr lang="ru-RU" sz="1200" dirty="0" smtClean="0"/>
            <a:t>Улучшенный источник в соответствии с определением ВОЗ/ЮНИСЕФ включает воду, полученную из следующих источников</a:t>
          </a:r>
          <a:r>
            <a:rPr lang="en-US" sz="1200" dirty="0" smtClean="0"/>
            <a:t>: </a:t>
          </a:r>
          <a:r>
            <a:rPr lang="ru-RU" sz="1200" dirty="0" smtClean="0"/>
            <a:t>водопроводная вода  </a:t>
          </a:r>
          <a:r>
            <a:rPr lang="ru-RU" sz="1200" dirty="0"/>
            <a:t>в </a:t>
          </a:r>
          <a:r>
            <a:rPr lang="ru-RU" sz="1200" dirty="0" smtClean="0"/>
            <a:t>доме</a:t>
          </a:r>
          <a:r>
            <a:rPr lang="en-US" sz="1200" dirty="0" smtClean="0"/>
            <a:t>, </a:t>
          </a:r>
          <a:r>
            <a:rPr lang="ru-RU" sz="1200" dirty="0" smtClean="0"/>
            <a:t>общественная </a:t>
          </a:r>
          <a:r>
            <a:rPr lang="ru-RU" sz="1200" dirty="0"/>
            <a:t>колонка для </a:t>
          </a:r>
          <a:r>
            <a:rPr lang="ru-RU" sz="1200" dirty="0" smtClean="0"/>
            <a:t>питьевой</a:t>
          </a:r>
          <a:r>
            <a:rPr lang="en-US" sz="1200" dirty="0" smtClean="0"/>
            <a:t>, </a:t>
          </a:r>
          <a:r>
            <a:rPr lang="ru-RU" sz="1200" dirty="0" smtClean="0"/>
            <a:t>труба  или скважина</a:t>
          </a:r>
          <a:r>
            <a:rPr lang="en-US" sz="1200" dirty="0" smtClean="0"/>
            <a:t>, </a:t>
          </a:r>
          <a:r>
            <a:rPr lang="ru-RU" sz="1200" dirty="0" smtClean="0"/>
            <a:t>защищенный колодец</a:t>
          </a:r>
          <a:r>
            <a:rPr lang="en-US" sz="1200" dirty="0" smtClean="0"/>
            <a:t>, </a:t>
          </a:r>
          <a:r>
            <a:rPr lang="ru-RU" sz="1200" dirty="0" smtClean="0"/>
            <a:t>защищенный родник</a:t>
          </a:r>
          <a:r>
            <a:rPr lang="en-US" sz="1200" dirty="0" smtClean="0"/>
            <a:t>, </a:t>
          </a:r>
          <a:r>
            <a:rPr lang="ru-RU" sz="1200" dirty="0" smtClean="0"/>
            <a:t>дождевая вода или бутылированная вода</a:t>
          </a:r>
          <a:r>
            <a:rPr lang="en-US" sz="1200" dirty="0" smtClean="0"/>
            <a:t>.   </a:t>
          </a:r>
        </a:p>
        <a:p xmlns:a="http://schemas.openxmlformats.org/drawingml/2006/main">
          <a:pPr>
            <a:lnSpc>
              <a:spcPts val="1800"/>
            </a:lnSpc>
          </a:pPr>
          <a:endParaRPr lang="en-US" sz="1600" dirty="0" smtClean="0"/>
        </a:p>
        <a:p xmlns:a="http://schemas.openxmlformats.org/drawingml/2006/main">
          <a:pPr algn="ctr">
            <a:lnSpc>
              <a:spcPts val="1700"/>
            </a:lnSpc>
          </a:pPr>
          <a:r>
            <a:rPr lang="ru-RU" sz="1600" b="1" dirty="0" smtClean="0">
              <a:solidFill>
                <a:srgbClr val="645EE2"/>
              </a:solidFill>
            </a:rPr>
            <a:t>Почти каждый восьмой житель в КР не имеет доступа к улучшенному источнику питьевой воды</a:t>
          </a:r>
          <a:r>
            <a:rPr lang="en-US" sz="1600" dirty="0" smtClean="0">
              <a:solidFill>
                <a:srgbClr val="645EE2"/>
              </a:solidFill>
            </a:rPr>
            <a:t>.  </a:t>
          </a:r>
        </a:p>
        <a:p xmlns:a="http://schemas.openxmlformats.org/drawingml/2006/main">
          <a:pPr>
            <a:lnSpc>
              <a:spcPts val="900"/>
            </a:lnSpc>
          </a:pPr>
          <a:endParaRPr lang="en-US" sz="800" dirty="0" smtClean="0"/>
        </a:p>
        <a:p xmlns:a="http://schemas.openxmlformats.org/drawingml/2006/main">
          <a:pPr>
            <a:lnSpc>
              <a:spcPts val="1300"/>
            </a:lnSpc>
          </a:pPr>
          <a:endParaRPr lang="en-US" sz="1100" dirty="0"/>
        </a:p>
      </cdr:txBody>
    </cdr:sp>
  </cdr:relSizeAnchor>
  <cdr:relSizeAnchor xmlns:cdr="http://schemas.openxmlformats.org/drawingml/2006/chartDrawing">
    <cdr:from>
      <cdr:x>0.65197</cdr:x>
      <cdr:y>0.1705</cdr:y>
    </cdr:from>
    <cdr:to>
      <cdr:x>0.98224</cdr:x>
      <cdr:y>0.88479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415136" y="909464"/>
          <a:ext cx="2743157" cy="3810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>
            <a:lnSpc>
              <a:spcPts val="1600"/>
            </a:lnSpc>
          </a:pPr>
          <a:r>
            <a:rPr lang="ru-RU" sz="1200" dirty="0" smtClean="0"/>
            <a:t>Улучшенный источник в соответствии с определением ВОЗ/ЮНИСЕФ включает воду, полученную из следующих источников</a:t>
          </a:r>
          <a:r>
            <a:rPr lang="en-US" sz="1200" dirty="0" smtClean="0"/>
            <a:t>: </a:t>
          </a:r>
          <a:r>
            <a:rPr lang="ru-RU" sz="1200" dirty="0" smtClean="0"/>
            <a:t>водопроводная вода  </a:t>
          </a:r>
          <a:r>
            <a:rPr lang="ru-RU" sz="1200" dirty="0"/>
            <a:t>в </a:t>
          </a:r>
          <a:r>
            <a:rPr lang="ru-RU" sz="1200" dirty="0" smtClean="0"/>
            <a:t>доме</a:t>
          </a:r>
          <a:r>
            <a:rPr lang="en-US" sz="1200" dirty="0" smtClean="0"/>
            <a:t>, </a:t>
          </a:r>
          <a:r>
            <a:rPr lang="ru-RU" sz="1200" dirty="0" smtClean="0"/>
            <a:t>общественная </a:t>
          </a:r>
          <a:r>
            <a:rPr lang="ru-RU" sz="1200" dirty="0"/>
            <a:t>колонка для </a:t>
          </a:r>
          <a:r>
            <a:rPr lang="ru-RU" sz="1200" dirty="0" smtClean="0"/>
            <a:t>питьевой</a:t>
          </a:r>
          <a:r>
            <a:rPr lang="en-US" sz="1200" dirty="0" smtClean="0"/>
            <a:t>, </a:t>
          </a:r>
          <a:r>
            <a:rPr lang="ru-RU" sz="1200" dirty="0" smtClean="0"/>
            <a:t>труба  или скважина</a:t>
          </a:r>
          <a:r>
            <a:rPr lang="en-US" sz="1200" dirty="0" smtClean="0"/>
            <a:t>, </a:t>
          </a:r>
          <a:r>
            <a:rPr lang="ru-RU" sz="1200" dirty="0" smtClean="0"/>
            <a:t>защищенный колодец</a:t>
          </a:r>
          <a:r>
            <a:rPr lang="en-US" sz="1200" dirty="0" smtClean="0"/>
            <a:t>, </a:t>
          </a:r>
          <a:r>
            <a:rPr lang="ru-RU" sz="1200" dirty="0" smtClean="0"/>
            <a:t>защищенный родник</a:t>
          </a:r>
          <a:r>
            <a:rPr lang="en-US" sz="1200" dirty="0" smtClean="0"/>
            <a:t>, </a:t>
          </a:r>
          <a:r>
            <a:rPr lang="ru-RU" sz="1200" dirty="0" smtClean="0"/>
            <a:t>дождевая вода или бутылированная вода</a:t>
          </a:r>
          <a:r>
            <a:rPr lang="en-US" sz="1200" dirty="0" smtClean="0"/>
            <a:t>.   </a:t>
          </a:r>
        </a:p>
        <a:p xmlns:a="http://schemas.openxmlformats.org/drawingml/2006/main">
          <a:pPr>
            <a:lnSpc>
              <a:spcPts val="1800"/>
            </a:lnSpc>
          </a:pPr>
          <a:endParaRPr lang="en-US" sz="1600" dirty="0" smtClean="0"/>
        </a:p>
        <a:p xmlns:a="http://schemas.openxmlformats.org/drawingml/2006/main">
          <a:pPr algn="ctr">
            <a:lnSpc>
              <a:spcPts val="1700"/>
            </a:lnSpc>
          </a:pPr>
          <a:r>
            <a:rPr lang="ru-RU" sz="1600" b="1" dirty="0" smtClean="0">
              <a:solidFill>
                <a:srgbClr val="645EE2"/>
              </a:solidFill>
            </a:rPr>
            <a:t>Почти каждый восьмой житель в КР не имеет доступа к улучшенному источнику питьевой воды</a:t>
          </a:r>
          <a:r>
            <a:rPr lang="en-US" sz="1600" dirty="0" smtClean="0">
              <a:solidFill>
                <a:srgbClr val="645EE2"/>
              </a:solidFill>
            </a:rPr>
            <a:t>.  </a:t>
          </a:r>
        </a:p>
        <a:p xmlns:a="http://schemas.openxmlformats.org/drawingml/2006/main">
          <a:pPr>
            <a:lnSpc>
              <a:spcPts val="900"/>
            </a:lnSpc>
          </a:pPr>
          <a:endParaRPr lang="en-US" sz="800" dirty="0" smtClean="0"/>
        </a:p>
        <a:p xmlns:a="http://schemas.openxmlformats.org/drawingml/2006/main">
          <a:pPr>
            <a:lnSpc>
              <a:spcPts val="1300"/>
            </a:lnSpc>
          </a:pPr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570B9-95F0-4E7E-B80E-15BD365C2330}" type="datetimeFigureOut">
              <a:rPr lang="ru-RU" smtClean="0"/>
              <a:pPr/>
              <a:t>16.12.2015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E7E05-23E7-4396-A7ED-54FD87E00A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206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D757916-E00C-4D2D-A351-084D744E6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674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57916-E00C-4D2D-A351-084D744E604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68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D4ACF9-5F95-4631-9E7A-4E95EFC04EC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723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B6805A8-659F-40F3-A31A-F5054F0D028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4968788-A5B8-4512-93B2-AB163BDEC96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9F185A68-5AF6-4FD5-A25C-FDB7361310B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B6805A8-659F-40F3-A31A-F5054F0D028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2BD183-6CA6-4B81-96E6-8D8B069BB6CC}" type="slidenum">
              <a:rPr lang="en-U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I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600"/>
              </a:lnSpc>
            </a:pPr>
            <a:r>
              <a:rPr lang="ru-RU" sz="1200" dirty="0" smtClean="0"/>
              <a:t>Улучшенный источник водоснабжения в соответствии с определением ВОЗ/ЮНИСЕФ включает воду, полученную из следующих источников</a:t>
            </a:r>
            <a:r>
              <a:rPr lang="en-US" sz="1200" dirty="0" smtClean="0"/>
              <a:t>: </a:t>
            </a:r>
            <a:r>
              <a:rPr lang="ru-RU" sz="1200" dirty="0" smtClean="0"/>
              <a:t>водопроводная вода  в доме или на участке</a:t>
            </a:r>
            <a:r>
              <a:rPr lang="en-US" sz="1200" dirty="0" smtClean="0"/>
              <a:t>, </a:t>
            </a:r>
            <a:r>
              <a:rPr lang="ru-RU" sz="1200" dirty="0" smtClean="0"/>
              <a:t>общественная колонка</a:t>
            </a:r>
            <a:r>
              <a:rPr lang="en-US" sz="1200" dirty="0" smtClean="0"/>
              <a:t>, </a:t>
            </a:r>
            <a:r>
              <a:rPr lang="ru-RU" sz="1200" dirty="0" smtClean="0"/>
              <a:t>труба  или скважина</a:t>
            </a:r>
            <a:r>
              <a:rPr lang="en-US" sz="1200" dirty="0" smtClean="0"/>
              <a:t>, </a:t>
            </a:r>
            <a:r>
              <a:rPr lang="ru-RU" sz="1200" dirty="0" smtClean="0"/>
              <a:t>защищенный колодец</a:t>
            </a:r>
            <a:r>
              <a:rPr lang="en-US" sz="1200" dirty="0" smtClean="0"/>
              <a:t>, </a:t>
            </a:r>
            <a:r>
              <a:rPr lang="ru-RU" sz="1200" dirty="0" smtClean="0"/>
              <a:t>защищенный родник</a:t>
            </a:r>
            <a:r>
              <a:rPr lang="en-US" sz="1200" dirty="0" smtClean="0"/>
              <a:t>, </a:t>
            </a:r>
            <a:r>
              <a:rPr lang="ru-RU" sz="1200" dirty="0" smtClean="0"/>
              <a:t>дождевая вода или </a:t>
            </a:r>
            <a:r>
              <a:rPr lang="ru-RU" sz="1200" dirty="0" err="1" smtClean="0"/>
              <a:t>бутылированная</a:t>
            </a:r>
            <a:r>
              <a:rPr lang="ru-RU" sz="1200" dirty="0" smtClean="0"/>
              <a:t> вода</a:t>
            </a:r>
            <a:r>
              <a:rPr lang="en-US" sz="1200" dirty="0" smtClean="0"/>
              <a:t>.   </a:t>
            </a:r>
            <a:endParaRPr lang="ru-RU" sz="1200" dirty="0" smtClean="0"/>
          </a:p>
          <a:p>
            <a:pPr>
              <a:lnSpc>
                <a:spcPts val="1600"/>
              </a:lnSpc>
            </a:pPr>
            <a:r>
              <a:rPr lang="ru-RU" sz="1200" dirty="0" smtClean="0"/>
              <a:t>87% населения пользуются улучшенными источниками водоснабжения.</a:t>
            </a:r>
          </a:p>
          <a:p>
            <a:pPr>
              <a:lnSpc>
                <a:spcPts val="1600"/>
              </a:lnSpc>
            </a:pPr>
            <a:endParaRPr lang="ru-RU" sz="1200" dirty="0" smtClean="0"/>
          </a:p>
          <a:p>
            <a:pPr>
              <a:lnSpc>
                <a:spcPts val="1600"/>
              </a:lnSpc>
            </a:pPr>
            <a:endParaRPr lang="en-US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57916-E00C-4D2D-A351-084D744E604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67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D07EC8-FE50-4EDD-BBA9-D0B4CA873B41}" type="slidenum">
              <a:rPr lang="en-U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1200" dirty="0" smtClean="0"/>
              <a:t>Почти все население в городских населенных пунктах </a:t>
            </a:r>
            <a:r>
              <a:rPr lang="en-US" sz="1200" dirty="0" smtClean="0"/>
              <a:t>(</a:t>
            </a:r>
            <a:r>
              <a:rPr lang="ru-RU" sz="1200" dirty="0" smtClean="0"/>
              <a:t>98,2</a:t>
            </a:r>
            <a:r>
              <a:rPr lang="en-US" sz="1200" dirty="0" smtClean="0"/>
              <a:t>%) </a:t>
            </a:r>
            <a:r>
              <a:rPr lang="ru-RU" sz="1200" dirty="0" smtClean="0"/>
              <a:t>имеют доступ к улучшенным источникам питьевой воды по сравнению с </a:t>
            </a:r>
            <a:r>
              <a:rPr lang="en-US" sz="1200" dirty="0" smtClean="0"/>
              <a:t>8</a:t>
            </a:r>
            <a:r>
              <a:rPr lang="ru-RU" sz="1200" dirty="0" smtClean="0"/>
              <a:t>2</a:t>
            </a:r>
            <a:r>
              <a:rPr lang="en-US" sz="1200" dirty="0" smtClean="0"/>
              <a:t>% </a:t>
            </a:r>
            <a:r>
              <a:rPr lang="ru-RU" sz="1200" dirty="0" smtClean="0"/>
              <a:t>населения в сельских населенных пунктах</a:t>
            </a:r>
            <a:r>
              <a:rPr lang="en-US" sz="1200" dirty="0" smtClean="0"/>
              <a:t>. </a:t>
            </a:r>
          </a:p>
          <a:p>
            <a:pPr eaLnBrk="1" hangingPunct="1"/>
            <a:r>
              <a:rPr lang="ru-RU" sz="1200" dirty="0" smtClean="0"/>
              <a:t>Показатель доступа к улучшенным источникам воды различается по регионам - с 6</a:t>
            </a:r>
            <a:r>
              <a:rPr lang="en-US" sz="1200" dirty="0" smtClean="0"/>
              <a:t>0% </a:t>
            </a:r>
            <a:r>
              <a:rPr lang="ru-RU" sz="1200" dirty="0" smtClean="0"/>
              <a:t>в </a:t>
            </a:r>
            <a:r>
              <a:rPr lang="ru-RU" sz="1200" dirty="0" err="1" smtClean="0"/>
              <a:t>Баткенской</a:t>
            </a:r>
            <a:r>
              <a:rPr lang="ru-RU" sz="1200" dirty="0" smtClean="0"/>
              <a:t> области до 99,9</a:t>
            </a:r>
            <a:r>
              <a:rPr lang="en-US" sz="1200" dirty="0" smtClean="0"/>
              <a:t>% </a:t>
            </a:r>
            <a:r>
              <a:rPr lang="ru-RU" sz="1200" dirty="0" smtClean="0"/>
              <a:t>в Бишкеке</a:t>
            </a:r>
            <a:r>
              <a:rPr lang="en-US" sz="1200" dirty="0" smtClean="0"/>
              <a:t>.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D07EC8-FE50-4EDD-BBA9-D0B4CA873B41}" type="slidenum">
              <a:rPr lang="en-U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600"/>
              </a:lnSpc>
            </a:pPr>
            <a:r>
              <a:rPr lang="ru-RU" sz="1200" dirty="0" smtClean="0"/>
              <a:t>Улучшенный источник в соответствии с определением ВОЗ/ЮНИСЕФ включает воду, полученную из следующих источников</a:t>
            </a:r>
            <a:r>
              <a:rPr lang="en-US" sz="1200" dirty="0" smtClean="0"/>
              <a:t>: </a:t>
            </a:r>
            <a:r>
              <a:rPr lang="ru-RU" sz="1200" dirty="0" smtClean="0"/>
              <a:t>водопроводная вода  в доме</a:t>
            </a:r>
            <a:r>
              <a:rPr lang="en-US" sz="1200" dirty="0" smtClean="0"/>
              <a:t>, </a:t>
            </a:r>
            <a:r>
              <a:rPr lang="ru-RU" sz="1200" dirty="0" smtClean="0"/>
              <a:t>общественная колонка</a:t>
            </a:r>
            <a:r>
              <a:rPr lang="en-US" sz="1200" dirty="0" smtClean="0"/>
              <a:t>, </a:t>
            </a:r>
            <a:r>
              <a:rPr lang="ru-RU" sz="1200" dirty="0" smtClean="0"/>
              <a:t>труба  или скважина</a:t>
            </a:r>
            <a:r>
              <a:rPr lang="en-US" sz="1200" dirty="0" smtClean="0"/>
              <a:t>, </a:t>
            </a:r>
            <a:r>
              <a:rPr lang="ru-RU" sz="1200" dirty="0" smtClean="0"/>
              <a:t>защищенный колодец</a:t>
            </a:r>
            <a:r>
              <a:rPr lang="en-US" sz="1200" dirty="0" smtClean="0"/>
              <a:t>, </a:t>
            </a:r>
            <a:r>
              <a:rPr lang="ru-RU" sz="1200" dirty="0" smtClean="0"/>
              <a:t>защищенный родник</a:t>
            </a:r>
            <a:r>
              <a:rPr lang="en-US" sz="1200" dirty="0" smtClean="0"/>
              <a:t>, </a:t>
            </a:r>
            <a:r>
              <a:rPr lang="ru-RU" sz="1200" dirty="0" smtClean="0"/>
              <a:t>дождевая вода или </a:t>
            </a:r>
            <a:r>
              <a:rPr lang="ru-RU" sz="1200" dirty="0" err="1" smtClean="0"/>
              <a:t>бутылированная</a:t>
            </a:r>
            <a:r>
              <a:rPr lang="ru-RU" sz="1200" dirty="0" smtClean="0"/>
              <a:t> вода</a:t>
            </a:r>
            <a:r>
              <a:rPr lang="en-US" sz="1200" dirty="0" smtClean="0"/>
              <a:t>.   </a:t>
            </a:r>
            <a:endParaRPr lang="ru-RU" sz="1200" dirty="0" smtClean="0"/>
          </a:p>
          <a:p>
            <a:pPr>
              <a:lnSpc>
                <a:spcPts val="1600"/>
              </a:lnSpc>
            </a:pPr>
            <a:r>
              <a:rPr lang="ru-RU" sz="1200" dirty="0" smtClean="0"/>
              <a:t>87% населения пользуются улучшенными источниками водоснабжения.</a:t>
            </a:r>
            <a:endParaRPr lang="fr-CI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0D594D-7686-4104-A4DC-906C90AA435D}" type="slidenum">
              <a:rPr lang="en-U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I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D07EC8-FE50-4EDD-BBA9-D0B4CA873B41}" type="slidenum">
              <a:rPr lang="en-U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l" eaLnBrk="1" hangingPunct="1">
              <a:buFont typeface="Arial" pitchFamily="34" charset="0"/>
              <a:buNone/>
            </a:pPr>
            <a:r>
              <a:rPr lang="ru-RU" sz="1200" dirty="0" smtClean="0"/>
              <a:t>Почти </a:t>
            </a:r>
            <a:r>
              <a:rPr lang="en-US" sz="1200" b="1" dirty="0" smtClean="0">
                <a:solidFill>
                  <a:schemeClr val="accent2"/>
                </a:solidFill>
              </a:rPr>
              <a:t>100% </a:t>
            </a:r>
            <a:r>
              <a:rPr lang="ru-RU" sz="1200" dirty="0" smtClean="0"/>
              <a:t>населения имеют </a:t>
            </a:r>
            <a:r>
              <a:rPr lang="ru-RU" sz="1200" i="1" dirty="0" smtClean="0">
                <a:solidFill>
                  <a:schemeClr val="accent2"/>
                </a:solidFill>
              </a:rPr>
              <a:t>электричество, более 97%  проживают в помещениях с отделанными полами,</a:t>
            </a:r>
            <a:r>
              <a:rPr lang="ru-RU" sz="1200" i="1" baseline="0" dirty="0" smtClean="0">
                <a:solidFill>
                  <a:schemeClr val="accent2"/>
                </a:solidFill>
              </a:rPr>
              <a:t> около 98% населения проживают в домах с отделанными крышами и около 62% - с отделанными стенами</a:t>
            </a:r>
            <a:endParaRPr lang="en-US" sz="1200" i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4229AD-4EEC-4E46-A64E-EF46CE695AD7}" type="slidenum">
              <a:rPr 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I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A9EC6D-AA36-4BCE-89F2-7A0B26362509}" type="slidenum">
              <a:rPr lang="en-U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ru-RU" sz="1200" dirty="0" smtClean="0"/>
              <a:t>Благосостояние определяется путем присвоения баллов домохозяйствам на основе набора характеристик, включая доступ к электричеству и владение различными активами</a:t>
            </a:r>
            <a:r>
              <a:rPr lang="en-US" sz="12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ru-RU" sz="1200" dirty="0" smtClean="0"/>
              <a:t>Домохозяйства ранжируются – от наименьших баллов до наивысших</a:t>
            </a:r>
            <a:r>
              <a:rPr lang="en-US" sz="1200" dirty="0" smtClean="0"/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ru-RU" sz="1200" dirty="0" smtClean="0"/>
              <a:t>Общий список разбивается на 5 равных групп </a:t>
            </a:r>
            <a:r>
              <a:rPr lang="en-US" sz="1200" dirty="0" smtClean="0"/>
              <a:t>(</a:t>
            </a:r>
            <a:r>
              <a:rPr lang="ru-RU" sz="1200" dirty="0" smtClean="0"/>
              <a:t>или </a:t>
            </a:r>
            <a:r>
              <a:rPr lang="ru-RU" sz="1200" dirty="0" err="1" smtClean="0"/>
              <a:t>квинтили</a:t>
            </a:r>
            <a:r>
              <a:rPr lang="en-US" sz="1200" dirty="0" smtClean="0"/>
              <a:t>)</a:t>
            </a:r>
            <a:r>
              <a:rPr lang="ru-RU" sz="1200" dirty="0" smtClean="0"/>
              <a:t>, каждая из которой представляет  20% населения</a:t>
            </a:r>
            <a:r>
              <a:rPr lang="en-US" sz="1200" dirty="0" smtClean="0"/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ru-RU" sz="1200" dirty="0" smtClean="0"/>
              <a:t>Те, кто находятся в наивысшем </a:t>
            </a:r>
            <a:r>
              <a:rPr lang="ru-RU" sz="1200" dirty="0" err="1" smtClean="0"/>
              <a:t>квинтиле</a:t>
            </a:r>
            <a:r>
              <a:rPr lang="ru-RU" sz="1200" dirty="0" smtClean="0"/>
              <a:t> могут быть «небогатыми», но их относят к более высокому социально-экономическому статусу, чем остальные </a:t>
            </a:r>
            <a:r>
              <a:rPr lang="en-US" sz="1200" dirty="0" smtClean="0"/>
              <a:t>80% </a:t>
            </a:r>
            <a:r>
              <a:rPr lang="ru-RU" sz="1200" dirty="0" smtClean="0"/>
              <a:t>населения страны</a:t>
            </a:r>
            <a:r>
              <a:rPr lang="en-US" sz="1200" dirty="0" smtClean="0"/>
              <a:t>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Брачное состояние женщин фертильного возраста меняется в пользу увеличения доли состоящих в браке. Соответственно, наблюдается снижение доли женщин,</a:t>
            </a:r>
          </a:p>
          <a:p>
            <a:r>
              <a:rPr lang="ru-RU" dirty="0" smtClean="0"/>
              <a:t>никогда ранее не вступавших в брачные отношения — с 32,5 процента по переписи населения 2009</a:t>
            </a:r>
          </a:p>
          <a:p>
            <a:r>
              <a:rPr lang="ru-RU" dirty="0" smtClean="0"/>
              <a:t>года до 27,0 процента — по данным МДИ 2012 и 21,9 процента — по данным МИКО 2014.</a:t>
            </a:r>
          </a:p>
          <a:p>
            <a:endParaRPr lang="ru-RU" dirty="0" smtClean="0"/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Среди женщин фертильного возраста 71,7 процента когда–либо рожали, а 24,4 процента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женщин родили ребенка в течение двух лет, предшествовавших проведению обследования.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Около 99 процентов женщин имели образовательный уровень не ниже основного среднего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образования; 13,7 процента имели основное среднее образование, 41,0 процента имели пол-</a:t>
            </a:r>
          </a:p>
          <a:p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ное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среднее образование, 26,0 процента — высшее и 18,4 процента — профессиональное на-</a:t>
            </a:r>
          </a:p>
          <a:p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чальное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/ среднее образование. Образовательный уровень женщин значительно увеличился.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Так, доля женщин с высшим образованием увеличилась с 17,6 процента по переписи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населе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-</a:t>
            </a:r>
          </a:p>
          <a:p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ния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2009 года до 26,0 процента — по итогам МИКО 2014.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57916-E00C-4D2D-A351-084D744E604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39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Образование является ключевым ресурсом развития человеческого потенциала, экономики, повышения благосостояния населения и важнейшим фактором в сокращении масштабов нищеты. В связи с чем, показатели уровня образования зачастую рассматриваются как мера социального прогресса и экономического достижения страны. Поскольку в МИКО 5 использовался только вопросник для женщин, полученные результаты основаны только на данных о женщинах в возрасте 15–24 лет. Грамотность оценивалась по способности женщин, не имеющих начального образования, прочитать простое короткое предложение или на основе самого высшего завершенного уровня образования.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57916-E00C-4D2D-A351-084D744E604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346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Среди женщин, ответивших на вопросник о детях в возрасте до 5 лет, около 91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процен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-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та являлись этим детям матерями, остальные 9 процентов были лицами, осуществляющими</a:t>
            </a:r>
          </a:p>
          <a:p>
            <a:r>
              <a:rPr lang="ru-RU" sz="1200" b="0" i="0" u="none" strike="noStrike" kern="1200" baseline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основной уход за детьми.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57916-E00C-4D2D-A351-084D744E604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5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Только 43% детей, посещающих 1 класс начальной школы, прошли обучающие программы дошкольных организаций в прошедшем году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757916-E00C-4D2D-A351-084D744E604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A9EC6D-AA36-4BCE-89F2-7A0B26362509}" type="slidenum">
              <a:rPr lang="en-U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Меньшее число женщин в возрасте 15-49 лет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проживает в беднейшей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квинтили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— 18,2 процента, тогда как 23,0 процента проживает в бога-</a:t>
            </a:r>
          </a:p>
          <a:p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тейшей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квинтили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по индексу благосостояния.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Наименьшая доля детей в возрасте до 5 лет (17,0 процента) проживала в наиболее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обеспе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-</a:t>
            </a:r>
          </a:p>
          <a:p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ченных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домашних хозяйствах, а наибольшая (соответственно, 21,5 процента и 22,7 процента)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в первых двух беднейших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квинтилях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по уровню благосостояния.</a:t>
            </a:r>
            <a:endParaRPr lang="en-US" sz="12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CDCD9-9B84-4C56-B587-27164956EC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5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AD5A4-69B9-48B7-9070-0AA5B8561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7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6585D-2B64-42C2-9D9E-C9687F0253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9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76560-FD4A-441A-9F71-3C1402385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6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96C01-9002-4434-9417-377FDED48B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4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3048C-5048-4D8D-B9FD-809ABF5B2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5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330C5-20AF-4F1E-BDE2-9743C9E7EF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0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B0A55-06D5-4A72-B4EC-10FBFAA32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8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653B6-441F-4A2F-9986-A1586906D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23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D32C0-80CA-43FA-B7AF-134FE5C72F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6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8742-91F6-43D1-BAA5-074997907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5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9AFE5-FA81-4D57-8FFD-75968A3943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62B2E-3727-4F86-94B0-3FD1CA25B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1D178-A5EF-4D24-AA0E-D9F6C9A98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5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799AE-4724-4575-9634-A21EEDD69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ECEDD-094D-4E66-AE35-5D39DF4FEC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7C87E-1A60-46DB-A9D3-A09C31F3D3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4B05E-766B-4F1F-AC33-F3CFCB742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5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7E59F-5744-4F3E-9E93-B21FC86FB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3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95EDE-5E3B-4726-9D92-3046B969E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3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8345A-3B0B-4E87-B97A-E69066BAB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5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7810-4A95-4A78-B3E2-DF7D2E7AF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6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30FAD-87C5-4BE8-8AB4-B83473681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4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B631E-04B7-4345-B386-FE847E8AA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5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F90C5-C1B4-4AC1-881B-4C6E19F4BB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B750F-66D5-45EC-89F6-CA5EEE3D6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4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8A43-7CEB-4153-9CA1-7330AC334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6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E921E-A35B-42F6-9347-F41DCD52E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0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457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E3B045-D2B9-4F95-A018-7C43CAE5C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1" r:id="rId2"/>
    <p:sldLayoutId id="2147483690" r:id="rId3"/>
    <p:sldLayoutId id="2147483689" r:id="rId4"/>
    <p:sldLayoutId id="2147483688" r:id="rId5"/>
    <p:sldLayoutId id="2147483687" r:id="rId6"/>
    <p:sldLayoutId id="2147483686" r:id="rId7"/>
    <p:sldLayoutId id="2147483685" r:id="rId8"/>
    <p:sldLayoutId id="2147483684" r:id="rId9"/>
    <p:sldLayoutId id="2147483683" r:id="rId10"/>
    <p:sldLayoutId id="2147483682" r:id="rId11"/>
    <p:sldLayoutId id="2147483681" r:id="rId12"/>
    <p:sldLayoutId id="2147483680" r:id="rId13"/>
    <p:sldLayoutId id="2147483679" r:id="rId14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B0F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B0F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457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2006-07 SDHS – CSO and Macro International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2007 BDHS: NIPORT, Mitra &amp; Associates, and Macro International.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BD745E-2365-43BC-B640-C27DC994F5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  <p:sldLayoutId id="2147483695" r:id="rId12"/>
    <p:sldLayoutId id="2147483694" r:id="rId13"/>
    <p:sldLayoutId id="2147483693" r:id="rId14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Std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Gill Sans Std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B0F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B0F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127" y="0"/>
            <a:ext cx="56763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08520" y="3068960"/>
            <a:ext cx="3419873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3200" b="1" dirty="0">
                <a:latin typeface="Calibri" pitchFamily="34" charset="0"/>
              </a:rPr>
              <a:t>Введение </a:t>
            </a:r>
            <a:r>
              <a:rPr lang="ru-RU" sz="3200" b="1" dirty="0" smtClean="0">
                <a:latin typeface="Calibri" pitchFamily="34" charset="0"/>
              </a:rPr>
              <a:t>в </a:t>
            </a:r>
            <a:endParaRPr lang="en-US" sz="3200" b="1" dirty="0" smtClean="0">
              <a:latin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3200" b="1" dirty="0" smtClean="0">
                <a:latin typeface="Calibri" pitchFamily="34" charset="0"/>
              </a:rPr>
              <a:t>методологию </a:t>
            </a:r>
          </a:p>
          <a:p>
            <a:pPr algn="ctr">
              <a:spcBef>
                <a:spcPts val="1200"/>
              </a:spcBef>
            </a:pPr>
            <a:r>
              <a:rPr lang="ru-RU" sz="3200" b="1" dirty="0" smtClean="0">
                <a:latin typeface="Calibri" pitchFamily="34" charset="0"/>
              </a:rPr>
              <a:t>Характеристика домохозяйств и респондентов</a:t>
            </a:r>
            <a:endParaRPr lang="en-US" sz="3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72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19"/>
          <p:cNvSpPr txBox="1">
            <a:spLocks noChangeArrowheads="1"/>
          </p:cNvSpPr>
          <p:nvPr/>
        </p:nvSpPr>
        <p:spPr bwMode="auto">
          <a:xfrm>
            <a:off x="467544" y="548680"/>
            <a:ext cx="8535321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3600" baseline="30000" dirty="0" err="1" smtClean="0"/>
              <a:t>Многоиндикаторное</a:t>
            </a:r>
            <a:r>
              <a:rPr lang="ru-RU" sz="3600" baseline="30000" dirty="0" smtClean="0"/>
              <a:t> кластерное обследование,</a:t>
            </a:r>
            <a:r>
              <a:rPr lang="ru-RU" sz="3600" dirty="0" smtClean="0"/>
              <a:t> </a:t>
            </a:r>
            <a:r>
              <a:rPr lang="ru-RU" sz="3600" baseline="30000" dirty="0" smtClean="0"/>
              <a:t>проведенное в </a:t>
            </a:r>
            <a:r>
              <a:rPr lang="ru-RU" sz="3600" baseline="30000" dirty="0" err="1" smtClean="0"/>
              <a:t>Кыргызской</a:t>
            </a:r>
            <a:r>
              <a:rPr lang="ru-RU" sz="3600" baseline="30000" dirty="0" smtClean="0"/>
              <a:t> Республике в 2014г. – часть глобальной программы МИКО</a:t>
            </a:r>
            <a:r>
              <a:rPr lang="en-US" sz="3600" baseline="30000" dirty="0" smtClean="0"/>
              <a:t>.</a:t>
            </a:r>
            <a:endParaRPr lang="ru-RU" sz="3600" baseline="30000" dirty="0" smtClean="0"/>
          </a:p>
          <a:p>
            <a:endParaRPr lang="ru-RU" sz="1200" baseline="30000" dirty="0" smtClean="0"/>
          </a:p>
          <a:p>
            <a:r>
              <a:rPr lang="ru-RU" sz="3600" baseline="30000" dirty="0" smtClean="0"/>
              <a:t>Исследование МИКО разработано ЮНИСЕФ в 1990 году для поддержки стран по сбору разнообразных международно сопоставимых данных по оценке положения женщин и детей.</a:t>
            </a:r>
            <a:endParaRPr lang="en-US" sz="3600" baseline="30000" dirty="0" smtClean="0"/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3600" baseline="30000" dirty="0" smtClean="0"/>
              <a:t>МИКО проведен Национальным статистическим комитетом</a:t>
            </a:r>
            <a:r>
              <a:rPr lang="ru-RU" sz="3600" dirty="0" smtClean="0"/>
              <a:t> </a:t>
            </a:r>
            <a:r>
              <a:rPr lang="ru-RU" sz="3600" baseline="30000" dirty="0" smtClean="0"/>
              <a:t>Кыргызской Республики в 2014 году при финансовой и технической поддержке Представительства Детского Фонда ООН (ЮНИСЕФ) и Фонда ООН в области </a:t>
            </a:r>
            <a:r>
              <a:rPr lang="ru-RU" sz="3600" baseline="30000" dirty="0"/>
              <a:t>народонаселения (ЮНФПА</a:t>
            </a:r>
            <a:r>
              <a:rPr lang="ru-RU" sz="3600" baseline="30000" dirty="0" smtClean="0"/>
              <a:t>)</a:t>
            </a:r>
            <a:r>
              <a:rPr lang="en-US" sz="3600" baseline="30000" dirty="0" smtClean="0"/>
              <a:t>.</a:t>
            </a:r>
            <a:endParaRPr lang="en-US" sz="3600" baseline="30000" dirty="0"/>
          </a:p>
        </p:txBody>
      </p:sp>
      <p:pic>
        <p:nvPicPr>
          <p:cNvPr id="34820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6" y="5786454"/>
            <a:ext cx="1493837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:\DHS-Dissemination\Kyrgyz Rep\old links\NSCKG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5786454"/>
            <a:ext cx="749300" cy="7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623" y="5756385"/>
            <a:ext cx="779369" cy="77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533646"/>
            <a:ext cx="8991599" cy="6336704"/>
          </a:xfrm>
        </p:spPr>
        <p:txBody>
          <a:bodyPr lIns="0" rIns="0"/>
          <a:lstStyle/>
          <a:p>
            <a:pPr marL="0" indent="0" algn="ctr">
              <a:buNone/>
            </a:pPr>
            <a:r>
              <a:rPr lang="ru-RU" sz="2800" dirty="0"/>
              <a:t>Предоставление обновленных и достоверных </a:t>
            </a:r>
            <a:r>
              <a:rPr lang="ru-RU" sz="2800" dirty="0" smtClean="0"/>
              <a:t>данных в группах показателей:</a:t>
            </a:r>
            <a:endParaRPr lang="en-US" sz="2800" dirty="0"/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Детская смертность;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Питание;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Здоровье детей;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Водоснабжение и санитария;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Репродуктивное здоровье;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Развитие детей;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Грамотность и образование;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Защита детей;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ВИЧ/СПИД;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Доступ к СМИ и пользование информационно-коммуникационными технологиями;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Субъективное благополучие;</a:t>
            </a:r>
          </a:p>
          <a:p>
            <a:pPr lvl="2"/>
            <a:r>
              <a:rPr lang="ru-RU" sz="2200" dirty="0" smtClean="0">
                <a:solidFill>
                  <a:schemeClr val="tx1"/>
                </a:solidFill>
              </a:rPr>
              <a:t>Употребление табака и алкоголя.</a:t>
            </a:r>
          </a:p>
          <a:p>
            <a:pPr marL="0" indent="-223838">
              <a:lnSpc>
                <a:spcPct val="110000"/>
              </a:lnSpc>
              <a:buFontTx/>
              <a:buNone/>
            </a:pP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2400" y="0"/>
            <a:ext cx="8915400" cy="548680"/>
          </a:xfrm>
          <a:prstGeom prst="rect">
            <a:avLst/>
          </a:prstGeo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400" dirty="0">
                <a:latin typeface="Calibri" pitchFamily="34" charset="0"/>
                <a:ea typeface="+mj-ea"/>
                <a:cs typeface="+mj-cs"/>
              </a:rPr>
              <a:t>Задачи</a:t>
            </a:r>
            <a:r>
              <a:rPr lang="en-US" sz="4400" dirty="0">
                <a:latin typeface="Calibri" pitchFamily="34" charset="0"/>
                <a:ea typeface="+mj-ea"/>
                <a:cs typeface="+mj-cs"/>
              </a:rPr>
              <a:t> </a:t>
            </a:r>
            <a:r>
              <a:rPr lang="ru-RU" sz="4400" dirty="0" smtClean="0">
                <a:latin typeface="Calibri" pitchFamily="34" charset="0"/>
                <a:ea typeface="+mj-ea"/>
                <a:cs typeface="+mj-cs"/>
              </a:rPr>
              <a:t>МИКО</a:t>
            </a:r>
            <a:r>
              <a:rPr lang="en-US" sz="4400" dirty="0" smtClean="0">
                <a:latin typeface="Calibri" pitchFamily="34" charset="0"/>
                <a:ea typeface="+mj-ea"/>
                <a:cs typeface="+mj-cs"/>
              </a:rPr>
              <a:t> 2014</a:t>
            </a:r>
            <a:endParaRPr lang="en-US" sz="4400" dirty="0"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844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Calibri" pitchFamily="34" charset="0"/>
              </a:rPr>
              <a:t>Исследование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000108"/>
            <a:ext cx="8515352" cy="5572164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Calibri" pitchFamily="34" charset="0"/>
              </a:rPr>
              <a:t>МИКО</a:t>
            </a:r>
            <a:r>
              <a:rPr lang="en-US" sz="2800" dirty="0" smtClean="0">
                <a:latin typeface="Calibri" pitchFamily="34" charset="0"/>
              </a:rPr>
              <a:t> 2014 - </a:t>
            </a:r>
            <a:r>
              <a:rPr lang="ru-RU" sz="2800" dirty="0" smtClean="0">
                <a:latin typeface="Calibri" pitchFamily="34" charset="0"/>
              </a:rPr>
              <a:t>это третье исследование, проведенное в Кыргызской Республике в рамках пятого раунда глобальной программы </a:t>
            </a:r>
            <a:r>
              <a:rPr lang="en-US" sz="2800" dirty="0" smtClean="0">
                <a:latin typeface="Calibri" pitchFamily="34" charset="0"/>
              </a:rPr>
              <a:t>MICS</a:t>
            </a:r>
            <a:r>
              <a:rPr lang="ru-RU" sz="2800" dirty="0" smtClean="0">
                <a:latin typeface="Calibri" pitchFamily="34" charset="0"/>
              </a:rPr>
              <a:t>:</a:t>
            </a:r>
          </a:p>
          <a:p>
            <a:pPr marL="514350" indent="-514350" eaLnBrk="1" hangingPunct="1">
              <a:buNone/>
            </a:pPr>
            <a:r>
              <a:rPr lang="ru-RU" sz="2800" dirty="0" smtClean="0">
                <a:latin typeface="Calibri" pitchFamily="34" charset="0"/>
              </a:rPr>
              <a:t>        1. 1995г.</a:t>
            </a:r>
          </a:p>
          <a:p>
            <a:pPr marL="514350" indent="-514350" eaLnBrk="1" hangingPunct="1">
              <a:buNone/>
            </a:pPr>
            <a:r>
              <a:rPr lang="ru-RU" sz="2800" dirty="0" smtClean="0">
                <a:latin typeface="Calibri" pitchFamily="34" charset="0"/>
              </a:rPr>
              <a:t>        2. 2005г.</a:t>
            </a:r>
          </a:p>
          <a:p>
            <a:pPr marL="514350" indent="-514350" eaLnBrk="1" hangingPunct="1">
              <a:buNone/>
            </a:pPr>
            <a:r>
              <a:rPr lang="ru-RU" sz="2800" dirty="0" smtClean="0">
                <a:latin typeface="Calibri" pitchFamily="34" charset="0"/>
              </a:rPr>
              <a:t>        3. 2014г.</a:t>
            </a:r>
          </a:p>
          <a:p>
            <a:pPr eaLnBrk="1" hangingPunct="1"/>
            <a:r>
              <a:rPr lang="ru-RU" sz="2800" dirty="0" smtClean="0">
                <a:latin typeface="Calibri" pitchFamily="34" charset="0"/>
              </a:rPr>
              <a:t>Выборка для МИКО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ru-RU" sz="2800" b="1" dirty="0" smtClean="0">
                <a:solidFill>
                  <a:srgbClr val="645EE2"/>
                </a:solidFill>
                <a:latin typeface="Calibri" pitchFamily="34" charset="0"/>
              </a:rPr>
              <a:t>репрезентативна на национальном уровне</a:t>
            </a:r>
            <a:r>
              <a:rPr lang="en-GB" sz="2800" b="1" dirty="0" smtClean="0">
                <a:solidFill>
                  <a:srgbClr val="645EE2"/>
                </a:solidFill>
                <a:latin typeface="Calibri" pitchFamily="34" charset="0"/>
              </a:rPr>
              <a:t>.</a:t>
            </a:r>
          </a:p>
          <a:p>
            <a:pPr eaLnBrk="1" hangingPunct="1"/>
            <a:r>
              <a:rPr lang="ru-RU" sz="2800" dirty="0" smtClean="0">
                <a:latin typeface="Calibri" pitchFamily="34" charset="0"/>
              </a:rPr>
              <a:t>Дизайн выборки обеспечивает оценки показателей на национальном уровне</a:t>
            </a:r>
            <a:r>
              <a:rPr lang="en-US" sz="2800" dirty="0" smtClean="0">
                <a:latin typeface="Calibri" pitchFamily="34" charset="0"/>
              </a:rPr>
              <a:t>,</a:t>
            </a:r>
            <a:r>
              <a:rPr lang="ru-RU" sz="2800" dirty="0" smtClean="0">
                <a:latin typeface="Calibri" pitchFamily="34" charset="0"/>
              </a:rPr>
              <a:t> на уровне городских поселений и сельской местности, а также для каждого из 9 регионов страны</a:t>
            </a:r>
            <a:r>
              <a:rPr lang="en-US" sz="2800" dirty="0" smtClean="0">
                <a:latin typeface="Calibri" pitchFamily="34" charset="0"/>
              </a:rPr>
              <a:t>.</a:t>
            </a:r>
            <a:endParaRPr lang="en-US" sz="2800" i="1" dirty="0" smtClean="0">
              <a:solidFill>
                <a:srgbClr val="008000"/>
              </a:solidFill>
            </a:endParaRPr>
          </a:p>
        </p:txBody>
      </p:sp>
      <p:pic>
        <p:nvPicPr>
          <p:cNvPr id="4" name="Picture 4" descr="P:\DHS-Dissemination\Kyrgyz Rep\old links\NSCKG 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260648"/>
            <a:ext cx="8247290" cy="6097310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  <a:spcBef>
                <a:spcPct val="15000"/>
              </a:spcBef>
              <a:spcAft>
                <a:spcPct val="45000"/>
              </a:spcAft>
              <a:buFontTx/>
              <a:buNone/>
            </a:pPr>
            <a:r>
              <a:rPr lang="ru-RU" sz="4400" dirty="0" smtClean="0">
                <a:latin typeface="Calibri" pitchFamily="34" charset="0"/>
              </a:rPr>
              <a:t>План выборки</a:t>
            </a: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r>
              <a:rPr lang="ru-RU" sz="2800" b="1" dirty="0" smtClean="0">
                <a:solidFill>
                  <a:srgbClr val="645EE2"/>
                </a:solidFill>
              </a:rPr>
              <a:t>Рамка выборки</a:t>
            </a:r>
            <a:r>
              <a:rPr lang="en-US" sz="2800" b="1" dirty="0" smtClean="0">
                <a:solidFill>
                  <a:srgbClr val="645EE2"/>
                </a:solidFill>
              </a:rPr>
              <a:t>: </a:t>
            </a:r>
            <a:r>
              <a:rPr lang="ru-RU" sz="2800" dirty="0" smtClean="0"/>
              <a:t>Перепись населения и жилищного фонда </a:t>
            </a:r>
            <a:r>
              <a:rPr lang="ru-RU" sz="2800" dirty="0" err="1" smtClean="0"/>
              <a:t>Кыргызской</a:t>
            </a:r>
            <a:r>
              <a:rPr lang="ru-RU" sz="2800" dirty="0" smtClean="0"/>
              <a:t> Республики 2</a:t>
            </a:r>
            <a:r>
              <a:rPr lang="en-US" sz="2800" dirty="0" smtClean="0"/>
              <a:t>009</a:t>
            </a:r>
            <a:r>
              <a:rPr lang="ru-RU" sz="2800" dirty="0" smtClean="0"/>
              <a:t> года</a:t>
            </a:r>
            <a:endParaRPr lang="en-US" sz="2800" dirty="0" smtClean="0"/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r>
              <a:rPr lang="ru-RU" sz="2800" b="1" dirty="0" smtClean="0">
                <a:solidFill>
                  <a:srgbClr val="645EE2"/>
                </a:solidFill>
              </a:rPr>
              <a:t>Первый этап</a:t>
            </a:r>
            <a:r>
              <a:rPr lang="en-US" sz="2800" b="1" dirty="0" smtClean="0">
                <a:solidFill>
                  <a:srgbClr val="645EE2"/>
                </a:solidFill>
              </a:rPr>
              <a:t>: </a:t>
            </a:r>
            <a:r>
              <a:rPr lang="ru-RU" sz="2800" dirty="0" smtClean="0"/>
              <a:t>Отобрано 400 кластеров</a:t>
            </a: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None/>
            </a:pPr>
            <a:r>
              <a:rPr lang="ru-RU" sz="2800" b="1" dirty="0" smtClean="0">
                <a:solidFill>
                  <a:srgbClr val="645EE2"/>
                </a:solidFill>
              </a:rPr>
              <a:t>Второй этап</a:t>
            </a:r>
            <a:r>
              <a:rPr lang="en-US" sz="2800" b="1" dirty="0" smtClean="0">
                <a:solidFill>
                  <a:srgbClr val="645EE2"/>
                </a:solidFill>
              </a:rPr>
              <a:t>: </a:t>
            </a:r>
            <a:r>
              <a:rPr lang="ru-RU" sz="2800" dirty="0" smtClean="0"/>
              <a:t>Обновлены списки домохозяйств</a:t>
            </a: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None/>
            </a:pPr>
            <a:r>
              <a:rPr lang="ru-RU" sz="2800" b="1" dirty="0" smtClean="0">
                <a:solidFill>
                  <a:srgbClr val="645EE2"/>
                </a:solidFill>
              </a:rPr>
              <a:t>Третий этап</a:t>
            </a:r>
            <a:r>
              <a:rPr lang="en-US" sz="2800" b="1" dirty="0" smtClean="0">
                <a:solidFill>
                  <a:srgbClr val="645EE2"/>
                </a:solidFill>
              </a:rPr>
              <a:t>: </a:t>
            </a:r>
            <a:r>
              <a:rPr lang="ru-RU" sz="2800" dirty="0" smtClean="0"/>
              <a:t>Отобрано по 18 домохозяйств</a:t>
            </a:r>
            <a:br>
              <a:rPr lang="ru-RU" sz="2800" dirty="0" smtClean="0"/>
            </a:br>
            <a:r>
              <a:rPr lang="ru-RU" sz="2800" dirty="0" smtClean="0"/>
              <a:t>                      в каждом кластере</a:t>
            </a: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r>
              <a:rPr lang="en-US" sz="2800" dirty="0" smtClean="0">
                <a:solidFill>
                  <a:srgbClr val="008000"/>
                </a:solidFill>
              </a:rPr>
              <a:t>	</a:t>
            </a: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42910" y="4572008"/>
            <a:ext cx="2590800" cy="1328023"/>
          </a:xfrm>
          <a:prstGeom prst="roundRect">
            <a:avLst/>
          </a:prstGeom>
          <a:solidFill>
            <a:srgbClr val="645EE2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400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ru-RU" sz="2400" dirty="0" smtClean="0">
                <a:solidFill>
                  <a:srgbClr val="FFFFFF"/>
                </a:solidFill>
              </a:rPr>
              <a:t>кластеров было выбрано по всей стране</a:t>
            </a:r>
            <a:r>
              <a:rPr lang="en-US" sz="2400" dirty="0" smtClean="0">
                <a:solidFill>
                  <a:srgbClr val="FFFFFF"/>
                </a:solidFill>
              </a:rPr>
              <a:t>.</a:t>
            </a:r>
            <a:endParaRPr lang="en-US" sz="2400" dirty="0">
              <a:solidFill>
                <a:srgbClr val="FFFFFF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127964"/>
              </p:ext>
            </p:extLst>
          </p:nvPr>
        </p:nvGraphicFramePr>
        <p:xfrm>
          <a:off x="4357686" y="4214818"/>
          <a:ext cx="2334118" cy="2274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4512"/>
                <a:gridCol w="619606"/>
              </a:tblGrid>
              <a:tr h="72008"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 dirty="0">
                          <a:effectLst/>
                        </a:rPr>
                        <a:t>Иссык-Кульская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 smtClean="0">
                          <a:effectLst/>
                        </a:rPr>
                        <a:t>45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 dirty="0">
                          <a:effectLst/>
                        </a:rPr>
                        <a:t>Джалал-Абадская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 smtClean="0">
                          <a:effectLst/>
                        </a:rPr>
                        <a:t>50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>
                          <a:effectLst/>
                        </a:rPr>
                        <a:t>Нарынская 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 smtClean="0">
                          <a:effectLst/>
                        </a:rPr>
                        <a:t>45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>
                          <a:effectLst/>
                        </a:rPr>
                        <a:t>Баткенская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 smtClean="0">
                          <a:effectLst/>
                        </a:rPr>
                        <a:t>45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>
                          <a:effectLst/>
                        </a:rPr>
                        <a:t>Ошская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 smtClean="0">
                          <a:effectLst/>
                        </a:rPr>
                        <a:t>45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 dirty="0">
                          <a:effectLst/>
                        </a:rPr>
                        <a:t>Таласская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 smtClean="0">
                          <a:effectLst/>
                        </a:rPr>
                        <a:t>43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>
                          <a:effectLst/>
                        </a:rPr>
                        <a:t>Чуйская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 smtClean="0">
                          <a:effectLst/>
                        </a:rPr>
                        <a:t>46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>
                          <a:effectLst/>
                        </a:rPr>
                        <a:t>город Бишкек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b="1" u="none" strike="noStrike" dirty="0" smtClean="0">
                          <a:effectLst/>
                        </a:rPr>
                        <a:t>45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192633">
                <a:tc>
                  <a:txBody>
                    <a:bodyPr/>
                    <a:lstStyle/>
                    <a:p>
                      <a:pPr algn="l" fontAlgn="ctr"/>
                      <a:r>
                        <a:rPr lang="ky-KG" sz="1500" b="1" u="none" strike="noStrike">
                          <a:effectLst/>
                        </a:rPr>
                        <a:t>город Ош</a:t>
                      </a:r>
                      <a:endParaRPr lang="ru-RU" sz="15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1" u="none" strike="noStrike" dirty="0" smtClean="0">
                          <a:effectLst/>
                        </a:rPr>
                        <a:t>3</a:t>
                      </a:r>
                      <a:r>
                        <a:rPr lang="ru-RU" sz="1500" b="1" u="none" strike="noStrike" dirty="0" smtClean="0">
                          <a:effectLst/>
                        </a:rPr>
                        <a:t>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3286116" y="5013176"/>
            <a:ext cx="978408" cy="484632"/>
          </a:xfrm>
          <a:prstGeom prst="rightArrow">
            <a:avLst/>
          </a:prstGeom>
          <a:solidFill>
            <a:srgbClr val="645EE2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503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28600"/>
            <a:ext cx="7802563" cy="61182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spcAft>
                <a:spcPct val="75000"/>
              </a:spcAft>
              <a:buFontTx/>
              <a:buNone/>
            </a:pPr>
            <a:r>
              <a:rPr lang="ru-RU" sz="4800" dirty="0" smtClean="0">
                <a:latin typeface="Calibri" pitchFamily="34" charset="0"/>
              </a:rPr>
              <a:t>Программа Исследования</a:t>
            </a:r>
          </a:p>
          <a:p>
            <a:pPr eaLnBrk="1" hangingPunct="1">
              <a:lnSpc>
                <a:spcPct val="80000"/>
              </a:lnSpc>
              <a:spcAft>
                <a:spcPct val="75000"/>
              </a:spcAft>
            </a:pPr>
            <a:r>
              <a:rPr lang="ru-RU" dirty="0" smtClean="0">
                <a:latin typeface="Calibri" pitchFamily="34" charset="0"/>
              </a:rPr>
              <a:t>Вопросник домохозяйства;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spcAft>
                <a:spcPts val="2400"/>
              </a:spcAft>
            </a:pPr>
            <a:r>
              <a:rPr lang="ru-RU" dirty="0" smtClean="0">
                <a:latin typeface="Calibri" pitchFamily="34" charset="0"/>
              </a:rPr>
              <a:t>Индивидуальный вопросник для женщин    (в возрасте 15-49 лет);</a:t>
            </a:r>
          </a:p>
          <a:p>
            <a:pPr eaLnBrk="1" hangingPunct="1">
              <a:lnSpc>
                <a:spcPct val="80000"/>
              </a:lnSpc>
              <a:spcAft>
                <a:spcPts val="2400"/>
              </a:spcAft>
            </a:pPr>
            <a:r>
              <a:rPr lang="ru-RU" dirty="0" smtClean="0">
                <a:latin typeface="Calibri" pitchFamily="34" charset="0"/>
              </a:rPr>
              <a:t>Вопросник о детях в возрасте до 5 лет;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ru-RU" dirty="0" smtClean="0">
                <a:latin typeface="Calibri" pitchFamily="34" charset="0"/>
              </a:rPr>
              <a:t>Анкета для записи вакцинаций в медицинском учреждении для детей в возрасте до 3 лет.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endParaRPr lang="en-US" dirty="0" smtClean="0">
              <a:latin typeface="Calibri" pitchFamily="34" charset="0"/>
            </a:endParaRPr>
          </a:p>
        </p:txBody>
      </p:sp>
      <p:pic>
        <p:nvPicPr>
          <p:cNvPr id="3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242888"/>
            <a:ext cx="8784976" cy="6282456"/>
          </a:xfrm>
        </p:spPr>
        <p:txBody>
          <a:bodyPr/>
          <a:lstStyle/>
          <a:p>
            <a:pPr algn="ctr" eaLnBrk="1" hangingPunct="1">
              <a:spcAft>
                <a:spcPts val="0"/>
              </a:spcAft>
              <a:buFontTx/>
              <a:buNone/>
            </a:pPr>
            <a:r>
              <a:rPr lang="ru-RU" sz="4000" dirty="0" smtClean="0">
                <a:latin typeface="Calibri" pitchFamily="34" charset="0"/>
              </a:rPr>
              <a:t>График работ</a:t>
            </a:r>
          </a:p>
          <a:p>
            <a:r>
              <a:rPr lang="en-US" dirty="0"/>
              <a:t> </a:t>
            </a:r>
            <a:r>
              <a:rPr lang="ru-RU" dirty="0" smtClean="0"/>
              <a:t>Обновление списков: март-апрель 2014г.</a:t>
            </a:r>
          </a:p>
          <a:p>
            <a:r>
              <a:rPr lang="ru-RU" dirty="0"/>
              <a:t>Основное обучение: 7-19 апреля 2014 года</a:t>
            </a:r>
            <a:r>
              <a:rPr lang="ru-RU" dirty="0" smtClean="0"/>
              <a:t>, обучено 90</a:t>
            </a:r>
            <a:r>
              <a:rPr lang="en-US" dirty="0" smtClean="0"/>
              <a:t> </a:t>
            </a:r>
            <a:r>
              <a:rPr lang="ru-RU" dirty="0"/>
              <a:t>полевых </a:t>
            </a:r>
            <a:r>
              <a:rPr lang="ru-RU" dirty="0" smtClean="0"/>
              <a:t>работника: </a:t>
            </a:r>
            <a:r>
              <a:rPr lang="ru-RU" sz="2400" b="1" dirty="0" smtClean="0">
                <a:solidFill>
                  <a:srgbClr val="645EE2"/>
                </a:solidFill>
                <a:latin typeface="Calibri" pitchFamily="34" charset="0"/>
              </a:rPr>
              <a:t>Супервайзеры, полевые редакторы, </a:t>
            </a:r>
            <a:r>
              <a:rPr lang="ru-RU" sz="2400" b="1" dirty="0" err="1" smtClean="0">
                <a:solidFill>
                  <a:srgbClr val="645EE2"/>
                </a:solidFill>
                <a:latin typeface="Calibri" pitchFamily="34" charset="0"/>
              </a:rPr>
              <a:t>антропометристы</a:t>
            </a:r>
            <a:r>
              <a:rPr lang="ru-RU" sz="2400" b="1" dirty="0" smtClean="0">
                <a:solidFill>
                  <a:srgbClr val="645EE2"/>
                </a:solidFill>
                <a:latin typeface="Calibri" pitchFamily="34" charset="0"/>
              </a:rPr>
              <a:t>, интервьюеры, персонал</a:t>
            </a:r>
            <a:r>
              <a:rPr lang="ru-RU" sz="2400" b="1" dirty="0">
                <a:solidFill>
                  <a:srgbClr val="645EE2"/>
                </a:solidFill>
                <a:latin typeface="Calibri" pitchFamily="34" charset="0"/>
              </a:rPr>
              <a:t>, отвечающий за контроль </a:t>
            </a:r>
            <a:r>
              <a:rPr lang="ru-RU" sz="2400" b="1" dirty="0" smtClean="0">
                <a:solidFill>
                  <a:srgbClr val="645EE2"/>
                </a:solidFill>
                <a:latin typeface="Calibri" pitchFamily="34" charset="0"/>
              </a:rPr>
              <a:t>качества;</a:t>
            </a:r>
          </a:p>
          <a:p>
            <a:pPr eaLnBrk="1" hangingPunct="1">
              <a:spcAft>
                <a:spcPts val="600"/>
              </a:spcAft>
            </a:pPr>
            <a:r>
              <a:rPr lang="ru-RU" dirty="0" smtClean="0"/>
              <a:t>Сбор данных осуществляли 9 полевых бригад с 24 апреля до конца июля;</a:t>
            </a:r>
          </a:p>
          <a:p>
            <a:pPr eaLnBrk="1" hangingPunct="1">
              <a:spcAft>
                <a:spcPts val="1200"/>
              </a:spcAft>
            </a:pPr>
            <a:r>
              <a:rPr lang="ru-RU" dirty="0" smtClean="0"/>
              <a:t>Ввод данных: </a:t>
            </a:r>
            <a:r>
              <a:rPr lang="ru-RU" dirty="0"/>
              <a:t>с </a:t>
            </a:r>
            <a:r>
              <a:rPr lang="ru-RU" dirty="0" smtClean="0"/>
              <a:t>6 мая до конца июля: </a:t>
            </a:r>
            <a:br>
              <a:rPr lang="ru-RU" dirty="0" smtClean="0"/>
            </a:br>
            <a:r>
              <a:rPr lang="ru-RU" sz="2400" b="1" dirty="0" smtClean="0">
                <a:solidFill>
                  <a:srgbClr val="645EE2"/>
                </a:solidFill>
                <a:latin typeface="Calibri" pitchFamily="34" charset="0"/>
              </a:rPr>
              <a:t>14 </a:t>
            </a:r>
            <a:r>
              <a:rPr lang="ru-RU" sz="2400" b="1" dirty="0">
                <a:solidFill>
                  <a:srgbClr val="645EE2"/>
                </a:solidFill>
                <a:latin typeface="Calibri" pitchFamily="34" charset="0"/>
              </a:rPr>
              <a:t>операторов при поддержке супервайзера, редактора и </a:t>
            </a:r>
            <a:r>
              <a:rPr lang="ru-RU" sz="2400" b="1" dirty="0" smtClean="0">
                <a:solidFill>
                  <a:srgbClr val="645EE2"/>
                </a:solidFill>
                <a:latin typeface="Calibri" pitchFamily="34" charset="0"/>
              </a:rPr>
              <a:t>приемщика;</a:t>
            </a:r>
            <a:endParaRPr lang="ru-RU" dirty="0" smtClean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Предварительный отчет: декабрь 2014г. </a:t>
            </a:r>
          </a:p>
          <a:p>
            <a:pPr eaLnBrk="1" hangingPunct="1">
              <a:spcAft>
                <a:spcPct val="70000"/>
              </a:spcAft>
            </a:pPr>
            <a:endParaRPr lang="en-US" dirty="0" smtClean="0"/>
          </a:p>
        </p:txBody>
      </p:sp>
      <p:pic>
        <p:nvPicPr>
          <p:cNvPr id="3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0992" y="260648"/>
            <a:ext cx="8644412" cy="6336704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  <a:spcBef>
                <a:spcPct val="15000"/>
              </a:spcBef>
              <a:spcAft>
                <a:spcPct val="45000"/>
              </a:spcAft>
              <a:buFontTx/>
              <a:buNone/>
            </a:pPr>
            <a:r>
              <a:rPr lang="ru-RU" sz="4400" dirty="0" smtClean="0">
                <a:latin typeface="Calibri" pitchFamily="34" charset="0"/>
              </a:rPr>
              <a:t>      Результаты опроса домашних хозяйств и респондентов</a:t>
            </a:r>
            <a:endParaRPr lang="ru-RU" sz="28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75000"/>
              </a:lnSpc>
              <a:spcBef>
                <a:spcPct val="10000"/>
              </a:spcBef>
              <a:spcAft>
                <a:spcPct val="45000"/>
              </a:spcAft>
              <a:buFontTx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1321827"/>
            <a:ext cx="2590800" cy="1464231"/>
          </a:xfrm>
          <a:prstGeom prst="roundRect">
            <a:avLst/>
          </a:prstGeom>
          <a:solidFill>
            <a:srgbClr val="645EE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Отобрано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FFFFFF"/>
                </a:solidFill>
              </a:rPr>
              <a:t>7190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домохозяйств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2928934"/>
            <a:ext cx="2590800" cy="1464231"/>
          </a:xfrm>
          <a:prstGeom prst="roundRect">
            <a:avLst/>
          </a:prstGeom>
          <a:solidFill>
            <a:srgbClr val="645EE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Заселено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FFFFFF"/>
                </a:solidFill>
              </a:rPr>
              <a:t>7062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домохозяйств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4536537"/>
            <a:ext cx="2590800" cy="1464231"/>
          </a:xfrm>
          <a:prstGeom prst="roundRect">
            <a:avLst/>
          </a:prstGeom>
          <a:solidFill>
            <a:srgbClr val="645EE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Опрошено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FFFFFF"/>
                </a:solidFill>
              </a:rPr>
              <a:t>6934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домохозяйств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5646" y="2928934"/>
            <a:ext cx="2590800" cy="1464231"/>
          </a:xfrm>
          <a:prstGeom prst="roundRect">
            <a:avLst/>
          </a:prstGeom>
          <a:solidFill>
            <a:srgbClr val="645EE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Обнаружено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FFFFFF"/>
                </a:solidFill>
              </a:rPr>
              <a:t>6995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женщин </a:t>
            </a:r>
            <a:r>
              <a:rPr lang="ru-RU" dirty="0" smtClean="0">
                <a:solidFill>
                  <a:srgbClr val="FFFFFF"/>
                </a:solidFill>
              </a:rPr>
              <a:t>(15-49л)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4678" y="4536537"/>
            <a:ext cx="2590800" cy="1464231"/>
          </a:xfrm>
          <a:prstGeom prst="roundRect">
            <a:avLst/>
          </a:prstGeom>
          <a:solidFill>
            <a:srgbClr val="645EE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Опрошено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FFFFFF"/>
                </a:solidFill>
              </a:rPr>
              <a:t>6854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женщин </a:t>
            </a:r>
            <a:r>
              <a:rPr lang="ru-RU" dirty="0" smtClean="0">
                <a:solidFill>
                  <a:srgbClr val="FFFFFF"/>
                </a:solidFill>
              </a:rPr>
              <a:t>(15-49л)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10290" y="2928934"/>
            <a:ext cx="2590800" cy="1464231"/>
          </a:xfrm>
          <a:prstGeom prst="roundRect">
            <a:avLst/>
          </a:prstGeom>
          <a:solidFill>
            <a:srgbClr val="645EE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Обнаружено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FFFFFF"/>
                </a:solidFill>
              </a:rPr>
              <a:t>4611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детей </a:t>
            </a:r>
            <a:r>
              <a:rPr lang="ru-RU" dirty="0" smtClean="0">
                <a:solidFill>
                  <a:srgbClr val="FFFFFF"/>
                </a:solidFill>
              </a:rPr>
              <a:t>(0-4 лет)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29322" y="4536537"/>
            <a:ext cx="2590800" cy="1464231"/>
          </a:xfrm>
          <a:prstGeom prst="roundRect">
            <a:avLst/>
          </a:prstGeom>
          <a:solidFill>
            <a:srgbClr val="645EE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Заполнено на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FFFFFF"/>
                </a:solidFill>
              </a:rPr>
              <a:t>4577</a:t>
            </a:r>
          </a:p>
          <a:p>
            <a:pPr algn="ctr">
              <a:defRPr/>
            </a:pPr>
            <a:r>
              <a:rPr lang="ru-RU" sz="2400" dirty="0" smtClean="0">
                <a:solidFill>
                  <a:srgbClr val="FFFFFF"/>
                </a:solidFill>
              </a:rPr>
              <a:t>детей </a:t>
            </a:r>
            <a:r>
              <a:rPr lang="ru-RU" dirty="0" smtClean="0">
                <a:solidFill>
                  <a:srgbClr val="FFFFFF"/>
                </a:solidFill>
              </a:rPr>
              <a:t>(0-4 лет)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00034" y="6072206"/>
            <a:ext cx="2214578" cy="64294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98,2%</a:t>
            </a:r>
            <a:endParaRPr lang="ru-RU" sz="3200" b="1" dirty="0"/>
          </a:p>
        </p:txBody>
      </p:sp>
      <p:sp>
        <p:nvSpPr>
          <p:cNvPr id="15" name="Овал 14"/>
          <p:cNvSpPr/>
          <p:nvPr/>
        </p:nvSpPr>
        <p:spPr>
          <a:xfrm>
            <a:off x="3357554" y="6072206"/>
            <a:ext cx="2214578" cy="64294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96,2%</a:t>
            </a:r>
            <a:endParaRPr lang="ru-RU" sz="3200" b="1" dirty="0"/>
          </a:p>
        </p:txBody>
      </p:sp>
      <p:sp>
        <p:nvSpPr>
          <p:cNvPr id="16" name="Овал 15"/>
          <p:cNvSpPr/>
          <p:nvPr/>
        </p:nvSpPr>
        <p:spPr>
          <a:xfrm>
            <a:off x="6072198" y="6072206"/>
            <a:ext cx="2214578" cy="64294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97,5%</a:t>
            </a:r>
            <a:endParaRPr lang="ru-RU" sz="3200" b="1" dirty="0"/>
          </a:p>
        </p:txBody>
      </p:sp>
      <p:pic>
        <p:nvPicPr>
          <p:cNvPr id="17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060848"/>
            <a:ext cx="8229600" cy="1143000"/>
          </a:xfrm>
        </p:spPr>
        <p:txBody>
          <a:bodyPr/>
          <a:lstStyle/>
          <a:p>
            <a:r>
              <a:rPr lang="ru-RU" dirty="0" smtClean="0"/>
              <a:t>Характеристики домохозяйств и респондентов</a:t>
            </a:r>
            <a:endParaRPr lang="ru-RU" dirty="0"/>
          </a:p>
        </p:txBody>
      </p:sp>
      <p:pic>
        <p:nvPicPr>
          <p:cNvPr id="3" name="Picture 4" descr="P:\DHS-Dissemination\Kyrgyz Rep\old links\NSCKG 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510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Домохозяйства 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Республики</a:t>
            </a:r>
            <a:endParaRPr lang="en-US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086600" cy="4525963"/>
          </a:xfrm>
        </p:spPr>
        <p:txBody>
          <a:bodyPr/>
          <a:lstStyle/>
          <a:p>
            <a:pPr eaLnBrk="1" hangingPunct="1"/>
            <a:r>
              <a:rPr lang="ru-RU" dirty="0"/>
              <a:t>Средний размер домохозяйства составил </a:t>
            </a:r>
            <a:r>
              <a:rPr lang="en-US" b="1" dirty="0">
                <a:solidFill>
                  <a:srgbClr val="645EE2"/>
                </a:solidFill>
              </a:rPr>
              <a:t>4</a:t>
            </a:r>
            <a:r>
              <a:rPr lang="ru-RU" b="1" dirty="0">
                <a:solidFill>
                  <a:srgbClr val="645EE2"/>
                </a:solidFill>
              </a:rPr>
              <a:t>,3</a:t>
            </a:r>
            <a:r>
              <a:rPr lang="en-US" b="1" dirty="0">
                <a:solidFill>
                  <a:srgbClr val="645EE2"/>
                </a:solidFill>
              </a:rPr>
              <a:t> </a:t>
            </a:r>
            <a:r>
              <a:rPr lang="ru-RU" b="1" dirty="0">
                <a:solidFill>
                  <a:srgbClr val="645EE2"/>
                </a:solidFill>
              </a:rPr>
              <a:t>человека</a:t>
            </a:r>
            <a:endParaRPr lang="en-US" b="1" dirty="0">
              <a:solidFill>
                <a:srgbClr val="645EE2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645EE2"/>
                </a:solidFill>
              </a:rPr>
              <a:t>27</a:t>
            </a:r>
            <a:r>
              <a:rPr lang="ru-RU" b="1" dirty="0" smtClean="0">
                <a:solidFill>
                  <a:srgbClr val="645EE2"/>
                </a:solidFill>
              </a:rPr>
              <a:t>,9</a:t>
            </a:r>
            <a:r>
              <a:rPr lang="en-US" b="1" dirty="0" smtClean="0">
                <a:solidFill>
                  <a:srgbClr val="645EE2"/>
                </a:solidFill>
              </a:rPr>
              <a:t>% </a:t>
            </a:r>
            <a:r>
              <a:rPr lang="ru-RU" dirty="0" smtClean="0"/>
              <a:t>домохозяйств </a:t>
            </a:r>
            <a:r>
              <a:rPr lang="ru-RU" b="1" i="1" dirty="0" smtClean="0">
                <a:solidFill>
                  <a:srgbClr val="645EE2"/>
                </a:solidFill>
              </a:rPr>
              <a:t>возглавляют женщины </a:t>
            </a:r>
            <a:endParaRPr lang="en-US" b="1" i="1" dirty="0" smtClean="0">
              <a:solidFill>
                <a:srgbClr val="645EE2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645EE2"/>
                </a:solidFill>
              </a:rPr>
              <a:t>3</a:t>
            </a:r>
            <a:r>
              <a:rPr lang="ru-RU" b="1" dirty="0" smtClean="0">
                <a:solidFill>
                  <a:srgbClr val="645EE2"/>
                </a:solidFill>
              </a:rPr>
              <a:t>4,1</a:t>
            </a:r>
            <a:r>
              <a:rPr lang="en-US" b="1" dirty="0" smtClean="0">
                <a:solidFill>
                  <a:srgbClr val="645EE2"/>
                </a:solidFill>
              </a:rPr>
              <a:t>% </a:t>
            </a:r>
            <a:r>
              <a:rPr lang="ru-RU" dirty="0" smtClean="0"/>
              <a:t>населения младше </a:t>
            </a:r>
            <a:r>
              <a:rPr lang="en-US" dirty="0" smtClean="0"/>
              <a:t>15</a:t>
            </a:r>
            <a:r>
              <a:rPr lang="ru-RU" dirty="0" smtClean="0"/>
              <a:t>-летнего </a:t>
            </a:r>
            <a:r>
              <a:rPr lang="en-US" dirty="0" smtClean="0"/>
              <a:t> </a:t>
            </a:r>
            <a:r>
              <a:rPr lang="ru-RU" dirty="0" smtClean="0"/>
              <a:t>возраста </a:t>
            </a:r>
          </a:p>
          <a:p>
            <a:pPr eaLnBrk="1" hangingPunct="1"/>
            <a:r>
              <a:rPr lang="ru-RU" b="1" dirty="0" smtClean="0">
                <a:solidFill>
                  <a:srgbClr val="645EE2"/>
                </a:solidFill>
              </a:rPr>
              <a:t>14,2%</a:t>
            </a:r>
            <a:r>
              <a:rPr lang="ru-RU" dirty="0" smtClean="0"/>
              <a:t> населения – дети в возрасте до 5 лет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4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606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850106"/>
          </a:xfrm>
        </p:spPr>
        <p:txBody>
          <a:bodyPr/>
          <a:lstStyle/>
          <a:p>
            <a:r>
              <a:rPr lang="ru-RU" dirty="0" smtClean="0"/>
              <a:t>Водоснабжение и санитария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26443"/>
            <a:ext cx="460057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1" y="1426443"/>
            <a:ext cx="433387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1"/>
          <p:cNvSpPr txBox="1"/>
          <p:nvPr/>
        </p:nvSpPr>
        <p:spPr>
          <a:xfrm>
            <a:off x="35496" y="5157192"/>
            <a:ext cx="4600575" cy="122413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00"/>
              </a:lnSpc>
            </a:pPr>
            <a:endParaRPr lang="ru-RU" sz="1600" b="1" i="1" dirty="0" smtClean="0">
              <a:solidFill>
                <a:srgbClr val="645EE2"/>
              </a:solidFill>
            </a:endParaRPr>
          </a:p>
          <a:p>
            <a:pPr algn="ctr">
              <a:lnSpc>
                <a:spcPts val="1600"/>
              </a:lnSpc>
            </a:pPr>
            <a:r>
              <a:rPr lang="ru-RU" sz="1800" b="1" i="1" dirty="0" smtClean="0">
                <a:solidFill>
                  <a:srgbClr val="645EE2"/>
                </a:solidFill>
              </a:rPr>
              <a:t>Почти </a:t>
            </a:r>
            <a:r>
              <a:rPr lang="ru-RU" sz="1800" b="1" i="1" dirty="0">
                <a:solidFill>
                  <a:srgbClr val="645EE2"/>
                </a:solidFill>
              </a:rPr>
              <a:t>каждый восьмой житель в КР не имеет доступа к улучшенному источнику питьевой воды</a:t>
            </a:r>
            <a:r>
              <a:rPr lang="en-US" sz="1800" i="1" dirty="0">
                <a:solidFill>
                  <a:srgbClr val="645EE2"/>
                </a:solidFill>
              </a:rPr>
              <a:t>.  </a:t>
            </a:r>
          </a:p>
          <a:p>
            <a:pPr>
              <a:lnSpc>
                <a:spcPts val="1600"/>
              </a:lnSpc>
            </a:pPr>
            <a:endParaRPr lang="ru-RU" sz="1800" dirty="0" smtClean="0"/>
          </a:p>
          <a:p>
            <a:pPr>
              <a:lnSpc>
                <a:spcPts val="1800"/>
              </a:lnSpc>
            </a:pPr>
            <a:endParaRPr lang="en-US" sz="1800" dirty="0" smtClean="0"/>
          </a:p>
          <a:p>
            <a:pPr>
              <a:lnSpc>
                <a:spcPts val="900"/>
              </a:lnSpc>
            </a:pPr>
            <a:endParaRPr lang="en-US" sz="800" dirty="0" smtClean="0"/>
          </a:p>
          <a:p>
            <a:pPr>
              <a:lnSpc>
                <a:spcPts val="1300"/>
              </a:lnSpc>
            </a:pPr>
            <a:endParaRPr lang="en-US" sz="1100" dirty="0"/>
          </a:p>
        </p:txBody>
      </p:sp>
      <p:pic>
        <p:nvPicPr>
          <p:cNvPr id="6" name="Picture 4" descr="P:\DHS-Dissemination\Kyrgyz Rep\old links\NSCKG logo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042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Питьевая вода</a:t>
            </a:r>
            <a:endParaRPr lang="en-US" dirty="0" smtClean="0"/>
          </a:p>
        </p:txBody>
      </p:sp>
      <p:graphicFrame>
        <p:nvGraphicFramePr>
          <p:cNvPr id="2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859664"/>
              </p:ext>
            </p:extLst>
          </p:nvPr>
        </p:nvGraphicFramePr>
        <p:xfrm>
          <a:off x="381000" y="1295400"/>
          <a:ext cx="8305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4" descr="P:\DHS-Dissemination\Kyrgyz Rep\old links\NSCKG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9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142852"/>
            <a:ext cx="8215338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Доступ к улучшенным источникам питьевой воды</a:t>
            </a:r>
            <a:endParaRPr lang="en-US" dirty="0" smtClean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83054219"/>
              </p:ext>
            </p:extLst>
          </p:nvPr>
        </p:nvGraphicFramePr>
        <p:xfrm>
          <a:off x="214282" y="1400174"/>
          <a:ext cx="8215370" cy="4600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4" descr="P:\DHS-Dissemination\Kyrgyz Rep\old links\NSCKG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9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274638"/>
            <a:ext cx="7901014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Многим семьям приходится тратить  время для доставки питьевой воды</a:t>
            </a:r>
            <a:endParaRPr lang="en-US" sz="36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571612"/>
            <a:ext cx="8572560" cy="4786346"/>
          </a:xfrm>
        </p:spPr>
        <p:txBody>
          <a:bodyPr/>
          <a:lstStyle/>
          <a:p>
            <a:pPr eaLnBrk="1" hangingPunct="1"/>
            <a:r>
              <a:rPr lang="ru-RU" dirty="0" smtClean="0"/>
              <a:t>Только 42</a:t>
            </a:r>
            <a:r>
              <a:rPr lang="en-US" dirty="0" smtClean="0"/>
              <a:t>% </a:t>
            </a:r>
            <a:r>
              <a:rPr lang="ru-RU" dirty="0" smtClean="0"/>
              <a:t>населения в сельской местности имеют воду внутри помещения или во дворе по сравнению с </a:t>
            </a:r>
            <a:r>
              <a:rPr lang="en-US" dirty="0" smtClean="0"/>
              <a:t>91% </a:t>
            </a:r>
            <a:r>
              <a:rPr lang="ru-RU" dirty="0" smtClean="0"/>
              <a:t>населения в городских поселениях</a:t>
            </a:r>
            <a:r>
              <a:rPr lang="en-US" dirty="0" smtClean="0"/>
              <a:t>. </a:t>
            </a:r>
          </a:p>
          <a:p>
            <a:pPr eaLnBrk="1" hangingPunct="1"/>
            <a:r>
              <a:rPr lang="ru-RU" dirty="0" smtClean="0"/>
              <a:t>Доставка воды для питья и приготовления пищи занимает более </a:t>
            </a:r>
            <a:r>
              <a:rPr lang="ru-RU" dirty="0"/>
              <a:t>30 минут (туда и обратно</a:t>
            </a:r>
            <a:r>
              <a:rPr lang="ru-RU" dirty="0" smtClean="0"/>
              <a:t>) у </a:t>
            </a:r>
            <a:r>
              <a:rPr lang="en-US" dirty="0" smtClean="0"/>
              <a:t>3% </a:t>
            </a:r>
            <a:r>
              <a:rPr lang="ru-RU" dirty="0" smtClean="0"/>
              <a:t>всего населения и 4,4% сельского населения.</a:t>
            </a:r>
            <a:endParaRPr lang="en-US" dirty="0" smtClean="0"/>
          </a:p>
        </p:txBody>
      </p:sp>
      <p:pic>
        <p:nvPicPr>
          <p:cNvPr id="4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232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52"/>
            <a:ext cx="91440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Характеристики жилища</a:t>
            </a:r>
            <a:endParaRPr lang="en-US" dirty="0" smtClean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079338530"/>
              </p:ext>
            </p:extLst>
          </p:nvPr>
        </p:nvGraphicFramePr>
        <p:xfrm>
          <a:off x="500034" y="1214422"/>
          <a:ext cx="800105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4" descr="P:\DHS-Dissemination\Kyrgyz Rep\old links\NSCKG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9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0"/>
            <a:ext cx="8143900" cy="1143000"/>
          </a:xfrm>
        </p:spPr>
        <p:txBody>
          <a:bodyPr/>
          <a:lstStyle/>
          <a:p>
            <a:pPr eaLnBrk="1" hangingPunct="1"/>
            <a:r>
              <a:rPr lang="ru-RU" sz="3900" dirty="0" smtClean="0"/>
              <a:t>Товары длительного пользования и имущество домохозяйств</a:t>
            </a:r>
            <a:endParaRPr lang="en-US" sz="3900" dirty="0" smtClean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55662006"/>
              </p:ext>
            </p:extLst>
          </p:nvPr>
        </p:nvGraphicFramePr>
        <p:xfrm>
          <a:off x="323528" y="1412776"/>
          <a:ext cx="8429684" cy="495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 descr="P:\DHS-Dissemination\Kyrgyz Rep\old links\NSCKG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906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4849054"/>
              </p:ext>
            </p:extLst>
          </p:nvPr>
        </p:nvGraphicFramePr>
        <p:xfrm>
          <a:off x="357158" y="1988840"/>
          <a:ext cx="842968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Тенденции в показателях владения имуществом</a:t>
            </a:r>
            <a:endParaRPr lang="en-US" dirty="0" smtClean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454166" y="1596893"/>
            <a:ext cx="6096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1400" i="1" dirty="0" smtClean="0">
                <a:solidFill>
                  <a:srgbClr val="000000"/>
                </a:solidFill>
                <a:latin typeface="Gill Sans Std"/>
              </a:rPr>
              <a:t>Процент </a:t>
            </a:r>
            <a:r>
              <a:rPr lang="ru-RU" sz="1400" i="1" dirty="0">
                <a:solidFill>
                  <a:srgbClr val="000000"/>
                </a:solidFill>
                <a:latin typeface="Gill Sans Std"/>
              </a:rPr>
              <a:t>домохозяйств, </a:t>
            </a:r>
            <a:r>
              <a:rPr lang="ru-RU" sz="1400" i="1" dirty="0" smtClean="0">
                <a:solidFill>
                  <a:srgbClr val="000000"/>
                </a:solidFill>
                <a:latin typeface="Gill Sans Std"/>
              </a:rPr>
              <a:t> владеющих каждым предметом быта</a:t>
            </a:r>
            <a:endParaRPr lang="en-US" sz="1400" i="1" dirty="0">
              <a:solidFill>
                <a:srgbClr val="000000"/>
              </a:solidFill>
              <a:latin typeface="Gill Sans Std"/>
            </a:endParaRPr>
          </a:p>
        </p:txBody>
      </p:sp>
      <p:pic>
        <p:nvPicPr>
          <p:cNvPr id="7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910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991600" cy="762000"/>
          </a:xfrm>
        </p:spPr>
        <p:txBody>
          <a:bodyPr/>
          <a:lstStyle/>
          <a:p>
            <a:pPr eaLnBrk="1" hangingPunct="1"/>
            <a:r>
              <a:rPr lang="ru-RU" dirty="0" smtClean="0"/>
              <a:t>Социально-экономический</a:t>
            </a:r>
            <a:br>
              <a:rPr lang="ru-RU" dirty="0" smtClean="0"/>
            </a:br>
            <a:r>
              <a:rPr lang="ru-RU" dirty="0" smtClean="0"/>
              <a:t> статус</a:t>
            </a:r>
            <a:endParaRPr lang="en-US" dirty="0" smtClean="0"/>
          </a:p>
        </p:txBody>
      </p:sp>
      <p:sp>
        <p:nvSpPr>
          <p:cNvPr id="26627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735888" cy="399323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Tx/>
              <a:buNone/>
              <a:defRPr/>
            </a:pPr>
            <a:r>
              <a:rPr lang="en-US" sz="2800" dirty="0" smtClean="0"/>
              <a:t>		</a:t>
            </a:r>
            <a:r>
              <a:rPr lang="en-US" sz="2400" dirty="0" smtClean="0">
                <a:solidFill>
                  <a:srgbClr val="0070C0"/>
                </a:solidFill>
              </a:rPr>
              <a:t>         </a:t>
            </a:r>
            <a:r>
              <a:rPr lang="ru-RU" sz="1400" b="1" dirty="0" smtClean="0"/>
              <a:t>Самые бедные </a:t>
            </a:r>
            <a:r>
              <a:rPr lang="ru-RU" sz="1400" b="1" dirty="0"/>
              <a:t> </a:t>
            </a:r>
            <a:r>
              <a:rPr lang="ru-RU" sz="1400" b="1" dirty="0" smtClean="0"/>
              <a:t>  2-ой </a:t>
            </a:r>
            <a:r>
              <a:rPr lang="en-US" sz="1400" b="1" dirty="0" smtClean="0"/>
              <a:t>	       </a:t>
            </a:r>
            <a:r>
              <a:rPr lang="ru-RU" sz="1400" b="1" dirty="0" smtClean="0"/>
              <a:t>Средний </a:t>
            </a:r>
            <a:r>
              <a:rPr lang="en-US" sz="1400" b="1" dirty="0" smtClean="0"/>
              <a:t>	  </a:t>
            </a:r>
            <a:r>
              <a:rPr lang="ru-RU" sz="1400" b="1" dirty="0" smtClean="0"/>
              <a:t>4-ый </a:t>
            </a:r>
            <a:r>
              <a:rPr lang="en-US" sz="1400" b="1" dirty="0" smtClean="0"/>
              <a:t>	  </a:t>
            </a:r>
            <a:r>
              <a:rPr lang="ru-RU" sz="1400" b="1" dirty="0" smtClean="0"/>
              <a:t>Самые богатые</a:t>
            </a:r>
            <a:endParaRPr lang="en-US" sz="1400" b="1" dirty="0" smtClean="0"/>
          </a:p>
          <a:p>
            <a:pPr eaLnBrk="1" fontAlgn="auto" hangingPunct="1">
              <a:lnSpc>
                <a:spcPct val="20000"/>
              </a:lnSpc>
              <a:spcAft>
                <a:spcPts val="0"/>
              </a:spcAft>
              <a:buFontTx/>
              <a:buNone/>
              <a:defRPr/>
            </a:pPr>
            <a:r>
              <a:rPr lang="en-US" sz="2300" b="1" dirty="0" smtClean="0">
                <a:solidFill>
                  <a:srgbClr val="A50021"/>
                </a:solidFill>
              </a:rPr>
              <a:t> 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Город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         4,5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	 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3,8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   10,5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   	2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7,6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	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53,5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Село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      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7,1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%	  2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7,5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%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    24,4%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16,5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%	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4,5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%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endParaRPr lang="en-US" sz="2400" b="1" dirty="0" smtClean="0">
              <a:solidFill>
                <a:schemeClr val="accent3"/>
              </a:solidFill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endParaRPr lang="en-US" sz="2400" b="1" dirty="0" smtClean="0">
              <a:solidFill>
                <a:schemeClr val="accent3"/>
              </a:solidFill>
            </a:endParaRPr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0" y="3657600"/>
            <a:ext cx="914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fr-FR" sz="4400">
              <a:solidFill>
                <a:srgbClr val="9584BB"/>
              </a:solidFill>
              <a:latin typeface="Gill Sans Std"/>
            </a:endParaRP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304800" y="3505200"/>
            <a:ext cx="8474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2400" b="1" dirty="0">
                <a:solidFill>
                  <a:srgbClr val="000000"/>
                </a:solidFill>
                <a:latin typeface="Calibri" pitchFamily="34" charset="0"/>
              </a:rPr>
              <a:t>Очень мало городских домохозяйств находится в </a:t>
            </a:r>
            <a:r>
              <a:rPr lang="ru-RU" sz="2400" b="1" dirty="0" err="1">
                <a:solidFill>
                  <a:srgbClr val="000000"/>
                </a:solidFill>
                <a:latin typeface="Calibri" pitchFamily="34" charset="0"/>
              </a:rPr>
              <a:t>квинтиле</a:t>
            </a:r>
            <a:r>
              <a:rPr lang="ru-RU" sz="2400" b="1" dirty="0">
                <a:solidFill>
                  <a:srgbClr val="000000"/>
                </a:solidFill>
                <a:latin typeface="Calibri" pitchFamily="34" charset="0"/>
              </a:rPr>
              <a:t> самых бедных, когда как очень мало сельских домохозяйств находится в </a:t>
            </a:r>
            <a:r>
              <a:rPr lang="ru-RU" sz="2400" b="1" dirty="0" err="1">
                <a:solidFill>
                  <a:srgbClr val="000000"/>
                </a:solidFill>
                <a:latin typeface="Calibri" pitchFamily="34" charset="0"/>
              </a:rPr>
              <a:t>квинтиле</a:t>
            </a:r>
            <a:r>
              <a:rPr lang="ru-RU" sz="2400" b="1" dirty="0">
                <a:solidFill>
                  <a:srgbClr val="000000"/>
                </a:solidFill>
                <a:latin typeface="Calibri" pitchFamily="34" charset="0"/>
              </a:rPr>
              <a:t> самых богатых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600200" y="1905000"/>
            <a:ext cx="64008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17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Характеристики женщин</a:t>
            </a:r>
            <a:br>
              <a:rPr lang="ru-RU" dirty="0" smtClean="0"/>
            </a:br>
            <a:r>
              <a:rPr lang="ru-RU" sz="2400" dirty="0" smtClean="0"/>
              <a:t>(в возрасте 15-49 лет)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52596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Состоят в браке – 69,3%;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Никогда не состояли в браке – 21,9%;</a:t>
            </a:r>
          </a:p>
          <a:p>
            <a:endParaRPr lang="ru-RU" sz="1000" dirty="0"/>
          </a:p>
          <a:p>
            <a:r>
              <a:rPr lang="ru-RU" b="1" dirty="0" smtClean="0"/>
              <a:t>Когда-либо рожали – 71,7%;</a:t>
            </a:r>
          </a:p>
          <a:p>
            <a:r>
              <a:rPr lang="ru-RU" b="1" dirty="0" smtClean="0"/>
              <a:t>Рожали в последние 2 года – 24,4%;</a:t>
            </a:r>
          </a:p>
          <a:p>
            <a:endParaRPr lang="ru-RU" sz="1000" b="1" dirty="0"/>
          </a:p>
          <a:p>
            <a:r>
              <a:rPr lang="ru-RU" b="1" dirty="0" smtClean="0">
                <a:solidFill>
                  <a:srgbClr val="7030A0"/>
                </a:solidFill>
              </a:rPr>
              <a:t>Нет образования – 0,8%;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Полное/ основное общее – 54,7%;</a:t>
            </a:r>
          </a:p>
          <a:p>
            <a:r>
              <a:rPr lang="ru-RU" b="1" dirty="0" err="1" smtClean="0">
                <a:solidFill>
                  <a:srgbClr val="7030A0"/>
                </a:solidFill>
              </a:rPr>
              <a:t>Профессион</a:t>
            </a:r>
            <a:r>
              <a:rPr lang="ru-RU" b="1" dirty="0" smtClean="0">
                <a:solidFill>
                  <a:srgbClr val="7030A0"/>
                </a:solidFill>
              </a:rPr>
              <a:t>. </a:t>
            </a:r>
            <a:r>
              <a:rPr lang="ru-RU" b="1" dirty="0" err="1" smtClean="0">
                <a:solidFill>
                  <a:srgbClr val="7030A0"/>
                </a:solidFill>
              </a:rPr>
              <a:t>начальн</a:t>
            </a:r>
            <a:r>
              <a:rPr lang="ru-RU" b="1" dirty="0" smtClean="0">
                <a:solidFill>
                  <a:srgbClr val="7030A0"/>
                </a:solidFill>
              </a:rPr>
              <a:t>./ среднее – 18,4%;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Высшее – 26,0%.</a:t>
            </a:r>
          </a:p>
          <a:p>
            <a:endParaRPr lang="ru-RU" dirty="0"/>
          </a:p>
        </p:txBody>
      </p:sp>
      <p:pic>
        <p:nvPicPr>
          <p:cNvPr id="4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24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Грамотность молодых женщин, 15-24 лет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5"/>
            <a:ext cx="8607834" cy="424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P:\DHS-Dissemination\Kyrgyz Rep\old links\NSCKG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00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1143000"/>
          </a:xfrm>
        </p:spPr>
        <p:txBody>
          <a:bodyPr/>
          <a:lstStyle/>
          <a:p>
            <a:r>
              <a:rPr lang="ru-RU" dirty="0"/>
              <a:t>Распределение численности детей, </a:t>
            </a:r>
            <a:r>
              <a:rPr lang="ru-RU" sz="3200" dirty="0"/>
              <a:t>процентов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0745343"/>
              </p:ext>
            </p:extLst>
          </p:nvPr>
        </p:nvGraphicFramePr>
        <p:xfrm>
          <a:off x="1043608" y="2057400"/>
          <a:ext cx="7560840" cy="461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4" descr="P:\DHS-Dissemination\Kyrgyz Rep\old links\NSCKG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28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143000"/>
          </a:xfrm>
        </p:spPr>
        <p:txBody>
          <a:bodyPr/>
          <a:lstStyle/>
          <a:p>
            <a:r>
              <a:rPr lang="ru-RU" dirty="0" smtClean="0"/>
              <a:t>Подготовка детей к школе</a:t>
            </a:r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" y="1412776"/>
            <a:ext cx="909353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P:\DHS-Dissemination\Kyrgyz Rep\old links\NSCKG 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077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/>
          </p:nvPr>
        </p:nvSpPr>
        <p:spPr>
          <a:xfrm>
            <a:off x="785786" y="304800"/>
            <a:ext cx="8205814" cy="762000"/>
          </a:xfrm>
        </p:spPr>
        <p:txBody>
          <a:bodyPr/>
          <a:lstStyle/>
          <a:p>
            <a:pPr eaLnBrk="1" hangingPunct="1"/>
            <a:r>
              <a:rPr lang="ru-RU" dirty="0" smtClean="0"/>
              <a:t>Социально-экономический</a:t>
            </a:r>
            <a:br>
              <a:rPr lang="ru-RU" dirty="0" smtClean="0"/>
            </a:br>
            <a:r>
              <a:rPr lang="ru-RU" dirty="0" smtClean="0"/>
              <a:t> статус</a:t>
            </a:r>
            <a:endParaRPr lang="en-US" dirty="0" smtClean="0"/>
          </a:p>
        </p:txBody>
      </p:sp>
      <p:sp>
        <p:nvSpPr>
          <p:cNvPr id="26627" name="Rectangle 4"/>
          <p:cNvSpPr>
            <a:spLocks noGrp="1" noChangeArrowheads="1"/>
          </p:cNvSpPr>
          <p:nvPr>
            <p:ph idx="1"/>
          </p:nvPr>
        </p:nvSpPr>
        <p:spPr>
          <a:xfrm>
            <a:off x="204056" y="1939380"/>
            <a:ext cx="8735888" cy="399323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Tx/>
              <a:buNone/>
              <a:defRPr/>
            </a:pPr>
            <a:r>
              <a:rPr lang="en-US" sz="2800" dirty="0" smtClean="0"/>
              <a:t>		</a:t>
            </a:r>
            <a:r>
              <a:rPr lang="en-US" sz="2400" dirty="0" smtClean="0">
                <a:solidFill>
                  <a:srgbClr val="0070C0"/>
                </a:solidFill>
              </a:rPr>
              <a:t>         </a:t>
            </a:r>
            <a:r>
              <a:rPr lang="ru-RU" sz="1400" b="1" dirty="0" smtClean="0"/>
              <a:t>Самые бедные </a:t>
            </a:r>
            <a:r>
              <a:rPr lang="ru-RU" sz="1400" b="1" dirty="0"/>
              <a:t> </a:t>
            </a:r>
            <a:r>
              <a:rPr lang="ru-RU" sz="1400" b="1" dirty="0" smtClean="0"/>
              <a:t>  2-ой </a:t>
            </a:r>
            <a:r>
              <a:rPr lang="en-US" sz="1400" b="1" dirty="0" smtClean="0"/>
              <a:t>	       </a:t>
            </a:r>
            <a:r>
              <a:rPr lang="ru-RU" sz="1400" b="1" dirty="0" smtClean="0"/>
              <a:t>Средний </a:t>
            </a:r>
            <a:r>
              <a:rPr lang="en-US" sz="1400" b="1" dirty="0" smtClean="0"/>
              <a:t>	  </a:t>
            </a:r>
            <a:r>
              <a:rPr lang="ru-RU" sz="1400" b="1" dirty="0" smtClean="0"/>
              <a:t>4-ый </a:t>
            </a:r>
            <a:r>
              <a:rPr lang="en-US" sz="1400" b="1" dirty="0" smtClean="0"/>
              <a:t>	  </a:t>
            </a:r>
            <a:r>
              <a:rPr lang="ru-RU" sz="1400" b="1" dirty="0" smtClean="0"/>
              <a:t>Самые богатые</a:t>
            </a:r>
            <a:endParaRPr lang="en-US" sz="1400" b="1" dirty="0" smtClean="0"/>
          </a:p>
          <a:p>
            <a:pPr eaLnBrk="1" fontAlgn="auto" hangingPunct="1">
              <a:lnSpc>
                <a:spcPct val="20000"/>
              </a:lnSpc>
              <a:spcAft>
                <a:spcPts val="0"/>
              </a:spcAft>
              <a:buFontTx/>
              <a:buNone/>
              <a:defRPr/>
            </a:pPr>
            <a:r>
              <a:rPr lang="en-US" sz="2300" b="1" dirty="0" smtClean="0">
                <a:solidFill>
                  <a:srgbClr val="A50021"/>
                </a:solidFill>
              </a:rPr>
              <a:t> 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Женщины    18,2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	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18,8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   19,3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   	2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0,8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	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23,0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%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Дети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       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1,5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%	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2,7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%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    20,8%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18,0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%	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17,0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%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endParaRPr lang="en-US" sz="2400" b="1" dirty="0" smtClean="0">
              <a:solidFill>
                <a:schemeClr val="accent3"/>
              </a:solidFill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endParaRPr lang="en-US" sz="2400" b="1" dirty="0" smtClean="0">
              <a:solidFill>
                <a:schemeClr val="accent3"/>
              </a:solidFill>
            </a:endParaRPr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0" y="3657600"/>
            <a:ext cx="914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fr-FR" sz="4400">
              <a:solidFill>
                <a:srgbClr val="9584BB"/>
              </a:solidFill>
              <a:latin typeface="Gill Sans St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600200" y="1905000"/>
            <a:ext cx="64008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4" descr="P:\DHS-Dissemination\Kyrgyz Rep\old links\NSCKG 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48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Основные факты</a:t>
            </a:r>
            <a:endParaRPr lang="en-US" b="1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33996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87</a:t>
            </a:r>
            <a:r>
              <a:rPr lang="en-US" sz="2800" b="1" dirty="0" smtClean="0">
                <a:solidFill>
                  <a:schemeClr val="accent2"/>
                </a:solidFill>
              </a:rPr>
              <a:t>% </a:t>
            </a:r>
            <a:r>
              <a:rPr lang="ru-RU" sz="2800" dirty="0" smtClean="0"/>
              <a:t>населения используют улучшенный источник </a:t>
            </a:r>
            <a:r>
              <a:rPr lang="ru-RU" sz="2800" b="1" i="1" dirty="0" smtClean="0">
                <a:solidFill>
                  <a:schemeClr val="accent2"/>
                </a:solidFill>
              </a:rPr>
              <a:t>питьевой воды</a:t>
            </a:r>
            <a:endParaRPr lang="en-US" sz="2800" b="1" i="1" dirty="0" smtClean="0">
              <a:solidFill>
                <a:schemeClr val="accent2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99,8</a:t>
            </a:r>
            <a:r>
              <a:rPr lang="en-US" sz="2800" b="1" dirty="0" smtClean="0">
                <a:solidFill>
                  <a:schemeClr val="accent2"/>
                </a:solidFill>
              </a:rPr>
              <a:t>%</a:t>
            </a:r>
            <a:r>
              <a:rPr lang="en-US" sz="2800" b="1" dirty="0" smtClean="0">
                <a:solidFill>
                  <a:schemeClr val="tx2"/>
                </a:solidFill>
              </a:rPr>
              <a:t> </a:t>
            </a:r>
            <a:r>
              <a:rPr lang="ru-RU" sz="2800" dirty="0" smtClean="0"/>
              <a:t>домохозяйств имеют </a:t>
            </a:r>
            <a:r>
              <a:rPr lang="ru-RU" sz="2800" b="1" i="1" dirty="0" smtClean="0">
                <a:solidFill>
                  <a:schemeClr val="accent2"/>
                </a:solidFill>
              </a:rPr>
              <a:t>улучшенные санитарно-гигиенические </a:t>
            </a:r>
            <a:r>
              <a:rPr lang="ru-RU" sz="2800" dirty="0" smtClean="0"/>
              <a:t>устройства</a:t>
            </a:r>
            <a:endParaRPr lang="en-US" sz="2800" dirty="0" smtClean="0"/>
          </a:p>
          <a:p>
            <a:pPr eaLnBrk="1" fontAlgn="auto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26</a:t>
            </a:r>
            <a:r>
              <a:rPr lang="en-US" sz="2800" b="1" dirty="0" smtClean="0">
                <a:solidFill>
                  <a:schemeClr val="accent2"/>
                </a:solidFill>
              </a:rPr>
              <a:t>%</a:t>
            </a:r>
            <a:r>
              <a:rPr lang="en-US" sz="2800" dirty="0" smtClean="0"/>
              <a:t> </a:t>
            </a:r>
            <a:r>
              <a:rPr lang="ru-RU" sz="2800" dirty="0" smtClean="0"/>
              <a:t>женщин в возрасте </a:t>
            </a:r>
            <a:r>
              <a:rPr lang="en-US" sz="2800" dirty="0" smtClean="0"/>
              <a:t>15-49 </a:t>
            </a:r>
            <a:r>
              <a:rPr lang="ru-RU" sz="2800" dirty="0" smtClean="0"/>
              <a:t>лет имеют высшее образование</a:t>
            </a:r>
            <a:r>
              <a:rPr lang="en-US" sz="2800" dirty="0" smtClean="0"/>
              <a:t> </a:t>
            </a:r>
            <a:endParaRPr lang="ru-RU" sz="2800" dirty="0" smtClean="0"/>
          </a:p>
          <a:p>
            <a:pPr eaLnBrk="1" fontAlgn="auto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0,7%</a:t>
            </a:r>
            <a:r>
              <a:rPr lang="ru-RU" sz="2800" dirty="0" smtClean="0"/>
              <a:t> молодых женщин в возрасте </a:t>
            </a:r>
            <a:r>
              <a:rPr lang="ru-RU" sz="2800" b="1" i="1" dirty="0" smtClean="0">
                <a:solidFill>
                  <a:schemeClr val="accent2"/>
                </a:solidFill>
              </a:rPr>
              <a:t>15-24 лет не могут прочитать</a:t>
            </a:r>
            <a:r>
              <a:rPr lang="ru-RU" sz="2800" dirty="0" smtClean="0"/>
              <a:t> короткое предложение </a:t>
            </a:r>
            <a:endParaRPr lang="en-US" sz="2800" dirty="0" smtClean="0"/>
          </a:p>
          <a:p>
            <a:pPr eaLnBrk="1" fontAlgn="auto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2800" b="1" i="1" dirty="0" smtClean="0">
                <a:solidFill>
                  <a:schemeClr val="accent2"/>
                </a:solidFill>
              </a:rPr>
              <a:t>43,1%</a:t>
            </a:r>
            <a:r>
              <a:rPr lang="en-US" sz="2800" b="1" i="1" dirty="0" smtClean="0">
                <a:solidFill>
                  <a:schemeClr val="accent2"/>
                </a:solidFill>
              </a:rPr>
              <a:t> </a:t>
            </a:r>
            <a:r>
              <a:rPr lang="ru-RU" sz="2800" dirty="0" smtClean="0"/>
              <a:t>детей, посещающих 1 класс, прошли </a:t>
            </a:r>
            <a:r>
              <a:rPr lang="ru-RU" sz="2800" b="1" i="1" dirty="0" smtClean="0">
                <a:solidFill>
                  <a:schemeClr val="accent2"/>
                </a:solidFill>
              </a:rPr>
              <a:t>обучающие</a:t>
            </a:r>
            <a:r>
              <a:rPr lang="ru-RU" sz="2800" dirty="0" smtClean="0"/>
              <a:t> программы дошкольных организаций</a:t>
            </a:r>
            <a:r>
              <a:rPr lang="ru-RU" sz="2800" b="1" i="1" dirty="0" smtClean="0">
                <a:solidFill>
                  <a:schemeClr val="accent2"/>
                </a:solidFill>
              </a:rPr>
              <a:t> </a:t>
            </a:r>
          </a:p>
          <a:p>
            <a:pPr eaLnBrk="1" fontAlgn="auto" hangingPunct="1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2800" b="1" i="1" dirty="0" smtClean="0">
                <a:solidFill>
                  <a:schemeClr val="accent2"/>
                </a:solidFill>
              </a:rPr>
              <a:t>Беднейший </a:t>
            </a:r>
            <a:r>
              <a:rPr lang="ru-RU" sz="2800" b="1" i="1" dirty="0" err="1" smtClean="0">
                <a:solidFill>
                  <a:schemeClr val="accent2"/>
                </a:solidFill>
              </a:rPr>
              <a:t>квинтиль</a:t>
            </a:r>
            <a:r>
              <a:rPr lang="ru-RU" sz="2800" b="1" i="1" dirty="0" smtClean="0">
                <a:solidFill>
                  <a:schemeClr val="accent2"/>
                </a:solidFill>
              </a:rPr>
              <a:t> </a:t>
            </a:r>
            <a:r>
              <a:rPr lang="ru-RU" sz="2800" i="1" dirty="0" smtClean="0"/>
              <a:t>состоит из</a:t>
            </a:r>
            <a:r>
              <a:rPr lang="ru-RU" sz="2800" b="1" i="1" dirty="0" smtClean="0">
                <a:solidFill>
                  <a:schemeClr val="accent2"/>
                </a:solidFill>
              </a:rPr>
              <a:t> </a:t>
            </a:r>
            <a:r>
              <a:rPr lang="ru-RU" sz="2800" b="1" i="1" dirty="0" smtClean="0">
                <a:solidFill>
                  <a:schemeClr val="accent2"/>
                </a:solidFill>
              </a:rPr>
              <a:t>4,5</a:t>
            </a:r>
            <a:r>
              <a:rPr lang="en-US" sz="2800" b="1" i="1" dirty="0" smtClean="0">
                <a:solidFill>
                  <a:schemeClr val="accent2"/>
                </a:solidFill>
              </a:rPr>
              <a:t>%</a:t>
            </a:r>
            <a:r>
              <a:rPr lang="en-US" sz="2800" b="1" i="1" dirty="0" smtClean="0">
                <a:solidFill>
                  <a:schemeClr val="tx2"/>
                </a:solidFill>
              </a:rPr>
              <a:t> </a:t>
            </a:r>
            <a:r>
              <a:rPr lang="ru-RU" sz="2800" dirty="0" smtClean="0"/>
              <a:t>городского и </a:t>
            </a:r>
            <a:r>
              <a:rPr lang="ru-RU" sz="2800" b="1" i="1" dirty="0" smtClean="0">
                <a:solidFill>
                  <a:schemeClr val="accent2"/>
                </a:solidFill>
              </a:rPr>
              <a:t>27%</a:t>
            </a:r>
            <a:r>
              <a:rPr lang="ru-RU" sz="2800" dirty="0" smtClean="0"/>
              <a:t> сельского </a:t>
            </a:r>
            <a:r>
              <a:rPr lang="ru-RU" sz="2800" dirty="0" smtClean="0"/>
              <a:t>населения, </a:t>
            </a:r>
            <a:r>
              <a:rPr lang="ru-RU" sz="2800" b="1" i="1" dirty="0" smtClean="0">
                <a:solidFill>
                  <a:schemeClr val="accent2"/>
                </a:solidFill>
              </a:rPr>
              <a:t>одновременно </a:t>
            </a:r>
            <a:r>
              <a:rPr lang="ru-RU" sz="2800" b="1" i="1" dirty="0" smtClean="0">
                <a:solidFill>
                  <a:schemeClr val="accent2"/>
                </a:solidFill>
              </a:rPr>
              <a:t>самый богатый </a:t>
            </a:r>
            <a:r>
              <a:rPr lang="ru-RU" sz="2800" b="1" i="1" dirty="0" err="1" smtClean="0">
                <a:solidFill>
                  <a:schemeClr val="accent2"/>
                </a:solidFill>
              </a:rPr>
              <a:t>квинтиль</a:t>
            </a:r>
            <a:r>
              <a:rPr lang="ru-RU" sz="2800" b="1" i="1" dirty="0" smtClean="0">
                <a:solidFill>
                  <a:schemeClr val="accent2"/>
                </a:solidFill>
              </a:rPr>
              <a:t> </a:t>
            </a:r>
            <a:r>
              <a:rPr lang="ru-RU" sz="2800" i="1" dirty="0"/>
              <a:t>состоит из</a:t>
            </a:r>
            <a:r>
              <a:rPr lang="ru-RU" sz="2800" b="1" i="1" dirty="0">
                <a:solidFill>
                  <a:schemeClr val="accent2"/>
                </a:solidFill>
              </a:rPr>
              <a:t> 53,5</a:t>
            </a:r>
            <a:r>
              <a:rPr lang="ru-RU" sz="2800" b="1" i="1" dirty="0" smtClean="0">
                <a:solidFill>
                  <a:schemeClr val="accent2"/>
                </a:solidFill>
              </a:rPr>
              <a:t>% </a:t>
            </a:r>
            <a:r>
              <a:rPr lang="ru-RU" sz="2800" dirty="0" smtClean="0"/>
              <a:t>городского  и </a:t>
            </a:r>
            <a:r>
              <a:rPr lang="ru-RU" sz="2800" b="1" i="1" dirty="0" smtClean="0">
                <a:solidFill>
                  <a:schemeClr val="accent2"/>
                </a:solidFill>
              </a:rPr>
              <a:t>4,5 %</a:t>
            </a:r>
            <a:r>
              <a:rPr lang="ru-RU" sz="2800" dirty="0" smtClean="0"/>
              <a:t> </a:t>
            </a:r>
            <a:r>
              <a:rPr lang="ru-RU" sz="2800" smtClean="0"/>
              <a:t>сельского </a:t>
            </a:r>
            <a:r>
              <a:rPr lang="ru-RU" sz="2800" smtClean="0"/>
              <a:t>населения.</a:t>
            </a:r>
            <a:endParaRPr lang="en-US" sz="2800" b="1" i="1" dirty="0" smtClean="0">
              <a:solidFill>
                <a:schemeClr val="tx2"/>
              </a:solidFill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1200"/>
              </a:spcAft>
              <a:buNone/>
              <a:defRPr/>
            </a:pPr>
            <a:r>
              <a:rPr lang="en-US" sz="2800" i="1" dirty="0" smtClean="0"/>
              <a:t> </a:t>
            </a:r>
          </a:p>
        </p:txBody>
      </p:sp>
      <p:pic>
        <p:nvPicPr>
          <p:cNvPr id="4" name="Picture 4" descr="P:\DHS-Dissemination\Kyrgyz Rep\old links\NSCKG 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" y="36494"/>
            <a:ext cx="749300" cy="749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53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Kyrgyz">
      <a:dk1>
        <a:srgbClr val="000000"/>
      </a:dk1>
      <a:lt1>
        <a:srgbClr val="FFFFFF"/>
      </a:lt1>
      <a:dk2>
        <a:srgbClr val="9584BB"/>
      </a:dk2>
      <a:lt2>
        <a:srgbClr val="EFCB6D"/>
      </a:lt2>
      <a:accent1>
        <a:srgbClr val="9584BB"/>
      </a:accent1>
      <a:accent2>
        <a:srgbClr val="D87534"/>
      </a:accent2>
      <a:accent3>
        <a:srgbClr val="EFCB6D"/>
      </a:accent3>
      <a:accent4>
        <a:srgbClr val="BCB1D3"/>
      </a:accent4>
      <a:accent5>
        <a:srgbClr val="E8AC84"/>
      </a:accent5>
      <a:accent6>
        <a:srgbClr val="7F7F7F"/>
      </a:accent6>
      <a:hlink>
        <a:srgbClr val="009999"/>
      </a:hlink>
      <a:folHlink>
        <a:srgbClr val="99CC00"/>
      </a:folHlink>
    </a:clrScheme>
    <a:fontScheme name="Default Design">
      <a:majorFont>
        <a:latin typeface="Gill Sans Std"/>
        <a:ea typeface=""/>
        <a:cs typeface="Arial"/>
      </a:majorFont>
      <a:minorFont>
        <a:latin typeface="Gill Sans St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Kyrgyz">
      <a:dk1>
        <a:srgbClr val="000000"/>
      </a:dk1>
      <a:lt1>
        <a:srgbClr val="FFFFFF"/>
      </a:lt1>
      <a:dk2>
        <a:srgbClr val="9584BB"/>
      </a:dk2>
      <a:lt2>
        <a:srgbClr val="EFCB6D"/>
      </a:lt2>
      <a:accent1>
        <a:srgbClr val="9584BB"/>
      </a:accent1>
      <a:accent2>
        <a:srgbClr val="D87534"/>
      </a:accent2>
      <a:accent3>
        <a:srgbClr val="EFCB6D"/>
      </a:accent3>
      <a:accent4>
        <a:srgbClr val="BCB1D3"/>
      </a:accent4>
      <a:accent5>
        <a:srgbClr val="E8AC84"/>
      </a:accent5>
      <a:accent6>
        <a:srgbClr val="7F7F7F"/>
      </a:accent6>
      <a:hlink>
        <a:srgbClr val="009999"/>
      </a:hlink>
      <a:folHlink>
        <a:srgbClr val="99CC00"/>
      </a:folHlink>
    </a:clrScheme>
    <a:fontScheme name="Default Design">
      <a:majorFont>
        <a:latin typeface="Gill Sans Std"/>
        <a:ea typeface=""/>
        <a:cs typeface="Arial"/>
      </a:majorFont>
      <a:minorFont>
        <a:latin typeface="Gill Sans St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4061</TotalTime>
  <Words>1457</Words>
  <Application>Microsoft Office PowerPoint</Application>
  <PresentationFormat>Экран (4:3)</PresentationFormat>
  <Paragraphs>221</Paragraphs>
  <Slides>24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Default Design</vt:lpstr>
      <vt:lpstr>2_Default Design</vt:lpstr>
      <vt:lpstr>Презентация PowerPoint</vt:lpstr>
      <vt:lpstr>Презентация PowerPoint</vt:lpstr>
      <vt:lpstr>Презентация PowerPoint</vt:lpstr>
      <vt:lpstr>Исследование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Характеристики домохозяйств и респондентов</vt:lpstr>
      <vt:lpstr>Домохозяйства Кыргызской Республики</vt:lpstr>
      <vt:lpstr>Водоснабжение и санитария</vt:lpstr>
      <vt:lpstr>Питьевая вода</vt:lpstr>
      <vt:lpstr>Доступ к улучшенным источникам питьевой воды</vt:lpstr>
      <vt:lpstr>Многим семьям приходится тратить  время для доставки питьевой воды</vt:lpstr>
      <vt:lpstr>Характеристики жилища</vt:lpstr>
      <vt:lpstr>Товары длительного пользования и имущество домохозяйств</vt:lpstr>
      <vt:lpstr>Тенденции в показателях владения имуществом</vt:lpstr>
      <vt:lpstr>Социально-экономический  статус</vt:lpstr>
      <vt:lpstr>Характеристики женщин (в возрасте 15-49 лет)</vt:lpstr>
      <vt:lpstr>Грамотность молодых женщин, 15-24 лет</vt:lpstr>
      <vt:lpstr>Распределение численности детей, процентов</vt:lpstr>
      <vt:lpstr>Подготовка детей к школе</vt:lpstr>
      <vt:lpstr>Социально-экономический  статус</vt:lpstr>
      <vt:lpstr>Основные факты</vt:lpstr>
    </vt:vector>
  </TitlesOfParts>
  <Company>Macro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Planning</dc:title>
  <dc:creator>Erica.Nybro</dc:creator>
  <cp:lastModifiedBy>Samohleb</cp:lastModifiedBy>
  <cp:revision>294</cp:revision>
  <cp:lastPrinted>2015-12-16T02:30:08Z</cp:lastPrinted>
  <dcterms:created xsi:type="dcterms:W3CDTF">2005-10-11T14:32:07Z</dcterms:created>
  <dcterms:modified xsi:type="dcterms:W3CDTF">2015-12-16T02:54:15Z</dcterms:modified>
</cp:coreProperties>
</file>