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</p:sldMasterIdLst>
  <p:notesMasterIdLst>
    <p:notesMasterId r:id="rId11"/>
  </p:notesMasterIdLst>
  <p:handoutMasterIdLst>
    <p:handoutMasterId r:id="rId12"/>
  </p:handoutMasterIdLst>
  <p:sldIdLst>
    <p:sldId id="379" r:id="rId2"/>
    <p:sldId id="388" r:id="rId3"/>
    <p:sldId id="387" r:id="rId4"/>
    <p:sldId id="406" r:id="rId5"/>
    <p:sldId id="391" r:id="rId6"/>
    <p:sldId id="392" r:id="rId7"/>
    <p:sldId id="394" r:id="rId8"/>
    <p:sldId id="409" r:id="rId9"/>
    <p:sldId id="378" r:id="rId10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35C8"/>
    <a:srgbClr val="03177D"/>
    <a:srgbClr val="B9CD76"/>
    <a:srgbClr val="006600"/>
    <a:srgbClr val="69BFFF"/>
    <a:srgbClr val="003300"/>
    <a:srgbClr val="4D9505"/>
    <a:srgbClr val="DD23AC"/>
    <a:srgbClr val="FF00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617" autoAdjust="0"/>
    <p:restoredTop sz="86396" autoAdjust="0"/>
  </p:normalViewPr>
  <p:slideViewPr>
    <p:cSldViewPr>
      <p:cViewPr varScale="1">
        <p:scale>
          <a:sx n="100" d="100"/>
          <a:sy n="100" d="100"/>
        </p:scale>
        <p:origin x="153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1968" y="-96"/>
      </p:cViewPr>
      <p:guideLst>
        <p:guide orient="horz" pos="3127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valuyskaya\Desktop\&#1075;&#1088;&#1072;&#1092;&#1080;&#1082;&#1080;2016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valuyskaya\Desktop\&#1075;&#1088;&#1072;&#1092;&#1080;&#1082;&#1080;2016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76;&#1080;&#1089;&#1082;%20&#1076;\PLAN\present\&#1087;&#1088;&#1077;&#1089;&#1089;&#1082;&#1086;&#1085;&#1092;%20&#1084;&#1072;&#1081;%202023\&#1075;&#1088;&#1072;&#1092;&#1080;&#1082;&#1080;%20202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76;&#1080;&#1089;&#1082;%20&#1076;\PLAN\present\&#1087;&#1088;&#1077;&#1089;&#1089;&#1082;&#1086;&#1085;&#1092;%20&#1084;&#1072;&#1081;%202023\&#1075;&#1088;&#1072;&#1092;&#1080;&#1082;&#1080;%202022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valuyskaya\Desktop\&#1075;&#1088;&#1072;&#1092;&#1080;&#1082;&#1080;2016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76;&#1080;&#1089;&#1082;%20&#1076;\PLAN\present\&#1087;&#1088;&#1077;&#1089;&#1089;&#1082;&#1086;&#1085;&#1092;%20&#1084;&#1072;&#1081;%202023\&#1075;&#1088;&#1072;&#1092;&#1080;&#1082;&#1080;%202022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76;&#1080;&#1089;&#1082;%20&#1076;\PLAN\present\&#1087;&#1088;&#1077;&#1089;&#1089;&#1082;&#1086;&#1085;&#1092;%20&#1084;&#1072;&#1081;%202023\&#1075;&#1088;&#1072;&#1092;&#1080;&#1082;&#1080;%20202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904475756319932"/>
          <c:y val="0.11218993752541495"/>
          <c:w val="0.6409990330156099"/>
          <c:h val="0.857674762485675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rgbClr val="FFFFFF"/>
    </a:solidFill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625149129086138"/>
          <c:y val="4.5356367633512383E-2"/>
          <c:w val="0.76102123598186588"/>
          <c:h val="0.92872570800448051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1"/>
        <c:axId val="134225960"/>
        <c:axId val="134527232"/>
      </c:barChart>
      <c:catAx>
        <c:axId val="134225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4527232"/>
        <c:crosses val="autoZero"/>
        <c:auto val="1"/>
        <c:lblAlgn val="ctr"/>
        <c:lblOffset val="100"/>
        <c:noMultiLvlLbl val="0"/>
      </c:catAx>
      <c:valAx>
        <c:axId val="134527232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134225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1"/>
        <c:axId val="133886232"/>
        <c:axId val="135253968"/>
      </c:barChart>
      <c:catAx>
        <c:axId val="1338862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5253968"/>
        <c:crosses val="autoZero"/>
        <c:auto val="1"/>
        <c:lblAlgn val="ctr"/>
        <c:lblOffset val="100"/>
        <c:noMultiLvlLbl val="0"/>
      </c:catAx>
      <c:valAx>
        <c:axId val="135253968"/>
        <c:scaling>
          <c:orientation val="minMax"/>
        </c:scaling>
        <c:delete val="1"/>
        <c:axPos val="b"/>
        <c:numFmt formatCode="#,##0.0" sourceLinked="1"/>
        <c:majorTickMark val="out"/>
        <c:minorTickMark val="none"/>
        <c:tickLblPos val="nextTo"/>
        <c:crossAx val="1338862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'кр влож22-русс'!$M$311:$M$318</c:f>
              <c:strCache>
                <c:ptCount val="8"/>
                <c:pt idx="0">
                  <c:v>Транспорт и связь</c:v>
                </c:pt>
                <c:pt idx="1">
                  <c:v>Строительство</c:v>
                </c:pt>
                <c:pt idx="2">
                  <c:v>Промышленность</c:v>
                </c:pt>
                <c:pt idx="3">
                  <c:v>Прочие</c:v>
                </c:pt>
                <c:pt idx="4">
                  <c:v>Ипотека</c:v>
                </c:pt>
                <c:pt idx="5">
                  <c:v>Потребительские кредиты</c:v>
                </c:pt>
                <c:pt idx="6">
                  <c:v>Сельское хозяйство</c:v>
                </c:pt>
                <c:pt idx="7">
                  <c:v>Торговля</c:v>
                </c:pt>
              </c:strCache>
            </c:strRef>
          </c:cat>
          <c:val>
            <c:numRef>
              <c:f>'кр влож22-русс'!$N$311:$N$318</c:f>
              <c:numCache>
                <c:formatCode>#,##0.0</c:formatCode>
                <c:ptCount val="8"/>
                <c:pt idx="0">
                  <c:v>3</c:v>
                </c:pt>
                <c:pt idx="1">
                  <c:v>6.4</c:v>
                </c:pt>
                <c:pt idx="2">
                  <c:v>6.7</c:v>
                </c:pt>
                <c:pt idx="3">
                  <c:v>10.1</c:v>
                </c:pt>
                <c:pt idx="4">
                  <c:v>12</c:v>
                </c:pt>
                <c:pt idx="5">
                  <c:v>15.9</c:v>
                </c:pt>
                <c:pt idx="6">
                  <c:v>17.8</c:v>
                </c:pt>
                <c:pt idx="7" formatCode="General">
                  <c:v>28.1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1"/>
        <c:axId val="135126080"/>
        <c:axId val="135030440"/>
      </c:barChart>
      <c:catAx>
        <c:axId val="1351260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35030440"/>
        <c:crosses val="autoZero"/>
        <c:auto val="1"/>
        <c:lblAlgn val="ctr"/>
        <c:lblOffset val="100"/>
        <c:noMultiLvlLbl val="0"/>
      </c:catAx>
      <c:valAx>
        <c:axId val="135030440"/>
        <c:scaling>
          <c:orientation val="minMax"/>
        </c:scaling>
        <c:delete val="1"/>
        <c:axPos val="b"/>
        <c:numFmt formatCode="#,##0.0" sourceLinked="1"/>
        <c:majorTickMark val="out"/>
        <c:minorTickMark val="none"/>
        <c:tickLblPos val="nextTo"/>
        <c:crossAx val="1351260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7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31"/>
        <c:overlap val="4"/>
        <c:axId val="133283440"/>
        <c:axId val="133283832"/>
      </c:barChart>
      <c:catAx>
        <c:axId val="133283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3283832"/>
        <c:crosses val="autoZero"/>
        <c:auto val="1"/>
        <c:lblAlgn val="ctr"/>
        <c:lblOffset val="100"/>
        <c:noMultiLvlLbl val="0"/>
      </c:catAx>
      <c:valAx>
        <c:axId val="133283832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133283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31"/>
        <c:overlap val="4"/>
        <c:axId val="135329824"/>
        <c:axId val="135330216"/>
      </c:barChart>
      <c:catAx>
        <c:axId val="1353298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5330216"/>
        <c:crosses val="autoZero"/>
        <c:auto val="1"/>
        <c:lblAlgn val="ctr"/>
        <c:lblOffset val="100"/>
        <c:noMultiLvlLbl val="0"/>
      </c:catAx>
      <c:valAx>
        <c:axId val="135330216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1353298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'кр влож22-русс'!$M$332:$M$339</c:f>
              <c:strCache>
                <c:ptCount val="8"/>
                <c:pt idx="0">
                  <c:v>Промышленность</c:v>
                </c:pt>
                <c:pt idx="1">
                  <c:v>Транспорт  и связь</c:v>
                </c:pt>
                <c:pt idx="2">
                  <c:v>Ипотека </c:v>
                </c:pt>
                <c:pt idx="3">
                  <c:v>Строительство</c:v>
                </c:pt>
                <c:pt idx="4">
                  <c:v>Прочие</c:v>
                </c:pt>
                <c:pt idx="5">
                  <c:v>Торговля </c:v>
                </c:pt>
                <c:pt idx="6">
                  <c:v>Сельское хозяйство </c:v>
                </c:pt>
                <c:pt idx="7">
                  <c:v> Потребительские кредиты</c:v>
                </c:pt>
              </c:strCache>
            </c:strRef>
          </c:cat>
          <c:val>
            <c:numRef>
              <c:f>'кр влож22-русс'!$N$332:$N$339</c:f>
              <c:numCache>
                <c:formatCode>0.0</c:formatCode>
                <c:ptCount val="8"/>
                <c:pt idx="0">
                  <c:v>1.6</c:v>
                </c:pt>
                <c:pt idx="1">
                  <c:v>3</c:v>
                </c:pt>
                <c:pt idx="2">
                  <c:v>3.5</c:v>
                </c:pt>
                <c:pt idx="3">
                  <c:v>7</c:v>
                </c:pt>
                <c:pt idx="4">
                  <c:v>7.8</c:v>
                </c:pt>
                <c:pt idx="5">
                  <c:v>12.7</c:v>
                </c:pt>
                <c:pt idx="6">
                  <c:v>19.8</c:v>
                </c:pt>
                <c:pt idx="7">
                  <c:v>44.6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1"/>
        <c:overlap val="4"/>
        <c:axId val="135331000"/>
        <c:axId val="135331392"/>
      </c:barChart>
      <c:catAx>
        <c:axId val="135331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35331392"/>
        <c:crosses val="autoZero"/>
        <c:auto val="1"/>
        <c:lblAlgn val="ctr"/>
        <c:lblOffset val="100"/>
        <c:noMultiLvlLbl val="0"/>
      </c:catAx>
      <c:valAx>
        <c:axId val="135331392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1353310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5134"/>
          </a:xfrm>
          <a:prstGeom prst="rect">
            <a:avLst/>
          </a:prstGeom>
        </p:spPr>
        <p:txBody>
          <a:bodyPr vert="horz" lIns="91536" tIns="45769" rIns="91536" bIns="45769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826" y="0"/>
            <a:ext cx="2946246" cy="495134"/>
          </a:xfrm>
          <a:prstGeom prst="rect">
            <a:avLst/>
          </a:prstGeom>
        </p:spPr>
        <p:txBody>
          <a:bodyPr vert="horz" lIns="91536" tIns="45769" rIns="91536" bIns="45769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8BAE4D1-B24E-407F-A436-C036A7E2E030}" type="datetimeFigureOut">
              <a:rPr lang="ru-RU"/>
              <a:pPr>
                <a:defRPr/>
              </a:pPr>
              <a:t>13.05.2023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907"/>
            <a:ext cx="2946247" cy="495134"/>
          </a:xfrm>
          <a:prstGeom prst="rect">
            <a:avLst/>
          </a:prstGeom>
        </p:spPr>
        <p:txBody>
          <a:bodyPr vert="horz" lIns="91536" tIns="45769" rIns="91536" bIns="45769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826" y="9429907"/>
            <a:ext cx="2946246" cy="495134"/>
          </a:xfrm>
          <a:prstGeom prst="rect">
            <a:avLst/>
          </a:prstGeom>
        </p:spPr>
        <p:txBody>
          <a:bodyPr vert="horz" wrap="square" lIns="91536" tIns="45769" rIns="91536" bIns="4576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2466E51-D5E8-46F3-9CF8-A4E89344EAB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6334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247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26" y="0"/>
            <a:ext cx="2946246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0937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890" y="4714953"/>
            <a:ext cx="5435896" cy="4465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907"/>
            <a:ext cx="2946247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26" y="9429907"/>
            <a:ext cx="2946246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/>
            </a:lvl1pPr>
          </a:lstStyle>
          <a:p>
            <a:pPr>
              <a:defRPr/>
            </a:pPr>
            <a:fld id="{D8B9F9B1-CB0C-495E-874D-F64E758C25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68259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B9F9B1-CB0C-495E-874D-F64E758C2571}" type="slidenum">
              <a:rPr lang="ru-RU" altLang="ru-RU" smtClean="0"/>
              <a:pPr>
                <a:defRPr/>
              </a:pPr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17313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B9F9B1-CB0C-495E-874D-F64E758C2571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14462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B9F9B1-CB0C-495E-874D-F64E758C2571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09446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B9F9B1-CB0C-495E-874D-F64E758C2571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063414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B9F9B1-CB0C-495E-874D-F64E758C2571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32357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B9F9B1-CB0C-495E-874D-F64E758C2571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55648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B9F9B1-CB0C-495E-874D-F64E758C2571}" type="slidenum">
              <a:rPr lang="ru-RU" altLang="ru-RU" smtClean="0"/>
              <a:pPr>
                <a:defRPr/>
              </a:pPr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6153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244FF9-7106-4B0C-957D-9CF39ABA9901}" type="datetimeFigureOut">
              <a:rPr lang="ru-RU" altLang="ru-RU" smtClean="0"/>
              <a:pPr>
                <a:defRPr/>
              </a:pPr>
              <a:t>13.05.2023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D63124-6979-4E5D-8F9B-7B33620166C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18834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63E7E7-E71D-4FC9-B419-577C760DB4C7}" type="datetimeFigureOut">
              <a:rPr lang="ru-RU" altLang="ru-RU" smtClean="0"/>
              <a:pPr>
                <a:defRPr/>
              </a:pPr>
              <a:t>13.05.2023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DA04E-F3B3-4F61-896D-6585468D29A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09132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5A1798-480A-47BE-B489-1F51BE577D69}" type="datetimeFigureOut">
              <a:rPr lang="ru-RU" altLang="ru-RU" smtClean="0"/>
              <a:pPr>
                <a:defRPr/>
              </a:pPr>
              <a:t>13.05.2023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C8ABD-CC13-4E35-9A36-515D96ED149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077045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A0601B-F43C-43D2-BD19-DBEFE29B39CF}" type="datetimeFigureOut">
              <a:rPr lang="ru-RU" altLang="ru-RU" smtClean="0"/>
              <a:pPr>
                <a:defRPr/>
              </a:pPr>
              <a:t>13.05.2023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BE41EF-14D7-41F5-AD8F-2EF52CEA099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12542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3C634E-D59B-4384-941F-3FF551528039}" type="datetimeFigureOut">
              <a:rPr lang="ru-RU" altLang="ru-RU" smtClean="0"/>
              <a:pPr>
                <a:defRPr/>
              </a:pPr>
              <a:t>13.05.2023</a:t>
            </a:fld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3AF802-0749-4D32-999A-D84A45788B7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788544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47F4FB-553C-4245-8076-D3D4CAE4A598}" type="datetimeFigureOut">
              <a:rPr lang="ru-RU" altLang="ru-RU" smtClean="0"/>
              <a:pPr>
                <a:defRPr/>
              </a:pPr>
              <a:t>13.05.2023</a:t>
            </a:fld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5686FA-6EF4-482A-BE88-91ABCD88804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26092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3F310-C185-46AD-8D92-0D51B9537B12}" type="datetimeFigureOut">
              <a:rPr lang="ru-RU" altLang="ru-RU" smtClean="0"/>
              <a:pPr>
                <a:defRPr/>
              </a:pPr>
              <a:t>13.05.2023</a:t>
            </a:fld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E13DC8-8536-4C2C-BBDE-C9AA499ACD1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98199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4C7BC-F127-4F17-9E5E-B26BFA72BE34}" type="datetimeFigureOut">
              <a:rPr lang="ru-RU" altLang="ru-RU" smtClean="0"/>
              <a:pPr>
                <a:defRPr/>
              </a:pPr>
              <a:t>13.05.2023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0A0AEA-516A-4B8A-8A5D-8C7F52CDA3F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05002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46D43C-87BE-4BBB-AB1C-6F4AECB3A88D}" type="datetimeFigureOut">
              <a:rPr lang="ru-RU" altLang="ru-RU" smtClean="0"/>
              <a:pPr>
                <a:defRPr/>
              </a:pPr>
              <a:t>13.05.2023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BB1C4-766B-4E43-83BE-411E31FCB32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1459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C7887A-8EF7-4099-9103-E2BFC85AFD80}" type="datetimeFigureOut">
              <a:rPr lang="ru-RU" altLang="ru-RU" smtClean="0"/>
              <a:pPr>
                <a:defRPr/>
              </a:pPr>
              <a:t>13.05.2023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3CDEC4-E253-4DA2-83A8-D7AAA9F6EBD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98298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908578-FBA1-497E-BD26-5BDFCE16571A}" type="datetimeFigureOut">
              <a:rPr lang="ru-RU" altLang="ru-RU" smtClean="0"/>
              <a:pPr>
                <a:defRPr/>
              </a:pPr>
              <a:t>13.05.2023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8B1D4E-509E-4C3E-A541-B1C44F115D0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0178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A0C6186-7611-480F-A0F4-24999665FAF4}" type="datetimeFigureOut">
              <a:rPr lang="ru-RU" altLang="ru-RU" smtClean="0"/>
              <a:pPr>
                <a:defRPr/>
              </a:pPr>
              <a:t>13.05.2023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B642577-4283-4A5C-9527-7E3B029A774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112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chart" Target="../charts/chart1.xml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image" Target="../media/image2.png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WordArt 16"/>
          <p:cNvSpPr>
            <a:spLocks noChangeArrowheads="1" noChangeShapeType="1" noTextEdit="1"/>
          </p:cNvSpPr>
          <p:nvPr/>
        </p:nvSpPr>
        <p:spPr bwMode="auto">
          <a:xfrm>
            <a:off x="3200400" y="5486400"/>
            <a:ext cx="2590799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000" i="1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rgbClr val="333333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4601" y="5562600"/>
            <a:ext cx="42672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мая 2023 года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 статистики финансов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9600" y="1752600"/>
            <a:ext cx="8077200" cy="3200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деятельности </a:t>
            </a:r>
          </a:p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коммерческих банков и </a:t>
            </a:r>
          </a:p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небанковских финансово-кредитных организаций (НФКО) </a:t>
            </a:r>
          </a:p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2022 году</a:t>
            </a:r>
            <a:endParaRPr lang="ru-RU" sz="32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841" y="312177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254124" y="312177"/>
            <a:ext cx="7127876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38200"/>
          </a:xfrm>
        </p:spPr>
        <p:txBody>
          <a:bodyPr>
            <a:normAutofit/>
          </a:bodyPr>
          <a:lstStyle/>
          <a:p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Коммерческие банки</a:t>
            </a:r>
            <a:endParaRPr lang="ru-RU" alt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766907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2022 году в республике осуществляли деятельность 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коммерческих банка, 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которых, с 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участием иностранного капитала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defRPr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стадии ликвидации находилось 4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банка, еще у одного банка отозвана лицензия на осуществление деятельности.</a:t>
            </a:r>
            <a:endParaRPr lang="ru-RU" alt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Сеть 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банковских учреждений 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представлена 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320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филиалами во всех регионах 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республики. </a:t>
            </a:r>
            <a:endParaRPr lang="ru-RU" alt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занятых в коммерческих банках составила 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17,7 тыс. 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 </a:t>
            </a:r>
          </a:p>
          <a:p>
            <a:pPr>
              <a:defRPr/>
            </a:pP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счетов клиентов 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достигло 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8,4</a:t>
            </a:r>
            <a:r>
              <a:rPr lang="ru-RU" alt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 этом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почти 96% от их общего числа пришлось на счета физических лиц (8,1 млн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0" dirty="0" smtClean="0">
                <a:latin typeface="Times New Roman" panose="02020603050405020304" pitchFamily="18" charset="0"/>
              </a:rPr>
              <a:t>2</a:t>
            </a:r>
            <a:endParaRPr lang="ru-RU" altLang="ru-RU" sz="1200" b="0" dirty="0">
              <a:latin typeface="Times New Roman" panose="02020603050405020304" pitchFamily="18" charset="0"/>
            </a:endParaRPr>
          </a:p>
        </p:txBody>
      </p:sp>
      <p:pic>
        <p:nvPicPr>
          <p:cNvPr id="7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241" y="584514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406524" y="5845144"/>
            <a:ext cx="633175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699173" cy="914400"/>
          </a:xfrm>
        </p:spPr>
        <p:txBody>
          <a:bodyPr>
            <a:noAutofit/>
          </a:bodyPr>
          <a:lstStyle/>
          <a:p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показатели деятельности коммерческих банков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492644"/>
            <a:ext cx="7826375" cy="4222355"/>
          </a:xfrm>
        </p:spPr>
        <p:txBody>
          <a:bodyPr>
            <a:normAutofit fontScale="92500"/>
          </a:bodyPr>
          <a:lstStyle/>
          <a:p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банков в 2022 году составили более </a:t>
            </a: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млрд. 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сомов, 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увеличившись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сравнению с 2021 годом в 2 раза. </a:t>
            </a:r>
          </a:p>
          <a:p>
            <a:pPr lvl="0" algn="just"/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2022 г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ода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банками получена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сальдированная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 на сумму 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24,5 млрд. сомов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раз превысило уровень 2021 года.</a:t>
            </a:r>
          </a:p>
          <a:p>
            <a:endParaRPr lang="ru-RU" alt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22 банка получили прибыль, 1 банк завершил год с убытками.</a:t>
            </a:r>
          </a:p>
          <a:p>
            <a:endParaRPr lang="ru-RU" altLang="ru-RU" sz="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Четверка лидеров по объему прибыли  в 2022 году представлена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</a:rPr>
              <a:t>«</a:t>
            </a:r>
            <a:r>
              <a:rPr lang="ru-RU" sz="2400" dirty="0" err="1">
                <a:latin typeface="Times New Roman" panose="02020603050405020304" pitchFamily="18" charset="0"/>
              </a:rPr>
              <a:t>Бакай</a:t>
            </a:r>
            <a:r>
              <a:rPr lang="ru-RU" sz="2400" dirty="0">
                <a:latin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</a:rPr>
              <a:t>Банком», «</a:t>
            </a:r>
            <a:r>
              <a:rPr lang="ru-RU" sz="2400" dirty="0" err="1">
                <a:latin typeface="Times New Roman" panose="02020603050405020304" pitchFamily="18" charset="0"/>
              </a:rPr>
              <a:t>Айыл</a:t>
            </a:r>
            <a:r>
              <a:rPr lang="ru-RU" sz="2400" dirty="0">
                <a:latin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</a:rPr>
              <a:t>Банком», «Коммерческим банком </a:t>
            </a:r>
            <a:r>
              <a:rPr lang="ru-RU" sz="2400" dirty="0">
                <a:latin typeface="Times New Roman" panose="02020603050405020304" pitchFamily="18" charset="0"/>
              </a:rPr>
              <a:t>КЫРГЫЗСТАН» и </a:t>
            </a:r>
            <a:r>
              <a:rPr lang="ru-RU" sz="2400" dirty="0" smtClean="0">
                <a:latin typeface="Times New Roman" panose="02020603050405020304" pitchFamily="18" charset="0"/>
              </a:rPr>
              <a:t>«</a:t>
            </a:r>
            <a:r>
              <a:rPr lang="ru-RU" sz="2400" dirty="0" err="1">
                <a:latin typeface="Times New Roman" panose="02020603050405020304" pitchFamily="18" charset="0"/>
              </a:rPr>
              <a:t>Демир</a:t>
            </a:r>
            <a:r>
              <a:rPr lang="ru-RU" sz="2400" dirty="0"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</a:rPr>
              <a:t>Кыргыз</a:t>
            </a:r>
            <a:r>
              <a:rPr lang="ru-RU" sz="2400" dirty="0">
                <a:latin typeface="Times New Roman" panose="02020603050405020304" pitchFamily="18" charset="0"/>
              </a:rPr>
              <a:t> Интернэшнл </a:t>
            </a:r>
            <a:r>
              <a:rPr lang="ru-RU" sz="2400" dirty="0" smtClean="0">
                <a:latin typeface="Times New Roman" panose="02020603050405020304" pitchFamily="18" charset="0"/>
              </a:rPr>
              <a:t>Банком».</a:t>
            </a:r>
            <a:endParaRPr lang="ru-RU" alt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0" dirty="0" smtClean="0">
                <a:latin typeface="Times New Roman" panose="02020603050405020304" pitchFamily="18" charset="0"/>
              </a:rPr>
              <a:t>3</a:t>
            </a:r>
            <a:endParaRPr lang="ru-RU" altLang="ru-RU" sz="1200" b="0" dirty="0">
              <a:latin typeface="Times New Roman" panose="02020603050405020304" pitchFamily="18" charset="0"/>
            </a:endParaRPr>
          </a:p>
        </p:txBody>
      </p:sp>
      <p:pic>
        <p:nvPicPr>
          <p:cNvPr id="8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241" y="584514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406524" y="5845144"/>
            <a:ext cx="633175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1"/>
            <a:ext cx="7848600" cy="70759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Депозиты населения и кредиты банков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0" dirty="0" smtClean="0">
                <a:latin typeface="Times New Roman" panose="02020603050405020304" pitchFamily="18" charset="0"/>
              </a:rPr>
              <a:t>4</a:t>
            </a:r>
            <a:endParaRPr lang="ru-RU" altLang="ru-RU" sz="1200" b="0" dirty="0">
              <a:latin typeface="Times New Roman" panose="02020603050405020304" pitchFamily="18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685800" y="1377716"/>
            <a:ext cx="7775373" cy="1685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ru-RU" alt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2022 году на депозитные счета в банки привлечено (с учетом оттока) </a:t>
            </a:r>
            <a:r>
              <a:rPr lang="ru-RU" alt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</a:t>
            </a:r>
            <a:r>
              <a:rPr lang="ru-RU" alt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на сумму около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 млрд. сомов, </a:t>
            </a:r>
            <a:r>
              <a:rPr lang="ru-RU" alt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в  2,8 раза больше по сравнению  с 2021 годом. </a:t>
            </a:r>
          </a:p>
          <a:p>
            <a:pPr marL="342900" indent="-342900" eaLnBrk="1" hangingPunct="1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Остаток вкладов 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</a:t>
            </a: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1.01.2023 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 </a:t>
            </a: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  </a:t>
            </a:r>
            <a:b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169 млрд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сомов.</a:t>
            </a: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/>
            <a:endParaRPr lang="ru-RU" altLang="ru-RU" sz="2000" b="0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85800" y="3200400"/>
            <a:ext cx="8153400" cy="2699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lvl="0" indent="-342900" eaLnBrk="1" hangingPunct="1">
              <a:buFont typeface="Wingdings" panose="05000000000000000000" pitchFamily="2" charset="2"/>
              <a:buChar char="§"/>
            </a:pPr>
            <a:r>
              <a:rPr lang="ru-RU" alt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кредитов, выданный банками в 2022 году составил  </a:t>
            </a:r>
            <a:br>
              <a:rPr lang="ru-RU" alt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186 млрд. сомов. </a:t>
            </a:r>
            <a:endParaRPr lang="ru-RU" altLang="ru-RU" sz="20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ru-RU" alt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Открытый кредитный портфель на конец года </a:t>
            </a: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превысил </a:t>
            </a:r>
            <a:b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204</a:t>
            </a: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сомов, </a:t>
            </a: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увеличившись за год на 13%. </a:t>
            </a:r>
          </a:p>
          <a:p>
            <a:pPr marL="342900" indent="-342900" eaLnBrk="1" hangingPunct="1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52%</a:t>
            </a: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его объема пришлось 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заемщиков г. </a:t>
            </a: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Бишкек 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(106 млрд. сомов</a:t>
            </a: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342900" indent="-342900" eaLnBrk="1" hangingPunct="1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ru-RU" alt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кредиты физическим лицам пришлось 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57,4%</a:t>
            </a:r>
            <a:r>
              <a:rPr lang="ru-RU" alt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кредитного портфеля.</a:t>
            </a:r>
            <a:endParaRPr lang="ru-RU" sz="20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0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logo NS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241" y="584514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406524" y="5845144"/>
            <a:ext cx="633175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</a:t>
            </a:r>
          </a:p>
        </p:txBody>
      </p:sp>
    </p:spTree>
    <p:extLst>
      <p:ext uri="{BB962C8B-B14F-4D97-AF65-F5344CB8AC3E}">
        <p14:creationId xmlns:p14="http://schemas.microsoft.com/office/powerpoint/2010/main" val="335679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9685587"/>
              </p:ext>
            </p:extLst>
          </p:nvPr>
        </p:nvGraphicFramePr>
        <p:xfrm>
          <a:off x="609600" y="2438400"/>
          <a:ext cx="6477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0" y="15478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6663140"/>
              </p:ext>
            </p:extLst>
          </p:nvPr>
        </p:nvGraphicFramePr>
        <p:xfrm>
          <a:off x="1219200" y="1547813"/>
          <a:ext cx="58674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838200" y="457200"/>
            <a:ext cx="7696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ru-RU" alt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Кредиты банков по целям получения </a:t>
            </a:r>
          </a:p>
          <a:p>
            <a:pPr algn="ctr" eaLnBrk="1" hangingPunct="1"/>
            <a:r>
              <a:rPr lang="ru-RU" altLang="ru-RU" sz="16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16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общему объему кредитов)</a:t>
            </a:r>
          </a:p>
        </p:txBody>
      </p:sp>
      <p:sp>
        <p:nvSpPr>
          <p:cNvPr id="12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5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0" dirty="0" smtClean="0">
                <a:latin typeface="Times New Roman" panose="02020603050405020304" pitchFamily="18" charset="0"/>
              </a:rPr>
              <a:t>5</a:t>
            </a:r>
            <a:endParaRPr lang="ru-RU" altLang="ru-RU" sz="1200" b="0" dirty="0">
              <a:latin typeface="Times New Roman" panose="02020603050405020304" pitchFamily="18" charset="0"/>
            </a:endParaRP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8983962"/>
              </p:ext>
            </p:extLst>
          </p:nvPr>
        </p:nvGraphicFramePr>
        <p:xfrm>
          <a:off x="1044576" y="1447801"/>
          <a:ext cx="7185024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9455313"/>
              </p:ext>
            </p:extLst>
          </p:nvPr>
        </p:nvGraphicFramePr>
        <p:xfrm>
          <a:off x="457201" y="1371600"/>
          <a:ext cx="7924800" cy="4343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15" name="Picture 2" descr="logo NSC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64241" y="584514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1406524" y="5845144"/>
            <a:ext cx="633175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7924800" cy="1066800"/>
          </a:xfrm>
        </p:spPr>
        <p:txBody>
          <a:bodyPr>
            <a:normAutofit/>
          </a:bodyPr>
          <a:lstStyle/>
          <a:p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Небанковские финансово-кредитные организации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(НФКО)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76852"/>
          </a:xfrm>
        </p:spPr>
        <p:txBody>
          <a:bodyPr>
            <a:normAutofit/>
          </a:bodyPr>
          <a:lstStyle/>
          <a:p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2022 году в республике насчитывалось около 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небанковских финансово-кредитных организаций, в том числе: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657350" lvl="3" indent="-285750"/>
            <a:r>
              <a:rPr lang="en-US" alt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alt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микрокредитных организаций, </a:t>
            </a:r>
          </a:p>
          <a:p>
            <a:pPr marL="1657350" lvl="3" indent="-285750"/>
            <a:r>
              <a:rPr lang="ru-RU" alt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ломбардов </a:t>
            </a:r>
          </a:p>
          <a:p>
            <a:pPr marL="1657350" lvl="3" indent="-285750"/>
            <a:r>
              <a:rPr lang="en-US" alt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 </a:t>
            </a:r>
            <a:r>
              <a:rPr lang="ru-RU" alt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кредитных союзов </a:t>
            </a:r>
          </a:p>
          <a:p>
            <a:pPr marL="1657350" lvl="3" indent="-285750"/>
            <a:r>
              <a:rPr lang="ru-RU" alt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специализированное финансово-кредитное учреждение</a:t>
            </a:r>
          </a:p>
          <a:p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занятых в них работников составила  </a:t>
            </a:r>
            <a:r>
              <a:rPr lang="en-US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5,4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человек.</a:t>
            </a:r>
          </a:p>
          <a:p>
            <a:pPr>
              <a:spcBef>
                <a:spcPts val="600"/>
              </a:spcBef>
            </a:pP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территории республики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деятельность </a:t>
            </a:r>
            <a:r>
              <a:rPr lang="en-US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391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филиал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клиентов </a:t>
            </a:r>
            <a:r>
              <a:rPr lang="ru-RU" alt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(юридических и физических лиц)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достигло 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731 тыс.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в 20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году составили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10,5 млрд. сомов,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увеличившись 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сравнению с 2021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годом почти на 9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spcBef>
                <a:spcPts val="600"/>
              </a:spcBef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2022 года получено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3,7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млрд.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сомов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прибыли, что 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15,5% больше объема предыдущего года. </a:t>
            </a:r>
          </a:p>
          <a:p>
            <a:pPr>
              <a:spcBef>
                <a:spcPts val="600"/>
              </a:spcBef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Около 86% общего объема прибыли получено микрокредитными организациями.</a:t>
            </a:r>
          </a:p>
          <a:p>
            <a:pPr marL="533400" indent="-533400"/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0" dirty="0" smtClean="0">
                <a:latin typeface="Times New Roman" panose="02020603050405020304" pitchFamily="18" charset="0"/>
              </a:rPr>
              <a:t>6</a:t>
            </a:r>
            <a:endParaRPr lang="ru-RU" altLang="ru-RU" sz="1200" b="0" dirty="0">
              <a:latin typeface="Times New Roman" panose="02020603050405020304" pitchFamily="18" charset="0"/>
            </a:endParaRPr>
          </a:p>
        </p:txBody>
      </p:sp>
      <p:pic>
        <p:nvPicPr>
          <p:cNvPr id="7" name="Picture 2" descr="logo NS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8012" y="602496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406121" y="5996389"/>
            <a:ext cx="633175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Grp="1" noChangeArrowheads="1"/>
          </p:cNvSpPr>
          <p:nvPr>
            <p:ph type="title"/>
          </p:nvPr>
        </p:nvSpPr>
        <p:spPr>
          <a:xfrm>
            <a:off x="323850" y="247649"/>
            <a:ext cx="5848349" cy="819151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ru-RU" alt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Кредиты НФКО</a:t>
            </a:r>
            <a:endParaRPr lang="ru-RU" altLang="ru-RU" sz="3200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73766" y="1131872"/>
            <a:ext cx="8036834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alt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alt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r>
              <a:rPr lang="ru-RU" alt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НФКО выдано </a:t>
            </a:r>
            <a:r>
              <a:rPr lang="ru-RU" alt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кредитов на сумму </a:t>
            </a:r>
            <a:r>
              <a:rPr lang="ru-RU" alt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 </a:t>
            </a:r>
            <a:r>
              <a:rPr lang="ru-RU" alt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млрд. сомов</a:t>
            </a:r>
            <a:r>
              <a:rPr lang="ru-RU" alt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altLang="ru-RU" sz="2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alt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конец </a:t>
            </a:r>
            <a:r>
              <a:rPr lang="ru-RU" alt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года </a:t>
            </a:r>
            <a:r>
              <a:rPr lang="ru-RU" alt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  <a:r>
              <a:rPr lang="ru-RU" alt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кредитного портфеля превысил  </a:t>
            </a:r>
            <a:br>
              <a:rPr lang="ru-RU" alt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 млрд</a:t>
            </a:r>
            <a:r>
              <a:rPr lang="ru-RU" alt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сомов</a:t>
            </a:r>
            <a:r>
              <a:rPr lang="ru-RU" alt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alt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Почти 98</a:t>
            </a:r>
            <a:r>
              <a:rPr lang="ru-RU" alt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общего объема кредитов  выдано в национальной валюте</a:t>
            </a:r>
            <a:r>
              <a:rPr lang="ru-RU" alt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alt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долю кредитования физических лиц пришлось </a:t>
            </a:r>
            <a:r>
              <a:rPr lang="ru-RU" alt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почти </a:t>
            </a:r>
            <a:r>
              <a:rPr lang="ru-RU" alt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95%</a:t>
            </a:r>
            <a:r>
              <a:rPr lang="ru-RU" alt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кредитного портфеля</a:t>
            </a:r>
            <a:r>
              <a:rPr lang="ru-RU" alt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доля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кредитов заимствована </a:t>
            </a: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получателями:</a:t>
            </a:r>
          </a:p>
          <a:p>
            <a:pPr marL="1026900" indent="-342900" eaLnBrk="1" hangingPunct="1">
              <a:buFont typeface="Wingdings" panose="05000000000000000000" pitchFamily="2" charset="2"/>
              <a:buChar char="§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Бишкек </a:t>
            </a: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(30%), </a:t>
            </a:r>
          </a:p>
          <a:p>
            <a:pPr marL="1026900" indent="-342900" eaLnBrk="1" hangingPunct="1">
              <a:buFont typeface="Wingdings" panose="05000000000000000000" pitchFamily="2" charset="2"/>
              <a:buChar char="§"/>
            </a:pP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Ошской области и г.Ош (19%), </a:t>
            </a:r>
          </a:p>
          <a:p>
            <a:pPr marL="1026900" indent="-342900" eaLnBrk="1" hangingPunct="1">
              <a:buFont typeface="Wingdings" panose="05000000000000000000" pitchFamily="2" charset="2"/>
              <a:buChar char="§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Чуйской области (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%),</a:t>
            </a:r>
          </a:p>
          <a:p>
            <a:pPr marL="1026900" indent="-342900" eaLnBrk="1" hangingPunct="1">
              <a:buFont typeface="Wingdings" panose="05000000000000000000" pitchFamily="2" charset="2"/>
              <a:buChar char="§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Джалал-Абадской области (около 12%).</a:t>
            </a:r>
            <a:endParaRPr lang="ru-RU" sz="22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endParaRPr lang="ru-RU" altLang="ru-RU" sz="2000" b="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0" dirty="0" smtClean="0">
                <a:latin typeface="Times New Roman" panose="02020603050405020304" pitchFamily="18" charset="0"/>
              </a:rPr>
              <a:t>7</a:t>
            </a:r>
            <a:endParaRPr lang="ru-RU" altLang="ru-RU" sz="1200" b="0" dirty="0">
              <a:latin typeface="Times New Roman" panose="02020603050405020304" pitchFamily="18" charset="0"/>
            </a:endParaRPr>
          </a:p>
        </p:txBody>
      </p:sp>
      <p:pic>
        <p:nvPicPr>
          <p:cNvPr id="12" name="Picture 2" descr="logo NS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241" y="584514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406524" y="5845144"/>
            <a:ext cx="633175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0378225"/>
              </p:ext>
            </p:extLst>
          </p:nvPr>
        </p:nvGraphicFramePr>
        <p:xfrm>
          <a:off x="776748" y="1627188"/>
          <a:ext cx="6553200" cy="431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762000" y="609600"/>
            <a:ext cx="754538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ru-RU" alt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Кредиты НФКО по целям получения </a:t>
            </a:r>
          </a:p>
          <a:p>
            <a:pPr algn="ctr" eaLnBrk="1" hangingPunct="1"/>
            <a:r>
              <a:rPr lang="ru-RU" altLang="ru-RU" sz="16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16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общему объему кредитов)</a:t>
            </a:r>
          </a:p>
        </p:txBody>
      </p:sp>
      <p:sp>
        <p:nvSpPr>
          <p:cNvPr id="11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0" dirty="0" smtClean="0">
                <a:latin typeface="Times New Roman" panose="02020603050405020304" pitchFamily="18" charset="0"/>
              </a:rPr>
              <a:t>8</a:t>
            </a:r>
            <a:endParaRPr lang="ru-RU" altLang="ru-RU" sz="1200" b="0" dirty="0">
              <a:latin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9331760"/>
              </p:ext>
            </p:extLst>
          </p:nvPr>
        </p:nvGraphicFramePr>
        <p:xfrm>
          <a:off x="1143000" y="1524000"/>
          <a:ext cx="69342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6546047"/>
              </p:ext>
            </p:extLst>
          </p:nvPr>
        </p:nvGraphicFramePr>
        <p:xfrm>
          <a:off x="1044576" y="1524000"/>
          <a:ext cx="7416598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3" name="Picture 2" descr="logo NSC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4241" y="584514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1406524" y="5845144"/>
            <a:ext cx="633175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</a:t>
            </a:r>
          </a:p>
        </p:txBody>
      </p:sp>
    </p:spTree>
    <p:extLst>
      <p:ext uri="{BB962C8B-B14F-4D97-AF65-F5344CB8AC3E}">
        <p14:creationId xmlns:p14="http://schemas.microsoft.com/office/powerpoint/2010/main" val="97261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17701"/>
            <a:ext cx="6115050" cy="35052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3962400" y="5257800"/>
            <a:ext cx="441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13151</TotalTime>
  <Words>448</Words>
  <Application>Microsoft Office PowerPoint</Application>
  <PresentationFormat>Экран (4:3)</PresentationFormat>
  <Paragraphs>73</Paragraphs>
  <Slides>9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Коммерческие банки</vt:lpstr>
      <vt:lpstr>Финансовые показатели деятельности коммерческих банков </vt:lpstr>
      <vt:lpstr>Депозиты населения и кредиты банков </vt:lpstr>
      <vt:lpstr>Презентация PowerPoint</vt:lpstr>
      <vt:lpstr>Небанковские финансово-кредитные организации (НФКО)</vt:lpstr>
      <vt:lpstr>Кредиты НФКО</vt:lpstr>
      <vt:lpstr>Презентация PowerPoint</vt:lpstr>
      <vt:lpstr>Презентация PowerPoint</vt:lpstr>
    </vt:vector>
  </TitlesOfParts>
  <Company>UNICEF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Макроэкономические тенденции</dc:title>
  <dc:creator>mminbaev</dc:creator>
  <cp:lastModifiedBy>Малика Абдукадирова</cp:lastModifiedBy>
  <cp:revision>510</cp:revision>
  <cp:lastPrinted>2023-05-10T10:10:56Z</cp:lastPrinted>
  <dcterms:created xsi:type="dcterms:W3CDTF">2009-04-16T08:20:23Z</dcterms:created>
  <dcterms:modified xsi:type="dcterms:W3CDTF">2023-05-13T03:04:42Z</dcterms:modified>
</cp:coreProperties>
</file>