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61" r:id="rId4"/>
    <p:sldId id="305" r:id="rId5"/>
    <p:sldId id="306" r:id="rId6"/>
    <p:sldId id="307" r:id="rId7"/>
    <p:sldId id="308" r:id="rId8"/>
    <p:sldId id="309" r:id="rId9"/>
    <p:sldId id="303" r:id="rId10"/>
    <p:sldId id="311" r:id="rId11"/>
  </p:sldIdLst>
  <p:sldSz cx="12192000" cy="6858000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6"/>
            <p14:sldId id="307"/>
            <p14:sldId id="308"/>
            <p14:sldId id="309"/>
            <p14:sldId id="303"/>
            <p14:sldId id="311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7A3"/>
    <a:srgbClr val="0000FF"/>
    <a:srgbClr val="6699FF"/>
    <a:srgbClr val="33CC33"/>
    <a:srgbClr val="66CCFF"/>
    <a:srgbClr val="008000"/>
    <a:srgbClr val="FFC715"/>
    <a:srgbClr val="009900"/>
    <a:srgbClr val="03ADA5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431" autoAdjust="0"/>
  </p:normalViewPr>
  <p:slideViewPr>
    <p:cSldViewPr snapToGrid="0">
      <p:cViewPr varScale="1">
        <p:scale>
          <a:sx n="86" d="100"/>
          <a:sy n="86" d="100"/>
        </p:scale>
        <p:origin x="28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687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4B528-0744-D632-92F6-4C80DCC804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63429"/>
            <a:ext cx="2045617" cy="2014163"/>
          </a:xfrm>
          <a:prstGeom prst="rect">
            <a:avLst/>
          </a:prstGeom>
        </p:spPr>
      </p:pic>
      <p:sp>
        <p:nvSpPr>
          <p:cNvPr id="9" name="Текст 11">
            <a:extLst>
              <a:ext uri="{FF2B5EF4-FFF2-40B4-BE49-F238E27FC236}">
                <a16:creationId xmlns:a16="http://schemas.microsoft.com/office/drawing/2014/main" id="{D7A57038-7CCF-C0E8-984D-CD5EEF3A6972}"/>
              </a:ext>
            </a:extLst>
          </p:cNvPr>
          <p:cNvSpPr txBox="1">
            <a:spLocks/>
          </p:cNvSpPr>
          <p:nvPr/>
        </p:nvSpPr>
        <p:spPr>
          <a:xfrm>
            <a:off x="5960745" y="2668740"/>
            <a:ext cx="6290733" cy="3161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3A4"/>
              </a:buClr>
              <a:buFont typeface="Arial" panose="020B0604020202020204" pitchFamily="34" charset="0"/>
              <a:buNone/>
              <a:defRPr sz="2400" b="0" i="0" kern="1200" cap="all" baseline="0">
                <a:solidFill>
                  <a:srgbClr val="F7931D"/>
                </a:solidFill>
                <a:latin typeface="+mj-lt"/>
                <a:ea typeface="Circe Light" charset="0"/>
                <a:cs typeface="Circe Light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931D"/>
              </a:buClr>
              <a:buFont typeface="Wingdings" panose="05000000000000000000" pitchFamily="2" charset="2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3600" dirty="0">
              <a:solidFill>
                <a:schemeClr val="tx2"/>
              </a:solidFill>
              <a:ea typeface="+mj-ea"/>
              <a:cs typeface="+mj-cs"/>
              <a:sym typeface="+mn-ea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2025-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ж.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9-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айынын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К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ыргыз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</a:t>
            </a:r>
            <a:r>
              <a:rPr lang="ru-RU" sz="3600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Р</a:t>
            </a:r>
            <a:r>
              <a:rPr lang="ru-RU" sz="3600" cap="none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еспубликасынын</a:t>
            </a:r>
            <a:endParaRPr lang="ru-RU" sz="3600" dirty="0">
              <a:solidFill>
                <a:schemeClr val="tx2"/>
              </a:solidFill>
              <a:ea typeface="+mj-ea"/>
              <a:cs typeface="+mj-cs"/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тышкы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жана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өз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ара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соодасы</a:t>
            </a:r>
            <a:endParaRPr lang="ru-RU" altLang="ru-RU" sz="3600" cap="none" dirty="0">
              <a:solidFill>
                <a:schemeClr val="tx2"/>
              </a:solidFill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(</a:t>
            </a:r>
            <a:r>
              <a:rPr lang="ru-RU" altLang="ru-RU" sz="3600" cap="none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алдын</a:t>
            </a: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-ала </a:t>
            </a:r>
            <a:r>
              <a:rPr lang="ru-RU" altLang="ru-RU" sz="3600" cap="none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жыйынтыгы</a:t>
            </a: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)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9C53737-AC75-7D04-3A9E-741FE0E16A95}"/>
              </a:ext>
            </a:extLst>
          </p:cNvPr>
          <p:cNvSpPr/>
          <p:nvPr/>
        </p:nvSpPr>
        <p:spPr>
          <a:xfrm>
            <a:off x="5629631" y="5919297"/>
            <a:ext cx="6330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alt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Тышкы</a:t>
            </a: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соода</a:t>
            </a: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статистика </a:t>
            </a:r>
            <a:r>
              <a:rPr lang="ky-KG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бөлүмү</a:t>
            </a:r>
            <a:endParaRPr lang="ru-RU" altLang="ru-RU"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Сулайманова Г.Н.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37" y="90729"/>
            <a:ext cx="101192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2025-ж. январь-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сентябрындагы</a:t>
            </a:r>
            <a:endParaRPr lang="ru-RU" sz="2400" b="1" dirty="0">
              <a:solidFill>
                <a:srgbClr val="0059A3"/>
              </a:solidFill>
              <a:ea typeface="+mn-ea"/>
              <a:cs typeface="DIN Pro Bold" panose="020B0804020101020102" pitchFamily="34" charset="0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тышкы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жана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өз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ара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соодасынын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негизги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көрсөткүчтөрү</a:t>
            </a:r>
            <a:endParaRPr lang="ru-RU" sz="2400" b="1" dirty="0">
              <a:solidFill>
                <a:srgbClr val="0059A3"/>
              </a:solidFill>
              <a:ea typeface="+mn-ea"/>
              <a:cs typeface="DIN Pro Bold" panose="020B0804020101020102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3E3E11-6D05-FA4A-0986-B758C5BA5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23" y="1234208"/>
            <a:ext cx="10554894" cy="429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B49965-CFDB-1520-F131-B0A83FAA06D6}"/>
              </a:ext>
            </a:extLst>
          </p:cNvPr>
          <p:cNvSpPr txBox="1"/>
          <p:nvPr/>
        </p:nvSpPr>
        <p:spPr>
          <a:xfrm>
            <a:off x="64655" y="0"/>
            <a:ext cx="1203498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январь-</a:t>
            </a: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сентябрындагы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өнөктөш-өлкөлөрү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экспорттук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жүгүртүүсү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(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салыштырма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салмагы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пайыз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менен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)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4B54BE-A008-FE67-DD27-82DC65995485}"/>
              </a:ext>
            </a:extLst>
          </p:cNvPr>
          <p:cNvSpPr txBox="1"/>
          <p:nvPr/>
        </p:nvSpPr>
        <p:spPr>
          <a:xfrm>
            <a:off x="2306061" y="5731937"/>
            <a:ext cx="193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Дүйнө</a:t>
            </a:r>
            <a:r>
              <a:rPr lang="ru-RU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өлкөлөрү</a:t>
            </a:r>
            <a:endParaRPr lang="ru-K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D715D7-8979-447E-1E9C-4EDD95F0FB4E}"/>
              </a:ext>
            </a:extLst>
          </p:cNvPr>
          <p:cNvSpPr txBox="1"/>
          <p:nvPr/>
        </p:nvSpPr>
        <p:spPr>
          <a:xfrm>
            <a:off x="8069656" y="5715319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08092E-3B7E-7D36-1EE2-8C1F44A9E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721" y="1625207"/>
            <a:ext cx="4784318" cy="39869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972A0E-06CD-D4EC-5D2E-F0A12A2AD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93636"/>
            <a:ext cx="4512942" cy="327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38E2BC-FFC4-FADC-9F64-61EF6B01A2BA}"/>
              </a:ext>
            </a:extLst>
          </p:cNvPr>
          <p:cNvSpPr txBox="1"/>
          <p:nvPr/>
        </p:nvSpPr>
        <p:spPr>
          <a:xfrm>
            <a:off x="-3" y="0"/>
            <a:ext cx="12182763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январь-</a:t>
            </a: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өнөктөш-өлкөлөрү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импорттук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жүгүртүүсү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(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салыштырма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салмагы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,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пайыз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менен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)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79AFDF">
                  <a:lumMod val="75000"/>
                </a:srgbClr>
              </a:solidFill>
              <a:effectLst/>
              <a:uLnTx/>
              <a:uFillTx/>
              <a:latin typeface="DIN Pro Bold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6F192A-0CF1-932C-8B38-8BC98AE87596}"/>
              </a:ext>
            </a:extLst>
          </p:cNvPr>
          <p:cNvSpPr txBox="1"/>
          <p:nvPr/>
        </p:nvSpPr>
        <p:spPr>
          <a:xfrm>
            <a:off x="1862622" y="5570454"/>
            <a:ext cx="193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Дүйнө</a:t>
            </a:r>
            <a:r>
              <a:rPr lang="ru-RU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өлкөлөрү</a:t>
            </a:r>
            <a:endParaRPr lang="ru-K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4980C-B734-FC49-16C1-F731DF701CAB}"/>
              </a:ext>
            </a:extLst>
          </p:cNvPr>
          <p:cNvSpPr txBox="1"/>
          <p:nvPr/>
        </p:nvSpPr>
        <p:spPr>
          <a:xfrm>
            <a:off x="7688910" y="5601232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ЕАЭБ</a:t>
            </a:r>
            <a:endParaRPr lang="ru-KG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6296DD-DE0A-8908-DC5C-EB18B089F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56" y="1734165"/>
            <a:ext cx="5024090" cy="37245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BE6ACA-BEF0-0F0E-1154-DDB704980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053" y="1764942"/>
            <a:ext cx="4343474" cy="380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6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7E7CD4-7263-7A72-C32B-074F29FBD18C}"/>
              </a:ext>
            </a:extLst>
          </p:cNvPr>
          <p:cNvSpPr txBox="1"/>
          <p:nvPr/>
        </p:nvSpPr>
        <p:spPr>
          <a:xfrm>
            <a:off x="110836" y="0"/>
            <a:ext cx="119795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январь-</a:t>
            </a: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экспорттук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товарлары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көлөмүндөгү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товарлардын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группаларын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KG" i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6D181-7F15-046E-C6AD-56B187F44BC5}"/>
              </a:ext>
            </a:extLst>
          </p:cNvPr>
          <p:cNvSpPr txBox="1"/>
          <p:nvPr/>
        </p:nvSpPr>
        <p:spPr>
          <a:xfrm>
            <a:off x="771713" y="1264426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3C90A-5374-23DD-7C4C-82854D05FD83}"/>
              </a:ext>
            </a:extLst>
          </p:cNvPr>
          <p:cNvSpPr txBox="1"/>
          <p:nvPr/>
        </p:nvSpPr>
        <p:spPr>
          <a:xfrm>
            <a:off x="9485425" y="1210679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E612C8-990A-A4B5-4CB6-AF1587D4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963" y="1523576"/>
            <a:ext cx="4877223" cy="449203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42F690-D7FB-FD30-C8B5-C8B0396A2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6" y="1759410"/>
            <a:ext cx="5671127" cy="407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9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D68C8-71AA-4C88-9EDB-57DEEFAE5938}"/>
              </a:ext>
            </a:extLst>
          </p:cNvPr>
          <p:cNvSpPr txBox="1"/>
          <p:nvPr/>
        </p:nvSpPr>
        <p:spPr>
          <a:xfrm>
            <a:off x="110836" y="0"/>
            <a:ext cx="119795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январь-</a:t>
            </a: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импорттук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товарлары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көлөмүндөгү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товарлардын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группаларын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KG" i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BD3D5B-DADD-86D6-AC3F-37566F619670}"/>
              </a:ext>
            </a:extLst>
          </p:cNvPr>
          <p:cNvSpPr txBox="1"/>
          <p:nvPr/>
        </p:nvSpPr>
        <p:spPr>
          <a:xfrm>
            <a:off x="925217" y="1222899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8EE3F-F6EA-7845-9326-91A9AA0C1AEC}"/>
              </a:ext>
            </a:extLst>
          </p:cNvPr>
          <p:cNvSpPr txBox="1"/>
          <p:nvPr/>
        </p:nvSpPr>
        <p:spPr>
          <a:xfrm>
            <a:off x="9570898" y="1222899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B99B72-C225-D152-5248-4E04B5AFE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6687"/>
            <a:ext cx="5584420" cy="42127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59B05F-4042-5777-2F1B-4016EB422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420" y="1576687"/>
            <a:ext cx="5011346" cy="470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6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AC16C0-57C1-2BFF-942D-C939AF7FD8DF}"/>
              </a:ext>
            </a:extLst>
          </p:cNvPr>
          <p:cNvSpPr txBox="1"/>
          <p:nvPr/>
        </p:nvSpPr>
        <p:spPr>
          <a:xfrm>
            <a:off x="115656" y="0"/>
            <a:ext cx="118040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январь-</a:t>
            </a: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аймактар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боюнча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соода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жүгүртүүсү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619E09-51D3-B989-7CD5-F9409822BF95}"/>
              </a:ext>
            </a:extLst>
          </p:cNvPr>
          <p:cNvSpPr txBox="1"/>
          <p:nvPr/>
        </p:nvSpPr>
        <p:spPr>
          <a:xfrm>
            <a:off x="1830381" y="1245071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3446BE-9FF7-5C7C-0666-15CFFC7AFE0D}"/>
              </a:ext>
            </a:extLst>
          </p:cNvPr>
          <p:cNvSpPr txBox="1"/>
          <p:nvPr/>
        </p:nvSpPr>
        <p:spPr>
          <a:xfrm>
            <a:off x="7095552" y="1243233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58D71E-7819-914B-EB44-918FC484F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93" y="1813419"/>
            <a:ext cx="4715362" cy="37995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FF2C03-DC32-61EE-6EDC-BC46A1858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547" y="1813418"/>
            <a:ext cx="4715362" cy="3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1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3412A40-291B-5B0E-B392-BD174AF43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82" y="625732"/>
            <a:ext cx="86616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dirty="0">
                <a:ea typeface="Verdana" panose="020B0604030504040204" pitchFamily="34" charset="0"/>
              </a:rPr>
              <a:t>БАСЫЛМАЛАР</a:t>
            </a:r>
          </a:p>
          <a:p>
            <a:endParaRPr lang="ru-RU" altLang="ru-RU" sz="20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55CA5-CC5B-73F1-0C83-28B2E4E6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186" y="1659316"/>
            <a:ext cx="10581813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latin typeface="+mn-lt"/>
                <a:cs typeface="Arial" panose="020B0604020202020204" pitchFamily="34" charset="0"/>
              </a:rPr>
              <a:t>Доклад (айлык) «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социалдык-экономикалык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абалы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», «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сектор»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бөлүмү</a:t>
            </a:r>
            <a:endParaRPr lang="ky-KG" altLang="ru-RU" sz="1800" b="1" dirty="0">
              <a:latin typeface="+mn-lt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Экспресс-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маалымат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экспорттук-импорттук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операциялары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Бюллетень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жана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товарлардын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Бюллетень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«Евразия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экономикалык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бирлигине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мүчө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мамлекеттер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менен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товарларынын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latin typeface="+mn-lt"/>
                <a:cs typeface="Arial" panose="020B0604020202020204" pitchFamily="34" charset="0"/>
              </a:rPr>
              <a:t>Басылма (жылдык) «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жана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  <a:endParaRPr lang="ky-KG" alt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latin typeface="+mn-lt"/>
                <a:cs typeface="Arial" panose="020B0604020202020204" pitchFamily="34" charset="0"/>
              </a:rPr>
              <a:t>  </a:t>
            </a:r>
            <a:endParaRPr lang="ru-RU" alt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    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Расмий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сайт: 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:  </a:t>
            </a:r>
            <a:r>
              <a:rPr lang="en-US" altLang="ru-RU" sz="1800" b="1" u="sng" dirty="0">
                <a:solidFill>
                  <a:srgbClr val="0059A3"/>
                </a:solidFill>
                <a:latin typeface="+mn-lt"/>
                <a:hlinkClick r:id="rId3"/>
              </a:rPr>
              <a:t>www.stat.gov.kg</a:t>
            </a:r>
            <a:endParaRPr lang="ru-RU" altLang="ru-RU" sz="1800" b="1" u="sng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   «СТАТИСТИКА»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рубрикасы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– «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Тышкы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соода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»</a:t>
            </a:r>
            <a:endParaRPr 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b="1" dirty="0">
                <a:latin typeface="+mn-lt"/>
                <a:cs typeface="Arial" panose="020B0604020202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759130" y="2727859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215" algn="just">
              <a:lnSpc>
                <a:spcPct val="150000"/>
              </a:lnSpc>
            </a:pPr>
            <a:r>
              <a:rPr lang="ky-KG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Көңул бурганыңыз үчүн ырахмат!</a:t>
            </a:r>
            <a:endParaRPr lang="ru-KG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2016</TotalTime>
  <Words>240</Words>
  <Application>Microsoft Office PowerPoint</Application>
  <PresentationFormat>Широкоэкранный</PresentationFormat>
  <Paragraphs>51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DIN Pro Black</vt:lpstr>
      <vt:lpstr>DIN Pro Bold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Гульсара Сулайманова</cp:lastModifiedBy>
  <cp:revision>93</cp:revision>
  <cp:lastPrinted>2024-11-08T09:48:26Z</cp:lastPrinted>
  <dcterms:created xsi:type="dcterms:W3CDTF">2024-10-02T10:12:32Z</dcterms:created>
  <dcterms:modified xsi:type="dcterms:W3CDTF">2025-11-13T07:25:27Z</dcterms:modified>
</cp:coreProperties>
</file>