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62" r:id="rId3"/>
    <p:sldId id="364" r:id="rId4"/>
    <p:sldId id="368" r:id="rId5"/>
    <p:sldId id="361" r:id="rId6"/>
    <p:sldId id="370" r:id="rId7"/>
    <p:sldId id="366" r:id="rId8"/>
    <p:sldId id="347" r:id="rId9"/>
    <p:sldId id="358" r:id="rId10"/>
    <p:sldId id="356" r:id="rId11"/>
    <p:sldId id="353" r:id="rId12"/>
    <p:sldId id="289" r:id="rId13"/>
    <p:sldId id="354" r:id="rId14"/>
    <p:sldId id="352" r:id="rId15"/>
    <p:sldId id="357" r:id="rId16"/>
    <p:sldId id="342" r:id="rId17"/>
    <p:sldId id="346" r:id="rId18"/>
    <p:sldId id="351" r:id="rId19"/>
    <p:sldId id="298" r:id="rId2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 autoAdjust="0"/>
    <p:restoredTop sz="94195" autoAdjust="0"/>
  </p:normalViewPr>
  <p:slideViewPr>
    <p:cSldViewPr snapToGrid="0">
      <p:cViewPr varScale="1">
        <p:scale>
          <a:sx n="110" d="100"/>
          <a:sy n="110" d="100"/>
        </p:scale>
        <p:origin x="57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\fin_trud_nsc\&#1047;&#1072;&#1076;&#1072;&#1085;&#1080;&#1103;\2019\&#1090;&#1072;&#1073;&#1083;&#1080;&#1094;&#1099;_&#1075;&#1088;&#1072;&#1092;&#1080;&#1082;&#1080;_&#1047;&#1055;_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2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Лист1!$D$16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18940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13017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17580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26860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18071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12712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16156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16051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22677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15726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Лист1!$B$17:$B$26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 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Лист1!$D$17:$D$26</c:f>
              <c:numCache>
                <c:formatCode>0</c:formatCode>
                <c:ptCount val="10"/>
                <c:pt idx="0">
                  <c:v>18956.78</c:v>
                </c:pt>
                <c:pt idx="1">
                  <c:v>13730.13</c:v>
                </c:pt>
                <c:pt idx="2">
                  <c:v>17756.27</c:v>
                </c:pt>
                <c:pt idx="3">
                  <c:v>14399.66</c:v>
                </c:pt>
                <c:pt idx="4">
                  <c:v>18557.63</c:v>
                </c:pt>
                <c:pt idx="5">
                  <c:v>13288.01</c:v>
                </c:pt>
                <c:pt idx="6">
                  <c:v>16649.669999999998</c:v>
                </c:pt>
                <c:pt idx="7">
                  <c:v>17025.68</c:v>
                </c:pt>
                <c:pt idx="8">
                  <c:v>24052.76</c:v>
                </c:pt>
                <c:pt idx="9">
                  <c:v>17074.21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697904"/>
        <c:axId val="283699472"/>
      </c:barChart>
      <c:catAx>
        <c:axId val="28369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699472"/>
        <c:crosses val="autoZero"/>
        <c:auto val="1"/>
        <c:lblAlgn val="ctr"/>
        <c:lblOffset val="100"/>
        <c:noMultiLvlLbl val="0"/>
      </c:catAx>
      <c:valAx>
        <c:axId val="28369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69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+mn-cs"/>
              </a:defRPr>
            </a:pPr>
            <a:r>
              <a:rPr lang="ru-RU" sz="1600" b="1" baseline="0" dirty="0">
                <a:latin typeface="Times New Roman" pitchFamily="18" charset="0"/>
              </a:rPr>
              <a:t>Номинальный и реальный рост заработной платы в 2010-2020гг. с учетом </a:t>
            </a:r>
            <a:r>
              <a:rPr lang="ru-RU" sz="1600" b="1" baseline="0" dirty="0" smtClean="0">
                <a:latin typeface="Times New Roman" pitchFamily="18" charset="0"/>
              </a:rPr>
              <a:t>ИПЦ                        </a:t>
            </a:r>
            <a:r>
              <a:rPr lang="ru-RU" sz="1600" b="1" i="1" baseline="0" dirty="0">
                <a:latin typeface="Times New Roman" pitchFamily="18" charset="0"/>
              </a:rPr>
              <a:t>(в процентах)</a:t>
            </a:r>
          </a:p>
        </c:rich>
      </c:tx>
      <c:layout>
        <c:manualLayout>
          <c:xMode val="edge"/>
          <c:yMode val="edge"/>
          <c:x val="0.12390116917514143"/>
          <c:y val="2.172929236933979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8507264680486674E-2"/>
          <c:y val="0.14182513421114054"/>
          <c:w val="0.89271381837136654"/>
          <c:h val="0.58124573862056639"/>
        </c:manualLayout>
      </c:layout>
      <c:lineChart>
        <c:grouping val="standard"/>
        <c:varyColors val="0"/>
        <c:ser>
          <c:idx val="0"/>
          <c:order val="0"/>
          <c:tx>
            <c:strRef>
              <c:f>ЗП_Обл_МЗП!$A$3</c:f>
              <c:strCache>
                <c:ptCount val="1"/>
                <c:pt idx="0">
                  <c:v>Темп роста номинальной заработной платы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257558791983515E-2"/>
                  <c:y val="-4.708013537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3.2694657641453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154871265296606E-3"/>
                  <c:y val="-5.4323230923349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3154871265297027E-3"/>
                  <c:y val="-3.98370360104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577435632648514E-2"/>
                  <c:y val="-4.7080133466902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3154871265297027E-3"/>
                  <c:y val="-2.1729292369339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-4.7080133466902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892922759178217E-2"/>
                  <c:y val="-5.432323092334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3154871265297028E-2"/>
                  <c:y val="-4.7080133466902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7785845518356434E-2"/>
                  <c:y val="-4.7080133466902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ЗП_Обл_МЗП!$B$2:$L$2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ЗП_Обл_МЗП!$B$3:$L$3</c:f>
              <c:numCache>
                <c:formatCode>0.0</c:formatCode>
                <c:ptCount val="11"/>
                <c:pt idx="0">
                  <c:v>116.68560298652817</c:v>
                </c:pt>
                <c:pt idx="1">
                  <c:v>129.41994714146611</c:v>
                </c:pt>
                <c:pt idx="2">
                  <c:v>115.3</c:v>
                </c:pt>
                <c:pt idx="3">
                  <c:v>105.72978818615752</c:v>
                </c:pt>
                <c:pt idx="4">
                  <c:v>108.3</c:v>
                </c:pt>
                <c:pt idx="5">
                  <c:v>109.75172975172975</c:v>
                </c:pt>
                <c:pt idx="6">
                  <c:v>110.11644292813172</c:v>
                </c:pt>
                <c:pt idx="7">
                  <c:v>105.54320738196267</c:v>
                </c:pt>
                <c:pt idx="8">
                  <c:v>104.83088704530952</c:v>
                </c:pt>
                <c:pt idx="9">
                  <c:v>104.90046874048822</c:v>
                </c:pt>
                <c:pt idx="10">
                  <c:v>109.9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ЗП_Обл_МЗП!$A$4</c:f>
              <c:strCache>
                <c:ptCount val="1"/>
                <c:pt idx="0">
                  <c:v>Изменение реальной заработной платы  по территории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2605981112126732E-2"/>
                  <c:y val="4.345866571471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5192990707881107E-3"/>
                  <c:y val="3.983702442574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8417385582010392E-3"/>
                  <c:y val="6.8071478588002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9438459729426E-4"/>
                  <c:y val="3.621555476226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1817732700892164E-3"/>
                  <c:y val="4.3458494089217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2777205038943218E-3"/>
                  <c:y val="4.9963958645119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4.7356701268749402E-3"/>
                  <c:y val="7.605257918800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4.8556922521945638E-3"/>
                  <c:y val="5.2914887482322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191179013525062E-2"/>
                  <c:y val="5.1439079812722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7785845518356434E-2"/>
                  <c:y val="5.0701682195126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7785845518356434E-2"/>
                  <c:y val="4.3458584738679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ЗП_Обл_МЗП!$B$2:$L$2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ЗП_Обл_МЗП!$B$4:$L$4</c:f>
              <c:numCache>
                <c:formatCode>0.0</c:formatCode>
                <c:ptCount val="11"/>
                <c:pt idx="0">
                  <c:v>108.04222498752607</c:v>
                </c:pt>
                <c:pt idx="1">
                  <c:v>110.99480886918191</c:v>
                </c:pt>
                <c:pt idx="2">
                  <c:v>112.1</c:v>
                </c:pt>
                <c:pt idx="3">
                  <c:v>99.183666215907621</c:v>
                </c:pt>
                <c:pt idx="4">
                  <c:v>100.74418604651163</c:v>
                </c:pt>
                <c:pt idx="5">
                  <c:v>103.05326737251622</c:v>
                </c:pt>
                <c:pt idx="6">
                  <c:v>109.67773200013117</c:v>
                </c:pt>
                <c:pt idx="7">
                  <c:v>102.2</c:v>
                </c:pt>
                <c:pt idx="8">
                  <c:v>103.28166211360544</c:v>
                </c:pt>
                <c:pt idx="9">
                  <c:v>103.8</c:v>
                </c:pt>
                <c:pt idx="10">
                  <c:v>103.38664158043274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692416"/>
        <c:axId val="283693592"/>
      </c:lineChart>
      <c:catAx>
        <c:axId val="28369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+mn-cs"/>
              </a:defRPr>
            </a:pPr>
            <a:endParaRPr lang="ru-RU"/>
          </a:p>
        </c:txPr>
        <c:crossAx val="283693592"/>
        <c:crosses val="autoZero"/>
        <c:auto val="1"/>
        <c:lblAlgn val="ctr"/>
        <c:lblOffset val="100"/>
        <c:noMultiLvlLbl val="0"/>
      </c:catAx>
      <c:valAx>
        <c:axId val="28369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+mn-cs"/>
              </a:defRPr>
            </a:pPr>
            <a:endParaRPr lang="ru-RU"/>
          </a:p>
        </c:txPr>
        <c:crossAx val="283692416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[таблицы_графики_ЗП_2020.xlsx]ЗП_Обл!$C$5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[таблицы_графики_ЗП_2020.xlsx]ЗП_Обл!$A$6:$A$16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Джалал-Абадская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[таблицы_графики_ЗП_2020.xlsx]ЗП_Обл!$C$6:$C$16</c:f>
              <c:numCache>
                <c:formatCode>0</c:formatCode>
                <c:ptCount val="11"/>
                <c:pt idx="0">
                  <c:v>26860</c:v>
                </c:pt>
                <c:pt idx="1">
                  <c:v>22677</c:v>
                </c:pt>
                <c:pt idx="2">
                  <c:v>18940</c:v>
                </c:pt>
                <c:pt idx="3">
                  <c:v>18071</c:v>
                </c:pt>
                <c:pt idx="4">
                  <c:v>17580</c:v>
                </c:pt>
                <c:pt idx="5">
                  <c:v>16156</c:v>
                </c:pt>
                <c:pt idx="6">
                  <c:v>16051</c:v>
                </c:pt>
                <c:pt idx="7">
                  <c:v>15726</c:v>
                </c:pt>
                <c:pt idx="8">
                  <c:v>13017</c:v>
                </c:pt>
                <c:pt idx="9">
                  <c:v>12712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696728"/>
        <c:axId val="283693984"/>
      </c:barChart>
      <c:catAx>
        <c:axId val="28369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3693984"/>
        <c:crosses val="autoZero"/>
        <c:auto val="1"/>
        <c:lblAlgn val="ctr"/>
        <c:lblOffset val="100"/>
        <c:noMultiLvlLbl val="0"/>
      </c:catAx>
      <c:valAx>
        <c:axId val="28369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369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8338929911667106"/>
          <c:h val="0.8798411747386627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3694768"/>
        <c:axId val="283697512"/>
      </c:barChart>
      <c:catAx>
        <c:axId val="283694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3697512"/>
        <c:crosses val="autoZero"/>
        <c:auto val="1"/>
        <c:lblAlgn val="ctr"/>
        <c:lblOffset val="100"/>
        <c:noMultiLvlLbl val="0"/>
      </c:catAx>
      <c:valAx>
        <c:axId val="283697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36947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8338929911667106"/>
          <c:h val="0.87984117473866275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[таблицы_графики_ЗП_2019.xlsx]ЗП_ГКЭД!$C$3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[таблицы_графики_ЗП_2019.xlsx]ЗП_ГКЭД!$A$4:$A$23</c:f>
              <c:strCache>
                <c:ptCount val="20"/>
                <c:pt idx="0">
                  <c:v>Искусство, развлечения и отдых</c:v>
                </c:pt>
                <c:pt idx="1">
                  <c:v>Сельское хозяйство, лесное хозяйство и рыболовство</c:v>
                </c:pt>
                <c:pt idx="2">
                  <c:v>Здравоохранение и социальное обслуживание населения</c:v>
                </c:pt>
                <c:pt idx="3">
                  <c:v>Операции с недвижимым имуществом</c:v>
                </c:pt>
                <c:pt idx="4">
                  <c:v>Деятельность гостиниц и ресторанов</c:v>
                </c:pt>
                <c:pt idx="5">
                  <c:v>Образование</c:v>
                </c:pt>
                <c:pt idx="6">
                  <c:v>Административная и вспомогательная деятельность</c:v>
                </c:pt>
                <c:pt idx="7">
                  <c:v>Водоснабжение, очистка, обработка отходов и получение вторичного сырья</c:v>
                </c:pt>
                <c:pt idx="8">
                  <c:v>Оптовая и розничная торговля, ремонт автомобилей и мотоциклов</c:v>
                </c:pt>
                <c:pt idx="9">
                  <c:v>Строительство</c:v>
                </c:pt>
                <c:pt idx="10">
                  <c:v>Прочая обслуживающая деятельность</c:v>
                </c:pt>
                <c:pt idx="11">
                  <c:v>Всего</c:v>
                </c:pt>
                <c:pt idx="12">
                  <c:v>Транспортная деятельность и хранение грузов</c:v>
                </c:pt>
                <c:pt idx="13">
                  <c:v>Государственное управление и оборона; обязательное социальное обеспечение</c:v>
                </c:pt>
                <c:pt idx="14">
                  <c:v>Профессиональная, научная и техническая деятельность</c:v>
                </c:pt>
                <c:pt idx="15">
                  <c:v>Обрабатывающие производства (обрабатывающая промышленность)</c:v>
                </c:pt>
                <c:pt idx="16">
                  <c:v>Обеспечение (снабжение) электроэнергией, газом, паром и кондиционированным воздухом</c:v>
                </c:pt>
                <c:pt idx="17">
                  <c:v>Добыча полезных ископаемых</c:v>
                </c:pt>
                <c:pt idx="18">
                  <c:v>Информация и связь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[таблицы_графики_ЗП_2019.xlsx]ЗП_ГКЭД!$C$4:$C$23</c:f>
              <c:numCache>
                <c:formatCode>0</c:formatCode>
                <c:ptCount val="20"/>
                <c:pt idx="0">
                  <c:v>9383.5</c:v>
                </c:pt>
                <c:pt idx="1">
                  <c:v>10479.4</c:v>
                </c:pt>
                <c:pt idx="2">
                  <c:v>10936.8</c:v>
                </c:pt>
                <c:pt idx="3">
                  <c:v>11407.5</c:v>
                </c:pt>
                <c:pt idx="4">
                  <c:v>12862.5</c:v>
                </c:pt>
                <c:pt idx="5">
                  <c:v>14764.3</c:v>
                </c:pt>
                <c:pt idx="6">
                  <c:v>14774.2</c:v>
                </c:pt>
                <c:pt idx="7">
                  <c:v>14780.9</c:v>
                </c:pt>
                <c:pt idx="8">
                  <c:v>14925.6</c:v>
                </c:pt>
                <c:pt idx="9">
                  <c:v>15748</c:v>
                </c:pt>
                <c:pt idx="10">
                  <c:v>18927.2</c:v>
                </c:pt>
                <c:pt idx="11">
                  <c:v>18940.3</c:v>
                </c:pt>
                <c:pt idx="12">
                  <c:v>21060.1</c:v>
                </c:pt>
                <c:pt idx="13">
                  <c:v>22879.4</c:v>
                </c:pt>
                <c:pt idx="14">
                  <c:v>24016.9</c:v>
                </c:pt>
                <c:pt idx="15">
                  <c:v>31220.9</c:v>
                </c:pt>
                <c:pt idx="16">
                  <c:v>31297.3</c:v>
                </c:pt>
                <c:pt idx="17">
                  <c:v>32688.2</c:v>
                </c:pt>
                <c:pt idx="18">
                  <c:v>35113.800000000003</c:v>
                </c:pt>
                <c:pt idx="19">
                  <c:v>35343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9992312"/>
        <c:axId val="249989960"/>
      </c:barChart>
      <c:catAx>
        <c:axId val="24999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989960"/>
        <c:crosses val="autoZero"/>
        <c:auto val="1"/>
        <c:lblAlgn val="ctr"/>
        <c:lblOffset val="100"/>
        <c:noMultiLvlLbl val="0"/>
      </c:catAx>
      <c:valAx>
        <c:axId val="249989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992312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0.44180781638076766"/>
          <c:y val="0.94768769477432202"/>
          <c:w val="0.26404550216785444"/>
          <c:h val="3.72013377767245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862860892388452"/>
          <c:y val="5.2519153337876955E-2"/>
          <c:w val="0.86486351706036746"/>
          <c:h val="0.57084922395750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'[таблицы_графики_ЗП_2020.xlsx]бюджет внебюджет (2)'!$B$16</c:f>
              <c:strCache>
                <c:ptCount val="1"/>
                <c:pt idx="0">
                  <c:v>внебюджет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'[таблицы_графики_ЗП_2020.xlsx]бюджет внебюджет (2)'!$A$17:$A$26</c:f>
              <c:strCache>
                <c:ptCount val="10"/>
                <c:pt idx="0">
                  <c:v>Иссык-Кульская область</c:v>
                </c:pt>
                <c:pt idx="1">
                  <c:v>Джалал-Абадская область</c:v>
                </c:pt>
                <c:pt idx="2">
                  <c:v>Таласская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'[таблицы_графики_ЗП_2020.xlsx]бюджет внебюджет (2)'!$B$17:$B$26</c:f>
              <c:numCache>
                <c:formatCode>0</c:formatCode>
                <c:ptCount val="10"/>
                <c:pt idx="0">
                  <c:v>50170.1</c:v>
                </c:pt>
                <c:pt idx="1">
                  <c:v>27870.3</c:v>
                </c:pt>
                <c:pt idx="2">
                  <c:v>27832.1</c:v>
                </c:pt>
                <c:pt idx="3">
                  <c:v>24512.3</c:v>
                </c:pt>
                <c:pt idx="4">
                  <c:v>24282.400000000001</c:v>
                </c:pt>
                <c:pt idx="5">
                  <c:v>21775.3</c:v>
                </c:pt>
                <c:pt idx="6">
                  <c:v>18035.099999999999</c:v>
                </c:pt>
                <c:pt idx="7">
                  <c:v>17053.5</c:v>
                </c:pt>
                <c:pt idx="8">
                  <c:v>14400.2</c:v>
                </c:pt>
                <c:pt idx="9">
                  <c:v>13270.2</c:v>
                </c:pt>
              </c:numCache>
            </c:numRef>
          </c:val>
        </c:ser>
        <c:ser>
          <c:idx val="1"/>
          <c:order val="1"/>
          <c:tx>
            <c:strRef>
              <c:f>'[таблицы_графики_ЗП_2020.xlsx]бюджет внебюджет (2)'!$C$16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9.67920342272892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'[таблицы_графики_ЗП_2020.xlsx]бюджет внебюджет (2)'!$A$17:$A$26</c:f>
              <c:strCache>
                <c:ptCount val="10"/>
                <c:pt idx="0">
                  <c:v>Иссык-Кульская область</c:v>
                </c:pt>
                <c:pt idx="1">
                  <c:v>Джалал-Абадская область</c:v>
                </c:pt>
                <c:pt idx="2">
                  <c:v>Таласская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'[таблицы_графики_ЗП_2020.xlsx]бюджет внебюджет (2)'!$C$17:$C$26</c:f>
              <c:numCache>
                <c:formatCode>0</c:formatCode>
                <c:ptCount val="10"/>
                <c:pt idx="0">
                  <c:v>13478.8</c:v>
                </c:pt>
                <c:pt idx="1">
                  <c:v>13124.6</c:v>
                </c:pt>
                <c:pt idx="2">
                  <c:v>12812.9</c:v>
                </c:pt>
                <c:pt idx="3">
                  <c:v>20027.7</c:v>
                </c:pt>
                <c:pt idx="4">
                  <c:v>15237.1</c:v>
                </c:pt>
                <c:pt idx="5">
                  <c:v>17216.900000000001</c:v>
                </c:pt>
                <c:pt idx="6">
                  <c:v>14305.2</c:v>
                </c:pt>
                <c:pt idx="7">
                  <c:v>14883.1</c:v>
                </c:pt>
                <c:pt idx="8">
                  <c:v>12400.6</c:v>
                </c:pt>
                <c:pt idx="9">
                  <c:v>12942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855920"/>
        <c:axId val="360853568"/>
      </c:barChart>
      <c:catAx>
        <c:axId val="36085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0853568"/>
        <c:crosses val="autoZero"/>
        <c:auto val="1"/>
        <c:lblAlgn val="ctr"/>
        <c:lblOffset val="100"/>
        <c:noMultiLvlLbl val="0"/>
      </c:catAx>
      <c:valAx>
        <c:axId val="36085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85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0ED23-6DC8-4B85-BE7A-CB8932DD4942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803B-1F94-4744-BB0A-CC95CE125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 Средняя часовая заработная плата</a:t>
            </a:r>
          </a:p>
          <a:p>
            <a:r>
              <a:rPr lang="ru-RU" dirty="0" smtClean="0"/>
              <a:t>2. Средняя дневная заработная плата</a:t>
            </a:r>
          </a:p>
          <a:p>
            <a:r>
              <a:rPr lang="ru-RU" dirty="0" smtClean="0"/>
              <a:t>3. Средняя месячная заработная плата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Данные 162предприятий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535572 человек из них 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ОБРАЗОВАНИЕ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4097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учреждений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182364 человек,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ЗДРАВООХРАНЕНИЕ И СОЦИАЛЬНОЕ ОБСЛУЖИВАНИЕ НАСЕЛЕНИЯ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-1126</a:t>
            </a:r>
            <a:r>
              <a:rPr lang="ru-RU" dirty="0" smtClean="0"/>
              <a:t> учреждений</a:t>
            </a:r>
            <a:r>
              <a:rPr lang="ru-RU" baseline="0" dirty="0" smtClean="0"/>
              <a:t> -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70788</a:t>
            </a:r>
            <a:r>
              <a:rPr lang="ru-RU" dirty="0" smtClean="0"/>
              <a:t> человек</a:t>
            </a:r>
          </a:p>
          <a:p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ИСКУССТВО, РАЗВЛЕЧЕНИЯ И ОТДЫХ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-1501организаций</a:t>
            </a:r>
            <a:r>
              <a:rPr lang="ru-RU" dirty="0" smtClean="0"/>
              <a:t> 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13179 человек,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ФИНАНСОВОЕ ПОСРЕДНИЧЕСТВО И СТРАХОВАНИЕ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521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банки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и финансовые организации и учреждения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18019</a:t>
            </a:r>
            <a:r>
              <a:rPr lang="ru-RU" dirty="0" smtClean="0"/>
              <a:t> человек</a:t>
            </a:r>
          </a:p>
          <a:p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ОБРАБАТЫВАЮЩАЯ ПРОМЫШЛЕННОСТЬ-</a:t>
            </a:r>
            <a:r>
              <a:rPr lang="ru-RU" dirty="0" smtClean="0"/>
              <a:t> 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558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предприятий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35909</a:t>
            </a:r>
            <a:r>
              <a:rPr lang="ru-RU" dirty="0" smtClean="0"/>
              <a:t> человек,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ОПТОВАЯ И РОЗНИЧНАЯ ТОРГОВЛЯ; РЕМОНТ АВТОМОБИЛЕЙ И МОТОЦИКЛОВ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471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организаций</a:t>
            </a:r>
            <a:r>
              <a:rPr lang="ru-RU" dirty="0" smtClean="0"/>
              <a:t>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20227</a:t>
            </a:r>
            <a:r>
              <a:rPr lang="ru-RU" dirty="0" smtClean="0"/>
              <a:t> человек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88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658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74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657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895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 Средняя часовая заработная плата</a:t>
            </a:r>
          </a:p>
          <a:p>
            <a:r>
              <a:rPr lang="ru-RU" dirty="0" smtClean="0"/>
              <a:t>2. Средняя дневная заработная плата</a:t>
            </a:r>
          </a:p>
          <a:p>
            <a:r>
              <a:rPr lang="ru-RU" dirty="0" smtClean="0"/>
              <a:t>3. Средняя месячная заработная плата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1A2F-EF59-4AD1-9336-FA1CF4191BF7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8C33-2371-41DC-BB6D-42D041808313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17F1-2276-4CA8-A553-C6AF258E10E6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B7E0-5D4D-45DA-9629-44EF371F4D1D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50F8-D64A-413C-9F45-B67A02612445}" type="datetime1">
              <a:rPr lang="ru-RU" smtClean="0"/>
              <a:t>29.10.2021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4F8-84FA-4BAD-9CF9-A67435E1CAF5}" type="datetime1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E124-85DF-46B0-920E-EBED92839D78}" type="datetime1">
              <a:rPr lang="ru-RU" smtClean="0"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A2C6-BA11-4958-B7A7-479822CD2CFF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7204-2B76-4B74-9711-EF893660A398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B79D-A5AF-47CA-B8E1-B7A9335EC137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8D9F-FCEB-4AAB-A8BC-B4A9E67C8E65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938" y="125607"/>
            <a:ext cx="10341033" cy="426541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труда и </a:t>
            </a:r>
            <a:r>
              <a:rPr lang="ru-RU" sz="4800" b="1" i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</a:t>
            </a:r>
            <a:r>
              <a:rPr lang="ru-RU" sz="4800" b="1" i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z="4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 Республике</a:t>
            </a:r>
            <a:endParaRPr lang="ru-RU" sz="4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04262"/>
            <a:ext cx="9144000" cy="134666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Г.Ж.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www.stat.kg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90" y="254132"/>
            <a:ext cx="1045124" cy="10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3178" y="365125"/>
            <a:ext cx="9380621" cy="132556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статистики  заработной платы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состава фонда заработной платы Определение уровней средней заработной платы и их взаимосвязь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индексов заработной платы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Факторный анализ среднемесячной заработной платы</a:t>
            </a:r>
          </a:p>
          <a:p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59" y="174899"/>
            <a:ext cx="844578" cy="86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429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03971" cy="13092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 descr="Ð ÑÐ¾ÑÑÐ°Ð² ÑÐ¾Ð½Ð´Ð° Ð·Ð°ÑÐ°Ð±Ð¾ÑÐ½Ð¾Ð¹ Ð¿Ð»Ð°ÑÑ Ð²ÐºÐ»ÑÑÐ°ÑÑÑÑ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01" y="307967"/>
            <a:ext cx="10021389" cy="63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58" y="174899"/>
            <a:ext cx="1267821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61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6628" y="340973"/>
            <a:ext cx="9288236" cy="1325563"/>
          </a:xfrm>
        </p:spPr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ru-RU" dirty="0" smtClean="0"/>
              <a:t> </a:t>
            </a:r>
            <a:r>
              <a:rPr lang="ru-RU" sz="2800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Средняя номинальная заработная плата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Заработная плата</a:t>
            </a:r>
            <a:r>
              <a:rPr lang="ru-RU" i="1" dirty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 — это вознаграждение </a:t>
            </a:r>
            <a:r>
              <a:rPr lang="ru-RU" i="1" dirty="0" smtClean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i="1" dirty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труд или, другими словами, цена </a:t>
            </a:r>
            <a:r>
              <a:rPr lang="ru-RU" i="1" dirty="0" smtClean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труда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Средняя </a:t>
            </a: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номинальная заработная плата 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предприятия исчисляется путем деления фактически начисленного фонда заработной платы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списочного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 не списочного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состава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на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численность работников, принимаемую для исчисления средней заработной платы и на число месяцев в отчетном периоде. </a:t>
            </a:r>
            <a:endParaRPr lang="ru-RU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57" y="366488"/>
            <a:ext cx="1267821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83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0939" y="358322"/>
            <a:ext cx="5152848" cy="84318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данных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Официальная статистическая отчетность (ф. №1-Т - «Отчет по труду»)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месячная, годовая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Респонденты 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предприятия, учреждения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имеющие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юридического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более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тысяч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отчетов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предприятий включенных в отчет- более 37 тысяч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жемесячно  разработка данных 16 тысяч предприятий, организаций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85" y="127316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6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5354" y="127317"/>
            <a:ext cx="10105292" cy="482283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отчетов представленных предприятиями и организациями и учреждениями,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r>
              <a:rPr lang="ru-RU" sz="2800" b="1" dirty="0" smtClean="0"/>
              <a:t>(1-Т, ФХД –микро)</a:t>
            </a:r>
            <a:endParaRPr lang="ru-RU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329520"/>
              </p:ext>
            </p:extLst>
          </p:nvPr>
        </p:nvGraphicFramePr>
        <p:xfrm>
          <a:off x="175849" y="726829"/>
          <a:ext cx="11805136" cy="6226191"/>
        </p:xfrm>
        <a:graphic>
          <a:graphicData uri="http://schemas.openxmlformats.org/drawingml/2006/table">
            <a:tbl>
              <a:tblPr/>
              <a:tblGrid>
                <a:gridCol w="6356611"/>
                <a:gridCol w="1089705"/>
                <a:gridCol w="1089705"/>
                <a:gridCol w="1089705"/>
                <a:gridCol w="1089705"/>
                <a:gridCol w="1089705"/>
              </a:tblGrid>
              <a:tr h="209267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Число предприятий - всего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том числе по формам собственности 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2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 форма собственности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из нее 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Частная форма собственности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7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государственная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</a:t>
                      </a:r>
                    </a:p>
                  </a:txBody>
                  <a:tcPr marL="4972" marR="4972" marT="49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4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41377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10020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5625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4395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31357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10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ХОЗЯЙСТВО, ЛЕСНОЕ ХОЗЯЙСТВО и РЫБОЛОВСТВО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ДОБЫЧА ПОЛЕЗНЫХ ИСКОПАЕМЫХ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ОБРАБАТЫВАЮЩИЕ ПРОИЗВОДСТВА (ОБРАБАТЫВАЮЩАЯ ПРОМЫШЛЕННОСТЬ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2169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2139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ОБЕСПЕЧЕНИЕ(СНАБЖЕНИЕ)ЭЛЕКТРОЭНЕРГИЕЙ, ГАЗОМ, ПАРОМ И КОНДИЦИОНИР.ВОЗДУХОМ..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7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ВОДОСНАБЖЕНИЕ, ОЧИСТКА, ОБРАБОТКА ОТХОДОВ И ПОЛУЧЕНИЕ ВТОРИЧНОГО СЫРЬЯ 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2822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2743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ОПТОВАЯ И РОЗНИЧНАЯ ТОРГОВЛЯ;РЕМОНТ АВТОМОБИЛЕЙ И МОТОЦИКЛОВ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6224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6215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10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ДЕЯТЕЛЬНОСТЬ ГОСТИНИЦ И РЕСТОРАНОВ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ФИНАНСОВОЕ ПОСРЕДНИЧЕСТВО И СТРАХОВАНИЕ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2251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2219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10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10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1170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ГОСУДАРСТВЕННОЕ УПРАВЛЕНИЕ И ОБОРОНА;ОБЯЗАТЕЛЬНОЕ СОЦИАЛЬНОЕ ОБЕСПЕЧЕНИЕ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1269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ОБРАЗОВАНИЕ.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4146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10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527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1706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10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6878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6804</a:t>
                      </a:r>
                    </a:p>
                  </a:txBody>
                  <a:tcPr marL="4972" marR="4972" marT="49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85" y="127316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114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7086" y="365126"/>
            <a:ext cx="8196714" cy="50573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за 2020г.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008157"/>
              </p:ext>
            </p:extLst>
          </p:nvPr>
        </p:nvGraphicFramePr>
        <p:xfrm>
          <a:off x="285457" y="870859"/>
          <a:ext cx="11126730" cy="5814950"/>
        </p:xfrm>
        <a:graphic>
          <a:graphicData uri="http://schemas.openxmlformats.org/drawingml/2006/table">
            <a:tbl>
              <a:tblPr/>
              <a:tblGrid>
                <a:gridCol w="5805496"/>
                <a:gridCol w="1965974"/>
                <a:gridCol w="1756270"/>
                <a:gridCol w="1598990"/>
              </a:tblGrid>
              <a:tr h="6549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работников, человек</a:t>
                      </a:r>
                    </a:p>
                  </a:txBody>
                  <a:tcPr marL="4750" marR="4750" marT="4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 заработной платы, тыс. сомов</a:t>
                      </a:r>
                    </a:p>
                  </a:txBody>
                  <a:tcPr marL="4750" marR="4750" marT="4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Среднемесячная заработная плата, сомов</a:t>
                      </a:r>
                    </a:p>
                  </a:txBody>
                  <a:tcPr marL="4750" marR="4750" marT="4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 РЕСПУБЛИКА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567 996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129 095 986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18 940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ХОЗЯЙСТВО, ЛЕСНОЕ ХОЗЯЙСТВО И РЫБОЛОВСТВО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1080240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ДОБЫЧА ПОЛЕЗНЫХ ИСКОПАЕМЫХ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4176766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ОБРАБАТЫВАЮЩИЕ ПРОИЗВОДСТВА 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36745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13766448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31221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(СНАБЖЕНИЕ) ЭЛЕКТРОЭНЕРГИЕЙ, ГАЗОМ, ПАРОМ И КОНДИЦИОНИРОВАННЫМ ВОЗДУХОМ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8048791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31297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ВОДОСНАБЖЕНИЕ, ОЧИСТКА, ОБРАБОТКА ОТХОДОВ И ПОЛУЧЕНИЕ ВТОРИЧНОГО СЫРЬЯ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1739852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14781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2533417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ОПТОВАЯ И РОЗНИЧНАЯ ТОРГОВЛЯ; РЕМОНТ АВТОМОБИЛЕЙ И МОТОЦИКЛОВ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5286495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4676860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ДЕЯТЕЛЬНОСТЬ ГОСТИНИЦ И РЕСТОРАНОВ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503953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5732180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35114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ФИНАНСОВОЕ ПОСРЕДНИЧЕСТВО И СТРАХОВАНИЕ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23796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10092343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35343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1070249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18382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5297682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8698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1542142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14774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62816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17246305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22879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189449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33565022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68127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8941069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1490613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9384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2305560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0" marR="4750" marT="47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57" y="129713"/>
            <a:ext cx="850324" cy="74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67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4" y="365125"/>
            <a:ext cx="991688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                 в 2020г. </a:t>
            </a:r>
            <a:r>
              <a:rPr lang="ru-R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 учета малых предприятий, сомов)</a:t>
            </a:r>
            <a:endParaRPr lang="ru-RU" sz="2200" i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569278"/>
              </p:ext>
            </p:extLst>
          </p:nvPr>
        </p:nvGraphicFramePr>
        <p:xfrm>
          <a:off x="452846" y="1825625"/>
          <a:ext cx="11495314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241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357557"/>
              </p:ext>
            </p:extLst>
          </p:nvPr>
        </p:nvGraphicFramePr>
        <p:xfrm>
          <a:off x="861238" y="350876"/>
          <a:ext cx="10473069" cy="582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8096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057" y="113211"/>
            <a:ext cx="9263742" cy="949235"/>
          </a:xfrm>
        </p:spPr>
        <p:txBody>
          <a:bodyPr>
            <a:normAutofit/>
          </a:bodyPr>
          <a:lstStyle/>
          <a:p>
            <a:pPr marL="864235" indent="-864235">
              <a:spcBef>
                <a:spcPts val="600"/>
              </a:spcBef>
              <a:spcAft>
                <a:spcPts val="600"/>
              </a:spcAft>
            </a:pPr>
            <a:r>
              <a:rPr lang="ru-RU" sz="18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заработная плата </a:t>
            </a:r>
            <a:r>
              <a:rPr lang="ru-RU" sz="18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работников предприятий </a:t>
            </a:r>
            <a:r>
              <a:rPr lang="ru-RU" sz="18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организаций по видам экономической </a:t>
            </a:r>
            <a:r>
              <a:rPr lang="ru-RU" sz="18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800" b="1" baseline="30000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2020г.</a:t>
            </a:r>
            <a:r>
              <a:rPr lang="ru-RU" sz="1800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i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376712"/>
              </p:ext>
            </p:extLst>
          </p:nvPr>
        </p:nvGraphicFramePr>
        <p:xfrm>
          <a:off x="276447" y="1095154"/>
          <a:ext cx="10366746" cy="5550202"/>
        </p:xfrm>
        <a:graphic>
          <a:graphicData uri="http://schemas.openxmlformats.org/drawingml/2006/table">
            <a:tbl>
              <a:tblPr/>
              <a:tblGrid>
                <a:gridCol w="6370068"/>
                <a:gridCol w="1765848"/>
                <a:gridCol w="2230830"/>
              </a:tblGrid>
              <a:tr h="639452">
                <a:tc rowSpan="2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9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периоду предыдущего года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200" b="1" baseline="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940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109,9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240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хозяйство, лесное хозяйство</a:t>
                      </a:r>
                    </a:p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рыболовство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10 479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Добыча полезных ископаемых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32 688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109,8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 (обрабатывающая промышленность)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31 221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121,5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4774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(снабжение) электроэнергией, газом, паром и кондиционированным воздухом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31 297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240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Водоснабжение, очистка, обработка отходов</a:t>
                      </a:r>
                    </a:p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получение вторичного сырья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14 781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115,3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15 748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Оптовая и розничная торговля, ремонт автомобилей и мотоциклов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14 926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105,8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21 060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гостиниц и ресторанов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12 863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35 114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Финансовое посредничество и страхование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35 343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11 408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24 017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14 774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123,4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4774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22 879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14 764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119,0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10 937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9 384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96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18 927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116,4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  <p:pic>
        <p:nvPicPr>
          <p:cNvPr id="9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94999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1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468" y="365125"/>
            <a:ext cx="9455331" cy="88020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в 2020 г.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393880"/>
              </p:ext>
            </p:extLst>
          </p:nvPr>
        </p:nvGraphicFramePr>
        <p:xfrm>
          <a:off x="278674" y="1314994"/>
          <a:ext cx="11519264" cy="5406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8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13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171" y="277586"/>
            <a:ext cx="10112829" cy="1039132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 2020г.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000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733230"/>
              </p:ext>
            </p:extLst>
          </p:nvPr>
        </p:nvGraphicFramePr>
        <p:xfrm>
          <a:off x="777240" y="1301478"/>
          <a:ext cx="10515600" cy="5404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326552"/>
              </p:ext>
            </p:extLst>
          </p:nvPr>
        </p:nvGraphicFramePr>
        <p:xfrm>
          <a:off x="557349" y="1316718"/>
          <a:ext cx="11225347" cy="5284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7820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594" y="104504"/>
            <a:ext cx="9429206" cy="98406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бюджетной и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небюджетной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в 2020г.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1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780348"/>
              </p:ext>
            </p:extLst>
          </p:nvPr>
        </p:nvGraphicFramePr>
        <p:xfrm>
          <a:off x="261257" y="1088572"/>
          <a:ext cx="11808823" cy="5632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2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349"/>
          </a:xfrm>
        </p:spPr>
        <p:txBody>
          <a:bodyPr>
            <a:normAutofit/>
          </a:bodyPr>
          <a:lstStyle/>
          <a:p>
            <a:endParaRPr lang="ru-RU" sz="9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972" y="365125"/>
            <a:ext cx="11530148" cy="624468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14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7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5850" y="69670"/>
            <a:ext cx="9779727" cy="757644"/>
          </a:xfrm>
        </p:spPr>
        <p:txBody>
          <a:bodyPr>
            <a:normAutofit fontScale="90000"/>
          </a:bodyPr>
          <a:lstStyle/>
          <a:p>
            <a:pPr lvl="0" fontAlgn="t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Распределение численности работников списочного состава, проработавших полностью ноябрь, по размерам начисленной заработной платы в ноябре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2020г. 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(человек)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endParaRPr lang="ru-RU" sz="2000" i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758408"/>
              </p:ext>
            </p:extLst>
          </p:nvPr>
        </p:nvGraphicFramePr>
        <p:xfrm>
          <a:off x="180975" y="827316"/>
          <a:ext cx="11802019" cy="5894162"/>
        </p:xfrm>
        <a:graphic>
          <a:graphicData uri="http://schemas.openxmlformats.org/drawingml/2006/table">
            <a:tbl>
              <a:tblPr/>
              <a:tblGrid>
                <a:gridCol w="3856212"/>
                <a:gridCol w="913109"/>
                <a:gridCol w="913109"/>
                <a:gridCol w="913109"/>
                <a:gridCol w="908719"/>
                <a:gridCol w="860430"/>
                <a:gridCol w="860430"/>
                <a:gridCol w="860430"/>
                <a:gridCol w="860430"/>
                <a:gridCol w="856041"/>
              </a:tblGrid>
              <a:tr h="28448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05" marR="9505" marT="9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работников, проработавших полностью месяц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том числе работников которым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начислена оплата труда в размере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0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 5562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5563 до 11124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11125 до 18540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18541 до 27810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27811 до 37080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37081 до 46350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46351 до 55620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55621 сом и более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 РЕСПУБЛИКА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466158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49399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142305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130005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85015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31498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12236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5869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9828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10565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ФИНАНСОВОЕ ПОСРЕДНИЧЕСТВО И СТРАХОВАНИЕ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14976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3670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2967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4035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11817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051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55696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12814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16714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15206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5992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179992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23166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54510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58232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34369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6457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58186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7819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28396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16352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4350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957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12525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3542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2583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982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15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65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164964"/>
            <a:ext cx="10515600" cy="52301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расчет заработной платы,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792480"/>
            <a:ext cx="5157787" cy="111332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образовании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НСК КР Инструкция по </a:t>
            </a:r>
            <a:r>
              <a:rPr lang="ru-RU" sz="16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ст-ке</a:t>
            </a:r>
            <a:r>
              <a:rPr lang="ru-RU" sz="16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численности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заработной платы работающих по найму  от 17.05.2005г.№11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982804"/>
            <a:ext cx="5157787" cy="42068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заработной платы работников образования-33 565 022,0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тыс.сомов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образования принимаемая для исчисления заработной  платы-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189449 человек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месяцев в январе-декабре -12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= ФЗП/численность работников/12*1000 =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образования-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33 565 022,0 </a:t>
            </a:r>
            <a:r>
              <a:rPr lang="ru-RU" sz="2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189449/12*1000=14764 сома</a:t>
            </a:r>
            <a:endParaRPr lang="ru-RU" sz="2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854665"/>
            <a:ext cx="5183188" cy="105113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 заработная плата учителя сельской школы в/о, стаж-5 лет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(Инструкция о порядке исчисления зарплаты работников образования утверждена Постановлением Правительства КР от 31 мая 2011 № 270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199" y="1905802"/>
            <a:ext cx="5584371" cy="428386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часов урочной работы х 67,5 сома=1350 сомов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 подготовительной работы х 67,5=405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час внеурочной работы х 33,75 сом=202,5 сом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сомов-доплата за работу в селе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10% = 822,15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из стимулирующего фонда =2000сом</a:t>
            </a: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Ср.з.плата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учителя = (1350+405+202,5) х4,2=8221,5+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1000+822,15+2000=12043,65 сомов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53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164963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расчет заработной платы, пример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414915"/>
            <a:ext cx="5157787" cy="49088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здравоохранении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инструкции НСК КР)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982804"/>
            <a:ext cx="5157787" cy="42068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заработной платы работников здравоохранения 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8941068,6тыс.сомов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здравоохранения принимаемая для исчисления заработной  платы-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68127 человек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месяцев в январе-декабре-12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= ФЗП/численность работников/12*1000 =</a:t>
            </a:r>
          </a:p>
          <a:p>
            <a:r>
              <a:rPr lang="ru-RU" sz="2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8941068,6/ 68127/12*1000=10937сомов</a:t>
            </a:r>
            <a:endParaRPr lang="ru-RU" sz="2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299411"/>
            <a:ext cx="5183188" cy="68339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 заработная плата врача-терапевта,  в/о, стаж-15 лет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обследованию нерыночных услуг)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199" y="2690949"/>
            <a:ext cx="5584371" cy="349871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оклад-5000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за стаж 15 лет 30%-1500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высшая 50%-2500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Надбавка – 1000сомов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Ставка -1,5-2500 сомов</a:t>
            </a: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Ср.з.плата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(5000+1500+2500+1000+2500)  =12500 сомов</a:t>
            </a:r>
          </a:p>
          <a:p>
            <a:pPr marL="0" indent="0">
              <a:buNone/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709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6628" y="340973"/>
            <a:ext cx="9288236" cy="1325563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ru-RU" dirty="0" smtClean="0"/>
              <a:t> Публикация данных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Ежемесячный доклад социально-экономическое положение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Экспресс –информация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Кыргызстан (краткий сборник)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</a:rPr>
              <a:t>«Кыргызстан в цифрах»,</a:t>
            </a:r>
            <a:endParaRPr lang="ru-RU" dirty="0" smtClean="0"/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</a:rPr>
              <a:t>«</a:t>
            </a:r>
            <a:r>
              <a:rPr lang="ru-RU" dirty="0" smtClean="0">
                <a:solidFill>
                  <a:prstClr val="black"/>
                </a:solidFill>
              </a:rPr>
              <a:t>Ежегодник КР», </a:t>
            </a:r>
            <a:r>
              <a:rPr lang="ru-RU" dirty="0">
                <a:solidFill>
                  <a:prstClr val="black"/>
                </a:solidFill>
              </a:rPr>
              <a:t>«Социальные тенденции </a:t>
            </a:r>
            <a:r>
              <a:rPr lang="ru-RU" dirty="0" err="1">
                <a:solidFill>
                  <a:prstClr val="black"/>
                </a:solidFill>
              </a:rPr>
              <a:t>Кыргызской</a:t>
            </a:r>
            <a:r>
              <a:rPr lang="ru-RU" dirty="0">
                <a:solidFill>
                  <a:prstClr val="black"/>
                </a:solidFill>
              </a:rPr>
              <a:t> Республики»</a:t>
            </a:r>
            <a:endParaRPr lang="ru-RU" dirty="0" smtClean="0"/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Таблицы для ЕЭК, Схемы </a:t>
            </a:r>
            <a:r>
              <a:rPr lang="ru-RU" dirty="0" err="1" smtClean="0"/>
              <a:t>Статкомитета</a:t>
            </a:r>
            <a:r>
              <a:rPr lang="ru-RU" dirty="0" smtClean="0"/>
              <a:t> СНГ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Выпуск бюллетеня «Итоги годовых отчетов по численности работников и заработной плате».</a:t>
            </a: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34" y="177168"/>
            <a:ext cx="980983" cy="82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7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ky-KG" sz="6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 Гульнара Жылкычиевна – Заведующая отделом статистики труда и занятости</a:t>
            </a: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раб.: 62-60-76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8440</TotalTime>
  <Words>1441</Words>
  <Application>Microsoft Office PowerPoint</Application>
  <PresentationFormat>Широкоэкранный</PresentationFormat>
  <Paragraphs>519</Paragraphs>
  <Slides>19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Kyrghyz Times</vt:lpstr>
      <vt:lpstr>Times New Roman</vt:lpstr>
      <vt:lpstr>Times New Roman Cyr</vt:lpstr>
      <vt:lpstr>Тема Office</vt:lpstr>
      <vt:lpstr>Национальный статистический комитет Кыргызской Республики  Статистика труда и заработной платы в  Кыргызской Республике</vt:lpstr>
      <vt:lpstr>Задачи статистики  заработной платы</vt:lpstr>
      <vt:lpstr>Презентация PowerPoint</vt:lpstr>
      <vt:lpstr> Средняя номинальная заработная плата </vt:lpstr>
      <vt:lpstr>Источники данных </vt:lpstr>
      <vt:lpstr>Количество отчетов представленных предприятиями и организациями и учреждениями, единиц(1-Т, ФХД –микро)</vt:lpstr>
      <vt:lpstr>Основные показатели за 2020г.</vt:lpstr>
      <vt:lpstr>Среднемесячная заработная плата по территории                  в 2020г. (Без учета малых предприятий, сомов)</vt:lpstr>
      <vt:lpstr>Презентация PowerPoint</vt:lpstr>
      <vt:lpstr>Среднемесячная номинальная заработная плата работников предприятий и организаций по видам экономической деятельности в 2020г. </vt:lpstr>
      <vt:lpstr>Среднемесячная заработная плата по территории в 2020 г.</vt:lpstr>
      <vt:lpstr>Среднемесячная заработная плата по видам экономической деятельности в  2020г.  (сомов)</vt:lpstr>
      <vt:lpstr>Среднемесячная заработная плата по бюджетной и небюджетной сфере в 2020г. по территории (сомов)</vt:lpstr>
      <vt:lpstr>Презентация PowerPoint</vt:lpstr>
      <vt:lpstr>Распределение численности работников списочного состава, проработавших полностью ноябрь, по размерам начисленной заработной платы в ноябре 2020г. (человек) </vt:lpstr>
      <vt:lpstr>Определение и расчет заработной платы, пример</vt:lpstr>
      <vt:lpstr>Определение и расчет заработной платы, пример</vt:lpstr>
      <vt:lpstr> Публикация данных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edoronina</cp:lastModifiedBy>
  <cp:revision>383</cp:revision>
  <cp:lastPrinted>2016-07-07T07:56:12Z</cp:lastPrinted>
  <dcterms:created xsi:type="dcterms:W3CDTF">2014-05-26T08:23:18Z</dcterms:created>
  <dcterms:modified xsi:type="dcterms:W3CDTF">2021-10-29T10:12:41Z</dcterms:modified>
</cp:coreProperties>
</file>