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sldIdLst>
    <p:sldId id="256" r:id="rId2"/>
    <p:sldId id="261" r:id="rId3"/>
    <p:sldId id="265" r:id="rId4"/>
    <p:sldId id="270" r:id="rId5"/>
    <p:sldId id="266" r:id="rId6"/>
    <p:sldId id="263" r:id="rId7"/>
    <p:sldId id="268" r:id="rId8"/>
    <p:sldId id="267" r:id="rId9"/>
    <p:sldId id="271" r:id="rId10"/>
    <p:sldId id="272" r:id="rId11"/>
    <p:sldId id="273" r:id="rId12"/>
    <p:sldId id="2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433" autoAdjust="0"/>
  </p:normalViewPr>
  <p:slideViewPr>
    <p:cSldViewPr snapToGrid="0">
      <p:cViewPr varScale="1">
        <p:scale>
          <a:sx n="112" d="100"/>
          <a:sy n="112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0914260717410318E-2"/>
          <c:y val="0.17634259259259263"/>
          <c:w val="0.89019685039370078"/>
          <c:h val="0.72088764946048411"/>
        </c:manualLayout>
      </c:layout>
      <c:bar3D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2499781277340359E-2"/>
                  <c:y val="-0.3819442621755613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456933508311462"/>
                      <c:h val="0.13418999708369786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2.7777777777777776E-2"/>
                  <c:y val="-0.33796296296296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0185067526415994E-16"/>
                  <c:y val="-0.333333333333333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4.583333333333333E-2"/>
                  <c:y val="-0.2870368547681540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759733158355206"/>
                      <c:h val="0.11874999999999998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Лист2!$F$5:$F$8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Лист2!$G$5:$G$8</c:f>
              <c:numCache>
                <c:formatCode>General</c:formatCode>
                <c:ptCount val="4"/>
                <c:pt idx="0">
                  <c:v>107.5</c:v>
                </c:pt>
                <c:pt idx="1">
                  <c:v>105.5</c:v>
                </c:pt>
                <c:pt idx="2">
                  <c:v>105.9</c:v>
                </c:pt>
                <c:pt idx="3" formatCode="0.00">
                  <c:v>86.2</c:v>
                </c:pt>
              </c:numCache>
            </c:numRef>
          </c:val>
        </c:ser>
        <c:ser>
          <c:idx val="1"/>
          <c:order val="1"/>
          <c:spPr>
            <a:noFill/>
            <a:ln>
              <a:noFill/>
            </a:ln>
            <a:effectLst/>
            <a:sp3d/>
          </c:spPr>
          <c:invertIfNegative val="0"/>
          <c:cat>
            <c:numRef>
              <c:f>Лист2!$F$5:$F$8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7399088"/>
        <c:axId val="257399480"/>
        <c:axId val="0"/>
      </c:bar3DChart>
      <c:catAx>
        <c:axId val="257399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7399480"/>
        <c:crosses val="autoZero"/>
        <c:auto val="1"/>
        <c:lblAlgn val="ctr"/>
        <c:lblOffset val="100"/>
        <c:noMultiLvlLbl val="0"/>
      </c:catAx>
      <c:valAx>
        <c:axId val="25739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7399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045302217974406"/>
          <c:y val="0"/>
          <c:w val="0.84394586887958467"/>
          <c:h val="0.9446532391976852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Лист2!$E$5:$E$13</c:f>
              <c:strCache>
                <c:ptCount val="9"/>
                <c:pt idx="0">
                  <c:v>Бишкек ш.</c:v>
                </c:pt>
                <c:pt idx="1">
                  <c:v>Чуй облусу</c:v>
                </c:pt>
                <c:pt idx="2">
                  <c:v>Жалал-Абад облусу</c:v>
                </c:pt>
                <c:pt idx="3">
                  <c:v>Ош ш.</c:v>
                </c:pt>
                <c:pt idx="4">
                  <c:v>Ош облусу </c:v>
                </c:pt>
                <c:pt idx="5">
                  <c:v>Ысык-К¼л облусу</c:v>
                </c:pt>
                <c:pt idx="6">
                  <c:v>Талас облусу</c:v>
                </c:pt>
                <c:pt idx="7">
                  <c:v>Баткен облусу</c:v>
                </c:pt>
                <c:pt idx="8">
                  <c:v>Нарын облусу</c:v>
                </c:pt>
              </c:strCache>
            </c:strRef>
          </c:cat>
          <c:val>
            <c:numRef>
              <c:f>Лист2!$F$5:$F$13</c:f>
              <c:numCache>
                <c:formatCode>General</c:formatCode>
                <c:ptCount val="9"/>
                <c:pt idx="0">
                  <c:v>52.9</c:v>
                </c:pt>
                <c:pt idx="1">
                  <c:v>12.8</c:v>
                </c:pt>
                <c:pt idx="2">
                  <c:v>9.4</c:v>
                </c:pt>
                <c:pt idx="3">
                  <c:v>8.5</c:v>
                </c:pt>
                <c:pt idx="4">
                  <c:v>6.1</c:v>
                </c:pt>
                <c:pt idx="5">
                  <c:v>3.6</c:v>
                </c:pt>
                <c:pt idx="6">
                  <c:v>2.6</c:v>
                </c:pt>
                <c:pt idx="7">
                  <c:v>2.4</c:v>
                </c:pt>
                <c:pt idx="8">
                  <c:v>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16606880"/>
        <c:axId val="316604528"/>
      </c:barChart>
      <c:catAx>
        <c:axId val="3166068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6604528"/>
        <c:crosses val="autoZero"/>
        <c:auto val="1"/>
        <c:lblAlgn val="ctr"/>
        <c:lblOffset val="100"/>
        <c:noMultiLvlLbl val="0"/>
      </c:catAx>
      <c:valAx>
        <c:axId val="3166045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6606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2911916044945071"/>
          <c:y val="7.0337698756568225E-4"/>
          <c:w val="0.84831494810637686"/>
          <c:h val="0.8027377489316456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4.96397671107023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Лист3!$C$3:$C$11</c:f>
              <c:strCache>
                <c:ptCount val="9"/>
                <c:pt idx="0">
                  <c:v>Бишкек ш.</c:v>
                </c:pt>
                <c:pt idx="1">
                  <c:v>Ош ш.</c:v>
                </c:pt>
                <c:pt idx="2">
                  <c:v>Чуй облусу</c:v>
                </c:pt>
                <c:pt idx="3">
                  <c:v>Талас облусу</c:v>
                </c:pt>
                <c:pt idx="4">
                  <c:v>Жалал-Абад облусу</c:v>
                </c:pt>
                <c:pt idx="5">
                  <c:v>Ысык-К¼л облусу</c:v>
                </c:pt>
                <c:pt idx="6">
                  <c:v>Нарын облусу</c:v>
                </c:pt>
                <c:pt idx="7">
                  <c:v>Баткен облусу</c:v>
                </c:pt>
                <c:pt idx="8">
                  <c:v>Ош облусу </c:v>
                </c:pt>
              </c:strCache>
            </c:strRef>
          </c:cat>
          <c:val>
            <c:numRef>
              <c:f>Лист3!$D$3:$D$11</c:f>
              <c:numCache>
                <c:formatCode>0.0</c:formatCode>
                <c:ptCount val="9"/>
                <c:pt idx="0" formatCode="General">
                  <c:v>329737.8</c:v>
                </c:pt>
                <c:pt idx="1">
                  <c:v>189373.24600000001</c:v>
                </c:pt>
                <c:pt idx="2" formatCode="General">
                  <c:v>90981.8</c:v>
                </c:pt>
                <c:pt idx="3" formatCode="General">
                  <c:v>68102.7</c:v>
                </c:pt>
                <c:pt idx="4" formatCode="General">
                  <c:v>54313.1</c:v>
                </c:pt>
                <c:pt idx="5" formatCode="General">
                  <c:v>50453.7</c:v>
                </c:pt>
                <c:pt idx="6" formatCode="General">
                  <c:v>37656.1</c:v>
                </c:pt>
                <c:pt idx="7">
                  <c:v>35945</c:v>
                </c:pt>
                <c:pt idx="8" formatCode="General">
                  <c:v>32777.9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16604920"/>
        <c:axId val="316605704"/>
      </c:barChart>
      <c:catAx>
        <c:axId val="3166049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6605704"/>
        <c:crosses val="autoZero"/>
        <c:auto val="1"/>
        <c:lblAlgn val="ctr"/>
        <c:lblOffset val="100"/>
        <c:noMultiLvlLbl val="0"/>
      </c:catAx>
      <c:valAx>
        <c:axId val="3166057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6604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3.7037037037037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3FF6-4D4D-932A-C2C600FA262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FF6-4D4D-932A-C2C600FA262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FF6-4D4D-932A-C2C600FA262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FF6-4D4D-932A-C2C600FA262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Лист1!$B$15:$E$15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Лист1!$B$16:$E$16</c:f>
              <c:numCache>
                <c:formatCode>0.0</c:formatCode>
                <c:ptCount val="4"/>
                <c:pt idx="0">
                  <c:v>47.1</c:v>
                </c:pt>
                <c:pt idx="1">
                  <c:v>46.7</c:v>
                </c:pt>
                <c:pt idx="2">
                  <c:v>46.5</c:v>
                </c:pt>
                <c:pt idx="3">
                  <c:v>46.3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FF6-4D4D-932A-C2C600FA26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6610016"/>
        <c:axId val="316608056"/>
      </c:barChart>
      <c:catAx>
        <c:axId val="316610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16608056"/>
        <c:crosses val="autoZero"/>
        <c:auto val="1"/>
        <c:lblAlgn val="ctr"/>
        <c:lblOffset val="100"/>
        <c:noMultiLvlLbl val="0"/>
      </c:catAx>
      <c:valAx>
        <c:axId val="31660805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6610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3177AD-1985-49BD-A9E8-E86ADD8848F2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C95928-335A-41C9-BEEC-B06F822B90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026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C95928-335A-41C9-BEEC-B06F822B90F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499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C95928-335A-41C9-BEEC-B06F822B90F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47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C95928-335A-41C9-BEEC-B06F822B90F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093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9DAE4-9C38-49E5-BDDB-0A2A59022A74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72FC0-2E1B-41A6-8A8B-944D0D75B77F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6310F-C39D-4BAD-A032-EBBF6A6F6DEF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1F81C-7FC4-4CD2-82E6-31F526B19CEB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8225A-98A0-44B6-8A3F-3DC44E6EB3AA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D50BD-C75E-4AD0-A232-8F5714E43BD6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3B595-7549-4613-9873-4E52757B0D3B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05413-C8A0-42EB-90FD-95DBE80BD513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5829-9609-4AD1-993B-C63C7C4C50F0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EE7FA-87C5-489A-9CCC-2D776C0B9557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D5E04-0FF5-49F3-BC24-F861A3AA61C2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CF48E-ABE1-4E1B-AD25-8A46058CAAA6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08A12-1538-453C-83BA-350C7E4A4989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EA469-A877-4028-9D7A-63CC46D0F528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22DA9-E054-436E-AA7A-8498B8494B62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DC875-7159-43B7-8B49-9EF15FDC160B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4F2BA-652E-4795-8315-5711177BE202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12324" y="1252151"/>
            <a:ext cx="8439259" cy="2379692"/>
          </a:xfrm>
        </p:spPr>
        <p:txBody>
          <a:bodyPr/>
          <a:lstStyle/>
          <a:p>
            <a:pPr algn="ctr"/>
            <a:r>
              <a:rPr lang="ru-RU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Кыргыз</a:t>
            </a: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Республикасындагы</a:t>
            </a: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рыноктук</a:t>
            </a: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кызмат</a:t>
            </a: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көрсөтүүлөр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281" y="5700584"/>
            <a:ext cx="9580605" cy="947351"/>
          </a:xfrm>
        </p:spPr>
        <p:txBody>
          <a:bodyPr>
            <a:noAutofit/>
          </a:bodyPr>
          <a:lstStyle/>
          <a:p>
            <a:r>
              <a:rPr lang="ru-RU" sz="1400" dirty="0" err="1" smtClean="0">
                <a:solidFill>
                  <a:srgbClr val="000000"/>
                </a:solidFill>
                <a:latin typeface="Kyrghyz Times" pitchFamily="2" charset="0"/>
                <a:ea typeface="Times New Roman" panose="02020603050405020304" pitchFamily="18" charset="0"/>
                <a:cs typeface="Kyrghyz Times" pitchFamily="2" charset="0"/>
              </a:rPr>
              <a:t>Соода</a:t>
            </a:r>
            <a:r>
              <a:rPr lang="ru-RU" sz="1400" dirty="0" smtClean="0">
                <a:solidFill>
                  <a:srgbClr val="000000"/>
                </a:solidFill>
                <a:latin typeface="Kyrghyz Times" pitchFamily="2" charset="0"/>
                <a:ea typeface="Times New Roman" panose="02020603050405020304" pitchFamily="18" charset="0"/>
                <a:cs typeface="Kyrghyz Times" pitchFamily="2" charset="0"/>
              </a:rPr>
              <a:t>, МКТ </a:t>
            </a:r>
            <a:r>
              <a:rPr lang="ru-RU" sz="1400" dirty="0" err="1" smtClean="0">
                <a:solidFill>
                  <a:srgbClr val="000000"/>
                </a:solidFill>
                <a:latin typeface="Kyrghyz Times" pitchFamily="2" charset="0"/>
                <a:ea typeface="Times New Roman" panose="02020603050405020304" pitchFamily="18" charset="0"/>
                <a:cs typeface="Kyrghyz Times" pitchFamily="2" charset="0"/>
              </a:rPr>
              <a:t>жана</a:t>
            </a:r>
            <a:r>
              <a:rPr lang="ru-RU" sz="1400" dirty="0" smtClean="0">
                <a:solidFill>
                  <a:srgbClr val="000000"/>
                </a:solidFill>
                <a:latin typeface="Kyrghyz Times" pitchFamily="2" charset="0"/>
                <a:ea typeface="Times New Roman" panose="02020603050405020304" pitchFamily="18" charset="0"/>
                <a:cs typeface="Kyrghyz Times" pitchFamily="2" charset="0"/>
              </a:rPr>
              <a:t> туризм статистика </a:t>
            </a:r>
            <a:r>
              <a:rPr lang="ru-RU" sz="1400" dirty="0" err="1" smtClean="0">
                <a:solidFill>
                  <a:srgbClr val="000000"/>
                </a:solidFill>
                <a:latin typeface="Kyrghyz Times" pitchFamily="2" charset="0"/>
                <a:ea typeface="Times New Roman" panose="02020603050405020304" pitchFamily="18" charset="0"/>
                <a:cs typeface="Kyrghyz Times" pitchFamily="2" charset="0"/>
              </a:rPr>
              <a:t>башкармалыгынын</a:t>
            </a:r>
            <a:r>
              <a:rPr lang="ru-RU" sz="1400" dirty="0" smtClean="0">
                <a:solidFill>
                  <a:srgbClr val="000000"/>
                </a:solidFill>
                <a:latin typeface="Kyrghyz Times" pitchFamily="2" charset="0"/>
                <a:ea typeface="Times New Roman" panose="02020603050405020304" pitchFamily="18" charset="0"/>
                <a:cs typeface="Kyrghyz Times" pitchFamily="2" charset="0"/>
              </a:rPr>
              <a:t> керект</a:t>
            </a:r>
            <a:r>
              <a:rPr lang="ru-RU" sz="1400" dirty="0">
                <a:solidFill>
                  <a:srgbClr val="000000"/>
                </a:solidFill>
                <a:latin typeface="Kyrghyz Times" pitchFamily="2" charset="0"/>
                <a:ea typeface="Times New Roman" panose="02020603050405020304" pitchFamily="18" charset="0"/>
                <a:cs typeface="Kyrghyz Times" pitchFamily="2" charset="0"/>
              </a:rPr>
              <a:t>¼¼ </a:t>
            </a:r>
            <a:r>
              <a:rPr lang="ru-RU" sz="1400" dirty="0" err="1">
                <a:solidFill>
                  <a:srgbClr val="000000"/>
                </a:solidFill>
                <a:latin typeface="Kyrghyz Times" pitchFamily="2" charset="0"/>
                <a:ea typeface="Times New Roman" panose="02020603050405020304" pitchFamily="18" charset="0"/>
                <a:cs typeface="Kyrghyz Times" pitchFamily="2" charset="0"/>
              </a:rPr>
              <a:t>рыногу</a:t>
            </a:r>
            <a:r>
              <a:rPr lang="ru-RU" sz="1400" dirty="0">
                <a:solidFill>
                  <a:srgbClr val="000000"/>
                </a:solidFill>
                <a:latin typeface="Kyrghyz Times" pitchFamily="2" charset="0"/>
                <a:ea typeface="Times New Roman" panose="02020603050405020304" pitchFamily="18" charset="0"/>
                <a:cs typeface="Kyrghyz Times" pitchFamily="2" charset="0"/>
              </a:rPr>
              <a:t>, </a:t>
            </a:r>
            <a:endParaRPr lang="ru-RU" sz="1400" dirty="0" smtClean="0">
              <a:solidFill>
                <a:srgbClr val="000000"/>
              </a:solidFill>
              <a:latin typeface="Kyrghyz Times" pitchFamily="2" charset="0"/>
              <a:ea typeface="Times New Roman" panose="02020603050405020304" pitchFamily="18" charset="0"/>
              <a:cs typeface="Kyrghyz Times" pitchFamily="2" charset="0"/>
            </a:endParaRPr>
          </a:p>
          <a:p>
            <a:r>
              <a:rPr lang="ru-RU" sz="1400" dirty="0" smtClean="0">
                <a:solidFill>
                  <a:srgbClr val="000000"/>
                </a:solidFill>
                <a:latin typeface="Kyrghyz Times" pitchFamily="2" charset="0"/>
                <a:ea typeface="Times New Roman" panose="02020603050405020304" pitchFamily="18" charset="0"/>
                <a:cs typeface="Kyrghyz Times" pitchFamily="2" charset="0"/>
              </a:rPr>
              <a:t>МКТ </a:t>
            </a:r>
            <a:r>
              <a:rPr lang="ru-RU" sz="1400" dirty="0" err="1">
                <a:solidFill>
                  <a:srgbClr val="000000"/>
                </a:solidFill>
                <a:latin typeface="Kyrghyz Times" pitchFamily="2" charset="0"/>
                <a:ea typeface="Times New Roman" panose="02020603050405020304" pitchFamily="18" charset="0"/>
                <a:cs typeface="Kyrghyz Times" pitchFamily="2" charset="0"/>
              </a:rPr>
              <a:t>жана</a:t>
            </a:r>
            <a:r>
              <a:rPr lang="ru-RU" sz="1400" dirty="0">
                <a:solidFill>
                  <a:srgbClr val="000000"/>
                </a:solidFill>
                <a:latin typeface="Kyrghyz Times" pitchFamily="2" charset="0"/>
                <a:ea typeface="Times New Roman" panose="02020603050405020304" pitchFamily="18" charset="0"/>
                <a:cs typeface="Kyrghyz Times" pitchFamily="2" charset="0"/>
              </a:rPr>
              <a:t> туризм </a:t>
            </a:r>
            <a:r>
              <a:rPr lang="ru-RU" sz="1400" dirty="0" err="1">
                <a:solidFill>
                  <a:srgbClr val="000000"/>
                </a:solidFill>
                <a:latin typeface="Kyrghyz Times" pitchFamily="2" charset="0"/>
                <a:ea typeface="Times New Roman" panose="02020603050405020304" pitchFamily="18" charset="0"/>
                <a:cs typeface="Kyrghyz Times" pitchFamily="2" charset="0"/>
              </a:rPr>
              <a:t>статистикасы</a:t>
            </a:r>
            <a:r>
              <a:rPr lang="ru-RU" sz="1400" dirty="0">
                <a:solidFill>
                  <a:srgbClr val="000000"/>
                </a:solidFill>
                <a:latin typeface="Kyrghyz Times" pitchFamily="2" charset="0"/>
                <a:ea typeface="Times New Roman" panose="02020603050405020304" pitchFamily="18" charset="0"/>
                <a:cs typeface="Kyrghyz Times" pitchFamily="2" charset="0"/>
              </a:rPr>
              <a:t> б¼л³м³. 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400" dirty="0" smtClean="0"/>
              <a:t>. </a:t>
            </a:r>
            <a:endParaRPr lang="ru-RU" sz="1400" dirty="0"/>
          </a:p>
          <a:p>
            <a:pPr algn="just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0"/>
            <a:ext cx="1176338" cy="108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27183" y="134755"/>
            <a:ext cx="8518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b="1" dirty="0" err="1">
                <a:solidFill>
                  <a:srgbClr val="000000"/>
                </a:solidFill>
                <a:latin typeface="Kyrghyz Times" pitchFamily="2" charset="0"/>
                <a:ea typeface="Times New Roman" panose="02020603050405020304" pitchFamily="18" charset="0"/>
              </a:rPr>
              <a:t>Êûðãûç</a:t>
            </a:r>
            <a:r>
              <a:rPr lang="ru-RU" sz="2400" b="1" dirty="0">
                <a:solidFill>
                  <a:srgbClr val="000000"/>
                </a:solidFill>
                <a:latin typeface="Kyrghyz Times" pitchFamily="2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Kyrghyz Times" pitchFamily="2" charset="0"/>
                <a:ea typeface="Times New Roman" panose="02020603050405020304" pitchFamily="18" charset="0"/>
              </a:rPr>
              <a:t>Ðåñïóáëèêàñûíûí</a:t>
            </a:r>
            <a:r>
              <a:rPr lang="ru-RU" sz="2400" b="1" dirty="0">
                <a:solidFill>
                  <a:srgbClr val="000000"/>
                </a:solidFill>
                <a:latin typeface="Kyrghyz Times" pitchFamily="2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Kyrghyz Times" pitchFamily="2" charset="0"/>
                <a:ea typeface="Times New Roman" panose="02020603050405020304" pitchFamily="18" charset="0"/>
              </a:rPr>
              <a:t>Óëóòòóê</a:t>
            </a:r>
            <a:r>
              <a:rPr lang="ru-RU" sz="2400" b="1" dirty="0">
                <a:solidFill>
                  <a:srgbClr val="000000"/>
                </a:solidFill>
                <a:latin typeface="Kyrghyz Times" pitchFamily="2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Kyrghyz Times" pitchFamily="2" charset="0"/>
                <a:ea typeface="Times New Roman" panose="02020603050405020304" pitchFamily="18" charset="0"/>
              </a:rPr>
              <a:t>ñòàòèñòèêà</a:t>
            </a:r>
            <a:r>
              <a:rPr lang="ru-RU" sz="2400" b="1" dirty="0">
                <a:solidFill>
                  <a:srgbClr val="000000"/>
                </a:solidFill>
                <a:latin typeface="Kyrghyz Times" pitchFamily="2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Kyrghyz Times" pitchFamily="2" charset="0"/>
                <a:ea typeface="Times New Roman" panose="02020603050405020304" pitchFamily="18" charset="0"/>
              </a:rPr>
              <a:t>êîìèòåòè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38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-412123" y="280086"/>
            <a:ext cx="10187188" cy="4811678"/>
          </a:xfrm>
        </p:spPr>
        <p:txBody>
          <a:bodyPr>
            <a:normAutofit fontScale="92500" lnSpcReduction="10000"/>
          </a:bodyPr>
          <a:lstStyle/>
          <a:p>
            <a:pPr indent="450215" algn="just">
              <a:spcAft>
                <a:spcPts val="600"/>
              </a:spcAft>
            </a:pPr>
            <a:endParaRPr lang="ru-RU" b="1" dirty="0" smtClean="0">
              <a:latin typeface="Times New Roman CYR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600"/>
              </a:spcAft>
            </a:pPr>
            <a:endParaRPr lang="ru-RU" b="1" dirty="0">
              <a:latin typeface="Times New Roman CYR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600"/>
              </a:spcAft>
              <a:buNone/>
            </a:pPr>
            <a:r>
              <a:rPr lang="ru-RU" b="1" dirty="0" smtClean="0">
                <a:latin typeface="Times New Roman CYR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2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Рыноктук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кызмат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көрсөтүүлөрдүн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көлөмү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юридикалык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жактар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​​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жана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жеке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ишкерлер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жеке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адамдар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тарабынан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көрсөтүлгөн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кызматтарды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көрсөтүүдөн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түшкөн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жалпы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кирешени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чагылдырат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indent="0" algn="just">
              <a:lnSpc>
                <a:spcPct val="150000"/>
              </a:lnSpc>
              <a:spcAft>
                <a:spcPts val="600"/>
              </a:spcAft>
              <a:buNone/>
            </a:pPr>
            <a:r>
              <a:rPr lang="ru-RU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</a:t>
            </a:r>
            <a:r>
              <a:rPr lang="ru-RU" sz="2400" dirty="0" err="1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Рыноктук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кызматтар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ишкердик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кылуучу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субъекттер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тарабынан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көрсөтүлөт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б.а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.,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экономикалык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ишмерд</a:t>
            </a:r>
            <a:r>
              <a:rPr lang="ky-KG" sz="2400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үүлүгүнүн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негизги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түрү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бар, </a:t>
            </a:r>
            <a:r>
              <a:rPr lang="ru-RU" sz="2400" dirty="0" err="1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менчигинин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түрүнө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карабастан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тейлөө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чөйрөсүндө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ишкердик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менен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алектенген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юридикалык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жактар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жана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жеке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ишкерлер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жеке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жактар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13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5279" y="205098"/>
            <a:ext cx="9874484" cy="5527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algn="ctr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Кыргыз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Республикасынын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экономикалык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ишмердиктердин</a:t>
            </a:r>
            <a:r>
              <a:rPr lang="ru-RU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мамлекеттик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классификаторуна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(ЭИМК-3)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ылайык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рыноктук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кызматтарды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көрсөтүү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үчүн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экономикалык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ишмердиктин</a:t>
            </a:r>
            <a:r>
              <a:rPr lang="ru-RU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негизги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түрлөрүнө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төмөнкүлөр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кирет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</a:pP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</a:pP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</a:pP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</a:pP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</a:pP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</a:pP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</a:pP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</a:pP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</a:pPr>
            <a:endParaRPr lang="ru-RU" sz="2000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105224"/>
              </p:ext>
            </p:extLst>
          </p:nvPr>
        </p:nvGraphicFramePr>
        <p:xfrm>
          <a:off x="972151" y="1943225"/>
          <a:ext cx="9343825" cy="46941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3485"/>
                <a:gridCol w="7190340"/>
              </a:tblGrid>
              <a:tr h="599108">
                <a:tc>
                  <a:txBody>
                    <a:bodyPr/>
                    <a:lstStyle/>
                    <a:p>
                      <a:r>
                        <a:rPr lang="ru-RU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ЭИМК  3 </a:t>
                      </a:r>
                      <a:r>
                        <a:rPr lang="ru-RU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коддору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Аты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06929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Kyrghyz Times" pitchFamily="2" charset="0"/>
                          <a:cs typeface="Arial" panose="020B0604020202020204" pitchFamily="34" charset="0"/>
                        </a:rPr>
                        <a:t>45-47</a:t>
                      </a:r>
                      <a:endParaRPr lang="ru-RU" sz="1600" dirty="0"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Діѕ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чекене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соода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авто</a:t>
                      </a:r>
                      <a:r>
                        <a:rPr lang="ky-KG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унааларды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мотоциклдерди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оѕдоо</a:t>
                      </a:r>
                      <a:endParaRPr lang="ru-RU" sz="1600" dirty="0"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1381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Kyrghyz Times" pitchFamily="2" charset="0"/>
                          <a:cs typeface="Arial" panose="020B0604020202020204" pitchFamily="34" charset="0"/>
                        </a:rPr>
                        <a:t>49-53</a:t>
                      </a:r>
                      <a:endParaRPr lang="ru-RU" sz="1600" dirty="0"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ишмердиги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жіктјрді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сактоо</a:t>
                      </a:r>
                      <a:endParaRPr lang="ru-RU" sz="1600" dirty="0"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1381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Kyrghyz Times" pitchFamily="2" charset="0"/>
                          <a:cs typeface="Arial" panose="020B0604020202020204" pitchFamily="34" charset="0"/>
                        </a:rPr>
                        <a:t>55-56</a:t>
                      </a:r>
                      <a:endParaRPr lang="ru-RU" sz="1600" dirty="0"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Мейманканалардын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ресторандардын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ишмердиги</a:t>
                      </a:r>
                      <a:endParaRPr lang="ru-RU" sz="1600" dirty="0"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1381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Kyrghyz Times" pitchFamily="2" charset="0"/>
                          <a:cs typeface="Arial" panose="020B0604020202020204" pitchFamily="34" charset="0"/>
                        </a:rPr>
                        <a:t>58-63</a:t>
                      </a:r>
                      <a:endParaRPr lang="ru-RU" sz="1600" dirty="0"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Маалымат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байланыш</a:t>
                      </a:r>
                      <a:endParaRPr lang="ru-RU" sz="1600" dirty="0"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1381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Kyrghyz Times" pitchFamily="2" charset="0"/>
                          <a:cs typeface="Arial" panose="020B0604020202020204" pitchFamily="34" charset="0"/>
                        </a:rPr>
                        <a:t>64-66</a:t>
                      </a:r>
                      <a:endParaRPr lang="ru-RU" sz="1600" dirty="0"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Финансылык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ортомчулук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камсыздандыруу</a:t>
                      </a:r>
                      <a:endParaRPr lang="ru-RU" sz="1600" dirty="0"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1990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Kyrghyz Times" pitchFamily="2" charset="0"/>
                          <a:cs typeface="Arial" panose="020B0604020202020204" pitchFamily="34" charset="0"/>
                        </a:rPr>
                        <a:t>68</a:t>
                      </a:r>
                      <a:endParaRPr lang="ru-RU" sz="1600" dirty="0"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7950" indent="-71755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</a:rPr>
                        <a:t>Кыймылсыз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</a:rPr>
                        <a:t> м³лк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операциялары</a:t>
                      </a:r>
                      <a:endParaRPr lang="ru-RU" sz="1600" dirty="0"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1381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Kyrghyz Times" pitchFamily="2" charset="0"/>
                          <a:cs typeface="Arial" panose="020B0604020202020204" pitchFamily="34" charset="0"/>
                        </a:rPr>
                        <a:t>69-75</a:t>
                      </a:r>
                      <a:endParaRPr lang="ru-RU" sz="1600" dirty="0"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y-KG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Кесипти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к,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илимий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техникалык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ишмердик</a:t>
                      </a:r>
                      <a:endParaRPr lang="ru-RU" sz="1600" dirty="0"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1381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Kyrghyz Times" pitchFamily="2" charset="0"/>
                          <a:cs typeface="Arial" panose="020B0604020202020204" pitchFamily="34" charset="0"/>
                        </a:rPr>
                        <a:t>77-82</a:t>
                      </a:r>
                      <a:endParaRPr lang="ru-RU" sz="1600" dirty="0"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</a:t>
                      </a:r>
                      <a:r>
                        <a:rPr lang="ky-KG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циялык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кјмјкчі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ишмердик</a:t>
                      </a:r>
                      <a:endParaRPr lang="ru-RU" sz="1600" dirty="0"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1381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Kyrghyz Times" pitchFamily="2" charset="0"/>
                          <a:cs typeface="Arial" panose="020B0604020202020204" pitchFamily="34" charset="0"/>
                        </a:rPr>
                        <a:t>85-86</a:t>
                      </a:r>
                      <a:endParaRPr lang="ru-RU" sz="1600" dirty="0"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Билим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бер³³</a:t>
                      </a:r>
                      <a:endParaRPr lang="ru-RU" sz="1600" dirty="0"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1381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Kyrghyz Times" pitchFamily="2" charset="0"/>
                          <a:cs typeface="Arial" panose="020B0604020202020204" pitchFamily="34" charset="0"/>
                        </a:rPr>
                        <a:t>86-88</a:t>
                      </a:r>
                      <a:endParaRPr lang="ru-RU" sz="1600" dirty="0"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Саламаттыкты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сактоо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калкты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социалдык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y-KG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жактан 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тейл¼¼</a:t>
                      </a:r>
                      <a:endParaRPr lang="ru-RU" sz="1600" dirty="0"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1381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Kyrghyz Times" pitchFamily="2" charset="0"/>
                          <a:cs typeface="Arial" panose="020B0604020202020204" pitchFamily="34" charset="0"/>
                        </a:rPr>
                        <a:t>90-93</a:t>
                      </a:r>
                      <a:endParaRPr lang="ru-RU" sz="1600" dirty="0"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Искусство,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кјѕіл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ачуу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эс </a:t>
                      </a:r>
                      <a:r>
                        <a:rPr lang="ru-RU" sz="16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алуу</a:t>
                      </a:r>
                      <a:endParaRPr lang="ru-RU" sz="1600" dirty="0"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1381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Kyrghyz Times" pitchFamily="2" charset="0"/>
                          <a:cs typeface="Arial" panose="020B0604020202020204" pitchFamily="34" charset="0"/>
                        </a:rPr>
                        <a:t>94</a:t>
                      </a:r>
                      <a:endParaRPr lang="ru-RU" sz="1600" dirty="0"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</a:rPr>
                        <a:t>Башка </a:t>
                      </a:r>
                      <a:r>
                        <a:rPr lang="ru-RU" sz="160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</a:rPr>
                        <a:t>тейлјј</a:t>
                      </a:r>
                      <a:r>
                        <a:rPr lang="ru-RU" sz="16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</a:rPr>
                        <a:t>ишмерди</a:t>
                      </a:r>
                      <a:r>
                        <a:rPr lang="ky-KG" sz="16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</a:rPr>
                        <a:t>г</a:t>
                      </a:r>
                      <a:r>
                        <a:rPr lang="ru-RU" sz="16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</a:rPr>
                        <a:t>и</a:t>
                      </a:r>
                      <a:endParaRPr lang="ru-RU" sz="16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51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77333" y="145960"/>
            <a:ext cx="9303794" cy="678288"/>
          </a:xfrm>
        </p:spPr>
        <p:txBody>
          <a:bodyPr>
            <a:normAutofit fontScale="90000"/>
          </a:bodyPr>
          <a:lstStyle/>
          <a:p>
            <a:pPr marL="864235" indent="-864235" algn="ctr">
              <a:spcAft>
                <a:spcPts val="0"/>
              </a:spcAft>
            </a:pPr>
            <a:r>
              <a:rPr lang="ky-KG" sz="2400" b="1" dirty="0" smtClean="0">
                <a:solidFill>
                  <a:schemeClr val="tx1"/>
                </a:solidFill>
                <a:latin typeface="Kyrghyz Times" pitchFamily="2" charset="0"/>
                <a:ea typeface="Times New Roman" panose="02020603050405020304" pitchFamily="18" charset="0"/>
              </a:rPr>
              <a:t>Экономикалык </a:t>
            </a:r>
            <a:r>
              <a:rPr lang="ky-KG" sz="2400" b="1" dirty="0">
                <a:solidFill>
                  <a:schemeClr val="tx1"/>
                </a:solidFill>
                <a:latin typeface="Kyrghyz Times" pitchFamily="2" charset="0"/>
                <a:ea typeface="Times New Roman" panose="02020603050405020304" pitchFamily="18" charset="0"/>
              </a:rPr>
              <a:t>ишмердигинин т³рл¼р³ боюнча рыноктук кызмат кјрсјті³л¼рд³н </a:t>
            </a:r>
            <a:r>
              <a:rPr lang="ky-KG" sz="2400" b="1" dirty="0" smtClean="0">
                <a:solidFill>
                  <a:schemeClr val="tx1"/>
                </a:solidFill>
                <a:latin typeface="Kyrghyz Times" pitchFamily="2" charset="0"/>
                <a:ea typeface="Times New Roman" panose="02020603050405020304" pitchFamily="18" charset="0"/>
              </a:rPr>
              <a:t>к¼л¼м³ (млрд. </a:t>
            </a:r>
            <a:r>
              <a:rPr lang="ky-KG" sz="2400" b="1" dirty="0">
                <a:solidFill>
                  <a:schemeClr val="tx1"/>
                </a:solidFill>
                <a:latin typeface="Kyrghyz Times" pitchFamily="2" charset="0"/>
                <a:ea typeface="Times New Roman" panose="02020603050405020304" pitchFamily="18" charset="0"/>
              </a:rPr>
              <a:t>с</a:t>
            </a:r>
            <a:r>
              <a:rPr lang="ky-KG" sz="2400" b="1" dirty="0" smtClean="0">
                <a:solidFill>
                  <a:schemeClr val="tx1"/>
                </a:solidFill>
                <a:latin typeface="Kyrghyz Times" pitchFamily="2" charset="0"/>
                <a:ea typeface="Times New Roman" panose="02020603050405020304" pitchFamily="18" charset="0"/>
              </a:rPr>
              <a:t>ом)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90C2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400" i="1" dirty="0">
                <a:solidFill>
                  <a:srgbClr val="90C2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(млрд. сом)</a:t>
            </a:r>
            <a:br>
              <a:rPr lang="ru-RU" sz="2400" i="1" dirty="0">
                <a:solidFill>
                  <a:srgbClr val="90C22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6101771"/>
              </p:ext>
            </p:extLst>
          </p:nvPr>
        </p:nvGraphicFramePr>
        <p:xfrm>
          <a:off x="837127" y="965918"/>
          <a:ext cx="9968248" cy="5402499"/>
        </p:xfrm>
        <a:graphic>
          <a:graphicData uri="http://schemas.openxmlformats.org/drawingml/2006/table">
            <a:tbl>
              <a:tblPr firstRow="1" bandRow="1"/>
              <a:tblGrid>
                <a:gridCol w="4595484"/>
                <a:gridCol w="1093335"/>
                <a:gridCol w="1332517"/>
                <a:gridCol w="1729709"/>
                <a:gridCol w="1217203"/>
              </a:tblGrid>
              <a:tr h="43787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C226"/>
                    </a:solidFill>
                  </a:tcPr>
                </a:tc>
              </a:tr>
              <a:tr h="2274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Объем услуг - всего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</a:tr>
              <a:tr h="2274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</a:t>
                      </a:r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 том числе: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</a:tr>
              <a:tr h="58630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діѕ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чекене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соода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авто</a:t>
                      </a:r>
                      <a:r>
                        <a:rPr kumimoji="0" lang="ky-K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унааларды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мотоциклдерди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оѕдоо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</a:tr>
              <a:tr h="227484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 </a:t>
                      </a:r>
                      <a:r>
                        <a:rPr lang="ru-RU" sz="12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ишмердиги</a:t>
                      </a: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жіктјрді</a:t>
                      </a: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сактоо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995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Мейманканалардын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ресторандардын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ишмердиги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</a:tr>
              <a:tr h="22748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Маалымат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байланыш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</a:tr>
              <a:tr h="50813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Финансылык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ортомчулук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камсыздандыруу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</a:tr>
              <a:tr h="371326">
                <a:tc>
                  <a:txBody>
                    <a:bodyPr/>
                    <a:lstStyle/>
                    <a:p>
                      <a:pPr marL="107950" marR="0" lvl="0" indent="-7175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+mn-cs"/>
                        </a:rPr>
                        <a:t>кыймылсыз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+mn-cs"/>
                        </a:rPr>
                        <a:t> м³лк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операциялары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</a:tr>
              <a:tr h="46904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y-K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кесипти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к,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илимий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техникалык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ишмердик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</a:tr>
              <a:tr h="28064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</a:t>
                      </a:r>
                      <a:r>
                        <a:rPr kumimoji="0" lang="ky-K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циялык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кјмјкчі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ишмердик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</a:tr>
              <a:tr h="22748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Билим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бер³³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</a:tr>
              <a:tr h="227484">
                <a:tc>
                  <a:txBody>
                    <a:bodyPr/>
                    <a:lstStyle/>
                    <a:p>
                      <a:pPr algn="l"/>
                      <a:r>
                        <a:rPr lang="ru-RU" sz="120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Саламаттыкты сактоо жана калкты социалдык </a:t>
                      </a:r>
                      <a:r>
                        <a:rPr lang="ky-KG" sz="120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жактан </a:t>
                      </a:r>
                      <a:r>
                        <a:rPr lang="ru-RU" sz="120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тейл¼¼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</a:tr>
              <a:tr h="60187">
                <a:tc>
                  <a:txBody>
                    <a:bodyPr/>
                    <a:lstStyle/>
                    <a:p>
                      <a:pPr algn="l"/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748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Искусство,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кјѕіл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ачуу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эс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алуу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</a:tr>
              <a:tr h="34201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+mn-cs"/>
                        </a:rPr>
                        <a:t>Башка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+mn-cs"/>
                        </a:rPr>
                        <a:t>тейлјј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+mn-cs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+mn-cs"/>
                        </a:rPr>
                        <a:t>ишмерди</a:t>
                      </a:r>
                      <a:r>
                        <a:rPr kumimoji="0" lang="ky-K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+mn-cs"/>
                        </a:rPr>
                        <a:t>г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yrghyz Times" pitchFamily="2" charset="0"/>
                          <a:ea typeface="Times New Roman" panose="02020603050405020304" pitchFamily="18" charset="0"/>
                          <a:cs typeface="+mn-cs"/>
                        </a:rPr>
                        <a:t>и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88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77334" y="0"/>
            <a:ext cx="8449574" cy="546931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err="1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Мурунку</a:t>
            </a:r>
            <a:r>
              <a:rPr lang="ru-RU" sz="2400" b="1" dirty="0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жылга</a:t>
            </a:r>
            <a:r>
              <a:rPr lang="ru-RU" sz="2400" b="1" dirty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карата </a:t>
            </a:r>
            <a:r>
              <a:rPr lang="ru-RU" sz="2400" b="1" dirty="0" err="1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2400" b="1" dirty="0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-66028" y="1845893"/>
            <a:ext cx="9902238" cy="3555050"/>
          </a:xfrm>
        </p:spPr>
        <p:txBody>
          <a:bodyPr/>
          <a:lstStyle/>
          <a:p>
            <a:pPr lvl="0">
              <a:buClr>
                <a:srgbClr val="90C226"/>
              </a:buClr>
            </a:pPr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buClr>
                <a:srgbClr val="90C226"/>
              </a:buClr>
            </a:pPr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indent="0" algn="ctr">
              <a:buNone/>
            </a:pPr>
            <a:endParaRPr lang="ru-RU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5477017"/>
              </p:ext>
            </p:extLst>
          </p:nvPr>
        </p:nvGraphicFramePr>
        <p:xfrm>
          <a:off x="1140827" y="862884"/>
          <a:ext cx="8695383" cy="4971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8530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21381"/>
            <a:ext cx="9140434" cy="616017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2020 -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жылы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республиканын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жалпы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көлөмүндөгү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аймактардын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үлүшү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</a:t>
            </a:r>
            <a:r>
              <a:rPr lang="ru-RU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пайыз</a:t>
            </a:r>
            <a:r>
              <a:rPr lang="ru-RU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менен</a:t>
            </a:r>
            <a:r>
              <a:rPr lang="ru-RU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4160174"/>
              </p:ext>
            </p:extLst>
          </p:nvPr>
        </p:nvGraphicFramePr>
        <p:xfrm>
          <a:off x="677689" y="1632554"/>
          <a:ext cx="9895866" cy="4175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66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102" y="180304"/>
            <a:ext cx="10230725" cy="110609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2020ж.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кызмат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көрсөтүү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көлөмүн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калктын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башына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эсептегенде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(сом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менен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1337416"/>
              </p:ext>
            </p:extLst>
          </p:nvPr>
        </p:nvGraphicFramePr>
        <p:xfrm>
          <a:off x="115909" y="1545465"/>
          <a:ext cx="10534918" cy="4861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5349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77002"/>
            <a:ext cx="9756451" cy="1116531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Рыноктук</a:t>
            </a:r>
            <a:r>
              <a:rPr lang="ru-RU" sz="28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кызмат</a:t>
            </a:r>
            <a:r>
              <a:rPr lang="ru-RU" sz="28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көрсөтүүлөрдүн</a:t>
            </a:r>
            <a:r>
              <a:rPr lang="ru-RU" sz="28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ИДП </a:t>
            </a:r>
            <a:r>
              <a:rPr lang="ru-RU" sz="28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дагы</a:t>
            </a:r>
            <a:r>
              <a:rPr lang="ru-RU" sz="28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rgbClr val="90C2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үлүшү</a:t>
            </a:r>
            <a:r>
              <a:rPr lang="ru-RU" sz="2800" b="1" dirty="0" smtClean="0">
                <a:solidFill>
                  <a:srgbClr val="90C2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пайыз</a:t>
            </a:r>
            <a:r>
              <a:rPr lang="ru-RU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менен</a:t>
            </a:r>
            <a:r>
              <a:rPr lang="ru-RU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ru-RU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xdr="http://schemas.openxmlformats.org/drawingml/2006/spreadsheetDrawing" xmlns:a16="http://schemas.microsoft.com/office/drawing/2014/main" xmlns="" xmlns:lc="http://schemas.openxmlformats.org/drawingml/2006/lockedCanvas" id="{00000000-0008-0000-00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8257875"/>
              </p:ext>
            </p:extLst>
          </p:nvPr>
        </p:nvGraphicFramePr>
        <p:xfrm>
          <a:off x="677863" y="1350963"/>
          <a:ext cx="9380537" cy="4691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6870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2" y="180304"/>
            <a:ext cx="10707592" cy="175009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ж. январь-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августундагы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кызматтарынын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негизги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көрсөткүчтөр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4246918"/>
              </p:ext>
            </p:extLst>
          </p:nvPr>
        </p:nvGraphicFramePr>
        <p:xfrm>
          <a:off x="682580" y="1352283"/>
          <a:ext cx="9298546" cy="4584880"/>
        </p:xfrm>
        <a:graphic>
          <a:graphicData uri="http://schemas.openxmlformats.org/drawingml/2006/table">
            <a:tbl>
              <a:tblPr/>
              <a:tblGrid>
                <a:gridCol w="3388003"/>
                <a:gridCol w="1451732"/>
                <a:gridCol w="1537659"/>
                <a:gridCol w="1668813"/>
                <a:gridCol w="1252339"/>
              </a:tblGrid>
              <a:tr h="2450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 </a:t>
                      </a:r>
                    </a:p>
                  </a:txBody>
                  <a:tcPr marL="857250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986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endParaRPr lang="ru-RU" sz="18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% к 2019г.)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endParaRPr lang="ru-RU" sz="18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% к 2020г)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09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ж³кт¼рд³н </a:t>
                      </a:r>
                      <a:r>
                        <a:rPr lang="ru-RU" sz="1800" b="0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ташылышы</a:t>
                      </a:r>
                      <a:endParaRPr lang="ru-RU" sz="1800" b="0" dirty="0" smtClean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ru-RU" sz="18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               </a:t>
                      </a:r>
                      <a:r>
                        <a:rPr lang="ru-RU" sz="18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(млн</a:t>
                      </a:r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8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тонна)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704629">
                <a:tc>
                  <a:txBody>
                    <a:bodyPr/>
                    <a:lstStyle/>
                    <a:p>
                      <a:pPr marL="864235" indent="-864235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ky-KG" sz="1800" b="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</a:rPr>
                        <a:t>ж³к ташуунун ж³г³рт³л³ш³н³н к¼л¼м³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(млн. </a:t>
                      </a:r>
                      <a:r>
                        <a:rPr lang="ru-RU" sz="18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тонна-км</a:t>
                      </a:r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21711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ky-KG" sz="1800" b="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</a:rPr>
                        <a:t>ж³рг³нч³лјрдін </a:t>
                      </a:r>
                      <a:br>
                        <a:rPr lang="ky-KG" sz="1800" b="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</a:rPr>
                      </a:br>
                      <a:r>
                        <a:rPr lang="ky-KG" sz="1800" b="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</a:rPr>
                        <a:t>     ташылышы (млн. адам)</a:t>
                      </a:r>
                      <a:endParaRPr lang="ru-RU" sz="1400" b="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ru-RU" sz="18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303,60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42727">
                <a:tc>
                  <a:txBody>
                    <a:bodyPr/>
                    <a:lstStyle/>
                    <a:p>
                      <a:pPr marL="864235" indent="-864235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ky-KG" sz="1800" b="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</a:rPr>
                        <a:t>ж³рг³нч³лјрд³ ташуунун ж³г³рт³³ к¼л¼м³ </a:t>
                      </a:r>
                      <a:endParaRPr lang="ru-RU" sz="1400" b="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ru-RU" sz="18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(</a:t>
                      </a:r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</a:t>
                      </a:r>
                      <a:r>
                        <a:rPr lang="ru-RU" sz="180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жкм</a:t>
                      </a:r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3 660,10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5 079,80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305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484097" cy="1320800"/>
          </a:xfrm>
        </p:spPr>
        <p:txBody>
          <a:bodyPr>
            <a:noAutofit/>
          </a:bodyPr>
          <a:lstStyle/>
          <a:p>
            <a:pPr marL="864235" indent="-864235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ky-KG" sz="2400" b="1" dirty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Январь-августтагы діѕ жана чекене сооданын, автоунааларды жана </a:t>
            </a:r>
            <a:r>
              <a:rPr lang="ky-KG" sz="2400" b="1" dirty="0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мотоциклдерди оѕдоонун</a:t>
            </a:r>
            <a:r>
              <a:rPr lang="ky-KG" sz="2400" b="1" i="1" dirty="0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400" b="1" dirty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ж³г³рт³³с³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1425075"/>
              </p:ext>
            </p:extLst>
          </p:nvPr>
        </p:nvGraphicFramePr>
        <p:xfrm>
          <a:off x="677334" y="1532584"/>
          <a:ext cx="8724243" cy="4614935"/>
        </p:xfrm>
        <a:graphic>
          <a:graphicData uri="http://schemas.openxmlformats.org/drawingml/2006/table">
            <a:tbl>
              <a:tblPr/>
              <a:tblGrid>
                <a:gridCol w="3299508"/>
                <a:gridCol w="1481377"/>
                <a:gridCol w="1481377"/>
                <a:gridCol w="1601771"/>
                <a:gridCol w="860210"/>
              </a:tblGrid>
              <a:tr h="288886">
                <a:tc rowSpan="3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R="1803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сом</a:t>
                      </a:r>
                      <a:endParaRPr lang="ru-RU" sz="1400" dirty="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400" b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Мурунку жылдын тийишт³³</a:t>
                      </a:r>
                      <a:br>
                        <a:rPr lang="ky-KG" sz="1400" b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ky-KG" sz="1400" b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мезгили</a:t>
                      </a:r>
                      <a:r>
                        <a:rPr lang="ru-RU" sz="1400" b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карата пайыз менен</a:t>
                      </a:r>
                      <a:endParaRPr lang="ru-RU" sz="14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88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18034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88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4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4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400" dirty="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4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8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400" b="1">
                          <a:effectLst/>
                          <a:latin typeface="Kyrghyz Time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Бардыгы</a:t>
                      </a:r>
                      <a:endParaRPr lang="ru-RU" sz="14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400" b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263 009,8</a:t>
                      </a:r>
                      <a:endParaRPr lang="ru-RU" sz="14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400" b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334 659,4</a:t>
                      </a:r>
                      <a:endParaRPr lang="ru-RU" sz="14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02970" algn="l"/>
                        </a:tabLst>
                      </a:pPr>
                      <a:r>
                        <a:rPr lang="ky-KG" sz="14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84,4</a:t>
                      </a:r>
                      <a:endParaRPr lang="ru-RU" sz="1400" dirty="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02970" algn="l"/>
                        </a:tabLst>
                      </a:pPr>
                      <a:r>
                        <a:rPr lang="ky-KG" sz="14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110,9</a:t>
                      </a:r>
                      <a:endParaRPr lang="ru-RU" sz="1400" dirty="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05540">
                <a:tc>
                  <a:txBody>
                    <a:bodyPr/>
                    <a:lstStyle/>
                    <a:p>
                      <a:pPr indent="-71755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анын ичинде:</a:t>
                      </a:r>
                    </a:p>
                    <a:p>
                      <a:pPr indent="-71755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авто</a:t>
                      </a:r>
                      <a:r>
                        <a:rPr lang="ky-KG" sz="1400">
                          <a:effectLst/>
                          <a:latin typeface="Kyrghyz Time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унаа </a:t>
                      </a:r>
                      <a:r>
                        <a:rPr lang="ru-RU" sz="1400">
                          <a:effectLst/>
                          <a:latin typeface="Kyrghyz Time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жана мотоцикл, автомобилдердин тетиктеринин, т³й³нд¼р³н³н жана шаймандарынын соодасынын</a:t>
                      </a: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ky-KG" sz="14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4 718,7</a:t>
                      </a:r>
                      <a:endParaRPr lang="ru-RU" sz="14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ky-KG" sz="14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5 651,2</a:t>
                      </a:r>
                      <a:endParaRPr lang="ru-RU" sz="14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902970" algn="l"/>
                        </a:tabLst>
                      </a:pPr>
                      <a:r>
                        <a:rPr lang="ky-KG" sz="14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70,3</a:t>
                      </a:r>
                      <a:endParaRPr lang="ru-RU" sz="14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902970" algn="l"/>
                        </a:tabLst>
                      </a:pPr>
                      <a:r>
                        <a:rPr lang="ky-KG" sz="14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110,1</a:t>
                      </a:r>
                      <a:endParaRPr lang="ru-RU" sz="1400" dirty="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886">
                <a:tc>
                  <a:txBody>
                    <a:bodyPr/>
                    <a:lstStyle/>
                    <a:p>
                      <a:pPr marL="107950" indent="-71755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авто</a:t>
                      </a:r>
                      <a:r>
                        <a:rPr lang="ky-KG" sz="1400">
                          <a:effectLst/>
                          <a:latin typeface="Kyrghyz Time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унааны</a:t>
                      </a:r>
                      <a:r>
                        <a:rPr lang="ru-RU" sz="1400">
                          <a:effectLst/>
                          <a:latin typeface="Kyrghyz Time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техникалык жактан тейл¼¼ жана о¾доонун</a:t>
                      </a: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ky-KG" sz="14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1 362,0</a:t>
                      </a:r>
                      <a:endParaRPr lang="ru-RU" sz="14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ky-KG" sz="14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1 507,7</a:t>
                      </a:r>
                      <a:endParaRPr lang="ru-RU" sz="14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902970" algn="l"/>
                        </a:tabLst>
                      </a:pPr>
                      <a:r>
                        <a:rPr lang="ky-KG" sz="14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78,4</a:t>
                      </a:r>
                      <a:endParaRPr lang="ru-RU" sz="14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902970" algn="l"/>
                        </a:tabLst>
                      </a:pPr>
                      <a:r>
                        <a:rPr lang="ky-KG" sz="14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110,1</a:t>
                      </a:r>
                      <a:endParaRPr lang="ru-RU" sz="1400" dirty="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7769">
                <a:tc>
                  <a:txBody>
                    <a:bodyPr/>
                    <a:lstStyle/>
                    <a:p>
                      <a:pPr marL="107950" indent="-71755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д³¾ сооданын, буга автомобилд</a:t>
                      </a:r>
                      <a:r>
                        <a:rPr lang="ky-KG" sz="1400">
                          <a:effectLst/>
                          <a:latin typeface="Kyrghyz Time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ерд</a:t>
                      </a:r>
                      <a:r>
                        <a:rPr lang="ru-RU" sz="1400">
                          <a:effectLst/>
                          <a:latin typeface="Kyrghyz Time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жана мотоциклд</a:t>
                      </a:r>
                      <a:r>
                        <a:rPr lang="ky-KG" sz="1400">
                          <a:effectLst/>
                          <a:latin typeface="Kyrghyz Time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ерд</a:t>
                      </a:r>
                      <a:r>
                        <a:rPr lang="ru-RU" sz="1400">
                          <a:effectLst/>
                          <a:latin typeface="Kyrghyz Time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сатуу кирбейт</a:t>
                      </a: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ky-KG" sz="14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87 488,4</a:t>
                      </a:r>
                      <a:endParaRPr lang="ru-RU" sz="14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ky-KG" sz="14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108 419,4</a:t>
                      </a:r>
                      <a:endParaRPr lang="ru-RU" sz="14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902970" algn="l"/>
                        </a:tabLst>
                      </a:pPr>
                      <a:r>
                        <a:rPr lang="ky-KG" sz="14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85,6</a:t>
                      </a:r>
                      <a:endParaRPr lang="ru-RU" sz="14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902970" algn="l"/>
                        </a:tabLst>
                      </a:pPr>
                      <a:r>
                        <a:rPr lang="ky-KG" sz="14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109,1</a:t>
                      </a:r>
                      <a:endParaRPr lang="ru-RU" sz="1400" dirty="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4672">
                <a:tc>
                  <a:txBody>
                    <a:bodyPr/>
                    <a:lstStyle/>
                    <a:p>
                      <a:pPr marL="107950" indent="-71755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мотор майын чекене сатуунун</a:t>
                      </a: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ky-KG" sz="14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28 778,7</a:t>
                      </a:r>
                      <a:endParaRPr lang="ru-RU" sz="14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ky-KG" sz="14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41 912,7</a:t>
                      </a:r>
                      <a:endParaRPr lang="ru-RU" sz="14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902970" algn="l"/>
                        </a:tabLst>
                      </a:pPr>
                      <a:r>
                        <a:rPr lang="ky-KG" sz="14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86,8</a:t>
                      </a:r>
                      <a:endParaRPr lang="ru-RU" sz="14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902970" algn="l"/>
                        </a:tabLst>
                      </a:pPr>
                      <a:r>
                        <a:rPr lang="ky-KG" sz="14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116,9</a:t>
                      </a:r>
                      <a:endParaRPr lang="ru-RU" sz="1400" dirty="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7769">
                <a:tc>
                  <a:txBody>
                    <a:bodyPr/>
                    <a:lstStyle/>
                    <a:p>
                      <a:pPr marL="107950" indent="-71755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чекене сооданын, буга авто</a:t>
                      </a:r>
                      <a:r>
                        <a:rPr lang="ky-KG" sz="1400">
                          <a:effectLst/>
                          <a:latin typeface="Kyrghyz Time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унааны</a:t>
                      </a:r>
                      <a:r>
                        <a:rPr lang="ru-RU" sz="1400">
                          <a:effectLst/>
                          <a:latin typeface="Kyrghyz Time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жана мотоциклд</a:t>
                      </a:r>
                      <a:r>
                        <a:rPr lang="ky-KG" sz="1400">
                          <a:effectLst/>
                          <a:latin typeface="Kyrghyz Time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ерд</a:t>
                      </a:r>
                      <a:r>
                        <a:rPr lang="ru-RU" sz="1400">
                          <a:effectLst/>
                          <a:latin typeface="Kyrghyz Time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сатуу кирбейт</a:t>
                      </a: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ky-KG" sz="14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140 662,0</a:t>
                      </a:r>
                      <a:endParaRPr lang="ru-RU" sz="14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ky-KG" sz="14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177 168,4</a:t>
                      </a:r>
                      <a:endParaRPr lang="ru-RU" sz="14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902970" algn="l"/>
                        </a:tabLst>
                      </a:pPr>
                      <a:r>
                        <a:rPr lang="ky-KG" sz="14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83,8</a:t>
                      </a:r>
                      <a:endParaRPr lang="ru-RU" sz="14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902970" algn="l"/>
                        </a:tabLst>
                      </a:pPr>
                      <a:r>
                        <a:rPr lang="ky-KG" sz="14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109,1</a:t>
                      </a:r>
                      <a:endParaRPr lang="ru-RU" sz="1400" dirty="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305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791845" indent="-791845"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ky-KG" sz="2400" b="1" dirty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Январь-августтагы мейманканалардын жана ресторандардын кызмат кјрсјтііл¼р³н³н кјлјм³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503018"/>
              </p:ext>
            </p:extLst>
          </p:nvPr>
        </p:nvGraphicFramePr>
        <p:xfrm>
          <a:off x="677334" y="1687132"/>
          <a:ext cx="8981821" cy="4589097"/>
        </p:xfrm>
        <a:graphic>
          <a:graphicData uri="http://schemas.openxmlformats.org/drawingml/2006/table">
            <a:tbl>
              <a:tblPr/>
              <a:tblGrid>
                <a:gridCol w="3055615"/>
                <a:gridCol w="1291586"/>
                <a:gridCol w="1508946"/>
                <a:gridCol w="1950852"/>
                <a:gridCol w="1174822"/>
              </a:tblGrid>
              <a:tr h="708514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сом</a:t>
                      </a:r>
                      <a:endParaRPr lang="ru-RU" sz="1600" dirty="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ky-KG" sz="16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Мурунку жылдын тийишт³³</a:t>
                      </a:r>
                      <a:br>
                        <a:rPr lang="ky-KG" sz="16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ky-KG" sz="16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мезгили</a:t>
                      </a:r>
                      <a:r>
                        <a:rPr lang="ru-RU" sz="16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карата </a:t>
                      </a:r>
                      <a:r>
                        <a:rPr lang="ru-RU" sz="1600" b="1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пайыз</a:t>
                      </a:r>
                      <a:r>
                        <a:rPr lang="ru-RU" sz="16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менен</a:t>
                      </a:r>
                      <a:endParaRPr lang="ru-RU" sz="1600" dirty="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42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 b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6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ru-RU" sz="1600" b="1" dirty="0" smtClean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 b="1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600" dirty="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 b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6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600" dirty="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2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>
                          <a:effectLst/>
                          <a:latin typeface="Kyrghyz Time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Бардыгы</a:t>
                      </a:r>
                      <a:endParaRPr lang="ru-RU" sz="16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7 712,2</a:t>
                      </a:r>
                      <a:endParaRPr lang="ru-RU" sz="16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9631,3</a:t>
                      </a:r>
                      <a:endParaRPr lang="ru-RU" sz="16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55,1</a:t>
                      </a:r>
                      <a:endParaRPr lang="ru-RU" sz="16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109,1</a:t>
                      </a:r>
                      <a:endParaRPr lang="ru-RU" sz="1600" dirty="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92952">
                <a:tc>
                  <a:txBody>
                    <a:bodyPr/>
                    <a:lstStyle/>
                    <a:p>
                      <a:pPr marL="143510" indent="-71755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Kyrghyz Time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анын ичинде:</a:t>
                      </a:r>
                    </a:p>
                    <a:p>
                      <a:pPr marL="143510" indent="-71755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Kyrghyz Time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мейманканалардын</a:t>
                      </a:r>
                      <a:r>
                        <a:rPr lang="ky-KG" sz="1600">
                          <a:effectLst/>
                          <a:latin typeface="Kyrghyz Time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>
                          <a:effectLst/>
                          <a:latin typeface="Kyrghyz Time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ошондой эле туристтик жашоо </a:t>
                      </a:r>
                      <a:r>
                        <a:rPr lang="ky-KG" sz="1600">
                          <a:effectLst/>
                          <a:latin typeface="Kyrghyz Time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жана </a:t>
                      </a:r>
                      <a:r>
                        <a:rPr lang="ru-RU" sz="1600">
                          <a:effectLst/>
                          <a:latin typeface="Kyrghyz Time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кыска м¼¼н¼тк¼ жашоо ³ч³н башка </a:t>
                      </a:r>
                      <a:r>
                        <a:rPr lang="ky-KG" sz="1600">
                          <a:effectLst/>
                          <a:latin typeface="Kyrghyz Time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орундардын </a:t>
                      </a:r>
                      <a:endParaRPr lang="ru-RU" sz="16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604,8</a:t>
                      </a:r>
                      <a:endParaRPr lang="ru-RU" sz="16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669,1</a:t>
                      </a:r>
                      <a:endParaRPr lang="ru-RU" sz="1600" dirty="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37,3</a:t>
                      </a:r>
                      <a:endParaRPr lang="ru-RU" sz="1600" dirty="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116,7</a:t>
                      </a:r>
                      <a:endParaRPr lang="ru-RU" sz="1600" dirty="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2772">
                <a:tc>
                  <a:txBody>
                    <a:bodyPr/>
                    <a:lstStyle/>
                    <a:p>
                      <a:pPr marL="143510" indent="-71755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Kyrghyz Time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ресторандардын, барлардын, тамак-аш менен камсыздоо боюнча мобилд³³ жана башка кызмат к¼рс¼т³³л¼р</a:t>
                      </a:r>
                      <a:r>
                        <a:rPr lang="ky-KG" sz="1600">
                          <a:effectLst/>
                          <a:latin typeface="Kyrghyz Time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lang="ky-KG" sz="1600">
                          <a:effectLst/>
                          <a:latin typeface="Kyrghyz Times" pitchFamily="2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ү</a:t>
                      </a:r>
                      <a:r>
                        <a:rPr lang="ky-KG" sz="1600">
                          <a:effectLst/>
                          <a:latin typeface="Kyrghyz Times" pitchFamily="2" charset="0"/>
                          <a:ea typeface="Calibri" panose="020F0502020204030204" pitchFamily="34" charset="0"/>
                          <a:cs typeface="Kyrghyz Times" pitchFamily="2" charset="0"/>
                        </a:rPr>
                        <a:t>н</a:t>
                      </a:r>
                      <a:endParaRPr lang="ru-RU" sz="16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7 107,4</a:t>
                      </a:r>
                      <a:endParaRPr lang="ru-RU" sz="16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8962,2</a:t>
                      </a:r>
                      <a:endParaRPr lang="ru-RU" sz="16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57,7</a:t>
                      </a:r>
                      <a:endParaRPr lang="ru-RU" sz="160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108,5</a:t>
                      </a:r>
                      <a:endParaRPr lang="ru-RU" sz="1600" dirty="0">
                        <a:effectLst/>
                        <a:latin typeface="Kyrghyz Time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053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7516" y="1828800"/>
            <a:ext cx="95386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ru-RU" sz="7200" dirty="0" err="1" smtClean="0">
                <a:latin typeface="Kyrghyz Times" pitchFamily="2" charset="0"/>
                <a:cs typeface="Times New Roman" panose="02020603050405020304" pitchFamily="18" charset="0"/>
              </a:rPr>
              <a:t>чо</a:t>
            </a:r>
            <a:r>
              <a:rPr lang="ky-KG" sz="7200" dirty="0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¾</a:t>
            </a:r>
            <a:r>
              <a:rPr lang="ru-RU" sz="7200" dirty="0" smtClean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7200" dirty="0" err="1" smtClean="0">
                <a:latin typeface="Kyrghyz Times" pitchFamily="2" charset="0"/>
                <a:cs typeface="Times New Roman" panose="02020603050405020304" pitchFamily="18" charset="0"/>
              </a:rPr>
              <a:t>рахмат</a:t>
            </a:r>
            <a:r>
              <a:rPr lang="ru-RU" sz="7200" dirty="0" smtClean="0">
                <a:latin typeface="Kyrghyz Times" pitchFamily="2" charset="0"/>
                <a:cs typeface="Times New Roman" panose="02020603050405020304" pitchFamily="18" charset="0"/>
              </a:rPr>
              <a:t>!!!</a:t>
            </a:r>
            <a:endParaRPr lang="ru-RU" sz="7200" dirty="0">
              <a:latin typeface="Kyrghyz Times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02" y="6025416"/>
            <a:ext cx="720725" cy="674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549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1152</TotalTime>
  <Words>581</Words>
  <Application>Microsoft Office PowerPoint</Application>
  <PresentationFormat>Широкоэкранный</PresentationFormat>
  <Paragraphs>250</Paragraphs>
  <Slides>12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Calibri</vt:lpstr>
      <vt:lpstr>Cambria</vt:lpstr>
      <vt:lpstr>Kyrghyz Times</vt:lpstr>
      <vt:lpstr>Times New Roman</vt:lpstr>
      <vt:lpstr>Times New Roman CYR</vt:lpstr>
      <vt:lpstr>Trebuchet MS</vt:lpstr>
      <vt:lpstr>Wingdings 3</vt:lpstr>
      <vt:lpstr>Грань</vt:lpstr>
      <vt:lpstr>Кыргыз Республикасындагы рыноктук кызмат көрсөтүүлөр</vt:lpstr>
      <vt:lpstr>Презентация PowerPoint</vt:lpstr>
      <vt:lpstr>Презентация PowerPoint</vt:lpstr>
      <vt:lpstr>Экономикалык ишмердигинин т³рл¼р³ боюнча рыноктук кызмат кјрсјті³л¼рд³н к¼л¼м³ (млрд. сом) и (млрд. сом) </vt:lpstr>
      <vt:lpstr>Мурунку жылга карата пайыз менен</vt:lpstr>
      <vt:lpstr>2020 -жылы республиканын жалпы көлөмүндөгү аймактардын үлүшү                                       (пайыз менен)</vt:lpstr>
      <vt:lpstr>2020ж. кызмат көрсөтүү көлөмүн калктын адам  башына эсептегенде (сом менен)</vt:lpstr>
      <vt:lpstr>Рыноктук кызмат көрсөтүүлөрдүн ИДП дагы үлүшү (пайыз менен) </vt:lpstr>
      <vt:lpstr>2021 ж. январь-августундагы  транспорт кызматтарынын негизги көрсөткүчтөрү</vt:lpstr>
      <vt:lpstr>Январь-августтагы діѕ жана чекене сооданын, автоунааларды жана мотоциклдерди оѕдоонун ж³г³рт³³с³ </vt:lpstr>
      <vt:lpstr>Январь-августтагы мейманканалардын жана ресторандардын кызмат кјрсјтііл¼р³н³н кјлјм³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 объемах рыночных услуг Кыргызской Республики  по итогам 2019г.</dc:title>
  <dc:creator>Mambetalieva</dc:creator>
  <cp:lastModifiedBy>Венера Мамбеталиева</cp:lastModifiedBy>
  <cp:revision>80</cp:revision>
  <dcterms:created xsi:type="dcterms:W3CDTF">2020-03-09T04:36:15Z</dcterms:created>
  <dcterms:modified xsi:type="dcterms:W3CDTF">2021-09-13T02:47:12Z</dcterms:modified>
</cp:coreProperties>
</file>