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61" r:id="rId3"/>
    <p:sldId id="265" r:id="rId4"/>
    <p:sldId id="270" r:id="rId5"/>
    <p:sldId id="266" r:id="rId6"/>
    <p:sldId id="263" r:id="rId7"/>
    <p:sldId id="268" r:id="rId8"/>
    <p:sldId id="267" r:id="rId9"/>
    <p:sldId id="271" r:id="rId10"/>
    <p:sldId id="272" r:id="rId11"/>
    <p:sldId id="273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33" autoAdjust="0"/>
  </p:normalViewPr>
  <p:slideViewPr>
    <p:cSldViewPr snapToGrid="0">
      <p:cViewPr varScale="1">
        <p:scale>
          <a:sx n="112" d="100"/>
          <a:sy n="112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0914260717410318E-2"/>
          <c:y val="0.17634259259259263"/>
          <c:w val="0.89019685039370078"/>
          <c:h val="0.72088764946048411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2499781277340359E-2"/>
                  <c:y val="-0.3819442621755613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456933508311462"/>
                      <c:h val="0.13418999708369786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2.7777777777777776E-2"/>
                  <c:y val="-0.33796296296296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0185067526415994E-16"/>
                  <c:y val="-0.333333333333333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583333333333333E-2"/>
                  <c:y val="-0.2870368547681540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759733158355206"/>
                      <c:h val="0.1187499999999999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Лист2!$F$5:$F$8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Лист2!$G$5:$G$8</c:f>
              <c:numCache>
                <c:formatCode>General</c:formatCode>
                <c:ptCount val="4"/>
                <c:pt idx="0">
                  <c:v>107.5</c:v>
                </c:pt>
                <c:pt idx="1">
                  <c:v>105.5</c:v>
                </c:pt>
                <c:pt idx="2">
                  <c:v>105.9</c:v>
                </c:pt>
                <c:pt idx="3" formatCode="0.00">
                  <c:v>86.2</c:v>
                </c:pt>
              </c:numCache>
            </c:numRef>
          </c:val>
        </c:ser>
        <c:ser>
          <c:idx val="1"/>
          <c:order val="1"/>
          <c:spPr>
            <a:noFill/>
            <a:ln>
              <a:noFill/>
            </a:ln>
            <a:effectLst/>
            <a:sp3d/>
          </c:spPr>
          <c:invertIfNegative val="0"/>
          <c:cat>
            <c:numRef>
              <c:f>Лист2!$F$5:$F$8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7149936"/>
        <c:axId val="297146408"/>
        <c:axId val="0"/>
      </c:bar3DChart>
      <c:catAx>
        <c:axId val="297149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7146408"/>
        <c:crosses val="autoZero"/>
        <c:auto val="1"/>
        <c:lblAlgn val="ctr"/>
        <c:lblOffset val="100"/>
        <c:noMultiLvlLbl val="0"/>
      </c:catAx>
      <c:valAx>
        <c:axId val="29714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7149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38397543901974"/>
          <c:y val="0"/>
          <c:w val="0.76166439034007416"/>
          <c:h val="0.9493268405410708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Лист3!$A$3:$A$11</c:f>
              <c:strCache>
                <c:ptCount val="9"/>
                <c:pt idx="0">
                  <c:v>Нарынская область</c:v>
                </c:pt>
                <c:pt idx="1">
                  <c:v>Баткенская область</c:v>
                </c:pt>
                <c:pt idx="2">
                  <c:v>Таласская область</c:v>
                </c:pt>
                <c:pt idx="3">
                  <c:v>Иссык-Кульская область</c:v>
                </c:pt>
                <c:pt idx="4">
                  <c:v>Ошская область </c:v>
                </c:pt>
                <c:pt idx="5">
                  <c:v>г. Ош</c:v>
                </c:pt>
                <c:pt idx="6">
                  <c:v>Джалал-Абадская область</c:v>
                </c:pt>
                <c:pt idx="7">
                  <c:v>Чуйская область</c:v>
                </c:pt>
                <c:pt idx="8">
                  <c:v>г. Бишкек</c:v>
                </c:pt>
              </c:strCache>
            </c:strRef>
          </c:cat>
          <c:val>
            <c:numRef>
              <c:f>Лист3!$B$3:$B$11</c:f>
              <c:numCache>
                <c:formatCode>General</c:formatCode>
                <c:ptCount val="9"/>
                <c:pt idx="0">
                  <c:v>1.5</c:v>
                </c:pt>
                <c:pt idx="1">
                  <c:v>2.4</c:v>
                </c:pt>
                <c:pt idx="2">
                  <c:v>2.6</c:v>
                </c:pt>
                <c:pt idx="3">
                  <c:v>3.6</c:v>
                </c:pt>
                <c:pt idx="4">
                  <c:v>6.1</c:v>
                </c:pt>
                <c:pt idx="5">
                  <c:v>8.5</c:v>
                </c:pt>
                <c:pt idx="6">
                  <c:v>9.4</c:v>
                </c:pt>
                <c:pt idx="7">
                  <c:v>12.8</c:v>
                </c:pt>
                <c:pt idx="8">
                  <c:v>52.9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97146800"/>
        <c:axId val="297151896"/>
      </c:barChart>
      <c:catAx>
        <c:axId val="297146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7151896"/>
        <c:crosses val="autoZero"/>
        <c:auto val="1"/>
        <c:lblAlgn val="ctr"/>
        <c:lblOffset val="100"/>
        <c:noMultiLvlLbl val="0"/>
      </c:catAx>
      <c:valAx>
        <c:axId val="2971518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7146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15583112027974"/>
          <c:y val="2.4297885701301037E-4"/>
          <c:w val="0.80844168879720257"/>
          <c:h val="0.9700596052858424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94251910621352E-3"/>
                  <c:y val="-5.63360191389961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Лист5!$N$2:$N$10</c:f>
              <c:strCache>
                <c:ptCount val="9"/>
                <c:pt idx="0">
                  <c:v>г. Бишкек </c:v>
                </c:pt>
                <c:pt idx="1">
                  <c:v>г. Ош </c:v>
                </c:pt>
                <c:pt idx="2">
                  <c:v>Чуйская область</c:v>
                </c:pt>
                <c:pt idx="3">
                  <c:v>Таласская область</c:v>
                </c:pt>
                <c:pt idx="4">
                  <c:v>Джалал-Абадская область</c:v>
                </c:pt>
                <c:pt idx="5">
                  <c:v>Иссык-Кульская область</c:v>
                </c:pt>
                <c:pt idx="6">
                  <c:v>Нарынская область</c:v>
                </c:pt>
                <c:pt idx="7">
                  <c:v>Баткенская область</c:v>
                </c:pt>
                <c:pt idx="8">
                  <c:v>Ошская область</c:v>
                </c:pt>
              </c:strCache>
            </c:strRef>
          </c:cat>
          <c:val>
            <c:numRef>
              <c:f>Лист5!$O$2:$O$10</c:f>
              <c:numCache>
                <c:formatCode>General</c:formatCode>
                <c:ptCount val="9"/>
                <c:pt idx="0" formatCode="0.0">
                  <c:v>329737.8331331106</c:v>
                </c:pt>
                <c:pt idx="1">
                  <c:v>189373.24600267151</c:v>
                </c:pt>
                <c:pt idx="2" formatCode="0.0">
                  <c:v>90981.823657454835</c:v>
                </c:pt>
                <c:pt idx="3" formatCode="0.0">
                  <c:v>68102.717422417976</c:v>
                </c:pt>
                <c:pt idx="4" formatCode="0.0">
                  <c:v>54313.123448670893</c:v>
                </c:pt>
                <c:pt idx="5" formatCode="0.0">
                  <c:v>50453.68958943255</c:v>
                </c:pt>
                <c:pt idx="6" formatCode="0.0">
                  <c:v>37656.059185498903</c:v>
                </c:pt>
                <c:pt idx="7" formatCode="0.0">
                  <c:v>35945.01684781949</c:v>
                </c:pt>
                <c:pt idx="8" formatCode="0.0">
                  <c:v>32777.908304422293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3802016"/>
        <c:axId val="253802408"/>
      </c:barChart>
      <c:catAx>
        <c:axId val="253802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3802408"/>
        <c:crosses val="autoZero"/>
        <c:auto val="1"/>
        <c:lblAlgn val="ctr"/>
        <c:lblOffset val="100"/>
        <c:noMultiLvlLbl val="0"/>
      </c:catAx>
      <c:valAx>
        <c:axId val="25380240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253802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FF6-4D4D-932A-C2C600FA262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FF6-4D4D-932A-C2C600FA262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FF6-4D4D-932A-C2C600FA262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FF6-4D4D-932A-C2C600FA262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Лист1!$B$15:$E$15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Лист1!$B$16:$E$16</c:f>
              <c:numCache>
                <c:formatCode>0.0</c:formatCode>
                <c:ptCount val="4"/>
                <c:pt idx="0">
                  <c:v>47.1</c:v>
                </c:pt>
                <c:pt idx="1">
                  <c:v>46.7</c:v>
                </c:pt>
                <c:pt idx="2">
                  <c:v>46.5</c:v>
                </c:pt>
                <c:pt idx="3">
                  <c:v>46.3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FF6-4D4D-932A-C2C600FA26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5975696"/>
        <c:axId val="298329736"/>
      </c:barChart>
      <c:catAx>
        <c:axId val="25597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98329736"/>
        <c:crosses val="autoZero"/>
        <c:auto val="1"/>
        <c:lblAlgn val="ctr"/>
        <c:lblOffset val="100"/>
        <c:noMultiLvlLbl val="0"/>
      </c:catAx>
      <c:valAx>
        <c:axId val="29832973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5975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3177AD-1985-49BD-A9E8-E86ADD8848F2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95928-335A-41C9-BEEC-B06F822B90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026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95928-335A-41C9-BEEC-B06F822B90F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499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95928-335A-41C9-BEEC-B06F822B90F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47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95928-335A-41C9-BEEC-B06F822B90F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093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9DAE4-9C38-49E5-BDDB-0A2A59022A74}" type="datetime1">
              <a:rPr lang="en-US" smtClean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72FC0-2E1B-41A6-8A8B-944D0D75B77F}" type="datetime1">
              <a:rPr lang="en-US" smtClean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6310F-C39D-4BAD-A032-EBBF6A6F6DEF}" type="datetime1">
              <a:rPr lang="en-US" smtClean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1F81C-7FC4-4CD2-82E6-31F526B19CEB}" type="datetime1">
              <a:rPr lang="en-US" smtClean="0"/>
              <a:t>9/15/2021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8225A-98A0-44B6-8A3F-3DC44E6EB3AA}" type="datetime1">
              <a:rPr lang="en-US" smtClean="0"/>
              <a:t>9/15/2021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D50BD-C75E-4AD0-A232-8F5714E43BD6}" type="datetime1">
              <a:rPr lang="en-US" smtClean="0"/>
              <a:t>9/15/2021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3B595-7549-4613-9873-4E52757B0D3B}" type="datetime1">
              <a:rPr lang="en-US" smtClean="0"/>
              <a:t>9/15/2021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05413-C8A0-42EB-90FD-95DBE80BD513}" type="datetime1">
              <a:rPr lang="en-US" smtClean="0"/>
              <a:t>9/15/2021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5829-9609-4AD1-993B-C63C7C4C50F0}" type="datetime1">
              <a:rPr lang="en-US" smtClean="0"/>
              <a:t>9/15/2021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EE7FA-87C5-489A-9CCC-2D776C0B9557}" type="datetime1">
              <a:rPr lang="en-US" smtClean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D5E04-0FF5-49F3-BC24-F861A3AA61C2}" type="datetime1">
              <a:rPr lang="en-US" smtClean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CF48E-ABE1-4E1B-AD25-8A46058CAAA6}" type="datetime1">
              <a:rPr lang="en-US" smtClean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08A12-1538-453C-83BA-350C7E4A4989}" type="datetime1">
              <a:rPr lang="en-US" smtClean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A469-A877-4028-9D7A-63CC46D0F528}" type="datetime1">
              <a:rPr lang="en-US" smtClean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22DA9-E054-436E-AA7A-8498B8494B62}" type="datetime1">
              <a:rPr lang="en-US" smtClean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DC875-7159-43B7-8B49-9EF15FDC160B}" type="datetime1">
              <a:rPr lang="en-US" smtClean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4F2BA-652E-4795-8315-5711177BE202}" type="datetime1">
              <a:rPr lang="en-US" smtClean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12324" y="1252150"/>
            <a:ext cx="7636476" cy="2798685"/>
          </a:xfrm>
        </p:spPr>
        <p:txBody>
          <a:bodyPr/>
          <a:lstStyle/>
          <a:p>
            <a:pPr algn="ctr"/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Рынок услуг </a:t>
            </a:r>
            <a:b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Республике </a:t>
            </a:r>
            <a:b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281" y="5700584"/>
            <a:ext cx="9580605" cy="947351"/>
          </a:xfrm>
        </p:spPr>
        <p:txBody>
          <a:bodyPr>
            <a:noAutofit/>
          </a:bodyPr>
          <a:lstStyle/>
          <a:p>
            <a:pPr algn="just"/>
            <a:r>
              <a:rPr lang="ru-RU" sz="1200" dirty="0" smtClean="0"/>
              <a:t>                                                                                   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Зав. отделом статистики потребительского рынка, </a:t>
            </a:r>
          </a:p>
          <a:p>
            <a:pPr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ИКТ и туризма управления статистики торговли, ИКТ и туризма</a:t>
            </a:r>
          </a:p>
          <a:p>
            <a:pPr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Мамбеталиева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В.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0"/>
            <a:ext cx="1176338" cy="108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27183" y="134755"/>
            <a:ext cx="85183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Национальный статистический комитет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2800" b="1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 </a:t>
            </a:r>
            <a:r>
              <a:rPr lang="ru-RU" altLang="ru-RU" sz="2800" b="1" kern="0" dirty="0" smtClean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              </a:t>
            </a:r>
            <a:r>
              <a:rPr kumimoji="0" lang="ru-RU" altLang="ru-R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Кыргызской</a:t>
            </a:r>
            <a:r>
              <a:rPr kumimoji="0" lang="ru-RU" alt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Республики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38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-1" y="280086"/>
            <a:ext cx="10173903" cy="4811678"/>
          </a:xfrm>
        </p:spPr>
        <p:txBody>
          <a:bodyPr/>
          <a:lstStyle/>
          <a:p>
            <a:pPr indent="450215" algn="just">
              <a:spcAft>
                <a:spcPts val="600"/>
              </a:spcAft>
            </a:pPr>
            <a:endParaRPr lang="ru-RU" b="1" dirty="0" smtClean="0">
              <a:latin typeface="Times New Roman CYR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600"/>
              </a:spcAft>
            </a:pPr>
            <a:endParaRPr lang="ru-RU" b="1" dirty="0">
              <a:latin typeface="Times New Roman CYR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spcAft>
                <a:spcPts val="600"/>
              </a:spcAft>
              <a:buNone/>
            </a:pPr>
            <a:r>
              <a:rPr lang="ru-RU" b="1" dirty="0" smtClean="0">
                <a:latin typeface="Times New Roman CYR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Объем 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рыночных услуг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отражает общий объем выручки от предоставления услуг, оказанных юридическими лицами и индивидуальными предпринимателями (физическими лицами). </a:t>
            </a:r>
          </a:p>
          <a:p>
            <a:pPr indent="0" algn="just">
              <a:spcAft>
                <a:spcPts val="600"/>
              </a:spcAft>
              <a:buNone/>
            </a:pPr>
            <a:r>
              <a:rPr lang="ru-RU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Рыночные 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услуги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оказывают хозяйствующие субъекты, т.е. предприятия (юридические лица) и индивидуальные предприниматели (физические лица) с основным видом экономической деятельности, осуществляющие предпринимательскую деятельность в сфере услуг, независимо от формы собственности</a:t>
            </a:r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indent="0" algn="just">
              <a:lnSpc>
                <a:spcPct val="107000"/>
              </a:lnSpc>
              <a:buNone/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buNone/>
            </a:pP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13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5279" y="205098"/>
            <a:ext cx="9118362" cy="5952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algn="ctr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соответствии с Государственным Классификатором видов экономической деятельности </a:t>
            </a:r>
            <a:r>
              <a:rPr lang="ru-RU" sz="24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Республики (ГКЭД 3) к основным видам экономической деятельности по оказанию рыночных услуг относятся:</a:t>
            </a: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sz="20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247379"/>
              </p:ext>
            </p:extLst>
          </p:nvPr>
        </p:nvGraphicFramePr>
        <p:xfrm>
          <a:off x="972152" y="1943224"/>
          <a:ext cx="8450982" cy="4238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7710"/>
                <a:gridCol w="6503272"/>
              </a:tblGrid>
              <a:tr h="352374"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Коды ГКЭД  3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9364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45-47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Оптовая и розничная торговля, ремонт автомобилей и мотоциклов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49-53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Транспортная деятельность и хранение грузов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55-56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Гостиницы и рестораны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58-63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Информация и связь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64-66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Финансовое посредничество и страхование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178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Операции с недвижимым имуществом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69-75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Профессиональная, научная и техническая деятельность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77-82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Административная и вспомогательная деятельность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85-86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Образование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86-88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Здравоохранение социальное обслуживание населения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90-93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Искусство, развлечения и отдых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Прочая обслуживающая деятельность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51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77333" y="145960"/>
            <a:ext cx="9303794" cy="6782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rgbClr val="90C2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рыночных услуг по видам экономической деятельности </a:t>
            </a:r>
            <a:r>
              <a:rPr lang="ru-RU" sz="2400" i="1" dirty="0">
                <a:solidFill>
                  <a:srgbClr val="90C2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(млрд. сом)</a:t>
            </a:r>
            <a:br>
              <a:rPr lang="ru-RU" sz="2400" i="1" dirty="0">
                <a:solidFill>
                  <a:srgbClr val="90C22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878646"/>
              </p:ext>
            </p:extLst>
          </p:nvPr>
        </p:nvGraphicFramePr>
        <p:xfrm>
          <a:off x="837127" y="965918"/>
          <a:ext cx="9414457" cy="5656453"/>
        </p:xfrm>
        <a:graphic>
          <a:graphicData uri="http://schemas.openxmlformats.org/drawingml/2006/table">
            <a:tbl>
              <a:tblPr firstRow="1" bandRow="1"/>
              <a:tblGrid>
                <a:gridCol w="4185634"/>
                <a:gridCol w="1187140"/>
                <a:gridCol w="1258488"/>
                <a:gridCol w="1633614"/>
                <a:gridCol w="1149581"/>
              </a:tblGrid>
              <a:tr h="43787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C226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Объем услуг -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</a:t>
                      </a:r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том числе: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58630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оптовая и розничная торговли, ремонт автомобилей и мотоциклов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транспортная деятельность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и хранение грузов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995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деятельности гостиниц  и ресторанов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информация и связь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5081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финансовое посредничество и страхования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</a:tr>
              <a:tr h="3713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операции с недвижимым имуществом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4690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профессиональная, научная и техническая деятельность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4690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административная и вспомогательная деятельность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образование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здравоохранение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1329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 социальное обслуживание населения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74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искусство, развлечения и отдых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</a:tr>
              <a:tr h="3420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прочая обслуживающая деятельность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88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7334" y="0"/>
            <a:ext cx="8449574" cy="54693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 процентах к предыдущему году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-66028" y="1845893"/>
            <a:ext cx="9902238" cy="3555050"/>
          </a:xfrm>
        </p:spPr>
        <p:txBody>
          <a:bodyPr/>
          <a:lstStyle/>
          <a:p>
            <a:pPr lvl="0">
              <a:buClr>
                <a:srgbClr val="90C226"/>
              </a:buClr>
            </a:pPr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90C226"/>
              </a:buClr>
            </a:pPr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6814425"/>
              </p:ext>
            </p:extLst>
          </p:nvPr>
        </p:nvGraphicFramePr>
        <p:xfrm>
          <a:off x="1140827" y="862884"/>
          <a:ext cx="8695383" cy="4971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530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21381"/>
            <a:ext cx="9140434" cy="616017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Доли регионов в общем объеме республики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2020г. </a:t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</a:t>
            </a:r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(в процентах)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4398935"/>
              </p:ext>
            </p:extLst>
          </p:nvPr>
        </p:nvGraphicFramePr>
        <p:xfrm>
          <a:off x="677863" y="1481070"/>
          <a:ext cx="9251748" cy="4560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66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102" y="180304"/>
            <a:ext cx="10757797" cy="110609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Объем услуг на душу населению  </a:t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по регионам в 2020г. (в сомах)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6243637"/>
              </p:ext>
            </p:extLst>
          </p:nvPr>
        </p:nvGraphicFramePr>
        <p:xfrm>
          <a:off x="677863" y="1080334"/>
          <a:ext cx="9663872" cy="4704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349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77002"/>
            <a:ext cx="9756451" cy="111653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Доля рыночных услуг к ВВП 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(в процентах)</a:t>
            </a:r>
            <a:b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</a:t>
            </a:r>
            <a:r>
              <a:rPr lang="ru-RU" sz="13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(данные за 2019г. </a:t>
            </a:r>
            <a:r>
              <a:rPr lang="ru-RU" sz="1300" i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3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редварительные)</a:t>
            </a:r>
            <a:endParaRPr lang="ru-RU" sz="13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0000000-0008-0000-00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8257875"/>
              </p:ext>
            </p:extLst>
          </p:nvPr>
        </p:nvGraphicFramePr>
        <p:xfrm>
          <a:off x="677863" y="1350963"/>
          <a:ext cx="9380537" cy="4691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870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2" y="609600"/>
            <a:ext cx="10707592" cy="13208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транспортных услуг</a:t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январь-август 2021г.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4794217"/>
              </p:ext>
            </p:extLst>
          </p:nvPr>
        </p:nvGraphicFramePr>
        <p:xfrm>
          <a:off x="296215" y="1803041"/>
          <a:ext cx="9839459" cy="4468970"/>
        </p:xfrm>
        <a:graphic>
          <a:graphicData uri="http://schemas.openxmlformats.org/drawingml/2006/table">
            <a:tbl>
              <a:tblPr/>
              <a:tblGrid>
                <a:gridCol w="3588618"/>
                <a:gridCol w="1535315"/>
                <a:gridCol w="1626189"/>
                <a:gridCol w="1764895"/>
                <a:gridCol w="1324442"/>
              </a:tblGrid>
              <a:tr h="2388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 </a:t>
                      </a:r>
                    </a:p>
                  </a:txBody>
                  <a:tcPr marL="857250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1155"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endParaRPr lang="ru-RU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% к 2019г.)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endParaRPr lang="ru-RU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% к 2020г)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24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Перевозки грузов </a:t>
                      </a:r>
                      <a:r>
                        <a:rPr lang="ru-RU" sz="1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(млн. тонн)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868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Грузооборот </a:t>
                      </a:r>
                      <a:r>
                        <a:rPr lang="ru-RU" sz="1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(млн. тонно-км)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958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Перевозки пассажиров</a:t>
                      </a:r>
                      <a:r>
                        <a:rPr lang="ru-RU" sz="1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(млн. чел) 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303,60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138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Пассажирооборот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(млн. </a:t>
                      </a:r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пкм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3 660,10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5 079,80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305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864235" indent="-864235"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Оборот </a:t>
            </a:r>
            <a:r>
              <a:rPr lang="ru-RU" sz="2400" b="1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оптовой и розничной торговли, ремонта автомобилей </a:t>
            </a:r>
            <a:r>
              <a:rPr lang="ru-RU" sz="24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мотоциклов в январе-августе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7317998"/>
              </p:ext>
            </p:extLst>
          </p:nvPr>
        </p:nvGraphicFramePr>
        <p:xfrm>
          <a:off x="360607" y="1519707"/>
          <a:ext cx="10534920" cy="4657518"/>
        </p:xfrm>
        <a:graphic>
          <a:graphicData uri="http://schemas.openxmlformats.org/drawingml/2006/table">
            <a:tbl>
              <a:tblPr/>
              <a:tblGrid>
                <a:gridCol w="3984307"/>
                <a:gridCol w="1788829"/>
                <a:gridCol w="1788829"/>
                <a:gridCol w="1934211"/>
                <a:gridCol w="1038744"/>
              </a:tblGrid>
              <a:tr h="963182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R="1803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Млн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сомов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процентах к соответствующему</a:t>
                      </a:r>
                      <a:b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периоду предыдущего года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3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2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263 009,8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334 659,4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02970" algn="l"/>
                        </a:tabLst>
                      </a:pPr>
                      <a:r>
                        <a:rPr lang="ky-KG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02970" algn="l"/>
                        </a:tabLst>
                      </a:pPr>
                      <a:r>
                        <a:rPr lang="ky-KG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85120">
                <a:tc>
                  <a:txBody>
                    <a:bodyPr/>
                    <a:lstStyle/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в том числе: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торговли автомобилями и мотоциклами, автодеталями, узлами </a:t>
                      </a:r>
                      <a:b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принадлежностями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4 718,7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5 651,2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8640">
                <a:tc>
                  <a:txBody>
                    <a:bodyPr/>
                    <a:lstStyle/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технического обслуживания и ремонта</a:t>
                      </a:r>
                      <a:b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автомобилей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1 362,0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1 507,7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8640">
                <a:tc>
                  <a:txBody>
                    <a:bodyPr/>
                    <a:lstStyle/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оптовой торговли, кроме торговли</a:t>
                      </a:r>
                      <a:b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автомобилями и мотоциклами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87 488,4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108 419,4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8640">
                <a:tc>
                  <a:txBody>
                    <a:bodyPr/>
                    <a:lstStyle/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розничной торговли моторным</a:t>
                      </a:r>
                      <a:b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топливом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28 778,7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41 912,7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8640">
                <a:tc>
                  <a:txBody>
                    <a:bodyPr/>
                    <a:lstStyle/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розничной торговли, кроме торговли</a:t>
                      </a:r>
                      <a:b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автомобилями и мотоциклами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140 662,0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177 168,4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305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187883" cy="935865"/>
          </a:xfrm>
        </p:spPr>
        <p:txBody>
          <a:bodyPr>
            <a:normAutofit fontScale="90000"/>
          </a:bodyPr>
          <a:lstStyle/>
          <a:p>
            <a:pPr marL="791845" indent="-791845"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700" b="1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 услуг, предоставленных гостиницами и ресторанами </a:t>
            </a:r>
            <a:r>
              <a:rPr lang="ru-RU" sz="27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700" b="1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январе-августе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1508641"/>
              </p:ext>
            </p:extLst>
          </p:nvPr>
        </p:nvGraphicFramePr>
        <p:xfrm>
          <a:off x="677334" y="1893195"/>
          <a:ext cx="9496976" cy="3618962"/>
        </p:xfrm>
        <a:graphic>
          <a:graphicData uri="http://schemas.openxmlformats.org/drawingml/2006/table">
            <a:tbl>
              <a:tblPr/>
              <a:tblGrid>
                <a:gridCol w="3230871"/>
                <a:gridCol w="1365666"/>
                <a:gridCol w="1595491"/>
                <a:gridCol w="2062743"/>
                <a:gridCol w="1242205"/>
              </a:tblGrid>
              <a:tr h="895028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сомов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процентах к соответствующему</a:t>
                      </a:r>
                      <a:b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периоду предыдущего года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46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7 712,2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9631,3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59652">
                <a:tc>
                  <a:txBody>
                    <a:bodyPr/>
                    <a:lstStyle/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в том числе: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гостиницами, а также прочими местами для туристического и краткосрочного проживания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604,8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669,1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95028">
                <a:tc>
                  <a:txBody>
                    <a:bodyPr/>
                    <a:lstStyle/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ресторанами, барами, мобильных и прочих услуг по обеспечению пищей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7 107,4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8962,2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036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7516" y="1828800"/>
            <a:ext cx="95386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02" y="6025416"/>
            <a:ext cx="720725" cy="674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49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1139</TotalTime>
  <Words>524</Words>
  <Application>Microsoft Office PowerPoint</Application>
  <PresentationFormat>Широкоэкранный</PresentationFormat>
  <Paragraphs>249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Kyrghyz Times</vt:lpstr>
      <vt:lpstr>Times New Roman</vt:lpstr>
      <vt:lpstr>Times New Roman CYR</vt:lpstr>
      <vt:lpstr>Trebuchet MS</vt:lpstr>
      <vt:lpstr>Wingdings 3</vt:lpstr>
      <vt:lpstr>Грань</vt:lpstr>
      <vt:lpstr>Рынок услуг  в Кыргызской Республике   </vt:lpstr>
      <vt:lpstr>Презентация PowerPoint</vt:lpstr>
      <vt:lpstr>Презентация PowerPoint</vt:lpstr>
      <vt:lpstr>Объем рыночных услуг по видам экономической деятельности (млрд. сом) </vt:lpstr>
      <vt:lpstr>В процентах к предыдущему году</vt:lpstr>
      <vt:lpstr>Доли регионов в общем объеме республики в 2020г.                                        (в процентах)</vt:lpstr>
      <vt:lpstr>Объем услуг на душу населению    по регионам в 2020г. (в сомах)</vt:lpstr>
      <vt:lpstr>Доля рыночных услуг к ВВП (в процентах)                                                 (данные за 2019г. предварительные)</vt:lpstr>
      <vt:lpstr>Основные показатели транспортных услуг  за январь-август 2021г.</vt:lpstr>
      <vt:lpstr>       Оборот оптовой и розничной торговли, ремонта автомобилей и мотоциклов в январе-августе </vt:lpstr>
      <vt:lpstr>Объем услуг, предоставленных гостиницами и ресторанами  в январе-августе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объемах рыночных услуг Кыргызской Республики  по итогам 2019г.</dc:title>
  <dc:creator>Mambetalieva</dc:creator>
  <cp:lastModifiedBy>Венера Мамбеталиева</cp:lastModifiedBy>
  <cp:revision>67</cp:revision>
  <cp:lastPrinted>2021-09-10T10:51:25Z</cp:lastPrinted>
  <dcterms:created xsi:type="dcterms:W3CDTF">2020-03-09T04:36:15Z</dcterms:created>
  <dcterms:modified xsi:type="dcterms:W3CDTF">2021-09-15T04:24:59Z</dcterms:modified>
</cp:coreProperties>
</file>