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6"/>
  </p:notesMasterIdLst>
  <p:sldIdLst>
    <p:sldId id="256" r:id="rId3"/>
    <p:sldId id="273" r:id="rId4"/>
    <p:sldId id="274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539" autoAdjust="0"/>
  </p:normalViewPr>
  <p:slideViewPr>
    <p:cSldViewPr snapToGrid="0">
      <p:cViewPr varScale="1">
        <p:scale>
          <a:sx n="60" d="100"/>
          <a:sy n="60" d="100"/>
        </p:scale>
        <p:origin x="72" y="10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3212663454922E-2"/>
          <c:y val="0.19373601789709172"/>
          <c:w val="0.8730011837577426"/>
          <c:h val="0.683221476510067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1A-48BB-82B6-B146E25DDC71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1A-48BB-82B6-B146E25DDC71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1A-48BB-82B6-B146E25DDC71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1A-48BB-82B6-B146E25DDC71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F1A-48BB-82B6-B146E25DDC71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F1A-48BB-82B6-B146E25DDC71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F1A-48BB-82B6-B146E25DDC71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F1A-48BB-82B6-B146E25DDC71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F1A-48BB-82B6-B146E25DDC71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F1A-48BB-82B6-B146E25DDC71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F1A-48BB-82B6-B146E25DDC71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F1A-48BB-82B6-B146E25DDC71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CF1A-48BB-82B6-B146E25DDC71}"/>
              </c:ext>
            </c:extLst>
          </c:dPt>
          <c:dLbls>
            <c:dLbl>
              <c:idx val="0"/>
              <c:layout>
                <c:manualLayout>
                  <c:x val="0"/>
                  <c:y val="-2.6845637583892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1A-48BB-82B6-B146E25DDC71}"/>
                </c:ext>
              </c:extLst>
            </c:dLbl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1A-48BB-82B6-B146E25DDC71}"/>
                </c:ext>
              </c:extLst>
            </c:dLbl>
            <c:dLbl>
              <c:idx val="2"/>
              <c:layout>
                <c:manualLayout>
                  <c:x val="1.3975829318651066E-2"/>
                  <c:y val="-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1A-48BB-82B6-B146E25DDC71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1A-48BB-82B6-B146E25DDC71}"/>
                </c:ext>
              </c:extLst>
            </c:dLbl>
            <c:dLbl>
              <c:idx val="4"/>
              <c:layout>
                <c:manualLayout>
                  <c:x val="2.7840235629231816E-3"/>
                  <c:y val="4.4742729306486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1A-48BB-82B6-B146E25DDC71}"/>
                </c:ext>
              </c:extLst>
            </c:dLbl>
            <c:dLbl>
              <c:idx val="5"/>
              <c:layout>
                <c:manualLayout>
                  <c:x val="-2.7841025303322825E-3"/>
                  <c:y val="-9.5629657031126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F1A-48BB-82B6-B146E25DDC71}"/>
                </c:ext>
              </c:extLst>
            </c:dLbl>
            <c:dLbl>
              <c:idx val="6"/>
              <c:layout>
                <c:manualLayout>
                  <c:x val="1.7444251443184729E-5"/>
                  <c:y val="-2.15522556324754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F1A-48BB-82B6-B146E25DDC71}"/>
                </c:ext>
              </c:extLst>
            </c:dLbl>
            <c:dLbl>
              <c:idx val="7"/>
              <c:layout>
                <c:manualLayout>
                  <c:x val="5.5516330217935395E-3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F1A-48BB-82B6-B146E25DDC71}"/>
                </c:ext>
              </c:extLst>
            </c:dLbl>
            <c:dLbl>
              <c:idx val="8"/>
              <c:layout>
                <c:manualLayout>
                  <c:x val="-2.7871552743348399E-3"/>
                  <c:y val="1.89212422272718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F1A-48BB-82B6-B146E25DDC71}"/>
                </c:ext>
              </c:extLst>
            </c:dLbl>
            <c:dLbl>
              <c:idx val="9"/>
              <c:layout>
                <c:manualLayout>
                  <c:x val="5.5516330217935395E-3"/>
                  <c:y val="-4.4742729306487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F1A-48BB-82B6-B146E25DDC71}"/>
                </c:ext>
              </c:extLst>
            </c:dLbl>
            <c:dLbl>
              <c:idx val="10"/>
              <c:layout>
                <c:manualLayout>
                  <c:x val="0"/>
                  <c:y val="1.26037097711779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F1A-48BB-82B6-B146E25DDC71}"/>
                </c:ext>
              </c:extLst>
            </c:dLbl>
            <c:dLbl>
              <c:idx val="11"/>
              <c:layout>
                <c:manualLayout>
                  <c:x val="2.7873733274777781E-3"/>
                  <c:y val="-1.28076943402208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F1A-48BB-82B6-B146E25DDC71}"/>
                </c:ext>
              </c:extLst>
            </c:dLbl>
            <c:dLbl>
              <c:idx val="12"/>
              <c:layout>
                <c:manualLayout>
                  <c:x val="-1.0199577161117637E-16"/>
                  <c:y val="-1.383149253994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F1A-48BB-82B6-B146E25DDC71}"/>
                </c:ext>
              </c:extLst>
            </c:dLbl>
            <c:dLbl>
              <c:idx val="13"/>
              <c:layout>
                <c:manualLayout>
                  <c:x val="-1.0164618235399109E-16"/>
                  <c:y val="1.34228187919463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F1A-48BB-82B6-B146E25DDC71}"/>
                </c:ext>
              </c:extLst>
            </c:dLbl>
            <c:dLbl>
              <c:idx val="14"/>
              <c:layout>
                <c:manualLayout>
                  <c:x val="-1.0199577161117637E-16"/>
                  <c:y val="-1.7896739417639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F1A-48BB-82B6-B146E25DDC71}"/>
                </c:ext>
              </c:extLst>
            </c:dLbl>
            <c:dLbl>
              <c:idx val="15"/>
              <c:layout>
                <c:manualLayout>
                  <c:x val="-2.781734996591827E-3"/>
                  <c:y val="-2.68449329739822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CF1A-48BB-82B6-B146E25DDC71}"/>
                </c:ext>
              </c:extLst>
            </c:dLbl>
            <c:dLbl>
              <c:idx val="16"/>
              <c:layout>
                <c:manualLayout>
                  <c:x val="8.3451656212982939E-3"/>
                  <c:y val="-4.471806795962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F1A-48BB-82B6-B146E25DDC71}"/>
                </c:ext>
              </c:extLst>
            </c:dLbl>
            <c:dLbl>
              <c:idx val="17"/>
              <c:layout>
                <c:manualLayout>
                  <c:x val="2.7720974895169186E-3"/>
                  <c:y val="1.7470098116930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CF1A-48BB-82B6-B146E25DDC71}"/>
                </c:ext>
              </c:extLst>
            </c:dLbl>
            <c:dLbl>
              <c:idx val="18"/>
              <c:layout>
                <c:manualLayout>
                  <c:x val="-9.6375070749083256E-6"/>
                  <c:y val="-3.5793126530324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CF1A-48BB-82B6-B146E25DDC71}"/>
                </c:ext>
              </c:extLst>
            </c:dLbl>
            <c:dLbl>
              <c:idx val="19"/>
              <c:layout>
                <c:manualLayout>
                  <c:x val="2.781734996591827E-3"/>
                  <c:y val="8.95101199598380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CF1A-48BB-82B6-B146E25DDC71}"/>
                </c:ext>
              </c:extLst>
            </c:dLbl>
            <c:dLbl>
              <c:idx val="20"/>
              <c:layout>
                <c:manualLayout>
                  <c:x val="-1.0199577161117637E-16"/>
                  <c:y val="-5.3687752118233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CF1A-48BB-82B6-B146E25DDC71}"/>
                </c:ext>
              </c:extLst>
            </c:dLbl>
            <c:dLbl>
              <c:idx val="21"/>
              <c:layout>
                <c:manualLayout>
                  <c:x val="-1.0205919121015601E-16"/>
                  <c:y val="3.5230495516919443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CF1A-48BB-82B6-B146E25DDC71}"/>
                </c:ext>
              </c:extLst>
            </c:dLbl>
            <c:dLbl>
              <c:idx val="22"/>
              <c:layout>
                <c:manualLayout>
                  <c:x val="-1.0205919121015601E-16"/>
                  <c:y val="-4.4742729306487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CF1A-48BB-82B6-B146E25DDC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(импорт)'!$B$2:$B$24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(импорт)'!$C$2:$C$24</c:f>
              <c:numCache>
                <c:formatCode>0.0</c:formatCode>
                <c:ptCount val="23"/>
                <c:pt idx="0">
                  <c:v>138.36245432249117</c:v>
                </c:pt>
                <c:pt idx="1">
                  <c:v>137.43246997338787</c:v>
                </c:pt>
                <c:pt idx="2">
                  <c:v>139.0536834708885</c:v>
                </c:pt>
                <c:pt idx="3">
                  <c:v>130.28947757832725</c:v>
                </c:pt>
                <c:pt idx="4">
                  <c:v>124.52767111244485</c:v>
                </c:pt>
                <c:pt idx="5">
                  <c:v>117.05677089788024</c:v>
                </c:pt>
                <c:pt idx="6">
                  <c:v>111.35166984796001</c:v>
                </c:pt>
                <c:pt idx="7">
                  <c:v>109.38904569050985</c:v>
                </c:pt>
                <c:pt idx="8">
                  <c:v>105.06881496817917</c:v>
                </c:pt>
                <c:pt idx="9">
                  <c:v>102.89053313079329</c:v>
                </c:pt>
                <c:pt idx="10">
                  <c:v>100.78372309760051</c:v>
                </c:pt>
                <c:pt idx="11">
                  <c:v>99.771167362972065</c:v>
                </c:pt>
                <c:pt idx="12">
                  <c:v>85.78437970318457</c:v>
                </c:pt>
                <c:pt idx="13">
                  <c:v>87.519032794062383</c:v>
                </c:pt>
                <c:pt idx="14">
                  <c:v>86.69620175921537</c:v>
                </c:pt>
                <c:pt idx="15">
                  <c:v>92.001416799988831</c:v>
                </c:pt>
                <c:pt idx="16">
                  <c:v>94.014531849130861</c:v>
                </c:pt>
                <c:pt idx="17">
                  <c:v>96.002098388705363</c:v>
                </c:pt>
                <c:pt idx="18">
                  <c:v>97.314639165731876</c:v>
                </c:pt>
                <c:pt idx="19">
                  <c:v>96.94425968395359</c:v>
                </c:pt>
                <c:pt idx="20">
                  <c:v>99.092341763010765</c:v>
                </c:pt>
                <c:pt idx="21">
                  <c:v>100.42061339247009</c:v>
                </c:pt>
                <c:pt idx="22">
                  <c:v>100.52180964731872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CF1A-48BB-82B6-B146E25DDC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2528"/>
        <c:axId val="561557824"/>
      </c:barChart>
      <c:catAx>
        <c:axId val="5615625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28829054149166367"/>
              <c:y val="0.92305935780717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824"/>
        <c:crossesAt val="100"/>
        <c:auto val="1"/>
        <c:lblAlgn val="ctr"/>
        <c:lblOffset val="100"/>
        <c:noMultiLvlLbl val="0"/>
      </c:catAx>
      <c:valAx>
        <c:axId val="561557824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78953594700885E-2"/>
          <c:y val="0.18031319910514543"/>
          <c:w val="0.89324160787038398"/>
          <c:h val="0.7055928411633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4E-4B17-99AD-3CAFDAC59D89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4E-4B17-99AD-3CAFDAC59D89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4E-4B17-99AD-3CAFDAC59D89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34E-4B17-99AD-3CAFDAC59D89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34E-4B17-99AD-3CAFDAC59D89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34E-4B17-99AD-3CAFDAC59D89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34E-4B17-99AD-3CAFDAC59D89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34E-4B17-99AD-3CAFDAC59D89}"/>
              </c:ext>
            </c:extLst>
          </c:dPt>
          <c:dPt>
            <c:idx val="2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34E-4B17-99AD-3CAFDAC59D89}"/>
              </c:ext>
            </c:extLst>
          </c:dPt>
          <c:dPt>
            <c:idx val="2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34E-4B17-99AD-3CAFDAC59D89}"/>
              </c:ext>
            </c:extLst>
          </c:dPt>
          <c:dPt>
            <c:idx val="2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34E-4B17-99AD-3CAFDAC59D89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34E-4B17-99AD-3CAFDAC59D89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34E-4B17-99AD-3CAFDAC59D89}"/>
                </c:ext>
              </c:extLst>
            </c:dLbl>
            <c:dLbl>
              <c:idx val="4"/>
              <c:layout>
                <c:manualLayout>
                  <c:x val="-2.5462668816039986E-17"/>
                  <c:y val="-3.1941376455459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34E-4B17-99AD-3CAFDAC59D89}"/>
                </c:ext>
              </c:extLst>
            </c:dLbl>
            <c:dLbl>
              <c:idx val="5"/>
              <c:layout>
                <c:manualLayout>
                  <c:x val="-2.7777777777777779E-3"/>
                  <c:y val="-2.1749898712325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34E-4B17-99AD-3CAFDAC59D89}"/>
                </c:ext>
              </c:extLst>
            </c:dLbl>
            <c:dLbl>
              <c:idx val="6"/>
              <c:layout>
                <c:manualLayout>
                  <c:x val="-3.2152230971128609E-5"/>
                  <c:y val="3.5420740192709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34E-4B17-99AD-3CAFDAC59D89}"/>
                </c:ext>
              </c:extLst>
            </c:dLbl>
            <c:dLbl>
              <c:idx val="7"/>
              <c:layout>
                <c:manualLayout>
                  <c:x val="-2.7777777777777779E-3"/>
                  <c:y val="-2.6224171642974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34E-4B17-99AD-3CAFDAC59D89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34E-4B17-99AD-3CAFDAC59D89}"/>
                </c:ext>
              </c:extLst>
            </c:dLbl>
            <c:dLbl>
              <c:idx val="9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34E-4B17-99AD-3CAFDAC59D89}"/>
                </c:ext>
              </c:extLst>
            </c:dLbl>
            <c:dLbl>
              <c:idx val="10"/>
              <c:layout>
                <c:manualLayout>
                  <c:x val="2.7617671395377412E-3"/>
                  <c:y val="-1.34228187919463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D34E-4B17-99AD-3CAFDAC59D89}"/>
                </c:ext>
              </c:extLst>
            </c:dLbl>
            <c:dLbl>
              <c:idx val="11"/>
              <c:layout>
                <c:manualLayout>
                  <c:x val="8.2853014186132241E-3"/>
                  <c:y val="1.4044284732864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D34E-4B17-99AD-3CAFDAC59D89}"/>
                </c:ext>
              </c:extLst>
            </c:dLbl>
            <c:dLbl>
              <c:idx val="12"/>
              <c:layout>
                <c:manualLayout>
                  <c:x val="2.7776821451854787E-3"/>
                  <c:y val="3.85351159964081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4E-4B17-99AD-3CAFDAC59D89}"/>
                </c:ext>
              </c:extLst>
            </c:dLbl>
            <c:dLbl>
              <c:idx val="13"/>
              <c:layout>
                <c:manualLayout>
                  <c:x val="0"/>
                  <c:y val="-4.47413200866669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4E-4B17-99AD-3CAFDAC59D89}"/>
                </c:ext>
              </c:extLst>
            </c:dLbl>
            <c:dLbl>
              <c:idx val="14"/>
              <c:layout>
                <c:manualLayout>
                  <c:x val="-1.0185067526415994E-16"/>
                  <c:y val="1.0569148655075835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4E-4B17-99AD-3CAFDAC59D89}"/>
                </c:ext>
              </c:extLst>
            </c:dLbl>
            <c:dLbl>
              <c:idx val="15"/>
              <c:layout>
                <c:manualLayout>
                  <c:x val="0"/>
                  <c:y val="-3.13188535996758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34E-4B17-99AD-3CAFDAC59D89}"/>
                </c:ext>
              </c:extLst>
            </c:dLbl>
            <c:dLbl>
              <c:idx val="16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34E-4B17-99AD-3CAFDAC59D89}"/>
                </c:ext>
              </c:extLst>
            </c:dLbl>
            <c:dLbl>
              <c:idx val="17"/>
              <c:layout>
                <c:manualLayout>
                  <c:x val="2.7618110236221492E-3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34E-4B17-99AD-3CAFDAC59D89}"/>
                </c:ext>
              </c:extLst>
            </c:dLbl>
            <c:dLbl>
              <c:idx val="19"/>
              <c:layout>
                <c:manualLayout>
                  <c:x val="0"/>
                  <c:y val="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34E-4B17-99AD-3CAFDAC59D89}"/>
                </c:ext>
              </c:extLst>
            </c:dLbl>
            <c:dLbl>
              <c:idx val="20"/>
              <c:layout>
                <c:manualLayout>
                  <c:x val="2.7777777777777779E-3"/>
                  <c:y val="-8.94784125138720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34E-4B17-99AD-3CAFDAC59D89}"/>
                </c:ext>
              </c:extLst>
            </c:dLbl>
            <c:dLbl>
              <c:idx val="21"/>
              <c:layout>
                <c:manualLayout>
                  <c:x val="-2.0370135052831988E-16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34E-4B17-99AD-3CAFDAC59D89}"/>
                </c:ext>
              </c:extLst>
            </c:dLbl>
            <c:dLbl>
              <c:idx val="22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34E-4B17-99AD-3CAFDAC59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(экспорт)'!$B$2:$B$24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(экспорт)'!$C$2:$C$24</c:f>
              <c:numCache>
                <c:formatCode>0.0</c:formatCode>
                <c:ptCount val="23"/>
                <c:pt idx="0">
                  <c:v>154.84609383075284</c:v>
                </c:pt>
                <c:pt idx="1">
                  <c:v>134.10307948852378</c:v>
                </c:pt>
                <c:pt idx="2">
                  <c:v>124.63142346849405</c:v>
                </c:pt>
                <c:pt idx="3">
                  <c:v>130.45820518212872</c:v>
                </c:pt>
                <c:pt idx="4">
                  <c:v>113.67131966722468</c:v>
                </c:pt>
                <c:pt idx="5">
                  <c:v>107.10488690431667</c:v>
                </c:pt>
                <c:pt idx="6">
                  <c:v>103.68413903673476</c:v>
                </c:pt>
                <c:pt idx="7">
                  <c:v>119.06480236739473</c:v>
                </c:pt>
                <c:pt idx="8">
                  <c:v>133.67388686145929</c:v>
                </c:pt>
                <c:pt idx="9">
                  <c:v>156.33699111769732</c:v>
                </c:pt>
                <c:pt idx="10">
                  <c:v>160.65892723978752</c:v>
                </c:pt>
                <c:pt idx="11">
                  <c:v>151.9043445194998</c:v>
                </c:pt>
                <c:pt idx="12">
                  <c:v>82.506807265639353</c:v>
                </c:pt>
                <c:pt idx="13">
                  <c:v>98.071181996226841</c:v>
                </c:pt>
                <c:pt idx="14">
                  <c:v>96.955108387930679</c:v>
                </c:pt>
                <c:pt idx="15">
                  <c:v>95.819346866464613</c:v>
                </c:pt>
                <c:pt idx="16">
                  <c:v>81.132873446381268</c:v>
                </c:pt>
                <c:pt idx="17">
                  <c:v>81.266663235387185</c:v>
                </c:pt>
                <c:pt idx="18">
                  <c:v>90.973582943013625</c:v>
                </c:pt>
                <c:pt idx="19">
                  <c:v>80.126124210427051</c:v>
                </c:pt>
                <c:pt idx="20">
                  <c:v>75.906399625802251</c:v>
                </c:pt>
                <c:pt idx="21">
                  <c:v>62.373450584832277</c:v>
                </c:pt>
                <c:pt idx="22">
                  <c:v>56.451873184406431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D34E-4B17-99AD-3CAFDAC59D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376"/>
        <c:axId val="565103904"/>
      </c:barChart>
      <c:catAx>
        <c:axId val="565100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7939919000534396"/>
              <c:y val="0.922989659849565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3904"/>
        <c:crossesAt val="100"/>
        <c:auto val="1"/>
        <c:lblAlgn val="ctr"/>
        <c:lblOffset val="100"/>
        <c:noMultiLvlLbl val="0"/>
      </c:catAx>
      <c:valAx>
        <c:axId val="565103904"/>
        <c:scaling>
          <c:orientation val="minMax"/>
          <c:min val="5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596388945677798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8A-49BD-AAAD-FED68C8C7A58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8A-49BD-AAAD-FED68C8C7A58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8A-49BD-AAAD-FED68C8C7A58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8A-49BD-AAAD-FED68C8C7A58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F8A-49BD-AAAD-FED68C8C7A58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F8A-49BD-AAAD-FED68C8C7A58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F8A-49BD-AAAD-FED68C8C7A58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F8A-49BD-AAAD-FED68C8C7A58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F8A-49BD-AAAD-FED68C8C7A58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F8A-49BD-AAAD-FED68C8C7A58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F8A-49BD-AAAD-FED68C8C7A58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F8A-49BD-AAAD-FED68C8C7A58}"/>
              </c:ext>
            </c:extLst>
          </c:dPt>
          <c:dLbls>
            <c:dLbl>
              <c:idx val="0"/>
              <c:layout>
                <c:manualLayout>
                  <c:x val="-2.3673015218097097E-4"/>
                  <c:y val="-4.51193834664385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8A-49BD-AAAD-FED68C8C7A58}"/>
                </c:ext>
              </c:extLst>
            </c:dLbl>
            <c:dLbl>
              <c:idx val="1"/>
              <c:layout>
                <c:manualLayout>
                  <c:x val="-5.3306257671956224E-3"/>
                  <c:y val="2.19613350550652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8A-49BD-AAAD-FED68C8C7A58}"/>
                </c:ext>
              </c:extLst>
            </c:dLbl>
            <c:dLbl>
              <c:idx val="2"/>
              <c:layout>
                <c:manualLayout>
                  <c:x val="-7.9959386507934341E-3"/>
                  <c:y val="-1.30569240765567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8A-49BD-AAAD-FED68C8C7A58}"/>
                </c:ext>
              </c:extLst>
            </c:dLbl>
            <c:dLbl>
              <c:idx val="3"/>
              <c:layout>
                <c:manualLayout>
                  <c:x val="0"/>
                  <c:y val="8.78068698120487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8A-49BD-AAAD-FED68C8C7A58}"/>
                </c:ext>
              </c:extLst>
            </c:dLbl>
            <c:dLbl>
              <c:idx val="4"/>
              <c:layout>
                <c:manualLayout>
                  <c:x val="0"/>
                  <c:y val="-1.03262791673177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8A-49BD-AAAD-FED68C8C7A58}"/>
                </c:ext>
              </c:extLst>
            </c:dLbl>
            <c:dLbl>
              <c:idx val="5"/>
              <c:layout>
                <c:manualLayout>
                  <c:x val="0"/>
                  <c:y val="-1.95853861148351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F8A-49BD-AAAD-FED68C8C7A58}"/>
                </c:ext>
              </c:extLst>
            </c:dLbl>
            <c:dLbl>
              <c:idx val="6"/>
              <c:layout>
                <c:manualLayout>
                  <c:x val="2.7776782507399713E-3"/>
                  <c:y val="8.703630986518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F8A-49BD-AAAD-FED68C8C7A58}"/>
                </c:ext>
              </c:extLst>
            </c:dLbl>
            <c:dLbl>
              <c:idx val="7"/>
              <c:layout>
                <c:manualLayout>
                  <c:x val="-2.7840976940006743E-3"/>
                  <c:y val="-5.19927744832748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F8A-49BD-AAAD-FED68C8C7A58}"/>
                </c:ext>
              </c:extLst>
            </c:dLbl>
            <c:dLbl>
              <c:idx val="8"/>
              <c:layout>
                <c:manualLayout>
                  <c:x val="0"/>
                  <c:y val="1.53049203937253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F8A-49BD-AAAD-FED68C8C7A58}"/>
                </c:ext>
              </c:extLst>
            </c:dLbl>
            <c:dLbl>
              <c:idx val="9"/>
              <c:layout>
                <c:manualLayout>
                  <c:x val="-2.7778016793150104E-3"/>
                  <c:y val="-5.781544294843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F8A-49BD-AAAD-FED68C8C7A58}"/>
                </c:ext>
              </c:extLst>
            </c:dLbl>
            <c:dLbl>
              <c:idx val="11"/>
              <c:layout>
                <c:manualLayout>
                  <c:x val="5.4397566884137032E-3"/>
                  <c:y val="-1.1379057927506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F8A-49BD-AAAD-FED68C8C7A58}"/>
                </c:ext>
              </c:extLst>
            </c:dLbl>
            <c:dLbl>
              <c:idx val="13"/>
              <c:layout>
                <c:manualLayout>
                  <c:x val="-9.7727010114492877E-17"/>
                  <c:y val="-4.9622994168592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F8A-49BD-AAAD-FED68C8C7A58}"/>
                </c:ext>
              </c:extLst>
            </c:dLbl>
            <c:dLbl>
              <c:idx val="14"/>
              <c:layout>
                <c:manualLayout>
                  <c:x val="0"/>
                  <c:y val="-3.7885127855045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F8A-49BD-AAAD-FED68C8C7A58}"/>
                </c:ext>
              </c:extLst>
            </c:dLbl>
            <c:dLbl>
              <c:idx val="15"/>
              <c:layout>
                <c:manualLayout>
                  <c:x val="0"/>
                  <c:y val="3.92374464887737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F8A-49BD-AAAD-FED68C8C7A58}"/>
                </c:ext>
              </c:extLst>
            </c:dLbl>
            <c:dLbl>
              <c:idx val="16"/>
              <c:layout>
                <c:manualLayout>
                  <c:x val="-9.7727010114492877E-17"/>
                  <c:y val="-0.131955125305346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F8A-49BD-AAAD-FED68C8C7A58}"/>
                </c:ext>
              </c:extLst>
            </c:dLbl>
            <c:dLbl>
              <c:idx val="17"/>
              <c:layout>
                <c:manualLayout>
                  <c:x val="-2.7219770157688862E-3"/>
                  <c:y val="-5.7470513969880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CF8A-49BD-AAAD-FED68C8C7A58}"/>
                </c:ext>
              </c:extLst>
            </c:dLbl>
            <c:dLbl>
              <c:idx val="18"/>
              <c:layout>
                <c:manualLayout>
                  <c:x val="2.6418077621046653E-3"/>
                  <c:y val="-1.56616262141911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F8A-49BD-AAAD-FED68C8C7A58}"/>
                </c:ext>
              </c:extLst>
            </c:dLbl>
            <c:dLbl>
              <c:idx val="19"/>
              <c:layout>
                <c:manualLayout>
                  <c:x val="9.7727010114492877E-17"/>
                  <c:y val="1.43759818395663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CF8A-49BD-AAAD-FED68C8C7A58}"/>
                </c:ext>
              </c:extLst>
            </c:dLbl>
            <c:dLbl>
              <c:idx val="20"/>
              <c:layout>
                <c:manualLayout>
                  <c:x val="2.6577312294074479E-3"/>
                  <c:y val="-3.13899571910190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CF8A-49BD-AAAD-FED68C8C7A58}"/>
                </c:ext>
              </c:extLst>
            </c:dLbl>
            <c:dLbl>
              <c:idx val="21"/>
              <c:layout>
                <c:manualLayout>
                  <c:x val="5.3306257671956224E-3"/>
                  <c:y val="-6.27133316335342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CF8A-49BD-AAAD-FED68C8C7A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(импорт)'!$B$31:$B$53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I-XII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(импорт)'!$C$31:$C$53</c:f>
              <c:numCache>
                <c:formatCode>0.0</c:formatCode>
                <c:ptCount val="23"/>
                <c:pt idx="0">
                  <c:v>120.26966977782172</c:v>
                </c:pt>
                <c:pt idx="1">
                  <c:v>119.21311830557882</c:v>
                </c:pt>
                <c:pt idx="2">
                  <c:v>121.80313650581405</c:v>
                </c:pt>
                <c:pt idx="3">
                  <c:v>126.5989256331646</c:v>
                </c:pt>
                <c:pt idx="4">
                  <c:v>120.57035146123771</c:v>
                </c:pt>
                <c:pt idx="5">
                  <c:v>115.73641935867325</c:v>
                </c:pt>
                <c:pt idx="6">
                  <c:v>113.97810282747814</c:v>
                </c:pt>
                <c:pt idx="7">
                  <c:v>114.33594105859954</c:v>
                </c:pt>
                <c:pt idx="8">
                  <c:v>114.63824881499205</c:v>
                </c:pt>
                <c:pt idx="9">
                  <c:v>113.98140231577199</c:v>
                </c:pt>
                <c:pt idx="10">
                  <c:v>112.72934517783051</c:v>
                </c:pt>
                <c:pt idx="11">
                  <c:v>115.75309483234764</c:v>
                </c:pt>
                <c:pt idx="12">
                  <c:v>110.91470990800683</c:v>
                </c:pt>
                <c:pt idx="13">
                  <c:v>123.42080573682495</c:v>
                </c:pt>
                <c:pt idx="14">
                  <c:v>120.42799003750923</c:v>
                </c:pt>
                <c:pt idx="15">
                  <c:v>119.35947902537049</c:v>
                </c:pt>
                <c:pt idx="16">
                  <c:v>121.63065778070379</c:v>
                </c:pt>
                <c:pt idx="17">
                  <c:v>121.79381330565636</c:v>
                </c:pt>
                <c:pt idx="18">
                  <c:v>120.42487507784172</c:v>
                </c:pt>
                <c:pt idx="19">
                  <c:v>118.27150573211152</c:v>
                </c:pt>
                <c:pt idx="20">
                  <c:v>118.71074776038697</c:v>
                </c:pt>
                <c:pt idx="21">
                  <c:v>121.52863202111186</c:v>
                </c:pt>
                <c:pt idx="22">
                  <c:v>117.74488410282898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CF8A-49BD-AAAD-FED68C8C7A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0568"/>
        <c:axId val="561557040"/>
      </c:barChart>
      <c:catAx>
        <c:axId val="561560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0233137641492606"/>
              <c:y val="0.859835092035561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040"/>
        <c:crossesAt val="100"/>
        <c:auto val="1"/>
        <c:lblAlgn val="ctr"/>
        <c:lblOffset val="100"/>
        <c:noMultiLvlLbl val="0"/>
      </c:catAx>
      <c:valAx>
        <c:axId val="561557040"/>
        <c:scaling>
          <c:orientation val="minMax"/>
          <c:max val="130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0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2432884716021601"/>
          <c:w val="0.87387270341207346"/>
          <c:h val="0.657615344360590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A0-4BEF-B374-5DF0F677B125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A0-4BEF-B374-5DF0F677B125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A0-4BEF-B374-5DF0F677B125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9A0-4BEF-B374-5DF0F677B125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9A0-4BEF-B374-5DF0F677B125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9A0-4BEF-B374-5DF0F677B125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9A0-4BEF-B374-5DF0F677B125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9A0-4BEF-B374-5DF0F677B125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9A0-4BEF-B374-5DF0F677B125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9A0-4BEF-B374-5DF0F677B125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9A0-4BEF-B374-5DF0F677B125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9A0-4BEF-B374-5DF0F677B125}"/>
              </c:ext>
            </c:extLst>
          </c:dPt>
          <c:dLbls>
            <c:dLbl>
              <c:idx val="0"/>
              <c:layout>
                <c:manualLayout>
                  <c:x val="-1.2667081937065816E-17"/>
                  <c:y val="-1.04551283648693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A0-4BEF-B374-5DF0F677B125}"/>
                </c:ext>
              </c:extLst>
            </c:dLbl>
            <c:dLbl>
              <c:idx val="2"/>
              <c:layout>
                <c:manualLayout>
                  <c:x val="2.0238549387802072E-5"/>
                  <c:y val="1.13161975705273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A0-4BEF-B374-5DF0F677B125}"/>
                </c:ext>
              </c:extLst>
            </c:dLbl>
            <c:dLbl>
              <c:idx val="3"/>
              <c:layout>
                <c:manualLayout>
                  <c:x val="8.2912766846906065E-3"/>
                  <c:y val="-4.05296764089657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A0-4BEF-B374-5DF0F677B125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A0-4BEF-B374-5DF0F677B125}"/>
                </c:ext>
              </c:extLst>
            </c:dLbl>
            <c:dLbl>
              <c:idx val="5"/>
              <c:layout>
                <c:manualLayout>
                  <c:x val="8.3613499417108019E-3"/>
                  <c:y val="-2.31472731211075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A0-4BEF-B374-5DF0F677B125}"/>
                </c:ext>
              </c:extLst>
            </c:dLbl>
            <c:dLbl>
              <c:idx val="6"/>
              <c:layout>
                <c:manualLayout>
                  <c:x val="5.5555555555555558E-3"/>
                  <c:y val="1.388961796442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9A0-4BEF-B374-5DF0F677B125}"/>
                </c:ext>
              </c:extLst>
            </c:dLbl>
            <c:dLbl>
              <c:idx val="7"/>
              <c:layout>
                <c:manualLayout>
                  <c:x val="-5.5680471258464145E-3"/>
                  <c:y val="1.41996512180943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9A0-4BEF-B374-5DF0F677B125}"/>
                </c:ext>
              </c:extLst>
            </c:dLbl>
            <c:dLbl>
              <c:idx val="8"/>
              <c:layout>
                <c:manualLayout>
                  <c:x val="-2.5235494856131846E-3"/>
                  <c:y val="-5.45841811090890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9A0-4BEF-B374-5DF0F677B125}"/>
                </c:ext>
              </c:extLst>
            </c:dLbl>
            <c:dLbl>
              <c:idx val="9"/>
              <c:layout>
                <c:manualLayout>
                  <c:x val="-9.2529078902001481E-17"/>
                  <c:y val="-1.4279881616158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9A0-4BEF-B374-5DF0F677B125}"/>
                </c:ext>
              </c:extLst>
            </c:dLbl>
            <c:dLbl>
              <c:idx val="10"/>
              <c:layout>
                <c:manualLayout>
                  <c:x val="-1.0133665549652653E-16"/>
                  <c:y val="-1.57837129104795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9A0-4BEF-B374-5DF0F677B125}"/>
                </c:ext>
              </c:extLst>
            </c:dLbl>
            <c:dLbl>
              <c:idx val="11"/>
              <c:layout>
                <c:manualLayout>
                  <c:x val="1.1055035579587442E-2"/>
                  <c:y val="1.8291778245926118E-2"/>
                </c:manualLayout>
              </c:layout>
              <c:tx>
                <c:rich>
                  <a:bodyPr/>
                  <a:lstStyle/>
                  <a:p>
                    <a:fld id="{0FA5C6D5-9E96-42A2-8083-30D371F8E335}" type="VALUE">
                      <a:rPr lang="en-US"/>
                      <a:pPr/>
                      <a:t>[ЗНАЧЕНИЕ]</a:t>
                    </a:fld>
                    <a:r>
                      <a:rPr lang="en-US"/>
                      <a:t>,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19A0-4BEF-B374-5DF0F677B125}"/>
                </c:ext>
              </c:extLst>
            </c:dLbl>
            <c:dLbl>
              <c:idx val="14"/>
              <c:layout>
                <c:manualLayout>
                  <c:x val="0"/>
                  <c:y val="4.8692965187270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9A0-4BEF-B374-5DF0F677B125}"/>
                </c:ext>
              </c:extLst>
            </c:dLbl>
            <c:dLbl>
              <c:idx val="15"/>
              <c:layout>
                <c:manualLayout>
                  <c:x val="2.7879423032047507E-3"/>
                  <c:y val="-1.46063560402317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9A0-4BEF-B374-5DF0F677B125}"/>
                </c:ext>
              </c:extLst>
            </c:dLbl>
            <c:dLbl>
              <c:idx val="16"/>
              <c:layout>
                <c:manualLayout>
                  <c:x val="-7.8162474461480509E-3"/>
                  <c:y val="-4.14977162057959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9A0-4BEF-B374-5DF0F677B125}"/>
                </c:ext>
              </c:extLst>
            </c:dLbl>
            <c:dLbl>
              <c:idx val="17"/>
              <c:layout>
                <c:manualLayout>
                  <c:x val="0"/>
                  <c:y val="1.9476419316933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B-19A0-4BEF-B374-5DF0F677B125}"/>
                </c:ext>
              </c:extLst>
            </c:dLbl>
            <c:dLbl>
              <c:idx val="18"/>
              <c:layout>
                <c:manualLayout>
                  <c:x val="-2.2833155227701659E-3"/>
                  <c:y val="-4.53232287170794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9A0-4BEF-B374-5DF0F677B125}"/>
                </c:ext>
              </c:extLst>
            </c:dLbl>
            <c:dLbl>
              <c:idx val="19"/>
              <c:layout>
                <c:manualLayout>
                  <c:x val="-2.0370135052831988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9A0-4BEF-B374-5DF0F677B125}"/>
                </c:ext>
              </c:extLst>
            </c:dLbl>
            <c:dLbl>
              <c:idx val="20"/>
              <c:layout>
                <c:manualLayout>
                  <c:x val="0"/>
                  <c:y val="1.94768026959210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19A0-4BEF-B374-5DF0F677B125}"/>
                </c:ext>
              </c:extLst>
            </c:dLbl>
            <c:dLbl>
              <c:idx val="21"/>
              <c:layout>
                <c:manualLayout>
                  <c:x val="0"/>
                  <c:y val="-5.50621282968921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19A0-4BEF-B374-5DF0F677B125}"/>
                </c:ext>
              </c:extLst>
            </c:dLbl>
            <c:dLbl>
              <c:idx val="22"/>
              <c:layout>
                <c:manualLayout>
                  <c:x val="-1.0222337022441163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19A0-4BEF-B374-5DF0F677B1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(экспорт)'!$B$33:$B$55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(экспорт)'!$C$33:$C$55</c:f>
              <c:numCache>
                <c:formatCode>0.0</c:formatCode>
                <c:ptCount val="23"/>
                <c:pt idx="0">
                  <c:v>77.495092708396811</c:v>
                </c:pt>
                <c:pt idx="1">
                  <c:v>83.458993590227479</c:v>
                </c:pt>
                <c:pt idx="2">
                  <c:v>100.27544573516795</c:v>
                </c:pt>
                <c:pt idx="3">
                  <c:v>101.64333041455693</c:v>
                </c:pt>
                <c:pt idx="4">
                  <c:v>93.150706034630389</c:v>
                </c:pt>
                <c:pt idx="5">
                  <c:v>92.821159828452394</c:v>
                </c:pt>
                <c:pt idx="6">
                  <c:v>94.991836275004701</c:v>
                </c:pt>
                <c:pt idx="7">
                  <c:v>120.43926135865703</c:v>
                </c:pt>
                <c:pt idx="8">
                  <c:v>141.49415439095719</c:v>
                </c:pt>
                <c:pt idx="9">
                  <c:v>139.17369984722865</c:v>
                </c:pt>
                <c:pt idx="10">
                  <c:v>132.02759210099481</c:v>
                </c:pt>
                <c:pt idx="11">
                  <c:v>129.32809499435945</c:v>
                </c:pt>
                <c:pt idx="12">
                  <c:v>111.07136436309577</c:v>
                </c:pt>
                <c:pt idx="13">
                  <c:v>128.19435360634083</c:v>
                </c:pt>
                <c:pt idx="14">
                  <c:v>105.88976892307851</c:v>
                </c:pt>
                <c:pt idx="15">
                  <c:v>110.95851733969621</c:v>
                </c:pt>
                <c:pt idx="16">
                  <c:v>89.692027005305803</c:v>
                </c:pt>
                <c:pt idx="17">
                  <c:v>88.418921966369496</c:v>
                </c:pt>
                <c:pt idx="18">
                  <c:v>87.021679725283789</c:v>
                </c:pt>
                <c:pt idx="19">
                  <c:v>72.579785398428996</c:v>
                </c:pt>
                <c:pt idx="20">
                  <c:v>64.126444191264454</c:v>
                </c:pt>
                <c:pt idx="21">
                  <c:v>65.39633078298327</c:v>
                </c:pt>
                <c:pt idx="22">
                  <c:v>65.743540765182956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19A0-4BEF-B374-5DF0F677B1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768"/>
        <c:axId val="565108216"/>
      </c:barChart>
      <c:catAx>
        <c:axId val="56510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2062871815339125"/>
              <c:y val="0.9245682673378354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8216"/>
        <c:crossesAt val="100"/>
        <c:auto val="1"/>
        <c:lblAlgn val="ctr"/>
        <c:lblOffset val="100"/>
        <c:noMultiLvlLbl val="0"/>
      </c:catAx>
      <c:valAx>
        <c:axId val="565108216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00437A"/>
        </a:solidFill>
      </dgm:spPr>
      <dgm:t>
        <a:bodyPr/>
        <a:lstStyle/>
        <a:p>
          <a:r>
            <a:rPr lang="ky-KG" sz="30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51,2%</a:t>
          </a:r>
          <a:endParaRPr lang="x-none" sz="30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 err="1">
              <a:solidFill>
                <a:schemeClr val="bg1"/>
              </a:solidFill>
            </a:rPr>
            <a:t>Кызмат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көрсөтүү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34,4%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Товар </a:t>
          </a:r>
          <a:r>
            <a:rPr lang="ru-RU" b="1" dirty="0" err="1">
              <a:solidFill>
                <a:schemeClr val="bg1"/>
              </a:solidFill>
            </a:rPr>
            <a:t>өндүрүү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14,4%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pPr algn="ctr"/>
          <a:r>
            <a:rPr lang="ru-RU" b="1" dirty="0" err="1">
              <a:solidFill>
                <a:schemeClr val="bg1"/>
              </a:solidFill>
            </a:rPr>
            <a:t>Продуктуларга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>
              <a:solidFill>
                <a:schemeClr val="bg1"/>
              </a:solidFill>
            </a:rPr>
            <a:t>таза салыктар</a:t>
          </a:r>
          <a:endParaRPr lang="x-none" b="1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81,5%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18,5%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/>
      <dgm:spPr>
        <a:noFill/>
      </dgm:spPr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4 933,0 млн. АКШ доллары</a:t>
          </a:r>
          <a:endParaRPr lang="x-none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(64,1%)</a:t>
          </a:r>
          <a:endParaRPr lang="x-none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(33,5%)</a:t>
          </a:r>
          <a:endParaRPr lang="x-none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7441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</a:t>
          </a:r>
          <a:r>
            <a:rPr lang="ru-RU" sz="2400" b="1" dirty="0"/>
            <a:t>8,0</a:t>
          </a:r>
          <a:r>
            <a:rPr lang="ky-KG" sz="2400" b="1" dirty="0"/>
            <a:t>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7,8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111,2%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/>
            <a:t>Тамак-</a:t>
          </a:r>
          <a:r>
            <a:rPr lang="ru-RU" sz="2000" dirty="0" err="1"/>
            <a:t>аш</a:t>
          </a:r>
          <a:r>
            <a:rPr lang="ru-RU" sz="2000" dirty="0"/>
            <a:t> </a:t>
          </a:r>
          <a:r>
            <a:rPr lang="ru-RU" sz="2000" dirty="0" err="1"/>
            <a:t>азыктар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алкоголсуз</a:t>
          </a:r>
          <a:r>
            <a:rPr lang="ru-RU" sz="2000" dirty="0"/>
            <a:t> </a:t>
          </a:r>
          <a:r>
            <a:rPr lang="ru-RU" sz="2000" dirty="0" err="1"/>
            <a:t>суусундуктар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Алкоголдук</a:t>
          </a:r>
          <a:r>
            <a:rPr lang="ru-RU" sz="2000" dirty="0"/>
            <a:t> </a:t>
          </a:r>
          <a:r>
            <a:rPr lang="ru-RU" sz="2000" dirty="0" err="1"/>
            <a:t>ичимдиктер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тамеки</a:t>
          </a:r>
          <a:r>
            <a:rPr lang="ru-RU" sz="2000" dirty="0"/>
            <a:t> </a:t>
          </a:r>
          <a:r>
            <a:rPr lang="ru-RU" sz="2000" dirty="0" err="1"/>
            <a:t>азыктары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Азык-түлүк</a:t>
          </a:r>
          <a:r>
            <a:rPr lang="ru-RU" sz="2000" dirty="0"/>
            <a:t> </a:t>
          </a:r>
          <a:r>
            <a:rPr lang="ru-RU" sz="2000" dirty="0" err="1"/>
            <a:t>эмес</a:t>
          </a:r>
          <a:r>
            <a:rPr lang="ru-RU" sz="2000" dirty="0"/>
            <a:t> </a:t>
          </a:r>
          <a:r>
            <a:rPr lang="ru-RU" sz="2000" dirty="0" err="1"/>
            <a:t>товарлар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Кызмат</a:t>
          </a:r>
          <a:r>
            <a:rPr lang="ru-RU" sz="2000" dirty="0"/>
            <a:t> </a:t>
          </a:r>
          <a:r>
            <a:rPr lang="ru-RU" sz="2000" dirty="0" err="1"/>
            <a:t>көрсөтүү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Кызмат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көрсөтүү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2019" y="1863199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51,2%</a:t>
          </a:r>
          <a:endParaRPr lang="x-none" sz="30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223585" y="1477731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bg1"/>
              </a:solidFill>
            </a:rPr>
            <a:t>Товар </a:t>
          </a:r>
          <a:r>
            <a:rPr lang="ru-RU" sz="1900" b="1" kern="1200" dirty="0" err="1">
              <a:solidFill>
                <a:schemeClr val="bg1"/>
              </a:solidFill>
            </a:rPr>
            <a:t>өндүрүү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2671" y="1863199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34,4%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4024237" y="1477731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Продуктуларга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>
              <a:solidFill>
                <a:schemeClr val="bg1"/>
              </a:solidFill>
            </a:rPr>
            <a:t>таза салыктар</a:t>
          </a:r>
          <a:endParaRPr lang="x-none" sz="1900" b="1" kern="1200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9183323" y="1863199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14,4%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7824888" y="1477731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81,5%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18,5%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3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69291" y="1666299"/>
          <a:ext cx="5139605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4 933,0 млн. АКШ доллары</a:t>
          </a:r>
          <a:endParaRPr lang="x-none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69291" y="1666299"/>
        <a:ext cx="5139605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(64,1%)</a:t>
          </a:r>
          <a:endParaRPr lang="x-none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(33,5%)</a:t>
          </a:r>
          <a:endParaRPr lang="x-none" sz="27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70340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Тамак-</a:t>
          </a:r>
          <a:r>
            <a:rPr lang="ru-RU" sz="2000" kern="1200" dirty="0" err="1"/>
            <a:t>аш</a:t>
          </a:r>
          <a:r>
            <a:rPr lang="ru-RU" sz="2000" kern="1200" dirty="0"/>
            <a:t> </a:t>
          </a:r>
          <a:r>
            <a:rPr lang="ru-RU" sz="2000" kern="1200" dirty="0" err="1"/>
            <a:t>азыктар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алкоголсуз</a:t>
          </a:r>
          <a:r>
            <a:rPr lang="ru-RU" sz="2000" kern="1200" dirty="0"/>
            <a:t> </a:t>
          </a:r>
          <a:r>
            <a:rPr lang="ru-RU" sz="2000" kern="1200" dirty="0" err="1"/>
            <a:t>суусундуктар</a:t>
          </a:r>
          <a:endParaRPr lang="ru-RU" sz="2000" kern="1200" dirty="0"/>
        </a:p>
      </dsp:txBody>
      <dsp:txXfrm>
        <a:off x="0" y="370340"/>
        <a:ext cx="4026815" cy="1107225"/>
      </dsp:txXfrm>
    </dsp:sp>
    <dsp:sp modelId="{BB95F450-7D98-4615-9486-FAA4AD83CF41}">
      <dsp:nvSpPr>
        <dsp:cNvPr id="0" name=""/>
        <dsp:cNvSpPr/>
      </dsp:nvSpPr>
      <dsp:spPr>
        <a:xfrm>
          <a:off x="201340" y="89900"/>
          <a:ext cx="2818770" cy="56088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117280"/>
        <a:ext cx="2764010" cy="506120"/>
      </dsp:txXfrm>
    </dsp:sp>
    <dsp:sp modelId="{A0896C94-F10B-49DE-A036-87A7A3C547C0}">
      <dsp:nvSpPr>
        <dsp:cNvPr id="0" name=""/>
        <dsp:cNvSpPr/>
      </dsp:nvSpPr>
      <dsp:spPr>
        <a:xfrm>
          <a:off x="0" y="1860605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Алкоголдук</a:t>
          </a:r>
          <a:r>
            <a:rPr lang="ru-RU" sz="2000" kern="1200" dirty="0"/>
            <a:t> </a:t>
          </a:r>
          <a:r>
            <a:rPr lang="ru-RU" sz="2000" kern="1200" dirty="0" err="1"/>
            <a:t>ичимдиктер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тамеки</a:t>
          </a:r>
          <a:r>
            <a:rPr lang="ru-RU" sz="2000" kern="1200" dirty="0"/>
            <a:t> </a:t>
          </a:r>
          <a:r>
            <a:rPr lang="ru-RU" sz="2000" kern="1200" dirty="0" err="1"/>
            <a:t>азыктары</a:t>
          </a:r>
          <a:endParaRPr lang="ru-RU" sz="2000" kern="1200" dirty="0"/>
        </a:p>
      </dsp:txBody>
      <dsp:txXfrm>
        <a:off x="0" y="1860605"/>
        <a:ext cx="4026815" cy="1107225"/>
      </dsp:txXfrm>
    </dsp:sp>
    <dsp:sp modelId="{7AE23A51-5396-4D14-8320-C381FE6C64CF}">
      <dsp:nvSpPr>
        <dsp:cNvPr id="0" name=""/>
        <dsp:cNvSpPr/>
      </dsp:nvSpPr>
      <dsp:spPr>
        <a:xfrm>
          <a:off x="201340" y="158016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</a:t>
          </a:r>
          <a:r>
            <a:rPr lang="ru-RU" sz="2400" b="1" kern="1200" dirty="0"/>
            <a:t>8,0</a:t>
          </a:r>
          <a:r>
            <a:rPr lang="ky-KG" sz="2400" b="1" kern="1200" dirty="0"/>
            <a:t>%</a:t>
          </a:r>
          <a:endParaRPr lang="ru-RU" sz="2400" b="1" kern="1200" dirty="0"/>
        </a:p>
      </dsp:txBody>
      <dsp:txXfrm>
        <a:off x="228720" y="1607545"/>
        <a:ext cx="2764010" cy="506120"/>
      </dsp:txXfrm>
    </dsp:sp>
    <dsp:sp modelId="{A7D6496A-9861-4B91-BC8D-9B3DF7EC2B53}">
      <dsp:nvSpPr>
        <dsp:cNvPr id="0" name=""/>
        <dsp:cNvSpPr/>
      </dsp:nvSpPr>
      <dsp:spPr>
        <a:xfrm>
          <a:off x="0" y="3350870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Азык-түлүк</a:t>
          </a:r>
          <a:r>
            <a:rPr lang="ru-RU" sz="2000" kern="1200" dirty="0"/>
            <a:t> </a:t>
          </a:r>
          <a:r>
            <a:rPr lang="ru-RU" sz="2000" kern="1200" dirty="0" err="1"/>
            <a:t>эмес</a:t>
          </a:r>
          <a:r>
            <a:rPr lang="ru-RU" sz="2000" kern="1200" dirty="0"/>
            <a:t> </a:t>
          </a:r>
          <a:r>
            <a:rPr lang="ru-RU" sz="2000" kern="1200" dirty="0" err="1"/>
            <a:t>товарлар</a:t>
          </a:r>
          <a:endParaRPr lang="ru-RU" sz="2000" kern="1200" dirty="0"/>
        </a:p>
      </dsp:txBody>
      <dsp:txXfrm>
        <a:off x="0" y="3350870"/>
        <a:ext cx="4026815" cy="822937"/>
      </dsp:txXfrm>
    </dsp:sp>
    <dsp:sp modelId="{20315F47-854D-483E-9BBF-2AFE3F5EE3D8}">
      <dsp:nvSpPr>
        <dsp:cNvPr id="0" name=""/>
        <dsp:cNvSpPr/>
      </dsp:nvSpPr>
      <dsp:spPr>
        <a:xfrm>
          <a:off x="229832" y="3072012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7,8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7212" y="3099392"/>
        <a:ext cx="2764010" cy="506120"/>
      </dsp:txXfrm>
    </dsp:sp>
    <dsp:sp modelId="{CE7BBAD5-E584-4044-8207-D93A113A843B}">
      <dsp:nvSpPr>
        <dsp:cNvPr id="0" name=""/>
        <dsp:cNvSpPr/>
      </dsp:nvSpPr>
      <dsp:spPr>
        <a:xfrm>
          <a:off x="0" y="4556848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Кызмат</a:t>
          </a:r>
          <a:r>
            <a:rPr lang="ru-RU" sz="2000" kern="1200" dirty="0"/>
            <a:t> </a:t>
          </a:r>
          <a:r>
            <a:rPr lang="ru-RU" sz="2000" kern="1200" dirty="0" err="1"/>
            <a:t>көрсөтүү</a:t>
          </a:r>
          <a:endParaRPr lang="ru-RU" sz="2000" kern="1200" dirty="0"/>
        </a:p>
      </dsp:txBody>
      <dsp:txXfrm>
        <a:off x="0" y="4556848"/>
        <a:ext cx="4026815" cy="822937"/>
      </dsp:txXfrm>
    </dsp:sp>
    <dsp:sp modelId="{DC358B0A-C82A-4A84-8D0C-1FE6B93DB50C}">
      <dsp:nvSpPr>
        <dsp:cNvPr id="0" name=""/>
        <dsp:cNvSpPr/>
      </dsp:nvSpPr>
      <dsp:spPr>
        <a:xfrm>
          <a:off x="201340" y="4276407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111,2%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4303787"/>
        <a:ext cx="276401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.xlsx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652" y="434613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4771784" y="4725955"/>
            <a:ext cx="71708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-жылдын январь</a:t>
            </a:r>
            <a:r>
              <a:rPr lang="en-US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декабрындагы</a:t>
            </a: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асынын </a:t>
            </a:r>
            <a:b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социалдык-экономикалык өнүгүүсүнүн негизги көрсөткүчтөрү</a:t>
            </a:r>
            <a:endParaRPr lang="ru-RU" sz="28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Ички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0" y="2068247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11,1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Реалдуу ИДПнын 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200259" y="4415863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1 976,4</a:t>
            </a:r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30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486425" y="390200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ИДП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endParaRPr lang="x-none" sz="2000" b="1" i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DEC0D9A-DE3B-922E-8225-0DD293E582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204147"/>
              </p:ext>
            </p:extLst>
          </p:nvPr>
        </p:nvGraphicFramePr>
        <p:xfrm>
          <a:off x="5530516" y="1609119"/>
          <a:ext cx="6356218" cy="3577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35618" imgH="2552852" progId="Excel.Sheet.12">
                  <p:embed/>
                </p:oleObj>
              </mc:Choice>
              <mc:Fallback>
                <p:oleObj name="Worksheet" r:id="rId2" imgW="4535618" imgH="2552852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48A8C8D9-D12B-1C0B-1D9E-34071F4230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30516" y="1609119"/>
                        <a:ext cx="6356218" cy="35774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altLang="ru-RU" sz="3200" b="1" dirty="0"/>
              <a:t>Ички дүң продуктунун түзүмү</a:t>
            </a: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 err="1"/>
              <a:t>жыйынтыкка</a:t>
            </a:r>
            <a:r>
              <a:rPr lang="ru-RU" altLang="ru-RU" sz="1800" i="1" dirty="0"/>
              <a:t> карата </a:t>
            </a:r>
            <a:r>
              <a:rPr lang="ru-RU" altLang="ru-RU" sz="1800" i="1" dirty="0" err="1"/>
              <a:t>пайыз</a:t>
            </a:r>
            <a:r>
              <a:rPr lang="ru-RU" altLang="ru-RU" sz="1800" i="1" dirty="0"/>
              <a:t> </a:t>
            </a:r>
            <a:r>
              <a:rPr lang="ru-RU" altLang="ru-RU" sz="180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430351"/>
              </p:ext>
            </p:extLst>
          </p:nvPr>
        </p:nvGraphicFramePr>
        <p:xfrm>
          <a:off x="254000" y="1434855"/>
          <a:ext cx="11099800" cy="463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69377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н</a:t>
            </a: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р жай п</a:t>
            </a:r>
            <a:r>
              <a:rPr lang="ru-RU" altLang="ru-RU" sz="3200" b="1" dirty="0" err="1">
                <a:latin typeface="+mj-lt"/>
                <a:ea typeface="+mj-ea"/>
                <a:cs typeface="+mj-cs"/>
              </a:rPr>
              <a:t>родукция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сы </a:t>
            </a:r>
            <a:endParaRPr lang="ru-RU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10,6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309555" y="4069306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799,7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1800" b="1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Өнөр жай өндүрүшүнүн көлөмү </a:t>
            </a:r>
            <a:endParaRPr lang="x-none" sz="2000" b="1" i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86AB9187-474F-F42E-4B54-0F869775B9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012963"/>
              </p:ext>
            </p:extLst>
          </p:nvPr>
        </p:nvGraphicFramePr>
        <p:xfrm>
          <a:off x="267088" y="1501517"/>
          <a:ext cx="6690032" cy="4295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10484" imgH="3473405" progId="Excel.Sheet.12">
                  <p:embed/>
                </p:oleObj>
              </mc:Choice>
              <mc:Fallback>
                <p:oleObj name="Worksheet" r:id="rId2" imgW="5410484" imgH="3473405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E7447A89-7D2F-7484-0556-19996C8482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7088" y="1501517"/>
                        <a:ext cx="6690032" cy="4295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38939" y="333940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Айыл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чарбасынын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дүң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продукциясы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580187" y="820681"/>
            <a:ext cx="7277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102,2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443299" y="1115040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259660" y="2865304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459,7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385780" y="2621427"/>
            <a:ext cx="479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Айыл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чарбасы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нын дүң продукциясы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206CD2-70A6-BF53-3893-EC5891D7F00F}"/>
              </a:ext>
            </a:extLst>
          </p:cNvPr>
          <p:cNvSpPr txBox="1"/>
          <p:nvPr/>
        </p:nvSpPr>
        <p:spPr>
          <a:xfrm>
            <a:off x="7573847" y="4627206"/>
            <a:ext cx="374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104,0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мал чарбачылык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0E97CF6-CAAA-7140-34BD-B78CD1ED7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762953"/>
              </p:ext>
            </p:extLst>
          </p:nvPr>
        </p:nvGraphicFramePr>
        <p:xfrm>
          <a:off x="289783" y="1628029"/>
          <a:ext cx="6616576" cy="394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605824" imgH="2743299" progId="Excel.Sheet.12">
                  <p:embed/>
                </p:oleObj>
              </mc:Choice>
              <mc:Fallback>
                <p:oleObj name="Worksheet" r:id="rId3" imgW="4605824" imgH="2743299" progId="Excel.Sheet.12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EBAF41C0-1963-88D3-DB61-5DD57C16B1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783" y="1628029"/>
                        <a:ext cx="6616576" cy="3941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-288544" y="53195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Курулуштун дүң</a:t>
            </a:r>
            <a:r>
              <a:rPr lang="ru-RU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 продукция</a:t>
            </a:r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сы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199782" y="104409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121,1 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155677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155677" y="4092605"/>
            <a:ext cx="5095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438,5</a:t>
            </a:r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48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5A4D6DD-FB8F-A192-7E96-C7737DF2FC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911923"/>
              </p:ext>
            </p:extLst>
          </p:nvPr>
        </p:nvGraphicFramePr>
        <p:xfrm>
          <a:off x="482221" y="1634644"/>
          <a:ext cx="6634539" cy="3895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571981" imgH="2683896" progId="Excel.Sheet.12">
                  <p:embed/>
                </p:oleObj>
              </mc:Choice>
              <mc:Fallback>
                <p:oleObj name="Worksheet" r:id="rId3" imgW="4571981" imgH="2683896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AB9BFE18-DA8F-93D7-4777-7542475C4A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2221" y="1634644"/>
                        <a:ext cx="6634539" cy="3895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1536115" y="442046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жүгүртүү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0" y="104147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17,8 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383005" y="4777192"/>
            <a:ext cx="4716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2 237,5 </a:t>
            </a:r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</a:t>
            </a:r>
            <a:endParaRPr lang="x-none" sz="34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83005" y="3463919"/>
            <a:ext cx="4730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автоунааларды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мотоциклдерди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оңдоонун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жалпы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көлөмү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1DBDE2F-EE7B-C5C4-6ADF-B3EEEED7ED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667667"/>
              </p:ext>
            </p:extLst>
          </p:nvPr>
        </p:nvGraphicFramePr>
        <p:xfrm>
          <a:off x="418123" y="1535628"/>
          <a:ext cx="6529906" cy="3941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44619" imgH="2743299" progId="Excel.Sheet.12">
                  <p:embed/>
                </p:oleObj>
              </mc:Choice>
              <mc:Fallback>
                <p:oleObj name="Worksheet" r:id="rId2" imgW="4544619" imgH="2743299" progId="Excel.Sheet.12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2F07F994-57CE-898A-14FC-9630488436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8123" y="1535628"/>
                        <a:ext cx="6529906" cy="3941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-228325" y="547682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Негизги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капиталга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инвестициялар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28209" y="114036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81612" y="1944591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118,4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381612" y="4156773"/>
            <a:ext cx="49891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374,6</a:t>
            </a:r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194795" y="353315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CDAD3218-82E8-1D57-D863-8273DFB771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56454"/>
              </p:ext>
            </p:extLst>
          </p:nvPr>
        </p:nvGraphicFramePr>
        <p:xfrm>
          <a:off x="573114" y="1588925"/>
          <a:ext cx="6295660" cy="4586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706271" imgH="3429123" progId="Excel.Sheet.12">
                  <p:embed/>
                </p:oleObj>
              </mc:Choice>
              <mc:Fallback>
                <p:oleObj name="Worksheet" r:id="rId3" imgW="4706271" imgH="3429123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EFFE2797-2D46-ECBA-5D54-CCAB76F8A4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3114" y="1588925"/>
                        <a:ext cx="6295660" cy="4586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Импорттун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44" y="73055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/>
              <a:t>мурунку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жылдын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тийиштүү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мезгилине</a:t>
            </a:r>
            <a:r>
              <a:rPr lang="ru-RU" altLang="ru-RU" sz="1400" b="0" i="1" dirty="0"/>
              <a:t> карата </a:t>
            </a:r>
            <a:r>
              <a:rPr lang="ru-RU" altLang="ru-RU" sz="1400" b="0" i="1" dirty="0" err="1"/>
              <a:t>пайыз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27760" y="3250103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Экспорттун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56275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038827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456219" y="429909"/>
            <a:ext cx="4835912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2025-жылдын январь-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ноябрындагы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жана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импорт товар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жүгүртүүсүнүн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түзүмү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1CB08C7-514C-8EA0-3E40-CEF4BFBE9C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958103"/>
              </p:ext>
            </p:extLst>
          </p:nvPr>
        </p:nvGraphicFramePr>
        <p:xfrm>
          <a:off x="63941" y="1266610"/>
          <a:ext cx="5801675" cy="202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59BDB05-240C-09B2-51DE-10583BA38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119631"/>
              </p:ext>
            </p:extLst>
          </p:nvPr>
        </p:nvGraphicFramePr>
        <p:xfrm>
          <a:off x="63941" y="4135068"/>
          <a:ext cx="5801675" cy="2138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633859" y="154511"/>
            <a:ext cx="422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импорттун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50" y="80084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00663" y="3112234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экспорттун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691" y="371080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4454010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236947" y="892558"/>
            <a:ext cx="5138652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2025-жылдын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январь-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ноябрындагы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өз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ара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соодасынын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002F721-5EA9-5287-B1D6-9D41047A79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323133"/>
              </p:ext>
            </p:extLst>
          </p:nvPr>
        </p:nvGraphicFramePr>
        <p:xfrm>
          <a:off x="454226" y="1207504"/>
          <a:ext cx="4764919" cy="1787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8B7E6C2-52D5-D247-0C58-B47BC6A86D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358665"/>
              </p:ext>
            </p:extLst>
          </p:nvPr>
        </p:nvGraphicFramePr>
        <p:xfrm>
          <a:off x="244929" y="4098471"/>
          <a:ext cx="5032594" cy="206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724193" y="329194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Керектөө бааларынын индекси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995222" y="818027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i="1" dirty="0">
                <a:effectLst/>
              </a:rPr>
              <a:t>(</a:t>
            </a:r>
            <a:r>
              <a:rPr lang="ru-RU" i="1" dirty="0" err="1"/>
              <a:t>мурунку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жылдын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декабрына</a:t>
            </a:r>
            <a:r>
              <a:rPr lang="ru-RU" i="1" dirty="0">
                <a:effectLst/>
              </a:rPr>
              <a:t> карата)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365197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99E947C5-4657-2DDD-08C6-0F94C73717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53651"/>
              </p:ext>
            </p:extLst>
          </p:nvPr>
        </p:nvGraphicFramePr>
        <p:xfrm>
          <a:off x="591935" y="1458396"/>
          <a:ext cx="6887134" cy="4136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567661" imgH="2743299" progId="Excel.Sheet.12">
                  <p:embed/>
                </p:oleObj>
              </mc:Choice>
              <mc:Fallback>
                <p:oleObj name="Worksheet" r:id="rId8" imgW="4567661" imgH="27432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1935" y="1458396"/>
                        <a:ext cx="6887134" cy="4136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975151" y="263998"/>
            <a:ext cx="9879289" cy="7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Январь-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ноябрдагы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э</a:t>
            </a:r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мгек акы</a:t>
            </a:r>
          </a:p>
          <a:p>
            <a:pPr algn="ctr">
              <a:lnSpc>
                <a:spcPct val="150000"/>
              </a:lnSpc>
            </a:pPr>
            <a:r>
              <a:rPr lang="ky-KG" sz="18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(СОМ)</a:t>
            </a:r>
            <a:endParaRPr lang="ru-RU" sz="1800" i="1" dirty="0">
              <a:solidFill>
                <a:schemeClr val="tx2">
                  <a:lumMod val="75000"/>
                </a:schemeClr>
              </a:solidFill>
              <a:latin typeface="+mn-lt"/>
              <a:cs typeface="DIN Pro Bold" panose="020B0804020101020102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984EEBD6-F324-7863-4EC3-C3B645AC9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20855"/>
              </p:ext>
            </p:extLst>
          </p:nvPr>
        </p:nvGraphicFramePr>
        <p:xfrm>
          <a:off x="1585601" y="1319348"/>
          <a:ext cx="9225274" cy="4313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556449" imgH="3064790" progId="Excel.Sheet.12">
                  <p:embed/>
                </p:oleObj>
              </mc:Choice>
              <mc:Fallback>
                <p:oleObj name="Worksheet" r:id="rId3" imgW="6556449" imgH="3064790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65EC7703-DA60-916A-9FA1-C5A1161157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5601" y="1319348"/>
                        <a:ext cx="9225274" cy="43133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5" y="5622082"/>
            <a:ext cx="1922753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299411"/>
            <a:ext cx="2741364" cy="1477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  <p:pic>
        <p:nvPicPr>
          <p:cNvPr id="4" name="Graphic 18">
            <a:extLst>
              <a:ext uri="{FF2B5EF4-FFF2-40B4-BE49-F238E27FC236}">
                <a16:creationId xmlns:a16="http://schemas.microsoft.com/office/drawing/2014/main" id="{EEF8D7B6-1F9B-3246-11F8-DBFFFD7CC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886" y="2558586"/>
            <a:ext cx="2916236" cy="29162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3B2C35-8F29-2509-FA29-5CBD65F6E7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6995" y="2782514"/>
            <a:ext cx="2692308" cy="26923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2A0198-6C71-50C5-6E80-A8A8AA28F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r="3040"/>
          <a:stretch/>
        </p:blipFill>
        <p:spPr>
          <a:xfrm>
            <a:off x="8818799" y="2777198"/>
            <a:ext cx="2551315" cy="27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4397</TotalTime>
  <Words>516</Words>
  <Application>Microsoft Office PowerPoint</Application>
  <PresentationFormat>Широкоэкранный</PresentationFormat>
  <Paragraphs>184</Paragraphs>
  <Slides>13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DIN Pro Bold</vt:lpstr>
      <vt:lpstr>DIN Pro Regular</vt:lpstr>
      <vt:lpstr>Times New Roman</vt:lpstr>
      <vt:lpstr>Wingdings</vt:lpstr>
      <vt:lpstr>Основной блок</vt:lpstr>
      <vt:lpstr>Титульный слайд</vt:lpstr>
      <vt:lpstr>Worksheet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Гульзамира Жамалдинова</cp:lastModifiedBy>
  <cp:revision>147</cp:revision>
  <dcterms:created xsi:type="dcterms:W3CDTF">2024-10-02T10:12:32Z</dcterms:created>
  <dcterms:modified xsi:type="dcterms:W3CDTF">2026-01-17T12:17:44Z</dcterms:modified>
</cp:coreProperties>
</file>