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theme/themeOverride1.xml" ContentType="application/vnd.openxmlformats-officedocument.themeOverride+xml"/>
  <Override PartName="/ppt/charts/chart17.xml" ContentType="application/vnd.openxmlformats-officedocument.drawingml.chart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charts/chart18.xml" ContentType="application/vnd.openxmlformats-officedocument.drawingml.char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charts/chart19.xml" ContentType="application/vnd.openxmlformats-officedocument.drawingml.chart+xml"/>
  <Override PartName="/ppt/theme/themeOverride4.xml" ContentType="application/vnd.openxmlformats-officedocument.themeOverride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ppt/theme/themeOverride5.xml" ContentType="application/vnd.openxmlformats-officedocument.themeOverride+xml"/>
  <Override PartName="/ppt/charts/chart21.xml" ContentType="application/vnd.openxmlformats-officedocument.drawingml.chart+xml"/>
  <Override PartName="/ppt/theme/themeOverride6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60" r:id="rId2"/>
    <p:sldMasterId id="2147483685" r:id="rId3"/>
    <p:sldMasterId id="2147483804" r:id="rId4"/>
  </p:sldMasterIdLst>
  <p:notesMasterIdLst>
    <p:notesMasterId r:id="rId42"/>
  </p:notesMasterIdLst>
  <p:handoutMasterIdLst>
    <p:handoutMasterId r:id="rId43"/>
  </p:handoutMasterIdLst>
  <p:sldIdLst>
    <p:sldId id="493" r:id="rId5"/>
    <p:sldId id="258" r:id="rId6"/>
    <p:sldId id="431" r:id="rId7"/>
    <p:sldId id="494" r:id="rId8"/>
    <p:sldId id="436" r:id="rId9"/>
    <p:sldId id="483" r:id="rId10"/>
    <p:sldId id="472" r:id="rId11"/>
    <p:sldId id="438" r:id="rId12"/>
    <p:sldId id="443" r:id="rId13"/>
    <p:sldId id="495" r:id="rId14"/>
    <p:sldId id="476" r:id="rId15"/>
    <p:sldId id="497" r:id="rId16"/>
    <p:sldId id="498" r:id="rId17"/>
    <p:sldId id="499" r:id="rId18"/>
    <p:sldId id="500" r:id="rId19"/>
    <p:sldId id="502" r:id="rId20"/>
    <p:sldId id="503" r:id="rId21"/>
    <p:sldId id="504" r:id="rId22"/>
    <p:sldId id="505" r:id="rId23"/>
    <p:sldId id="506" r:id="rId24"/>
    <p:sldId id="507" r:id="rId25"/>
    <p:sldId id="508" r:id="rId26"/>
    <p:sldId id="509" r:id="rId27"/>
    <p:sldId id="510" r:id="rId28"/>
    <p:sldId id="511" r:id="rId29"/>
    <p:sldId id="512" r:id="rId30"/>
    <p:sldId id="513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  <p:sldId id="522" r:id="rId40"/>
    <p:sldId id="523" r:id="rId41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713"/>
    <a:srgbClr val="201729"/>
    <a:srgbClr val="070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4" autoAdjust="0"/>
    <p:restoredTop sz="85181" autoAdjust="0"/>
  </p:normalViewPr>
  <p:slideViewPr>
    <p:cSldViewPr>
      <p:cViewPr>
        <p:scale>
          <a:sx n="100" d="100"/>
          <a:sy n="100" d="100"/>
        </p:scale>
        <p:origin x="-19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5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imkulova\Desktop\&#1044;&#1080;&#1072;&#1075;&#1088;&#1072;&#1084;&#1084;&#1072;%20&#1074;%20Microsoft%20Office%20PowerPoi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Working\403\&#1054;&#1057;&#1053;&#1054;&#1042;&#1053;&#1054;&#1049;%20&#1054;&#1058;&#1063;&#1045;&#1058;%20&#1052;&#1048;&#1050;&#1057;2014\&#1043;&#1088;&#1072;&#1092;&#1080;&#1082;&#1080;%20&#1080;%20&#1087;&#1088;&#1080;&#1083;&#1086;&#1078;&#1077;&#1085;&#1080;&#1103;-Russian\Ch12%20Figures_ru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Selectively_Survey\402\&#1040;&#1089;&#1077;&#1083;&#1100;\&#1075;&#1088;&#1072;&#1092;&#1080;&#1082;&#1080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Selectively_Survey\402\&#1040;&#1089;&#1077;&#1083;&#1100;\&#1075;&#1088;&#1072;&#1092;&#1080;&#1082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052;&#1048;&#1050;&#1057;\&#1050;&#1085;&#1080;&#1075;&#1072;1.xlsx" TargetMode="External"/><Relationship Id="rId1" Type="http://schemas.openxmlformats.org/officeDocument/2006/relationships/themeOverride" Target="../theme/themeOverride1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052;&#1048;&#1050;&#1057;\&#1050;&#1085;&#1080;&#1075;&#1072;1.xlsx" TargetMode="External"/><Relationship Id="rId1" Type="http://schemas.openxmlformats.org/officeDocument/2006/relationships/themeOverride" Target="../theme/themeOverride2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4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5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033683289588888E-2"/>
          <c:y val="3.2123026255986807E-2"/>
          <c:w val="0.71310051521337714"/>
          <c:h val="0.74875684512615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Когда–либо была замужем /состояла в неофициальном браке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Лист1!$B$2:$D$2</c:f>
              <c:strCache>
                <c:ptCount val="3"/>
                <c:pt idx="0">
                  <c:v>Имея только одного верного неинфицированного сексуального партнера</c:v>
                </c:pt>
                <c:pt idx="1">
                  <c:v>Каждый раз пользуясь презервативом</c:v>
                </c:pt>
                <c:pt idx="2">
                  <c:v>Оба варианта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78.400000000000006</c:v>
                </c:pt>
                <c:pt idx="1">
                  <c:v>70.400000000000006</c:v>
                </c:pt>
                <c:pt idx="2">
                  <c:v>63.2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Никогда не была замужем / не состояла в неофициальном браке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Лист1!$B$2:$D$2</c:f>
              <c:strCache>
                <c:ptCount val="3"/>
                <c:pt idx="0">
                  <c:v>Имея только одного верного неинфицированного сексуального партнера</c:v>
                </c:pt>
                <c:pt idx="1">
                  <c:v>Каждый раз пользуясь презервативом</c:v>
                </c:pt>
                <c:pt idx="2">
                  <c:v>Оба варианта</c:v>
                </c:pt>
              </c:strCache>
            </c:str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68.8</c:v>
                </c:pt>
                <c:pt idx="1">
                  <c:v>62.9</c:v>
                </c:pt>
                <c:pt idx="2" formatCode="0.0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617664"/>
        <c:axId val="117833728"/>
      </c:barChart>
      <c:catAx>
        <c:axId val="117617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7833728"/>
        <c:crosses val="autoZero"/>
        <c:auto val="1"/>
        <c:lblAlgn val="ctr"/>
        <c:lblOffset val="100"/>
        <c:noMultiLvlLbl val="0"/>
      </c:catAx>
      <c:valAx>
        <c:axId val="117833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61766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3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300"/>
            </a:pPr>
            <a:endParaRPr lang="ru-RU"/>
          </a:p>
        </c:txPr>
      </c:legendEntry>
      <c:layout>
        <c:manualLayout>
          <c:xMode val="edge"/>
          <c:yMode val="edge"/>
          <c:x val="0.77667517254787788"/>
          <c:y val="1.6337402723857301E-2"/>
          <c:w val="0.22332482745212417"/>
          <c:h val="0.51886198617271417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965986901479588E-2"/>
          <c:y val="4.1120443277923566E-2"/>
          <c:w val="0.7053204286964132"/>
          <c:h val="0.84405608281882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Sheet1!$A$11</c:f>
              <c:strCache>
                <c:ptCount val="1"/>
                <c:pt idx="0">
                  <c:v>Имея только одного верного неинфицированного сексуального партнера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432098765432105E-2"/>
                  <c:y val="-5.78661910399898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Sheet1!$B$10:$F$10</c:f>
              <c:strCache>
                <c:ptCount val="5"/>
                <c:pt idx="0">
                  <c:v>Нет/начальное</c:v>
                </c:pt>
                <c:pt idx="1">
                  <c:v>Осн. общее</c:v>
                </c:pt>
                <c:pt idx="2">
                  <c:v>Полное общее</c:v>
                </c:pt>
                <c:pt idx="3">
                  <c:v>Проф./среднее начальное</c:v>
                </c:pt>
                <c:pt idx="4">
                  <c:v>Высшее</c:v>
                </c:pt>
              </c:strCache>
            </c:strRef>
          </c:cat>
          <c:val>
            <c:numRef>
              <c:f>Sheet1!$B$11:$F$11</c:f>
              <c:numCache>
                <c:formatCode>General</c:formatCode>
                <c:ptCount val="5"/>
                <c:pt idx="0">
                  <c:v>26.7</c:v>
                </c:pt>
                <c:pt idx="1">
                  <c:v>63.3</c:v>
                </c:pt>
                <c:pt idx="2">
                  <c:v>76.8</c:v>
                </c:pt>
                <c:pt idx="3">
                  <c:v>79.2</c:v>
                </c:pt>
                <c:pt idx="4">
                  <c:v>82</c:v>
                </c:pt>
              </c:numCache>
            </c:numRef>
          </c:val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Каждый раз пользуясь презервативом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2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Sheet1!$B$10:$F$10</c:f>
              <c:strCache>
                <c:ptCount val="5"/>
                <c:pt idx="0">
                  <c:v>Нет/начальное</c:v>
                </c:pt>
                <c:pt idx="1">
                  <c:v>Осн. общее</c:v>
                </c:pt>
                <c:pt idx="2">
                  <c:v>Полное общее</c:v>
                </c:pt>
                <c:pt idx="3">
                  <c:v>Проф./среднее начальное</c:v>
                </c:pt>
                <c:pt idx="4">
                  <c:v>Высшее</c:v>
                </c:pt>
              </c:strCache>
            </c:strRef>
          </c:cat>
          <c:val>
            <c:numRef>
              <c:f>Sheet1!$B$12:$F$12</c:f>
              <c:numCache>
                <c:formatCode>General</c:formatCode>
                <c:ptCount val="5"/>
                <c:pt idx="0">
                  <c:v>27.1</c:v>
                </c:pt>
                <c:pt idx="1">
                  <c:v>58.9</c:v>
                </c:pt>
                <c:pt idx="2">
                  <c:v>68.599999999999994</c:v>
                </c:pt>
                <c:pt idx="3">
                  <c:v>72</c:v>
                </c:pt>
                <c:pt idx="4">
                  <c:v>73.2</c:v>
                </c:pt>
              </c:numCache>
            </c:numRef>
          </c:val>
        </c:ser>
        <c:ser>
          <c:idx val="2"/>
          <c:order val="2"/>
          <c:tx>
            <c:strRef>
              <c:f>Sheet1!$A$13</c:f>
              <c:strCache>
                <c:ptCount val="1"/>
                <c:pt idx="0">
                  <c:v>Оба варианта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Sheet1!$B$10:$F$10</c:f>
              <c:strCache>
                <c:ptCount val="5"/>
                <c:pt idx="0">
                  <c:v>Нет/начальное</c:v>
                </c:pt>
                <c:pt idx="1">
                  <c:v>Осн. общее</c:v>
                </c:pt>
                <c:pt idx="2">
                  <c:v>Полное общее</c:v>
                </c:pt>
                <c:pt idx="3">
                  <c:v>Проф./среднее начальное</c:v>
                </c:pt>
                <c:pt idx="4">
                  <c:v>Высшее</c:v>
                </c:pt>
              </c:strCache>
            </c:strRef>
          </c:cat>
          <c:val>
            <c:numRef>
              <c:f>Sheet1!$B$13:$F$13</c:f>
              <c:numCache>
                <c:formatCode>General</c:formatCode>
                <c:ptCount val="5"/>
                <c:pt idx="0">
                  <c:v>18.399999999999999</c:v>
                </c:pt>
                <c:pt idx="1">
                  <c:v>51.5</c:v>
                </c:pt>
                <c:pt idx="2">
                  <c:v>62.3</c:v>
                </c:pt>
                <c:pt idx="3">
                  <c:v>63.8</c:v>
                </c:pt>
                <c:pt idx="4">
                  <c:v>65.8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849024"/>
        <c:axId val="117836032"/>
      </c:barChart>
      <c:catAx>
        <c:axId val="118849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7836032"/>
        <c:crosses val="autoZero"/>
        <c:auto val="1"/>
        <c:lblAlgn val="ctr"/>
        <c:lblOffset val="100"/>
        <c:noMultiLvlLbl val="0"/>
      </c:catAx>
      <c:valAx>
        <c:axId val="117836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8849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121792067658233"/>
          <c:y val="6.4822436225875926E-2"/>
          <c:w val="0.23153414971393571"/>
          <c:h val="0.84350452026829981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6398772788536613"/>
          <c:y val="1.4084221431981882E-2"/>
          <c:w val="0.50748374358610548"/>
          <c:h val="0.816466187729397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Нет образования/Начальное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lang="en-US"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Через комариные укусы</c:v>
                </c:pt>
                <c:pt idx="1">
                  <c:v>Сверхъестественным путем</c:v>
                </c:pt>
                <c:pt idx="2">
                  <c:v>При совместном приеме пищи с человеком с ВИЧ</c:v>
                </c:pt>
                <c:pt idx="3">
                  <c:v>Через слюну при поцелуе с кем-нибудь имеющим вирус СПИДа</c:v>
                </c:pt>
                <c:pt idx="4">
                  <c:v>При обнимании или пожатии рук инфицированного СПИДoм человека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0.0">
                  <c:v>13</c:v>
                </c:pt>
                <c:pt idx="1">
                  <c:v>22.3</c:v>
                </c:pt>
                <c:pt idx="2">
                  <c:v>16.2</c:v>
                </c:pt>
                <c:pt idx="3">
                  <c:v>15.5</c:v>
                </c:pt>
                <c:pt idx="4">
                  <c:v>22.2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Основное общее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300" smtClean="0"/>
                      <a:t>46,0</a:t>
                    </a:r>
                    <a:endParaRPr lang="ru-RU" sz="13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300" smtClean="0"/>
                      <a:t>70,0</a:t>
                    </a:r>
                    <a:endParaRPr lang="ru-RU" sz="13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300" smtClean="0"/>
                      <a:t>54,0</a:t>
                    </a:r>
                    <a:endParaRPr lang="ru-RU" sz="13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300" smtClean="0"/>
                      <a:t>34,0</a:t>
                    </a:r>
                    <a:endParaRPr lang="ru-RU" sz="13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1300" smtClean="0"/>
                      <a:t>63,0</a:t>
                    </a:r>
                    <a:endParaRPr lang="ru-RU" sz="13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US"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Через комариные укусы</c:v>
                </c:pt>
                <c:pt idx="1">
                  <c:v>Сверхъестественным путем</c:v>
                </c:pt>
                <c:pt idx="2">
                  <c:v>При совместном приеме пищи с человеком с ВИЧ</c:v>
                </c:pt>
                <c:pt idx="3">
                  <c:v>Через слюну при поцелуе с кем-нибудь имеющим вирус СПИДа</c:v>
                </c:pt>
                <c:pt idx="4">
                  <c:v>При обнимании или пожатии рук инфицированного СПИДoм человека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46.1</c:v>
                </c:pt>
                <c:pt idx="1">
                  <c:v>69.7</c:v>
                </c:pt>
                <c:pt idx="2">
                  <c:v>53.5</c:v>
                </c:pt>
                <c:pt idx="3">
                  <c:v>34.300000000000004</c:v>
                </c:pt>
                <c:pt idx="4">
                  <c:v>62.6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Полное общее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Через комариные укусы</c:v>
                </c:pt>
                <c:pt idx="1">
                  <c:v>Сверхъестественным путем</c:v>
                </c:pt>
                <c:pt idx="2">
                  <c:v>При совместном приеме пищи с человеком с ВИЧ</c:v>
                </c:pt>
                <c:pt idx="3">
                  <c:v>Через слюну при поцелуе с кем-нибудь имеющим вирус СПИДа</c:v>
                </c:pt>
                <c:pt idx="4">
                  <c:v>При обнимании или пожатии рук инфицированного СПИДoм человека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56.6</c:v>
                </c:pt>
                <c:pt idx="1">
                  <c:v>81.099999999999994</c:v>
                </c:pt>
                <c:pt idx="2">
                  <c:v>69.599999999999994</c:v>
                </c:pt>
                <c:pt idx="3">
                  <c:v>48.7</c:v>
                </c:pt>
                <c:pt idx="4">
                  <c:v>78.599999999999994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Профессиональное начальное/среднее</c:v>
                </c:pt>
              </c:strCache>
            </c:strRef>
          </c:tx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300" smtClean="0"/>
                      <a:t>60</a:t>
                    </a:r>
                    <a:r>
                      <a:rPr lang="ru-RU" sz="1300" smtClean="0"/>
                      <a:t>,0</a:t>
                    </a:r>
                    <a:endParaRPr lang="en-US" sz="13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Через комариные укусы</c:v>
                </c:pt>
                <c:pt idx="1">
                  <c:v>Сверхъестественным путем</c:v>
                </c:pt>
                <c:pt idx="2">
                  <c:v>При совместном приеме пищи с человеком с ВИЧ</c:v>
                </c:pt>
                <c:pt idx="3">
                  <c:v>Через слюну при поцелуе с кем-нибудь имеющим вирус СПИДа</c:v>
                </c:pt>
                <c:pt idx="4">
                  <c:v>При обнимании или пожатии рук инфицированного СПИДoм человека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61.6</c:v>
                </c:pt>
                <c:pt idx="1">
                  <c:v>86.3</c:v>
                </c:pt>
                <c:pt idx="2">
                  <c:v>78.599999999999994</c:v>
                </c:pt>
                <c:pt idx="3">
                  <c:v>60</c:v>
                </c:pt>
                <c:pt idx="4">
                  <c:v>87.8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Высшее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sz="13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Через комариные укусы</c:v>
                </c:pt>
                <c:pt idx="1">
                  <c:v>Сверхъестественным путем</c:v>
                </c:pt>
                <c:pt idx="2">
                  <c:v>При совместном приеме пищи с человеком с ВИЧ</c:v>
                </c:pt>
                <c:pt idx="3">
                  <c:v>Через слюну при поцелуе с кем-нибудь имеющим вирус СПИДа</c:v>
                </c:pt>
                <c:pt idx="4">
                  <c:v>При обнимании или пожатии рук инфицированного СПИДoм человека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66.2</c:v>
                </c:pt>
                <c:pt idx="1">
                  <c:v>89.7</c:v>
                </c:pt>
                <c:pt idx="2">
                  <c:v>84.3</c:v>
                </c:pt>
                <c:pt idx="3">
                  <c:v>65.400000000000006</c:v>
                </c:pt>
                <c:pt idx="4">
                  <c:v>91.2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247040"/>
        <c:axId val="118164864"/>
      </c:barChart>
      <c:catAx>
        <c:axId val="36247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US" sz="1500"/>
            </a:pPr>
            <a:endParaRPr lang="ru-RU"/>
          </a:p>
        </c:txPr>
        <c:crossAx val="118164864"/>
        <c:crosses val="autoZero"/>
        <c:auto val="1"/>
        <c:lblAlgn val="ctr"/>
        <c:lblOffset val="100"/>
        <c:noMultiLvlLbl val="0"/>
      </c:catAx>
      <c:valAx>
        <c:axId val="118164864"/>
        <c:scaling>
          <c:orientation val="minMax"/>
          <c:max val="100"/>
          <c:min val="0"/>
        </c:scaling>
        <c:delete val="1"/>
        <c:axPos val="b"/>
        <c:numFmt formatCode="0.0" sourceLinked="1"/>
        <c:majorTickMark val="out"/>
        <c:minorTickMark val="none"/>
        <c:tickLblPos val="none"/>
        <c:crossAx val="36247040"/>
        <c:crosses val="autoZero"/>
        <c:crossBetween val="between"/>
      </c:valAx>
      <c:spPr>
        <a:noFill/>
        <a:ln w="25401">
          <a:noFill/>
        </a:ln>
      </c:spPr>
    </c:plotArea>
    <c:legend>
      <c:legendPos val="t"/>
      <c:layout>
        <c:manualLayout>
          <c:xMode val="edge"/>
          <c:yMode val="edge"/>
          <c:x val="0"/>
          <c:y val="0.81472206706227845"/>
          <c:w val="0.97728606559315223"/>
          <c:h val="0.1717154176137568"/>
        </c:manualLayout>
      </c:layout>
      <c:overlay val="0"/>
      <c:txPr>
        <a:bodyPr/>
        <a:lstStyle/>
        <a:p>
          <a:pPr>
            <a:defRPr lang="en-US"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24305407770002E-2"/>
          <c:y val="0.11184857577299791"/>
          <c:w val="0.94535917807571368"/>
          <c:h val="0.76077750858065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Во время беременности</c:v>
                </c:pt>
              </c:strCache>
            </c:strRef>
          </c:tx>
          <c:spPr>
            <a:solidFill>
              <a:srgbClr val="070713"/>
            </a:solidFill>
          </c:spPr>
          <c:invertIfNegative val="0"/>
          <c:dLbls>
            <c:dLbl>
              <c:idx val="4"/>
              <c:layout>
                <c:manualLayout>
                  <c:x val="-1.35135135135135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US" sz="15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15–24</c:v>
                </c:pt>
                <c:pt idx="1">
                  <c:v>15–19</c:v>
                </c:pt>
                <c:pt idx="2">
                  <c:v>20–24</c:v>
                </c:pt>
                <c:pt idx="3">
                  <c:v>25–29</c:v>
                </c:pt>
                <c:pt idx="4">
                  <c:v>30–39</c:v>
                </c:pt>
                <c:pt idx="5">
                  <c:v>40–49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79.3</c:v>
                </c:pt>
                <c:pt idx="1">
                  <c:v>71.3</c:v>
                </c:pt>
                <c:pt idx="2">
                  <c:v>87</c:v>
                </c:pt>
                <c:pt idx="3">
                  <c:v>89.9</c:v>
                </c:pt>
                <c:pt idx="4">
                  <c:v>91.8</c:v>
                </c:pt>
                <c:pt idx="5">
                  <c:v>92.9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Во время родов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4"/>
              <c:layout>
                <c:manualLayout>
                  <c:x val="1.3513513513513521E-2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018018018018021E-2"/>
                  <c:y val="2.5641025641025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15–24</c:v>
                </c:pt>
                <c:pt idx="1">
                  <c:v>15–19</c:v>
                </c:pt>
                <c:pt idx="2">
                  <c:v>20–24</c:v>
                </c:pt>
                <c:pt idx="3">
                  <c:v>25–29</c:v>
                </c:pt>
                <c:pt idx="4">
                  <c:v>30–39</c:v>
                </c:pt>
                <c:pt idx="5">
                  <c:v>40–49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73.8</c:v>
                </c:pt>
                <c:pt idx="1">
                  <c:v>64.7</c:v>
                </c:pt>
                <c:pt idx="2">
                  <c:v>82.5</c:v>
                </c:pt>
                <c:pt idx="3">
                  <c:v>85.9</c:v>
                </c:pt>
                <c:pt idx="4">
                  <c:v>89.2</c:v>
                </c:pt>
                <c:pt idx="5">
                  <c:v>88.9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При грудном вскармливании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2012012012012015E-2"/>
                  <c:y val="-1.4869847851404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79487179487179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15–24</c:v>
                </c:pt>
                <c:pt idx="1">
                  <c:v>15–19</c:v>
                </c:pt>
                <c:pt idx="2">
                  <c:v>20–24</c:v>
                </c:pt>
                <c:pt idx="3">
                  <c:v>25–29</c:v>
                </c:pt>
                <c:pt idx="4">
                  <c:v>30–39</c:v>
                </c:pt>
                <c:pt idx="5">
                  <c:v>40–49</c:v>
                </c:pt>
              </c:strCache>
            </c:strRef>
          </c:cat>
          <c:val>
            <c:numRef>
              <c:f>Sheet1!$D$2:$D$7</c:f>
              <c:numCache>
                <c:formatCode>0.0</c:formatCode>
                <c:ptCount val="6"/>
                <c:pt idx="0">
                  <c:v>63.9</c:v>
                </c:pt>
                <c:pt idx="1">
                  <c:v>55.8</c:v>
                </c:pt>
                <c:pt idx="2">
                  <c:v>71.8</c:v>
                </c:pt>
                <c:pt idx="3">
                  <c:v>69.900000000000006</c:v>
                </c:pt>
                <c:pt idx="4">
                  <c:v>72.099999999999994</c:v>
                </c:pt>
                <c:pt idx="5">
                  <c:v>72.5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Все три способа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5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15–24</c:v>
                </c:pt>
                <c:pt idx="1">
                  <c:v>15–19</c:v>
                </c:pt>
                <c:pt idx="2">
                  <c:v>20–24</c:v>
                </c:pt>
                <c:pt idx="3">
                  <c:v>25–29</c:v>
                </c:pt>
                <c:pt idx="4">
                  <c:v>30–39</c:v>
                </c:pt>
                <c:pt idx="5">
                  <c:v>40–49</c:v>
                </c:pt>
              </c:strCache>
            </c:strRef>
          </c:cat>
          <c:val>
            <c:numRef>
              <c:f>Sheet1!$E$2:$E$7</c:f>
              <c:numCache>
                <c:formatCode>0.0</c:formatCode>
                <c:ptCount val="6"/>
                <c:pt idx="0">
                  <c:v>58.2</c:v>
                </c:pt>
                <c:pt idx="1">
                  <c:v>50.2</c:v>
                </c:pt>
                <c:pt idx="2">
                  <c:v>65.8</c:v>
                </c:pt>
                <c:pt idx="3">
                  <c:v>64.8</c:v>
                </c:pt>
                <c:pt idx="4">
                  <c:v>68.099999999999994</c:v>
                </c:pt>
                <c:pt idx="5">
                  <c:v>68.8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Не знает особых способов передачи ВИЧ от матери к ребенку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5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15–24</c:v>
                </c:pt>
                <c:pt idx="1">
                  <c:v>15–19</c:v>
                </c:pt>
                <c:pt idx="2">
                  <c:v>20–24</c:v>
                </c:pt>
                <c:pt idx="3">
                  <c:v>25–29</c:v>
                </c:pt>
                <c:pt idx="4">
                  <c:v>30–39</c:v>
                </c:pt>
                <c:pt idx="5">
                  <c:v>40–49</c:v>
                </c:pt>
              </c:strCache>
            </c:strRef>
          </c:cat>
          <c:val>
            <c:numRef>
              <c:f>Sheet1!$F$2:$F$7</c:f>
              <c:numCache>
                <c:formatCode>0.0</c:formatCode>
                <c:ptCount val="6"/>
                <c:pt idx="0">
                  <c:v>8.7000000000000011</c:v>
                </c:pt>
                <c:pt idx="1">
                  <c:v>12.8</c:v>
                </c:pt>
                <c:pt idx="2">
                  <c:v>4.5999999999999996</c:v>
                </c:pt>
                <c:pt idx="3">
                  <c:v>3.4</c:v>
                </c:pt>
                <c:pt idx="4">
                  <c:v>1.7</c:v>
                </c:pt>
                <c:pt idx="5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64416"/>
        <c:axId val="51727168"/>
      </c:barChart>
      <c:catAx>
        <c:axId val="5196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ru-RU"/>
          </a:p>
        </c:txPr>
        <c:crossAx val="51727168"/>
        <c:crosses val="autoZero"/>
        <c:auto val="1"/>
        <c:lblAlgn val="ctr"/>
        <c:lblOffset val="100"/>
        <c:noMultiLvlLbl val="0"/>
      </c:catAx>
      <c:valAx>
        <c:axId val="51727168"/>
        <c:scaling>
          <c:orientation val="minMax"/>
          <c:max val="100"/>
          <c:min val="0"/>
        </c:scaling>
        <c:delete val="1"/>
        <c:axPos val="l"/>
        <c:numFmt formatCode="0.0" sourceLinked="1"/>
        <c:majorTickMark val="out"/>
        <c:minorTickMark val="none"/>
        <c:tickLblPos val="none"/>
        <c:crossAx val="51964416"/>
        <c:crosses val="autoZero"/>
        <c:crossBetween val="between"/>
      </c:valAx>
      <c:spPr>
        <a:noFill/>
        <a:ln w="25401">
          <a:noFill/>
        </a:ln>
      </c:spPr>
    </c:plotArea>
    <c:legend>
      <c:legendPos val="t"/>
      <c:layout>
        <c:manualLayout>
          <c:xMode val="edge"/>
          <c:yMode val="edge"/>
          <c:x val="0"/>
          <c:y val="0"/>
          <c:w val="0.8824586791515926"/>
          <c:h val="0.19563274782959825"/>
        </c:manualLayout>
      </c:layout>
      <c:overlay val="0"/>
      <c:txPr>
        <a:bodyPr/>
        <a:lstStyle/>
        <a:p>
          <a:pPr>
            <a:defRPr lang="en-US"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73110244800447E-2"/>
          <c:y val="4.8689174127206712E-2"/>
          <c:w val="0.89211330330368366"/>
          <c:h val="0.85365348862642265"/>
        </c:manualLayout>
      </c:layout>
      <c:lineChart>
        <c:grouping val="standard"/>
        <c:varyColors val="0"/>
        <c:ser>
          <c:idx val="4"/>
          <c:order val="4"/>
          <c:tx>
            <c:strRef>
              <c:f>Sheet1!$B$1</c:f>
            </c:strRef>
          </c:tx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</c:ser>
        <c:ser>
          <c:idx val="5"/>
          <c:order val="5"/>
          <c:tx>
            <c:strRef>
              <c:f>Sheet1!$C$1</c:f>
            </c:strRef>
          </c:tx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</c:ser>
        <c:ser>
          <c:idx val="0"/>
          <c:order val="0"/>
          <c:tx>
            <c:strRef>
              <c:f>'[Ch12 Figures_ru.xlsx]HA.2'!$B$8</c:f>
              <c:strCache>
                <c:ptCount val="1"/>
                <c:pt idx="0">
                  <c:v>Готовы
ухаживать у себя дома за 
членом семьи,
который болен
СПИДом </c:v>
                </c:pt>
              </c:strCache>
            </c:strRef>
          </c:tx>
          <c:spPr>
            <a:ln w="28575" cap="rnd">
              <a:solidFill>
                <a:schemeClr val="bg2">
                  <a:lumMod val="10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bg2">
                  <a:lumMod val="10000"/>
                </a:schemeClr>
              </a:solidFill>
              <a:ln>
                <a:noFill/>
              </a:ln>
            </c:spPr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6.323024054982819E-2"/>
                  <c:y val="-0.18055555555555555"/>
                </c:manualLayout>
              </c:layout>
              <c:spPr/>
              <c:txPr>
                <a:bodyPr/>
                <a:lstStyle/>
                <a:p>
                  <a:pPr>
                    <a:defRPr sz="1300" baseline="0"/>
                  </a:pPr>
                  <a:endParaRPr lang="ru-RU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300"/>
                </a:pPr>
                <a:endParaRPr lang="ru-RU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'[Ch12 Figures_ru.xlsx]HA.2'!$A$10:$A$32</c:f>
              <c:strCache>
                <c:ptCount val="23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30-39</c:v>
                </c:pt>
                <c:pt idx="4">
                  <c:v>40-49</c:v>
                </c:pt>
                <c:pt idx="6">
                  <c:v>15-19</c:v>
                </c:pt>
                <c:pt idx="7">
                  <c:v>20-24</c:v>
                </c:pt>
                <c:pt idx="8">
                  <c:v>25-29</c:v>
                </c:pt>
                <c:pt idx="9">
                  <c:v>30-39</c:v>
                </c:pt>
                <c:pt idx="10">
                  <c:v>40-49</c:v>
                </c:pt>
                <c:pt idx="12">
                  <c:v>15-19</c:v>
                </c:pt>
                <c:pt idx="13">
                  <c:v>20-24</c:v>
                </c:pt>
                <c:pt idx="14">
                  <c:v>25-29</c:v>
                </c:pt>
                <c:pt idx="15">
                  <c:v>30-39</c:v>
                </c:pt>
                <c:pt idx="16">
                  <c:v>40-49</c:v>
                </c:pt>
                <c:pt idx="18">
                  <c:v>15-19</c:v>
                </c:pt>
                <c:pt idx="19">
                  <c:v>20-24</c:v>
                </c:pt>
                <c:pt idx="20">
                  <c:v>25-29</c:v>
                </c:pt>
                <c:pt idx="21">
                  <c:v>30-39</c:v>
                </c:pt>
                <c:pt idx="22">
                  <c:v>40-49</c:v>
                </c:pt>
              </c:strCache>
            </c:strRef>
          </c:cat>
          <c:val>
            <c:numRef>
              <c:f>'[Ch12 Figures_ru.xlsx]HA.2'!$B$10:$B$32</c:f>
              <c:numCache>
                <c:formatCode>0</c:formatCode>
                <c:ptCount val="23"/>
                <c:pt idx="0">
                  <c:v>51.784978704871293</c:v>
                </c:pt>
                <c:pt idx="1">
                  <c:v>59.158351621982376</c:v>
                </c:pt>
                <c:pt idx="2">
                  <c:v>58.614124032246387</c:v>
                </c:pt>
                <c:pt idx="3">
                  <c:v>60.020669360215344</c:v>
                </c:pt>
                <c:pt idx="4">
                  <c:v>64.171622385638699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'[Ch12 Figures_ru.xlsx]HA.2'!$C$8</c:f>
              <c:strCache>
                <c:ptCount val="1"/>
                <c:pt idx="0">
                  <c:v>Стали бы покупать
свежие овощи 
у ВИЧ-положительного владельца    магазина или продавца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6"/>
              <c:layout>
                <c:manualLayout>
                  <c:x val="-2.749140893470791E-2"/>
                  <c:y val="-0.19791666666666671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txPr>
              <a:bodyPr/>
              <a:lstStyle/>
              <a:p>
                <a:pPr>
                  <a:defRPr sz="1300" baseline="0"/>
                </a:pPr>
                <a:endParaRPr lang="ru-RU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val>
            <c:numRef>
              <c:f>'[Ch12 Figures_ru.xlsx]HA.2'!$C$10:$C$32</c:f>
              <c:numCache>
                <c:formatCode>General</c:formatCode>
                <c:ptCount val="23"/>
                <c:pt idx="6" formatCode="0">
                  <c:v>13.745774532571767</c:v>
                </c:pt>
                <c:pt idx="7" formatCode="0">
                  <c:v>16.35213742312763</c:v>
                </c:pt>
                <c:pt idx="8" formatCode="0">
                  <c:v>16.175655347392514</c:v>
                </c:pt>
                <c:pt idx="9" formatCode="0">
                  <c:v>17.331688356483031</c:v>
                </c:pt>
                <c:pt idx="10" formatCode="0">
                  <c:v>18.900998854151446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'[Ch12 Figures_ru.xlsx]HA.2'!$D$8</c:f>
              <c:strCache>
                <c:ptCount val="1"/>
                <c:pt idx="0">
                  <c:v>Считают, что ВИЧ-
положительной и не больной СПИДОМ учительнице следует разрешить продолжать работу в школе 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</c:spPr>
          </c:marker>
          <c:dLbls>
            <c:dLbl>
              <c:idx val="12"/>
              <c:layout>
                <c:manualLayout>
                  <c:x val="-2.749140893470791E-2"/>
                  <c:y val="-0.21527777777777779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txPr>
              <a:bodyPr/>
              <a:lstStyle/>
              <a:p>
                <a:pPr>
                  <a:defRPr sz="1300" baseline="0"/>
                </a:pPr>
                <a:endParaRPr lang="ru-RU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val>
            <c:numRef>
              <c:f>'[Ch12 Figures_ru.xlsx]HA.2'!$D$10:$D$32</c:f>
              <c:numCache>
                <c:formatCode>General</c:formatCode>
                <c:ptCount val="23"/>
                <c:pt idx="12" formatCode="0">
                  <c:v>18.442482125061815</c:v>
                </c:pt>
                <c:pt idx="13" formatCode="0">
                  <c:v>25.765958059732988</c:v>
                </c:pt>
                <c:pt idx="14" formatCode="0">
                  <c:v>25.698424335846227</c:v>
                </c:pt>
                <c:pt idx="15" formatCode="0">
                  <c:v>25.846882369648654</c:v>
                </c:pt>
                <c:pt idx="16" formatCode="0">
                  <c:v>27.223592677755178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'[Ch12 Figures_ru.xlsx]HA.2'!$E$8</c:f>
              <c:strCache>
                <c:ptCount val="1"/>
                <c:pt idx="0">
                  <c:v>Если бы член
семьи оказался  
ВИЧ-положительным, 
не пожелали бы
сохранить это в тайне 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>
                <a:noFill/>
              </a:ln>
            </c:spPr>
          </c:marker>
          <c:dLbls>
            <c:dLbl>
              <c:idx val="18"/>
              <c:layout>
                <c:manualLayout>
                  <c:x val="-1.3745704467354075E-2"/>
                  <c:y val="-0.19097222222222221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txPr>
              <a:bodyPr/>
              <a:lstStyle/>
              <a:p>
                <a:pPr>
                  <a:defRPr sz="1300" baseline="0"/>
                </a:pPr>
                <a:endParaRPr lang="ru-RU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val>
            <c:numRef>
              <c:f>'[Ch12 Figures_ru.xlsx]HA.2'!$E$10:$E$32</c:f>
              <c:numCache>
                <c:formatCode>General</c:formatCode>
                <c:ptCount val="23"/>
                <c:pt idx="18" formatCode="0">
                  <c:v>32.862994434050606</c:v>
                </c:pt>
                <c:pt idx="19" formatCode="0">
                  <c:v>33.608524927108995</c:v>
                </c:pt>
                <c:pt idx="20" formatCode="0">
                  <c:v>35.616825963015224</c:v>
                </c:pt>
                <c:pt idx="21" formatCode="0">
                  <c:v>35.535752742645805</c:v>
                </c:pt>
                <c:pt idx="22" formatCode="0">
                  <c:v>35.07573632713801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956544"/>
        <c:axId val="117840640"/>
      </c:lineChart>
      <c:catAx>
        <c:axId val="1189565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/>
                  <a:t>Возраст</a:t>
                </a:r>
                <a:endParaRPr lang="en-US" sz="1200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840640"/>
        <c:crosses val="autoZero"/>
        <c:auto val="1"/>
        <c:lblAlgn val="ctr"/>
        <c:lblOffset val="100"/>
        <c:tickMarkSkip val="1"/>
        <c:noMultiLvlLbl val="0"/>
      </c:catAx>
      <c:valAx>
        <c:axId val="11784064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00" b="1"/>
                  <a:t>Процент</a:t>
                </a:r>
                <a:endParaRPr lang="en-US" sz="1000" b="1"/>
              </a:p>
            </c:rich>
          </c:tx>
          <c:layout>
            <c:manualLayout>
              <c:xMode val="edge"/>
              <c:yMode val="edge"/>
              <c:x val="1.4436706975771312E-2"/>
              <c:y val="0.3877703232301449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95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Женщины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lang="en-US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Когда–либо проходили тестирование</c:v>
                </c:pt>
                <c:pt idx="1">
                  <c:v>Проходили тестирование и знают результат самого последнего тестирования</c:v>
                </c:pt>
                <c:pt idx="2">
                  <c:v>проходили тестирование в последние 12 месяцев</c:v>
                </c:pt>
                <c:pt idx="3">
                  <c:v>Прошли тестирование в последние 12 месяцев и знают результат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67.2</c:v>
                </c:pt>
                <c:pt idx="1">
                  <c:v>58.8</c:v>
                </c:pt>
                <c:pt idx="2">
                  <c:v>21.5</c:v>
                </c:pt>
                <c:pt idx="3">
                  <c:v>19.899999999999999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65584384"/>
        <c:axId val="51730048"/>
      </c:barChart>
      <c:catAx>
        <c:axId val="16558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US" sz="1800"/>
            </a:pPr>
            <a:endParaRPr lang="ru-RU"/>
          </a:p>
        </c:txPr>
        <c:crossAx val="51730048"/>
        <c:crosses val="autoZero"/>
        <c:auto val="1"/>
        <c:lblAlgn val="ctr"/>
        <c:lblOffset val="100"/>
        <c:noMultiLvlLbl val="0"/>
      </c:catAx>
      <c:valAx>
        <c:axId val="51730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65584384"/>
        <c:crosses val="autoZero"/>
        <c:crossBetween val="between"/>
      </c:valAx>
      <c:spPr>
        <a:noFill/>
        <a:ln w="25410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350739633958791E-2"/>
          <c:y val="3.370355778809124E-2"/>
          <c:w val="0.96729852073208245"/>
          <c:h val="0.72403927369194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Женщины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lang="en-US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Нет образования/Начальное</c:v>
                </c:pt>
                <c:pt idx="1">
                  <c:v>Основное общее</c:v>
                </c:pt>
                <c:pt idx="2">
                  <c:v>Полное общее</c:v>
                </c:pt>
                <c:pt idx="3">
                  <c:v>Профессиональное начальное/среднее</c:v>
                </c:pt>
                <c:pt idx="4">
                  <c:v>Высшее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3.5</c:v>
                </c:pt>
                <c:pt idx="1">
                  <c:v>11.6</c:v>
                </c:pt>
                <c:pt idx="2">
                  <c:v>18</c:v>
                </c:pt>
                <c:pt idx="3">
                  <c:v>23.3</c:v>
                </c:pt>
                <c:pt idx="4">
                  <c:v>25.2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72840960"/>
        <c:axId val="51767552"/>
      </c:barChart>
      <c:catAx>
        <c:axId val="17284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US" sz="1100"/>
            </a:pPr>
            <a:endParaRPr lang="ru-RU"/>
          </a:p>
        </c:txPr>
        <c:crossAx val="51767552"/>
        <c:crosses val="autoZero"/>
        <c:auto val="1"/>
        <c:lblAlgn val="ctr"/>
        <c:lblOffset val="100"/>
        <c:noMultiLvlLbl val="0"/>
      </c:catAx>
      <c:valAx>
        <c:axId val="51767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2840960"/>
        <c:crosses val="autoZero"/>
        <c:crossBetween val="between"/>
      </c:valAx>
      <c:spPr>
        <a:noFill/>
        <a:ln w="25410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75308641975335E-2"/>
          <c:y val="0.25254293948050394"/>
          <c:w val="0.96604938271604934"/>
          <c:h val="0.591113758552599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Женщины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Lbls>
            <c:spPr>
              <a:noFill/>
              <a:ln w="25391">
                <a:noFill/>
              </a:ln>
            </c:spPr>
            <c:txPr>
              <a:bodyPr/>
              <a:lstStyle/>
              <a:p>
                <a:pPr>
                  <a:defRPr lang="en-US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Нет образования/Начальное</c:v>
                </c:pt>
                <c:pt idx="1">
                  <c:v>Основное общее</c:v>
                </c:pt>
                <c:pt idx="2">
                  <c:v>Полное общее</c:v>
                </c:pt>
                <c:pt idx="3">
                  <c:v>Профессиональное началь-ное/среднее</c:v>
                </c:pt>
                <c:pt idx="4">
                  <c:v>Высшее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57.9</c:v>
                </c:pt>
                <c:pt idx="2">
                  <c:v>62.8</c:v>
                </c:pt>
                <c:pt idx="3">
                  <c:v>73.8</c:v>
                </c:pt>
                <c:pt idx="4">
                  <c:v>66.7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67387648"/>
        <c:axId val="51724288"/>
      </c:barChart>
      <c:catAx>
        <c:axId val="16738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lang="en-US" sz="1000" b="1"/>
            </a:pPr>
            <a:endParaRPr lang="ru-RU"/>
          </a:p>
        </c:txPr>
        <c:crossAx val="51724288"/>
        <c:crosses val="autoZero"/>
        <c:auto val="1"/>
        <c:lblAlgn val="ctr"/>
        <c:lblOffset val="100"/>
        <c:noMultiLvlLbl val="0"/>
      </c:catAx>
      <c:valAx>
        <c:axId val="51724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67387648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75308641975339E-2"/>
          <c:y val="0.25254293948050394"/>
          <c:w val="0.96604938271604934"/>
          <c:h val="0.591113758552599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Женщины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Lbls>
            <c:spPr>
              <a:noFill/>
              <a:ln w="25391">
                <a:noFill/>
              </a:ln>
            </c:spPr>
            <c:txPr>
              <a:bodyPr/>
              <a:lstStyle/>
              <a:p>
                <a:pPr>
                  <a:defRPr lang="en-US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Беднейший</c:v>
                </c:pt>
                <c:pt idx="1">
                  <c:v>Второй</c:v>
                </c:pt>
                <c:pt idx="2">
                  <c:v>Средний</c:v>
                </c:pt>
                <c:pt idx="3">
                  <c:v>Четвертый</c:v>
                </c:pt>
                <c:pt idx="4">
                  <c:v>Богатейший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 formatCode="General">
                  <c:v>55.3</c:v>
                </c:pt>
                <c:pt idx="1">
                  <c:v>69</c:v>
                </c:pt>
                <c:pt idx="2" formatCode="General">
                  <c:v>68.599999999999994</c:v>
                </c:pt>
                <c:pt idx="3" formatCode="General">
                  <c:v>63.3</c:v>
                </c:pt>
                <c:pt idx="4" formatCode="General">
                  <c:v>65.3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67390720"/>
        <c:axId val="51771008"/>
      </c:barChart>
      <c:catAx>
        <c:axId val="16739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lang="en-US" sz="1200" b="1"/>
            </a:pPr>
            <a:endParaRPr lang="ru-RU"/>
          </a:p>
        </c:txPr>
        <c:crossAx val="51771008"/>
        <c:crosses val="autoZero"/>
        <c:auto val="1"/>
        <c:lblAlgn val="ctr"/>
        <c:lblOffset val="100"/>
        <c:noMultiLvlLbl val="0"/>
      </c:catAx>
      <c:valAx>
        <c:axId val="51771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67390720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2112739379799813E-2"/>
          <c:y val="6.2499814896534667E-2"/>
          <c:w val="0.93648476232137645"/>
          <c:h val="0.7340980175817545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Читают газету как минимум один раз в неделю</c:v>
                </c:pt>
                <c:pt idx="1">
                  <c:v>Слушают радио как минимум один раз в неделю</c:v>
                </c:pt>
                <c:pt idx="2">
                  <c:v>Смотрят телевизор как минимум один раз в неделю</c:v>
                </c:pt>
                <c:pt idx="3">
                  <c:v>Контактируют со всеми тремя СМИ как минимум один раз в неделю</c:v>
                </c:pt>
                <c:pt idx="4">
                  <c:v>Не контактируют ни с одним из СМИ как хотя бы один раз в неделю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44.9</c:v>
                </c:pt>
                <c:pt idx="1">
                  <c:v>37.300000000000004</c:v>
                </c:pt>
                <c:pt idx="2">
                  <c:v>98.2</c:v>
                </c:pt>
                <c:pt idx="3">
                  <c:v>21.3</c:v>
                </c:pt>
                <c:pt idx="4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9099392"/>
        <c:axId val="117858304"/>
      </c:barChart>
      <c:catAx>
        <c:axId val="119099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7858304"/>
        <c:crosses val="autoZero"/>
        <c:auto val="1"/>
        <c:lblAlgn val="ctr"/>
        <c:lblOffset val="100"/>
        <c:noMultiLvlLbl val="0"/>
      </c:catAx>
      <c:valAx>
        <c:axId val="117858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909939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500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Лист2!$A$3:$A$6</c:f>
              <c:strCache>
                <c:ptCount val="4"/>
                <c:pt idx="0">
                  <c:v>Основное общее</c:v>
                </c:pt>
                <c:pt idx="1">
                  <c:v>Полное общее</c:v>
                </c:pt>
                <c:pt idx="2">
                  <c:v>Профессиональное начальное/среднее</c:v>
                </c:pt>
                <c:pt idx="3">
                  <c:v>Высшее</c:v>
                </c:pt>
              </c:strCache>
            </c:strRef>
          </c:cat>
          <c:val>
            <c:numRef>
              <c:f>Лист2!$B$3:$B$6</c:f>
              <c:numCache>
                <c:formatCode>0.0</c:formatCode>
                <c:ptCount val="4"/>
                <c:pt idx="0" formatCode="General">
                  <c:v>13.1</c:v>
                </c:pt>
                <c:pt idx="1">
                  <c:v>16</c:v>
                </c:pt>
                <c:pt idx="2">
                  <c:v>26</c:v>
                </c:pt>
                <c:pt idx="3" formatCode="General">
                  <c:v>31.4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153664"/>
        <c:axId val="117860032"/>
      </c:barChart>
      <c:catAx>
        <c:axId val="119153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7860032"/>
        <c:crosses val="autoZero"/>
        <c:auto val="1"/>
        <c:lblAlgn val="ctr"/>
        <c:lblOffset val="100"/>
        <c:noMultiLvlLbl val="0"/>
      </c:catAx>
      <c:valAx>
        <c:axId val="117860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91536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Лист3!$B$1</c:f>
              <c:strCache>
                <c:ptCount val="1"/>
                <c:pt idx="0">
                  <c:v>Женщины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Лист3!$A$2:$A$6</c:f>
              <c:strCache>
                <c:ptCount val="5"/>
                <c:pt idx="0">
                  <c:v>Беднейший</c:v>
                </c:pt>
                <c:pt idx="1">
                  <c:v>Второй</c:v>
                </c:pt>
                <c:pt idx="2">
                  <c:v>Средний</c:v>
                </c:pt>
                <c:pt idx="3">
                  <c:v>Четвертый</c:v>
                </c:pt>
                <c:pt idx="4">
                  <c:v>Богатейший</c:v>
                </c:pt>
              </c:strCache>
            </c:strRef>
          </c:cat>
          <c:val>
            <c:numRef>
              <c:f>Лист3!$B$2:$B$6</c:f>
              <c:numCache>
                <c:formatCode>0.0</c:formatCode>
                <c:ptCount val="5"/>
                <c:pt idx="0" formatCode="General">
                  <c:v>14.9</c:v>
                </c:pt>
                <c:pt idx="1">
                  <c:v>16.2</c:v>
                </c:pt>
                <c:pt idx="2" formatCode="General">
                  <c:v>20.399999999999999</c:v>
                </c:pt>
                <c:pt idx="3" formatCode="General">
                  <c:v>26.5</c:v>
                </c:pt>
                <c:pt idx="4" formatCode="General">
                  <c:v>26.6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26368"/>
        <c:axId val="117862336"/>
      </c:barChart>
      <c:catAx>
        <c:axId val="119226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17862336"/>
        <c:crosses val="autoZero"/>
        <c:auto val="1"/>
        <c:lblAlgn val="ctr"/>
        <c:lblOffset val="100"/>
        <c:noMultiLvlLbl val="0"/>
      </c:catAx>
      <c:valAx>
        <c:axId val="117862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1922636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Лист4!$A$1:$A$6</c:f>
              <c:strCache>
                <c:ptCount val="6"/>
                <c:pt idx="0">
                  <c:v>Когда- либо пользовались компьютером</c:v>
                </c:pt>
                <c:pt idx="1">
                  <c:v>Пользовались компьютером в последние 12 месяцев</c:v>
                </c:pt>
                <c:pt idx="2">
                  <c:v>В течение последнего месяца пользовались компьютером как минимум один раз в неделю </c:v>
                </c:pt>
                <c:pt idx="3">
                  <c:v>Когда- либо пользовались Интернетом</c:v>
                </c:pt>
                <c:pt idx="4">
                  <c:v>Пользовались Интеренетом в последние 12 месяцев</c:v>
                </c:pt>
                <c:pt idx="5">
                  <c:v>В течение последнего месяца пользовались Интернетом как минимум один раз в неделю </c:v>
                </c:pt>
              </c:strCache>
            </c:strRef>
          </c:cat>
          <c:val>
            <c:numRef>
              <c:f>Лист4!$B$1:$B$6</c:f>
              <c:numCache>
                <c:formatCode>General</c:formatCode>
                <c:ptCount val="6"/>
                <c:pt idx="0">
                  <c:v>80.900000000000006</c:v>
                </c:pt>
                <c:pt idx="1">
                  <c:v>64.099999999999994</c:v>
                </c:pt>
                <c:pt idx="2">
                  <c:v>45.4</c:v>
                </c:pt>
                <c:pt idx="3">
                  <c:v>78.400000000000006</c:v>
                </c:pt>
                <c:pt idx="4" formatCode="0.0">
                  <c:v>73</c:v>
                </c:pt>
                <c:pt idx="5" formatCode="0.0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29952"/>
        <c:axId val="117864640"/>
      </c:barChart>
      <c:catAx>
        <c:axId val="119229952"/>
        <c:scaling>
          <c:orientation val="minMax"/>
        </c:scaling>
        <c:delete val="0"/>
        <c:axPos val="l"/>
        <c:majorTickMark val="out"/>
        <c:minorTickMark val="none"/>
        <c:tickLblPos val="nextTo"/>
        <c:crossAx val="117864640"/>
        <c:crosses val="autoZero"/>
        <c:auto val="1"/>
        <c:lblAlgn val="ctr"/>
        <c:lblOffset val="100"/>
        <c:noMultiLvlLbl val="0"/>
      </c:catAx>
      <c:valAx>
        <c:axId val="117864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9229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Lbls>
            <c:dLbl>
              <c:idx val="3"/>
              <c:layout>
                <c:manualLayout>
                  <c:x val="1.234567901234569E-2"/>
                  <c:y val="-8.4180979826834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Лист5!$A$1:$A$5</c:f>
              <c:strCache>
                <c:ptCount val="5"/>
                <c:pt idx="0">
                  <c:v>Беднейший</c:v>
                </c:pt>
                <c:pt idx="1">
                  <c:v>Второй</c:v>
                </c:pt>
                <c:pt idx="2">
                  <c:v>Средний</c:v>
                </c:pt>
                <c:pt idx="3">
                  <c:v>Четвертый</c:v>
                </c:pt>
                <c:pt idx="4">
                  <c:v>Богатейший</c:v>
                </c:pt>
              </c:strCache>
            </c:strRef>
          </c:cat>
          <c:val>
            <c:numRef>
              <c:f>Лист5!$B$1:$B$5</c:f>
              <c:numCache>
                <c:formatCode>0.0</c:formatCode>
                <c:ptCount val="5"/>
                <c:pt idx="0" formatCode="General">
                  <c:v>51.4</c:v>
                </c:pt>
                <c:pt idx="1">
                  <c:v>62.5</c:v>
                </c:pt>
                <c:pt idx="2" formatCode="General">
                  <c:v>69.400000000000006</c:v>
                </c:pt>
                <c:pt idx="3" formatCode="General">
                  <c:v>82.6</c:v>
                </c:pt>
                <c:pt idx="4" formatCode="General">
                  <c:v>93.1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569920"/>
        <c:axId val="117851264"/>
      </c:barChart>
      <c:catAx>
        <c:axId val="119569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17851264"/>
        <c:crosses val="autoZero"/>
        <c:auto val="1"/>
        <c:lblAlgn val="ctr"/>
        <c:lblOffset val="100"/>
        <c:noMultiLvlLbl val="0"/>
      </c:catAx>
      <c:valAx>
        <c:axId val="1178512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956992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015018955963865E-2"/>
          <c:y val="6.0364005679999506E-2"/>
          <c:w val="0.85764860989598546"/>
          <c:h val="0.8052080483214590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Лист1!$B$3:$B$8</c:f>
              <c:strCache>
                <c:ptCount val="6"/>
                <c:pt idx="0">
                  <c:v>Семейная жизнь</c:v>
                </c:pt>
                <c:pt idx="1">
                  <c:v>Дружеские отношения</c:v>
                </c:pt>
                <c:pt idx="2">
                  <c:v>Состояние здоровья</c:v>
                </c:pt>
                <c:pt idx="3">
                  <c:v>Окружение, в котором они живут</c:v>
                </c:pt>
                <c:pt idx="4">
                  <c:v>Отношение со стороны окружающих</c:v>
                </c:pt>
                <c:pt idx="5">
                  <c:v>То, как они выглядят</c:v>
                </c:pt>
              </c:strCache>
            </c:strRef>
          </c:cat>
          <c:val>
            <c:numRef>
              <c:f>Лист1!$C$3:$C$8</c:f>
              <c:numCache>
                <c:formatCode>General</c:formatCode>
                <c:ptCount val="6"/>
                <c:pt idx="0">
                  <c:v>93.1</c:v>
                </c:pt>
                <c:pt idx="1">
                  <c:v>89.8</c:v>
                </c:pt>
                <c:pt idx="2">
                  <c:v>95.5</c:v>
                </c:pt>
                <c:pt idx="3">
                  <c:v>92.2</c:v>
                </c:pt>
                <c:pt idx="4">
                  <c:v>93.2</c:v>
                </c:pt>
                <c:pt idx="5">
                  <c:v>97.4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694912"/>
        <c:axId val="174919040"/>
      </c:barChart>
      <c:catAx>
        <c:axId val="190694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4919040"/>
        <c:crosses val="autoZero"/>
        <c:auto val="1"/>
        <c:lblAlgn val="ctr"/>
        <c:lblOffset val="100"/>
        <c:noMultiLvlLbl val="0"/>
      </c:catAx>
      <c:valAx>
        <c:axId val="174919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906949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b="1" i="0" baseline="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Лист3!$C$9</c:f>
              <c:strCache>
                <c:ptCount val="1"/>
                <c:pt idx="0">
                  <c:v>Семейная жизнь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7037037037037056E-2"/>
                  <c:y val="2.89330955199948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86419753086421E-2"/>
                  <c:y val="-8.6799286559984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0061728395061748E-2"/>
                  <c:y val="-5.7866191039990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64197530864209E-3"/>
                  <c:y val="-5.78661910399899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Лист3!$B$10:$B$18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Лист3!$C$10:$C$18</c:f>
              <c:numCache>
                <c:formatCode>0.0</c:formatCode>
                <c:ptCount val="9"/>
                <c:pt idx="0">
                  <c:v>93.5</c:v>
                </c:pt>
                <c:pt idx="1">
                  <c:v>97</c:v>
                </c:pt>
                <c:pt idx="2">
                  <c:v>94.3</c:v>
                </c:pt>
                <c:pt idx="3">
                  <c:v>94.2</c:v>
                </c:pt>
                <c:pt idx="4">
                  <c:v>94.7</c:v>
                </c:pt>
                <c:pt idx="5">
                  <c:v>97.2</c:v>
                </c:pt>
                <c:pt idx="6">
                  <c:v>80.3</c:v>
                </c:pt>
                <c:pt idx="7">
                  <c:v>95.5</c:v>
                </c:pt>
                <c:pt idx="8">
                  <c:v>96.4</c:v>
                </c:pt>
              </c:numCache>
            </c:numRef>
          </c:val>
        </c:ser>
        <c:ser>
          <c:idx val="1"/>
          <c:order val="1"/>
          <c:tx>
            <c:strRef>
              <c:f>Лист3!$D$9</c:f>
              <c:strCache>
                <c:ptCount val="1"/>
                <c:pt idx="0">
                  <c:v>Окружение, в котором они живут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46913580246913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691358024691381E-2"/>
                  <c:y val="1.7359857311996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4691358024691381E-2"/>
                  <c:y val="2.0253166863996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2407407407407426E-2"/>
                  <c:y val="8.6799286559984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9320987654320996E-2"/>
                  <c:y val="2.3146476415995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Лист3!$B$10:$B$18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Лист3!$D$10:$D$18</c:f>
              <c:numCache>
                <c:formatCode>0.0</c:formatCode>
                <c:ptCount val="9"/>
                <c:pt idx="0">
                  <c:v>94.5</c:v>
                </c:pt>
                <c:pt idx="1">
                  <c:v>97.8</c:v>
                </c:pt>
                <c:pt idx="2">
                  <c:v>96.7</c:v>
                </c:pt>
                <c:pt idx="3">
                  <c:v>85.3</c:v>
                </c:pt>
                <c:pt idx="4">
                  <c:v>92.6</c:v>
                </c:pt>
                <c:pt idx="5">
                  <c:v>96.8</c:v>
                </c:pt>
                <c:pt idx="6">
                  <c:v>92.9</c:v>
                </c:pt>
                <c:pt idx="7">
                  <c:v>80.2</c:v>
                </c:pt>
                <c:pt idx="8">
                  <c:v>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624128"/>
        <c:axId val="117854720"/>
      </c:barChart>
      <c:catAx>
        <c:axId val="12862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854720"/>
        <c:crosses val="autoZero"/>
        <c:auto val="1"/>
        <c:lblAlgn val="ctr"/>
        <c:lblOffset val="100"/>
        <c:noMultiLvlLbl val="0"/>
      </c:catAx>
      <c:valAx>
        <c:axId val="117854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12862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Лист3!$C$25</c:f>
              <c:strCache>
                <c:ptCount val="1"/>
                <c:pt idx="0">
                  <c:v>основное общее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Лист3!$B$26:$B$31</c:f>
              <c:strCache>
                <c:ptCount val="6"/>
                <c:pt idx="0">
                  <c:v>Семейная жизнь</c:v>
                </c:pt>
                <c:pt idx="1">
                  <c:v>Дружеские отношения</c:v>
                </c:pt>
                <c:pt idx="2">
                  <c:v>Состояние здоровья</c:v>
                </c:pt>
                <c:pt idx="3">
                  <c:v>Окружение, в котором они живут</c:v>
                </c:pt>
                <c:pt idx="4">
                  <c:v>Отношение со стороны окружающих</c:v>
                </c:pt>
                <c:pt idx="5">
                  <c:v>То, как они выглядят</c:v>
                </c:pt>
              </c:strCache>
            </c:strRef>
          </c:cat>
          <c:val>
            <c:numRef>
              <c:f>Лист3!$C$26:$C$31</c:f>
              <c:numCache>
                <c:formatCode>General</c:formatCode>
                <c:ptCount val="6"/>
                <c:pt idx="0">
                  <c:v>92.9</c:v>
                </c:pt>
                <c:pt idx="1">
                  <c:v>88.5</c:v>
                </c:pt>
                <c:pt idx="2">
                  <c:v>96.6</c:v>
                </c:pt>
                <c:pt idx="3">
                  <c:v>93.3</c:v>
                </c:pt>
                <c:pt idx="4">
                  <c:v>93.7</c:v>
                </c:pt>
                <c:pt idx="5">
                  <c:v>97.5</c:v>
                </c:pt>
              </c:numCache>
            </c:numRef>
          </c:val>
        </c:ser>
        <c:ser>
          <c:idx val="1"/>
          <c:order val="1"/>
          <c:tx>
            <c:strRef>
              <c:f>Лист3!$D$25</c:f>
              <c:strCache>
                <c:ptCount val="1"/>
                <c:pt idx="0">
                  <c:v>высшее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Лист3!$B$26:$B$31</c:f>
              <c:strCache>
                <c:ptCount val="6"/>
                <c:pt idx="0">
                  <c:v>Семейная жизнь</c:v>
                </c:pt>
                <c:pt idx="1">
                  <c:v>Дружеские отношения</c:v>
                </c:pt>
                <c:pt idx="2">
                  <c:v>Состояние здоровья</c:v>
                </c:pt>
                <c:pt idx="3">
                  <c:v>Окружение, в котором они живут</c:v>
                </c:pt>
                <c:pt idx="4">
                  <c:v>Отношение со стороны окружающих</c:v>
                </c:pt>
                <c:pt idx="5">
                  <c:v>То, как они выглядят</c:v>
                </c:pt>
              </c:strCache>
            </c:strRef>
          </c:cat>
          <c:val>
            <c:numRef>
              <c:f>Лист3!$D$26:$D$31</c:f>
              <c:numCache>
                <c:formatCode>General</c:formatCode>
                <c:ptCount val="6"/>
                <c:pt idx="0">
                  <c:v>94.6</c:v>
                </c:pt>
                <c:pt idx="1">
                  <c:v>92.3</c:v>
                </c:pt>
                <c:pt idx="2">
                  <c:v>97.6</c:v>
                </c:pt>
                <c:pt idx="3">
                  <c:v>92.9</c:v>
                </c:pt>
                <c:pt idx="4">
                  <c:v>95.5</c:v>
                </c:pt>
                <c:pt idx="5">
                  <c:v>98.4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004736"/>
        <c:axId val="117857024"/>
      </c:barChart>
      <c:catAx>
        <c:axId val="11800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857024"/>
        <c:crosses val="autoZero"/>
        <c:auto val="1"/>
        <c:lblAlgn val="ctr"/>
        <c:lblOffset val="100"/>
        <c:noMultiLvlLbl val="0"/>
      </c:catAx>
      <c:valAx>
        <c:axId val="117857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1800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0603917565859819E-2"/>
          <c:y val="0.88136838505712622"/>
          <c:w val="0.79552055993000859"/>
          <c:h val="0.101271757630876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7777777777777811E-2"/>
          <c:y val="6.1105858289595534E-2"/>
          <c:w val="0.93888888888888922"/>
          <c:h val="0.6331377018537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Лист3!$C$34</c:f>
              <c:strCache>
                <c:ptCount val="1"/>
                <c:pt idx="0">
                  <c:v>беднейшие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3888888888888884E-2"/>
                  <c:y val="7.40740740740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1111111111111123E-2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5555555555555469E-2"/>
                  <c:y val="6.9444444444444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5000000000000011E-2"/>
                  <c:y val="1.8518518518518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833333333333339E-2"/>
                  <c:y val="9.25925925925926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833333333333339E-2"/>
                  <c:y val="1.38888888888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Лист3!$B$35:$B$40</c:f>
              <c:strCache>
                <c:ptCount val="6"/>
                <c:pt idx="0">
                  <c:v>Семейная жизнь</c:v>
                </c:pt>
                <c:pt idx="1">
                  <c:v>Дружеские отношения</c:v>
                </c:pt>
                <c:pt idx="2">
                  <c:v>Состояние здоровья</c:v>
                </c:pt>
                <c:pt idx="3">
                  <c:v>Окружение, в котором они живут</c:v>
                </c:pt>
                <c:pt idx="4">
                  <c:v>Отношение со стороны окружающих</c:v>
                </c:pt>
                <c:pt idx="5">
                  <c:v>То, как они выглядят</c:v>
                </c:pt>
              </c:strCache>
            </c:strRef>
          </c:cat>
          <c:val>
            <c:numRef>
              <c:f>Лист3!$C$35:$C$40</c:f>
              <c:numCache>
                <c:formatCode>General</c:formatCode>
                <c:ptCount val="6"/>
                <c:pt idx="0">
                  <c:v>91.7</c:v>
                </c:pt>
                <c:pt idx="1">
                  <c:v>89.9</c:v>
                </c:pt>
                <c:pt idx="2">
                  <c:v>94.7</c:v>
                </c:pt>
                <c:pt idx="3">
                  <c:v>88.2</c:v>
                </c:pt>
                <c:pt idx="4">
                  <c:v>88.5</c:v>
                </c:pt>
                <c:pt idx="5">
                  <c:v>95.7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151744"/>
        <c:axId val="174962304"/>
      </c:barChart>
      <c:lineChart>
        <c:grouping val="standard"/>
        <c:varyColors val="0"/>
        <c:ser>
          <c:idx val="1"/>
          <c:order val="1"/>
          <c:tx>
            <c:strRef>
              <c:f>Лист3!$D$34</c:f>
              <c:strCache>
                <c:ptCount val="1"/>
                <c:pt idx="0">
                  <c:v>богатейшие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0555555555555582E-2"/>
                  <c:y val="-5.5555555555555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5"/>
                  <c:y val="-6.4814814814814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000000000000079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5"/>
                  <c:y val="-7.4074074074074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1666666666666664E-2"/>
                  <c:y val="-6.0185185185185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5"/>
                  <c:y val="-7.8703703703703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Лист3!$B$35:$B$40</c:f>
              <c:strCache>
                <c:ptCount val="6"/>
                <c:pt idx="0">
                  <c:v>Семейная жизнь</c:v>
                </c:pt>
                <c:pt idx="1">
                  <c:v>Дружеские отношения</c:v>
                </c:pt>
                <c:pt idx="2">
                  <c:v>Состояние здоровья</c:v>
                </c:pt>
                <c:pt idx="3">
                  <c:v>Окружение, в котором они живут</c:v>
                </c:pt>
                <c:pt idx="4">
                  <c:v>Отношение со стороны окружающих</c:v>
                </c:pt>
                <c:pt idx="5">
                  <c:v>То, как они выглядят</c:v>
                </c:pt>
              </c:strCache>
            </c:strRef>
          </c:cat>
          <c:val>
            <c:numRef>
              <c:f>Лист3!$D$35:$D$40</c:f>
              <c:numCache>
                <c:formatCode>General</c:formatCode>
                <c:ptCount val="6"/>
                <c:pt idx="0">
                  <c:v>93.8</c:v>
                </c:pt>
                <c:pt idx="1">
                  <c:v>91.6</c:v>
                </c:pt>
                <c:pt idx="2">
                  <c:v>97.7</c:v>
                </c:pt>
                <c:pt idx="3">
                  <c:v>93.7</c:v>
                </c:pt>
                <c:pt idx="4">
                  <c:v>95.8</c:v>
                </c:pt>
                <c:pt idx="5">
                  <c:v>99.2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152768"/>
        <c:axId val="219828160"/>
      </c:lineChart>
      <c:catAx>
        <c:axId val="21315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962304"/>
        <c:crosses val="autoZero"/>
        <c:auto val="1"/>
        <c:lblAlgn val="ctr"/>
        <c:lblOffset val="100"/>
        <c:noMultiLvlLbl val="0"/>
      </c:catAx>
      <c:valAx>
        <c:axId val="174962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13151744"/>
        <c:crosses val="autoZero"/>
        <c:crossBetween val="between"/>
      </c:valAx>
      <c:valAx>
        <c:axId val="219828160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one"/>
        <c:crossAx val="213152768"/>
        <c:crosses val="max"/>
        <c:crossBetween val="between"/>
      </c:valAx>
      <c:catAx>
        <c:axId val="213152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198281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947228327907783"/>
          <c:y val="0.90743504515550166"/>
          <c:w val="0.59403522439553702"/>
          <c:h val="6.82857477868323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 i="0" baseline="0"/>
      </a:pPr>
      <a:endParaRPr lang="ru-RU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635608048993894E-2"/>
          <c:y val="0.18321777486147581"/>
          <c:w val="0.89980883639545095"/>
          <c:h val="0.35801472732575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Лист2!$C$10</c:f>
              <c:strCache>
                <c:ptCount val="1"/>
                <c:pt idx="0">
                  <c:v>удовлетворенность жизнью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5555555555555558E-3"/>
                  <c:y val="2.1673228346456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5555555555555783E-3"/>
                  <c:y val="-2.88641003207934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5555555555555558E-3"/>
                  <c:y val="8.31219014289880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777777777777822E-3"/>
                  <c:y val="-7.0477544473607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666666666666677E-2"/>
                  <c:y val="-2.70042286380869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3888888888888801E-2"/>
                  <c:y val="3.56051326917468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8.3333333333332378E-3"/>
                  <c:y val="-1.59817002041412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0185067526416019E-16"/>
                  <c:y val="-4.47291484397783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38888888888889E-2"/>
                  <c:y val="-2.0787037037037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Лист2!$B$11:$B$19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Лист2!$C$11:$C$19</c:f>
              <c:numCache>
                <c:formatCode>General</c:formatCode>
                <c:ptCount val="9"/>
                <c:pt idx="0" formatCode="0.0">
                  <c:v>95</c:v>
                </c:pt>
                <c:pt idx="1">
                  <c:v>96.7</c:v>
                </c:pt>
                <c:pt idx="2">
                  <c:v>98.3</c:v>
                </c:pt>
                <c:pt idx="3">
                  <c:v>92.5</c:v>
                </c:pt>
                <c:pt idx="4">
                  <c:v>95.9</c:v>
                </c:pt>
                <c:pt idx="5">
                  <c:v>97.9</c:v>
                </c:pt>
                <c:pt idx="6">
                  <c:v>96.4</c:v>
                </c:pt>
                <c:pt idx="7">
                  <c:v>95.6</c:v>
                </c:pt>
                <c:pt idx="8">
                  <c:v>95.3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5060352"/>
        <c:axId val="219830464"/>
      </c:barChart>
      <c:lineChart>
        <c:grouping val="standard"/>
        <c:varyColors val="0"/>
        <c:ser>
          <c:idx val="1"/>
          <c:order val="1"/>
          <c:tx>
            <c:strRef>
              <c:f>Лист2!$D$10</c:f>
              <c:strCache>
                <c:ptCount val="1"/>
                <c:pt idx="0">
                  <c:v>счастливы или относительно счастливы</c:v>
                </c:pt>
              </c:strCache>
            </c:strRef>
          </c:tx>
          <c:spPr>
            <a:ln w="571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824321959755029E-2"/>
                  <c:y val="-2.31481481481481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909886264216971E-2"/>
                  <c:y val="8.3333333333333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6020997375328084E-2"/>
                  <c:y val="5.0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3243219597550358E-2"/>
                  <c:y val="0.129629629629629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0465441819772534E-2"/>
                  <c:y val="5.55555555555554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3243219597550295E-2"/>
                  <c:y val="8.7962962962963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5.0465441819772534E-2"/>
                  <c:y val="6.01851851851851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3243219597550379E-2"/>
                  <c:y val="6.94444444444444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2579615048119093E-2"/>
                  <c:y val="7.4074074074074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Лист2!$B$11:$B$19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Лист2!$D$11:$D$19</c:f>
              <c:numCache>
                <c:formatCode>General</c:formatCode>
                <c:ptCount val="9"/>
                <c:pt idx="0" formatCode="0.0">
                  <c:v>91.4</c:v>
                </c:pt>
                <c:pt idx="1">
                  <c:v>96.8</c:v>
                </c:pt>
                <c:pt idx="2">
                  <c:v>97.4</c:v>
                </c:pt>
                <c:pt idx="3">
                  <c:v>96.4</c:v>
                </c:pt>
                <c:pt idx="4" formatCode="0.0">
                  <c:v>95</c:v>
                </c:pt>
                <c:pt idx="5">
                  <c:v>97.3</c:v>
                </c:pt>
                <c:pt idx="6" formatCode="0.0">
                  <c:v>96</c:v>
                </c:pt>
                <c:pt idx="7">
                  <c:v>97.6</c:v>
                </c:pt>
                <c:pt idx="8">
                  <c:v>95.7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060352"/>
        <c:axId val="219830464"/>
      </c:lineChart>
      <c:catAx>
        <c:axId val="22506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9830464"/>
        <c:crosses val="autoZero"/>
        <c:auto val="1"/>
        <c:lblAlgn val="ctr"/>
        <c:lblOffset val="100"/>
        <c:noMultiLvlLbl val="0"/>
      </c:catAx>
      <c:valAx>
        <c:axId val="21983046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22506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8983942448488946E-2"/>
          <c:y val="0.83251968200061743"/>
          <c:w val="0.74862645875126821"/>
          <c:h val="0.108878964924762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703988582459115E-2"/>
          <c:y val="2.9066592040913782E-2"/>
          <c:w val="0.94836948983603508"/>
          <c:h val="0.747419221610397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Лист2!$B$25</c:f>
              <c:strCache>
                <c:ptCount val="1"/>
                <c:pt idx="0">
                  <c:v>когда-либо была замужем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Лист2!$C$24:$D$24</c:f>
              <c:strCache>
                <c:ptCount val="2"/>
                <c:pt idx="0">
                  <c:v>удовлетворенность жизнью</c:v>
                </c:pt>
                <c:pt idx="1">
                  <c:v>счастливы или относительно счастливы</c:v>
                </c:pt>
              </c:strCache>
            </c:strRef>
          </c:cat>
          <c:val>
            <c:numRef>
              <c:f>Лист2!$C$25:$D$25</c:f>
              <c:numCache>
                <c:formatCode>0.0</c:formatCode>
                <c:ptCount val="2"/>
                <c:pt idx="0">
                  <c:v>95.7</c:v>
                </c:pt>
                <c:pt idx="1">
                  <c:v>95.4</c:v>
                </c:pt>
              </c:numCache>
            </c:numRef>
          </c:val>
        </c:ser>
        <c:ser>
          <c:idx val="1"/>
          <c:order val="1"/>
          <c:tx>
            <c:strRef>
              <c:f>Лист2!$B$26</c:f>
              <c:strCache>
                <c:ptCount val="1"/>
                <c:pt idx="0">
                  <c:v>никогда не была замужем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Лист2!$C$24:$D$24</c:f>
              <c:strCache>
                <c:ptCount val="2"/>
                <c:pt idx="0">
                  <c:v>удовлетворенность жизнью</c:v>
                </c:pt>
                <c:pt idx="1">
                  <c:v>счастливы или относительно счастливы</c:v>
                </c:pt>
              </c:strCache>
            </c:strRef>
          </c:cat>
          <c:val>
            <c:numRef>
              <c:f>Лист2!$C$26:$D$26</c:f>
              <c:numCache>
                <c:formatCode>General</c:formatCode>
                <c:ptCount val="2"/>
                <c:pt idx="0">
                  <c:v>96.3</c:v>
                </c:pt>
                <c:pt idx="1">
                  <c:v>96.4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711104"/>
        <c:axId val="174923072"/>
      </c:barChart>
      <c:catAx>
        <c:axId val="22571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923072"/>
        <c:crosses val="autoZero"/>
        <c:auto val="1"/>
        <c:lblAlgn val="ctr"/>
        <c:lblOffset val="100"/>
        <c:noMultiLvlLbl val="0"/>
      </c:catAx>
      <c:valAx>
        <c:axId val="17492307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22571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872654626084113E-2"/>
          <c:y val="0.94043824597577508"/>
          <c:w val="0.85050131233595805"/>
          <c:h val="5.95618256051327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950617283950615E-2"/>
          <c:y val="4.3399643279992399E-2"/>
          <c:w val="0.96604938271604934"/>
          <c:h val="0.69644535278670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Лист4!$C$4</c:f>
              <c:strCache>
                <c:ptCount val="1"/>
                <c:pt idx="0">
                  <c:v>за последний год стало лучше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755711775043961E-2"/>
                  <c:y val="2.4766724754711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968365553602813E-2"/>
                  <c:y val="1.7336707328298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936731107205688E-3"/>
                  <c:y val="-1.4860034852827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0503807850029306E-2"/>
                  <c:y val="7.4300174264136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929115407147043E-3"/>
                  <c:y val="-1.7336707328298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929115407147043E-3"/>
                  <c:y val="-4.9533449509423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4645577035736295E-3"/>
                  <c:y val="-4.95334495094243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Лист4!$B$5:$B$13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Лист4!$C$5:$C$13</c:f>
              <c:numCache>
                <c:formatCode>0.0</c:formatCode>
                <c:ptCount val="9"/>
                <c:pt idx="0">
                  <c:v>79.8</c:v>
                </c:pt>
                <c:pt idx="1">
                  <c:v>77.3</c:v>
                </c:pt>
                <c:pt idx="2">
                  <c:v>67.8</c:v>
                </c:pt>
                <c:pt idx="3">
                  <c:v>83.6</c:v>
                </c:pt>
                <c:pt idx="4">
                  <c:v>65.900000000000006</c:v>
                </c:pt>
                <c:pt idx="5">
                  <c:v>68.7</c:v>
                </c:pt>
                <c:pt idx="6">
                  <c:v>78</c:v>
                </c:pt>
                <c:pt idx="7">
                  <c:v>51.3</c:v>
                </c:pt>
                <c:pt idx="8">
                  <c:v>82</c:v>
                </c:pt>
              </c:numCache>
            </c:numRef>
          </c:val>
        </c:ser>
        <c:ser>
          <c:idx val="1"/>
          <c:order val="1"/>
          <c:tx>
            <c:strRef>
              <c:f>Лист4!$D$4</c:f>
              <c:strCache>
                <c:ptCount val="1"/>
                <c:pt idx="0">
                  <c:v>через год станет лучше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Лист4!$B$5:$B$13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Лист4!$D$5:$D$13</c:f>
              <c:numCache>
                <c:formatCode>0.0</c:formatCode>
                <c:ptCount val="9"/>
                <c:pt idx="0">
                  <c:v>96.5</c:v>
                </c:pt>
                <c:pt idx="1">
                  <c:v>96.6</c:v>
                </c:pt>
                <c:pt idx="2">
                  <c:v>94</c:v>
                </c:pt>
                <c:pt idx="3">
                  <c:v>99</c:v>
                </c:pt>
                <c:pt idx="4">
                  <c:v>96.9</c:v>
                </c:pt>
                <c:pt idx="5">
                  <c:v>96.1</c:v>
                </c:pt>
                <c:pt idx="6">
                  <c:v>95</c:v>
                </c:pt>
                <c:pt idx="7">
                  <c:v>89.2</c:v>
                </c:pt>
                <c:pt idx="8">
                  <c:v>98.7</c:v>
                </c:pt>
              </c:numCache>
            </c:numRef>
          </c:val>
        </c:ser>
        <c:ser>
          <c:idx val="2"/>
          <c:order val="2"/>
          <c:tx>
            <c:strRef>
              <c:f>Лист4!$E$4</c:f>
              <c:strCache>
                <c:ptCount val="1"/>
                <c:pt idx="0">
                  <c:v>и то и другое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Лист4!$B$5:$B$13</c:f>
              <c:strCache>
                <c:ptCount val="9"/>
                <c:pt idx="0">
                  <c:v>Баткенская</c:v>
                </c:pt>
                <c:pt idx="1">
                  <c:v>Джалал–Абадская </c:v>
                </c:pt>
                <c:pt idx="2">
                  <c:v>Иссык–Кульская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</c:v>
                </c:pt>
                <c:pt idx="7">
                  <c:v>г.Бишкек </c:v>
                </c:pt>
                <c:pt idx="8">
                  <c:v>г. Ош</c:v>
                </c:pt>
              </c:strCache>
            </c:strRef>
          </c:cat>
          <c:val>
            <c:numRef>
              <c:f>Лист4!$E$5:$E$13</c:f>
              <c:numCache>
                <c:formatCode>0.0</c:formatCode>
                <c:ptCount val="9"/>
                <c:pt idx="0">
                  <c:v>79.400000000000006</c:v>
                </c:pt>
                <c:pt idx="1">
                  <c:v>77.099999999999994</c:v>
                </c:pt>
                <c:pt idx="2">
                  <c:v>67.8</c:v>
                </c:pt>
                <c:pt idx="3">
                  <c:v>82.6</c:v>
                </c:pt>
                <c:pt idx="4">
                  <c:v>65.900000000000006</c:v>
                </c:pt>
                <c:pt idx="5">
                  <c:v>67.7</c:v>
                </c:pt>
                <c:pt idx="6">
                  <c:v>75</c:v>
                </c:pt>
                <c:pt idx="7">
                  <c:v>50.4</c:v>
                </c:pt>
                <c:pt idx="8">
                  <c:v>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24890368"/>
        <c:axId val="222698816"/>
      </c:barChart>
      <c:catAx>
        <c:axId val="2248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2698816"/>
        <c:crosses val="autoZero"/>
        <c:auto val="1"/>
        <c:lblAlgn val="ctr"/>
        <c:lblOffset val="100"/>
        <c:noMultiLvlLbl val="0"/>
      </c:catAx>
      <c:valAx>
        <c:axId val="22269881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one"/>
        <c:crossAx val="2248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693125573714542E-2"/>
          <c:y val="0.92788319778589379"/>
          <c:w val="0.95479521562440983"/>
          <c:h val="7.21168022141062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0.0405</cdr:x>
      <cdr:y>0.04975</cdr:y>
    </cdr:from>
    <cdr:to>
      <cdr:x>0.978</cdr:x>
      <cdr:y>0.18309</cdr:y>
    </cdr:to>
    <cdr:sp macro="" textlink="">
      <cdr:nvSpPr>
        <cdr:cNvPr id="1025" name="Text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3299" y="225167"/>
          <a:ext cx="7715250" cy="6035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36576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Было </a:t>
          </a:r>
          <a:r>
            <a:rPr lang="ru-RU" sz="1800" i="1" dirty="0" smtClean="0">
              <a:solidFill>
                <a:srgbClr val="000000"/>
              </a:solidFill>
              <a:latin typeface="Calibri"/>
              <a:cs typeface="Calibri"/>
            </a:rPr>
            <a:t>предложено </a:t>
          </a: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пройти и прошли </a:t>
          </a:r>
          <a:r>
            <a:rPr lang="ru-RU" sz="1800" i="1" dirty="0" smtClean="0">
              <a:solidFill>
                <a:srgbClr val="000000"/>
              </a:solidFill>
              <a:latin typeface="Calibri"/>
              <a:cs typeface="Calibri"/>
            </a:rPr>
            <a:t>тестирование </a:t>
          </a: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на ВИЧ и получили результат в </a:t>
          </a:r>
          <a:r>
            <a:rPr lang="ru-RU" sz="1800" i="1" dirty="0" smtClean="0">
              <a:solidFill>
                <a:srgbClr val="000000"/>
              </a:solidFill>
              <a:latin typeface="Calibri"/>
              <a:cs typeface="Calibri"/>
            </a:rPr>
            <a:t>период дородового </a:t>
          </a: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наблюдения2</a:t>
          </a:r>
          <a:endParaRPr lang="ru-RU" sz="1800" b="0" i="1" u="none" strike="noStrike" baseline="0" dirty="0">
            <a:solidFill>
              <a:srgbClr val="000000"/>
            </a:solidFill>
            <a:latin typeface="Calibri"/>
            <a:cs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0.0405</cdr:x>
      <cdr:y>0.04975</cdr:y>
    </cdr:from>
    <cdr:to>
      <cdr:x>0.978</cdr:x>
      <cdr:y>0.18309</cdr:y>
    </cdr:to>
    <cdr:sp macro="" textlink="">
      <cdr:nvSpPr>
        <cdr:cNvPr id="1025" name="Text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3299" y="225167"/>
          <a:ext cx="7715250" cy="6035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36576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Было </a:t>
          </a:r>
          <a:r>
            <a:rPr lang="ru-RU" sz="1800" i="1" dirty="0" smtClean="0">
              <a:solidFill>
                <a:srgbClr val="000000"/>
              </a:solidFill>
              <a:latin typeface="Calibri"/>
              <a:cs typeface="Calibri"/>
            </a:rPr>
            <a:t>предложено </a:t>
          </a: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пройти и прошли </a:t>
          </a:r>
          <a:r>
            <a:rPr lang="ru-RU" sz="1800" i="1" dirty="0" smtClean="0">
              <a:solidFill>
                <a:srgbClr val="000000"/>
              </a:solidFill>
              <a:latin typeface="Calibri"/>
              <a:cs typeface="Calibri"/>
            </a:rPr>
            <a:t>тестирование </a:t>
          </a: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на ВИЧ и получили результат в </a:t>
          </a:r>
          <a:r>
            <a:rPr lang="ru-RU" sz="1800" i="1" dirty="0" smtClean="0">
              <a:solidFill>
                <a:srgbClr val="000000"/>
              </a:solidFill>
              <a:latin typeface="Calibri"/>
              <a:cs typeface="Calibri"/>
            </a:rPr>
            <a:t>период дородового </a:t>
          </a:r>
          <a:r>
            <a:rPr lang="ru-RU" sz="1800" i="1" dirty="0">
              <a:solidFill>
                <a:srgbClr val="000000"/>
              </a:solidFill>
              <a:latin typeface="Calibri"/>
              <a:cs typeface="Calibri"/>
            </a:rPr>
            <a:t>наблюдения2</a:t>
          </a:r>
          <a:endParaRPr lang="ru-RU" sz="1800" b="0" i="1" u="none" strike="noStrike" baseline="0" dirty="0">
            <a:solidFill>
              <a:srgbClr val="000000"/>
            </a:solidFill>
            <a:latin typeface="Calibri"/>
            <a:cs typeface="Calibri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E812A-7987-4093-9B06-40475FAB97D1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9DE2B-9D71-4FAA-A1AE-83B33D2BA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081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22DC0AC-61B8-4C81-BB9A-4E9F27433BB3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2C42182-D41A-4F05-8D63-39246DCCC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4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dirty="0" smtClean="0"/>
              <a:t>Женщины в возрасте 15-49 лет, Использование презервативов, Ограничение сексуальных контактов только одним неинфицированным партнером, Использование презервативов и ограничение сексуальных контактов только одним партнером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069F4D-3D81-4365-B81D-E1AE5BC26D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Knowledge</a:t>
            </a:r>
            <a:r>
              <a:rPr lang="en-US" baseline="0" dirty="0" smtClean="0"/>
              <a:t> of HIV prevention increases with education, especially among women.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B314A-779B-495F-B5E0-DD2567DD9C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Женщины в возрасте 15-49 лет, Мужчины в возрасте 15-49 лет. Внешне здоровый человек может иметь  ВИЧ, ВИЧ не может передаваться через укусы комаров, ВИЧ не может передаваться при поцелуе человека со СПИД, Человек не может заразиться от совместного принятия пищи с больным ВИЧ, Всесторонние знания </a:t>
            </a:r>
            <a:r>
              <a:rPr lang="en-US" smtClean="0"/>
              <a:t>*</a:t>
            </a:r>
            <a:r>
              <a:rPr lang="ru-RU" smtClean="0"/>
              <a:t>.</a:t>
            </a: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E10676-C25D-45D1-8483-7C05E2D0B3C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dirty="0" smtClean="0"/>
              <a:t>Женщины в возрасте 15-49 лет, Мужчины в возрасте 15-49 лет. ВИЧ может передаваться при грудном вскармливании, Риск передачи от матери к ребенку  (ПМР) можно снизить при принятии специальных препаратов во время беременности, ВИЧ может передаваться при грудном вскармливании и риск заражения можно снизить при принятии специальных препаратов во время беременности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CFD638-B6A5-4C0E-9739-D4698DD813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dirty="0" smtClean="0"/>
              <a:t>Женщины в возрасте 15-49 лет, Мужчины в возрасте 15-49 лет. Готовы ухаживать за членом семьи с ВИЧ или СПИД в доме респондента. Купили бы свежие овощи у продавца с ВИЧ, Учителю с ВИЧ, но не больного им, должно быть разрешено продолжать преподавать, Не хотели бы держать в тайне, что член семьи инфицирован ВИЧ, Выразили терпимое отношение по всем 4 показателям.                  К СЛАЙДУ: </a:t>
            </a:r>
            <a:r>
              <a:rPr lang="ru-RU" dirty="0" smtClean="0"/>
              <a:t>Эти показатели являются показателями, которые связаны со стеснением/стигмой в отношении людей, живущим с ВИЧ</a:t>
            </a:r>
            <a:r>
              <a:rPr lang="en-US" dirty="0" smtClean="0"/>
              <a:t>/</a:t>
            </a:r>
            <a:r>
              <a:rPr lang="ru-RU" dirty="0" smtClean="0"/>
              <a:t>СПИД</a:t>
            </a:r>
            <a:r>
              <a:rPr lang="en-US" dirty="0" smtClean="0"/>
              <a:t>.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0FE8F5-1607-4681-96F5-9057CD7F9A3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Женщины, Мужчины. Основное общее, Среднее, Профессиональное начальное/среднее, Высшее, Всего.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Женщины, Мужчины. Основное общее, Среднее, Профессиональное начальное/среднее, Высшее, Всего.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Основное общее, Среднее, Профессиональное начальное/среднее, Высшее, Всего.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Основное общее, Среднее, Профессиональное начальное/среднее, Высшее, Всего.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E405AC-9310-4FFF-A2E9-93512306C23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dirty="0" smtClean="0"/>
              <a:t>Женщины в возрасте 15-49 лет, Мужчины в возрасте 15-49 лет, Использование презервативов, Ограничение сексуальных контактов только одним неинфицированным партнером, Использование презервативов и ограничение сексуальных контактов только одним партнером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069F4D-3D81-4365-B81D-E1AE5BC26D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Knowledge</a:t>
            </a:r>
            <a:r>
              <a:rPr lang="en-US" baseline="0" dirty="0" smtClean="0"/>
              <a:t> of HIV prevention increases with education, especially among women.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B314A-779B-495F-B5E0-DD2567DD9C5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Основное общее, Среднее, Профессиональное начальное/среднее, Высшее, Всего.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dirty="0" smtClean="0"/>
              <a:t>Женщины в возрасте 15-49 лет, Мужчины в возрасте 15-49 лет, Использование презервативов, Ограничение сексуальных контактов только одним неинфицированным партнером, Использование презервативов и ограничение сексуальных контактов только одним партнером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069F4D-3D81-4365-B81D-E1AE5BC26D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smtClean="0"/>
              <a:t>Основное общее, Среднее, Профессиональное начальное/среднее, Высшее, Всего.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b="1" dirty="0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069F4D-3D81-4365-B81D-E1AE5BC26D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634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C42182-D41A-4F05-8D63-39246DCCCB8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48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C42182-D41A-4F05-8D63-39246DCCCB8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280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C42182-D41A-4F05-8D63-39246DCCCB8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16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E405AC-9310-4FFF-A2E9-93512306C23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E405AC-9310-4FFF-A2E9-93512306C23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73F40C-52D1-42BD-ACF0-0685EB1D8F5C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62CC24-B132-41CC-AE93-5CFCEC1DB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4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170740-28E3-4F27-8526-81634CC3B40B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7E5FC3-AB42-46EB-AAAC-E6A612DC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95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393056B-549C-4C60-A656-4EA8F42F0AC7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956D55C-9983-4B6A-A811-596CA5CEF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6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76FE4B-2652-4333-8008-0F72E87C4960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600BEC-73D7-46AD-8511-FD99CF2D3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045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C3730DB-4B47-4F8F-ABED-A2C0080A6FCD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71D091-B93C-430C-BBF4-19A67390A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6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40B3C4-89FE-4E86-B72C-0F8256AB8EA2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CD5707-3974-4131-94BA-6303172FD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0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627E3AB-1713-4B30-A816-1C1F520AA749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D062FC-DC85-4F42-B8FA-5C05FCE4C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1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924D2C-43CC-4E22-A137-47173566A190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A89D91-5F59-4090-B0E1-CEB9F7E36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5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C0F4B70-B09D-4B47-B964-D7D946E473F4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5F8FAB-3E6C-4885-81EA-8945DA944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0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E599B5-CCD4-4691-89BF-54FFEBA9790D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26753AB-6CD4-499B-A319-89CB3D7F6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D05EB3-5287-4C1E-AC6F-7390D9FDAAD5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B44468-C472-4C0C-9C46-F0B959EA1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82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FE371-D5D8-41E0-B98F-4E8EE7BCF5EA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41346-7DF4-476D-BBE1-AD7E2C72B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03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4D746-3376-4DD2-94AE-795CE484696C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809E-A0C3-4E3B-858E-18F1919B1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81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9BBE2-735B-47BA-811E-D57F56D5D325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B7D14-7EDF-4DA1-8374-333771892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3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C7CB4-90AA-4EED-B7F7-BEFC128D7A99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333AC-E355-44DA-AFC2-7362EFC97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67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47076-B730-4894-8915-C0F55B86D058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9FD47-A685-43D3-ADA4-ADC915623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97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EACF1-3559-4FA0-BCD4-FF8C9F1BB366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3B93F-E075-4AC2-93A0-F6DF6FA3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3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257CA-13D4-4CCA-B3C7-2D4BA4957F6F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DE550-C1C5-4266-9AE0-C8EF7D1A4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25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C76B7-79C8-4345-A82A-C42C34EB3188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515CC-1132-4E8F-99A7-43A5A2A31D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10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70A91-46AC-4C22-B458-40491D279DFD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49A91-0364-4D5D-9802-CC259E6CC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06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2C362-FF0F-4A5B-9CFF-8542445C1764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E3593-8A32-4599-A994-4B7E162C3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99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75AD3-AB08-4CA6-ADA7-B582A7727F4B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AB864-CA47-4631-BC84-B895B0A94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44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930470-721F-42FA-996F-CD181432D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74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753FA0-1762-4341-839B-12F58DA9C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79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167B53-16AB-4BE5-AD14-4E64DB285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472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5A6F344-A3C3-4880-9AEC-F31BC4500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56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647CBCA-7511-4ABD-B5FE-D3CFA8514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609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8F12A4-0E5E-4684-A091-1D8B53F64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79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5E20D6-977A-4094-ADC7-C1BF8C918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9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D104FD7-C03B-42CD-9123-24DA8B9D6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043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C45BE0-803C-401F-9827-3F096F880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91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BA41A5F-85AB-4101-826A-2F8E08A1F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45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D0E546-601F-455A-A321-4702E7F1C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757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A9EE15-D939-4AC3-B15A-687078353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294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357FA2-7D5C-4D42-BA99-B6349EC2A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805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D87B25F-886E-46F3-AFE5-7BFE85A9E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57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19B52-B1AC-4B0F-BD85-C29B2F0E64B2}" type="datetimeFigureOut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F07AA-9908-4717-A299-4A1F2CE18F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nal.jp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550" y="-1466850"/>
            <a:ext cx="10668000" cy="138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5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143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6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7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143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49149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3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49149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4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49149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5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49149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" descr="crop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143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719B52-B1AC-4B0F-BD85-C29B2F0E64B2}" type="datetimeFigureOut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3F07AA-9908-4717-A299-4A1F2CE18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3" r:id="rId2"/>
    <p:sldLayoutId id="2147483762" r:id="rId3"/>
    <p:sldLayoutId id="2147483761" r:id="rId4"/>
    <p:sldLayoutId id="2147483760" r:id="rId5"/>
    <p:sldLayoutId id="2147483759" r:id="rId6"/>
    <p:sldLayoutId id="2147483758" r:id="rId7"/>
    <p:sldLayoutId id="2147483757" r:id="rId8"/>
    <p:sldLayoutId id="2147483756" r:id="rId9"/>
    <p:sldLayoutId id="2147483755" r:id="rId10"/>
    <p:sldLayoutId id="214748375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04793D-2193-4FC7-8101-90A6050F53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B0F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B0F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12/16/2015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224978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Многоиндикаторное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кластерное обследование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 err="1" smtClean="0">
                <a:solidFill>
                  <a:srgbClr val="0070C0"/>
                </a:solidFill>
              </a:rPr>
              <a:t>Кыргызской</a:t>
            </a:r>
            <a:r>
              <a:rPr lang="ru-RU" b="1" dirty="0" smtClean="0">
                <a:solidFill>
                  <a:srgbClr val="0070C0"/>
                </a:solidFill>
              </a:rPr>
              <a:t> Республике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4286256"/>
            <a:ext cx="7258072" cy="1071571"/>
          </a:xfrm>
        </p:spPr>
        <p:txBody>
          <a:bodyPr/>
          <a:lstStyle/>
          <a:p>
            <a:pPr algn="ctr">
              <a:buNone/>
            </a:pPr>
            <a:r>
              <a:rPr lang="ru-RU" sz="4800" dirty="0" smtClean="0"/>
              <a:t>ВИЧ</a:t>
            </a:r>
            <a:r>
              <a:rPr lang="en-US" sz="4800" dirty="0" smtClean="0"/>
              <a:t>/</a:t>
            </a:r>
            <a:r>
              <a:rPr lang="ru-RU" sz="4800" dirty="0" smtClean="0"/>
              <a:t>СПИД </a:t>
            </a:r>
            <a:endParaRPr lang="en-US" sz="4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3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3962400"/>
          </a:xfrm>
        </p:spPr>
        <p:txBody>
          <a:bodyPr/>
          <a:lstStyle/>
          <a:p>
            <a:r>
              <a:rPr lang="ru-RU" sz="3200" b="1" smtClean="0"/>
              <a:t>Знания о ВИЧ</a:t>
            </a:r>
            <a:endParaRPr lang="en-US" sz="3200" b="1" smtClean="0"/>
          </a:p>
          <a:p>
            <a:r>
              <a:rPr lang="ru-RU" sz="3200" smtClean="0"/>
              <a:t>Отношение к ВИЧ</a:t>
            </a:r>
            <a:endParaRPr lang="en-US" sz="3200" smtClean="0"/>
          </a:p>
          <a:p>
            <a:r>
              <a:rPr lang="ru-RU" sz="3200" smtClean="0"/>
              <a:t>Множественные сексуальные партнеры</a:t>
            </a:r>
            <a:endParaRPr lang="en-US" sz="3200" smtClean="0"/>
          </a:p>
          <a:p>
            <a:r>
              <a:rPr lang="ru-RU" sz="3200" smtClean="0"/>
              <a:t>Тест на ВИЧ</a:t>
            </a:r>
            <a:endParaRPr lang="en-US" sz="3200" smtClean="0"/>
          </a:p>
          <a:p>
            <a:r>
              <a:rPr lang="ru-RU" sz="3200" smtClean="0"/>
              <a:t>ВИЧ и молодежь</a:t>
            </a:r>
            <a:endParaRPr lang="en-US" sz="3200" smtClean="0"/>
          </a:p>
        </p:txBody>
      </p:sp>
      <p:pic>
        <p:nvPicPr>
          <p:cNvPr id="46083" name="Picture 6" descr="C:\Users\enybro\AppData\Local\Microsoft\Windows\Temporary Internet Files\Content.IE5\LRMMJ8MN\MC90043269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24000"/>
            <a:ext cx="3352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1142984"/>
          </a:xfrm>
        </p:spPr>
        <p:txBody>
          <a:bodyPr>
            <a:noAutofit/>
          </a:bodyPr>
          <a:lstStyle/>
          <a:p>
            <a:r>
              <a:rPr lang="ru-RU" sz="3500" dirty="0" smtClean="0"/>
              <a:t>Знания женщин о методах предотвращения ВИЧ зависимости от семейного статуса </a:t>
            </a:r>
            <a:endParaRPr lang="en-US" sz="3500" dirty="0" smtClean="0"/>
          </a:p>
        </p:txBody>
      </p:sp>
      <p:sp>
        <p:nvSpPr>
          <p:cNvPr id="48132" name="TextBox 5"/>
          <p:cNvSpPr txBox="1">
            <a:spLocks noChangeArrowheads="1"/>
          </p:cNvSpPr>
          <p:nvPr/>
        </p:nvSpPr>
        <p:spPr bwMode="auto">
          <a:xfrm>
            <a:off x="357158" y="1285860"/>
            <a:ext cx="578647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700" i="1" dirty="0" smtClean="0"/>
              <a:t>Процентная доля женщин, которые знают, что передачу можно предупредить:</a:t>
            </a:r>
            <a:endParaRPr lang="en-US" sz="1700" i="1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472518" cy="4637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214422"/>
          </a:xfrm>
        </p:spPr>
        <p:txBody>
          <a:bodyPr>
            <a:normAutofit/>
          </a:bodyPr>
          <a:lstStyle/>
          <a:p>
            <a:r>
              <a:rPr lang="ru-RU" sz="3600" dirty="0"/>
              <a:t>Знания женщин о предотвращении ВИЧ в зависимости от уровня образования</a:t>
            </a:r>
            <a:endParaRPr lang="en-US" sz="36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5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5004323"/>
              </p:ext>
            </p:extLst>
          </p:nvPr>
        </p:nvGraphicFramePr>
        <p:xfrm>
          <a:off x="428596" y="1214422"/>
          <a:ext cx="8458200" cy="5424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228" name="TextBox 9"/>
          <p:cNvSpPr txBox="1">
            <a:spLocks noChangeArrowheads="1"/>
          </p:cNvSpPr>
          <p:nvPr/>
        </p:nvSpPr>
        <p:spPr bwMode="auto">
          <a:xfrm>
            <a:off x="214282" y="142852"/>
            <a:ext cx="87154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Процентная доля женщин, которые знают, что ВИЧ не может передаваться:</a:t>
            </a:r>
            <a:endParaRPr lang="en-US" sz="3600" i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179" name="Freeform 6"/>
          <p:cNvSpPr>
            <a:spLocks noEditPoints="1"/>
          </p:cNvSpPr>
          <p:nvPr/>
        </p:nvSpPr>
        <p:spPr bwMode="auto">
          <a:xfrm>
            <a:off x="152400" y="4554538"/>
            <a:ext cx="2617788" cy="763587"/>
          </a:xfrm>
          <a:custGeom>
            <a:avLst/>
            <a:gdLst>
              <a:gd name="T0" fmla="*/ 2262188 w 1649"/>
              <a:gd name="T1" fmla="*/ 39688 h 481"/>
              <a:gd name="T2" fmla="*/ 2284413 w 1649"/>
              <a:gd name="T3" fmla="*/ 61913 h 481"/>
              <a:gd name="T4" fmla="*/ 2335213 w 1649"/>
              <a:gd name="T5" fmla="*/ 79375 h 481"/>
              <a:gd name="T6" fmla="*/ 2324100 w 1649"/>
              <a:gd name="T7" fmla="*/ 112713 h 481"/>
              <a:gd name="T8" fmla="*/ 2357438 w 1649"/>
              <a:gd name="T9" fmla="*/ 130175 h 481"/>
              <a:gd name="T10" fmla="*/ 2363788 w 1649"/>
              <a:gd name="T11" fmla="*/ 180975 h 481"/>
              <a:gd name="T12" fmla="*/ 2408238 w 1649"/>
              <a:gd name="T13" fmla="*/ 220663 h 481"/>
              <a:gd name="T14" fmla="*/ 2403475 w 1649"/>
              <a:gd name="T15" fmla="*/ 277813 h 481"/>
              <a:gd name="T16" fmla="*/ 2447925 w 1649"/>
              <a:gd name="T17" fmla="*/ 304800 h 481"/>
              <a:gd name="T18" fmla="*/ 2493963 w 1649"/>
              <a:gd name="T19" fmla="*/ 350838 h 481"/>
              <a:gd name="T20" fmla="*/ 2522538 w 1649"/>
              <a:gd name="T21" fmla="*/ 384175 h 481"/>
              <a:gd name="T22" fmla="*/ 2573338 w 1649"/>
              <a:gd name="T23" fmla="*/ 379413 h 481"/>
              <a:gd name="T24" fmla="*/ 2613025 w 1649"/>
              <a:gd name="T25" fmla="*/ 430213 h 481"/>
              <a:gd name="T26" fmla="*/ 2573338 w 1649"/>
              <a:gd name="T27" fmla="*/ 485775 h 481"/>
              <a:gd name="T28" fmla="*/ 2516188 w 1649"/>
              <a:gd name="T29" fmla="*/ 503238 h 481"/>
              <a:gd name="T30" fmla="*/ 2470150 w 1649"/>
              <a:gd name="T31" fmla="*/ 525463 h 481"/>
              <a:gd name="T32" fmla="*/ 2397125 w 1649"/>
              <a:gd name="T33" fmla="*/ 549275 h 481"/>
              <a:gd name="T34" fmla="*/ 2317750 w 1649"/>
              <a:gd name="T35" fmla="*/ 538163 h 481"/>
              <a:gd name="T36" fmla="*/ 2262188 w 1649"/>
              <a:gd name="T37" fmla="*/ 554038 h 481"/>
              <a:gd name="T38" fmla="*/ 2216150 w 1649"/>
              <a:gd name="T39" fmla="*/ 549275 h 481"/>
              <a:gd name="T40" fmla="*/ 2160588 w 1649"/>
              <a:gd name="T41" fmla="*/ 525463 h 481"/>
              <a:gd name="T42" fmla="*/ 2085975 w 1649"/>
              <a:gd name="T43" fmla="*/ 520700 h 481"/>
              <a:gd name="T44" fmla="*/ 1990725 w 1649"/>
              <a:gd name="T45" fmla="*/ 503238 h 481"/>
              <a:gd name="T46" fmla="*/ 1939925 w 1649"/>
              <a:gd name="T47" fmla="*/ 469900 h 481"/>
              <a:gd name="T48" fmla="*/ 1882775 w 1649"/>
              <a:gd name="T49" fmla="*/ 492125 h 481"/>
              <a:gd name="T50" fmla="*/ 1831975 w 1649"/>
              <a:gd name="T51" fmla="*/ 520700 h 481"/>
              <a:gd name="T52" fmla="*/ 1803400 w 1649"/>
              <a:gd name="T53" fmla="*/ 571500 h 481"/>
              <a:gd name="T54" fmla="*/ 1628775 w 1649"/>
              <a:gd name="T55" fmla="*/ 661988 h 481"/>
              <a:gd name="T56" fmla="*/ 1328738 w 1649"/>
              <a:gd name="T57" fmla="*/ 758825 h 481"/>
              <a:gd name="T58" fmla="*/ 1108075 w 1649"/>
              <a:gd name="T59" fmla="*/ 604838 h 481"/>
              <a:gd name="T60" fmla="*/ 892175 w 1649"/>
              <a:gd name="T61" fmla="*/ 600075 h 481"/>
              <a:gd name="T62" fmla="*/ 700088 w 1649"/>
              <a:gd name="T63" fmla="*/ 615950 h 481"/>
              <a:gd name="T64" fmla="*/ 514350 w 1649"/>
              <a:gd name="T65" fmla="*/ 622300 h 481"/>
              <a:gd name="T66" fmla="*/ 338138 w 1649"/>
              <a:gd name="T67" fmla="*/ 611188 h 481"/>
              <a:gd name="T68" fmla="*/ 157163 w 1649"/>
              <a:gd name="T69" fmla="*/ 655638 h 481"/>
              <a:gd name="T70" fmla="*/ 61913 w 1649"/>
              <a:gd name="T71" fmla="*/ 571500 h 481"/>
              <a:gd name="T72" fmla="*/ 0 w 1649"/>
              <a:gd name="T73" fmla="*/ 384175 h 481"/>
              <a:gd name="T74" fmla="*/ 123825 w 1649"/>
              <a:gd name="T75" fmla="*/ 282575 h 481"/>
              <a:gd name="T76" fmla="*/ 247650 w 1649"/>
              <a:gd name="T77" fmla="*/ 192088 h 481"/>
              <a:gd name="T78" fmla="*/ 825500 w 1649"/>
              <a:gd name="T79" fmla="*/ 174625 h 481"/>
              <a:gd name="T80" fmla="*/ 1035050 w 1649"/>
              <a:gd name="T81" fmla="*/ 293688 h 481"/>
              <a:gd name="T82" fmla="*/ 1125538 w 1649"/>
              <a:gd name="T83" fmla="*/ 266700 h 481"/>
              <a:gd name="T84" fmla="*/ 1379538 w 1649"/>
              <a:gd name="T85" fmla="*/ 90488 h 481"/>
              <a:gd name="T86" fmla="*/ 1582738 w 1649"/>
              <a:gd name="T87" fmla="*/ 22225 h 481"/>
              <a:gd name="T88" fmla="*/ 1712913 w 1649"/>
              <a:gd name="T89" fmla="*/ 46038 h 481"/>
              <a:gd name="T90" fmla="*/ 1803400 w 1649"/>
              <a:gd name="T91" fmla="*/ 96838 h 481"/>
              <a:gd name="T92" fmla="*/ 1889125 w 1649"/>
              <a:gd name="T93" fmla="*/ 101600 h 481"/>
              <a:gd name="T94" fmla="*/ 1939925 w 1649"/>
              <a:gd name="T95" fmla="*/ 119063 h 481"/>
              <a:gd name="T96" fmla="*/ 1973263 w 1649"/>
              <a:gd name="T97" fmla="*/ 158750 h 481"/>
              <a:gd name="T98" fmla="*/ 2182813 w 1649"/>
              <a:gd name="T99" fmla="*/ 61913 h 481"/>
              <a:gd name="T100" fmla="*/ 1470025 w 1649"/>
              <a:gd name="T101" fmla="*/ 260350 h 481"/>
              <a:gd name="T102" fmla="*/ 1470025 w 1649"/>
              <a:gd name="T103" fmla="*/ 368300 h 481"/>
              <a:gd name="T104" fmla="*/ 1520825 w 1649"/>
              <a:gd name="T105" fmla="*/ 368300 h 481"/>
              <a:gd name="T106" fmla="*/ 1520825 w 1649"/>
              <a:gd name="T107" fmla="*/ 288925 h 481"/>
              <a:gd name="T108" fmla="*/ 1474788 w 1649"/>
              <a:gd name="T109" fmla="*/ 231775 h 481"/>
              <a:gd name="T110" fmla="*/ 2006600 w 1649"/>
              <a:gd name="T111" fmla="*/ 260350 h 481"/>
              <a:gd name="T112" fmla="*/ 1984375 w 1649"/>
              <a:gd name="T113" fmla="*/ 328613 h 481"/>
              <a:gd name="T114" fmla="*/ 2046288 w 1649"/>
              <a:gd name="T115" fmla="*/ 288925 h 481"/>
              <a:gd name="T116" fmla="*/ 1068388 w 1649"/>
              <a:gd name="T117" fmla="*/ 407988 h 481"/>
              <a:gd name="T118" fmla="*/ 1176338 w 1649"/>
              <a:gd name="T119" fmla="*/ 395288 h 481"/>
              <a:gd name="T120" fmla="*/ 1050925 w 1649"/>
              <a:gd name="T121" fmla="*/ 379413 h 481"/>
              <a:gd name="T122" fmla="*/ 1419225 w 1649"/>
              <a:gd name="T123" fmla="*/ 73025 h 48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9"/>
                </a:lnTo>
                <a:lnTo>
                  <a:pt x="1425" y="32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61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8"/>
                </a:lnTo>
                <a:lnTo>
                  <a:pt x="1464" y="71"/>
                </a:lnTo>
                <a:lnTo>
                  <a:pt x="1467" y="71"/>
                </a:lnTo>
                <a:lnTo>
                  <a:pt x="1467" y="75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7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9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28" y="335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22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rgbClr val="92D05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rgbClr val="00B0F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183" name="TextBox 6"/>
          <p:cNvSpPr txBox="1">
            <a:spLocks noChangeArrowheads="1"/>
          </p:cNvSpPr>
          <p:nvPr/>
        </p:nvSpPr>
        <p:spPr bwMode="auto">
          <a:xfrm>
            <a:off x="304800" y="4752975"/>
            <a:ext cx="2081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Баткенская</a:t>
            </a:r>
            <a:r>
              <a:rPr lang="ru-RU" dirty="0">
                <a:latin typeface="Arial" pitchFamily="34" charset="0"/>
              </a:rPr>
              <a:t> область</a:t>
            </a:r>
            <a:r>
              <a:rPr lang="en-US" dirty="0">
                <a:latin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</a:rPr>
              <a:t>12,9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4" name="TextBox 7"/>
          <p:cNvSpPr txBox="1">
            <a:spLocks noChangeArrowheads="1"/>
          </p:cNvSpPr>
          <p:nvPr/>
        </p:nvSpPr>
        <p:spPr bwMode="auto">
          <a:xfrm>
            <a:off x="2514600" y="4343400"/>
            <a:ext cx="228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Ошская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32,7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5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652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Иссык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Кульская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 область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31,8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186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20208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Нарынская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27,6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7" name="TextBox 10"/>
          <p:cNvSpPr txBox="1">
            <a:spLocks noChangeArrowheads="1"/>
          </p:cNvSpPr>
          <p:nvPr/>
        </p:nvSpPr>
        <p:spPr bwMode="auto">
          <a:xfrm>
            <a:off x="838200" y="3276600"/>
            <a:ext cx="281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Джалал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Абадская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 область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8,5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188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79375 w 100"/>
              <a:gd name="T1" fmla="*/ 33338 h 118"/>
              <a:gd name="T2" fmla="*/ 79375 w 100"/>
              <a:gd name="T3" fmla="*/ 39688 h 118"/>
              <a:gd name="T4" fmla="*/ 79375 w 100"/>
              <a:gd name="T5" fmla="*/ 57150 h 118"/>
              <a:gd name="T6" fmla="*/ 79375 w 100"/>
              <a:gd name="T7" fmla="*/ 61913 h 118"/>
              <a:gd name="T8" fmla="*/ 84138 w 100"/>
              <a:gd name="T9" fmla="*/ 50800 h 118"/>
              <a:gd name="T10" fmla="*/ 90488 w 100"/>
              <a:gd name="T11" fmla="*/ 39688 h 118"/>
              <a:gd name="T12" fmla="*/ 95250 w 100"/>
              <a:gd name="T13" fmla="*/ 33338 h 118"/>
              <a:gd name="T14" fmla="*/ 112713 w 100"/>
              <a:gd name="T15" fmla="*/ 33338 h 118"/>
              <a:gd name="T16" fmla="*/ 112713 w 100"/>
              <a:gd name="T17" fmla="*/ 33338 h 118"/>
              <a:gd name="T18" fmla="*/ 101600 w 100"/>
              <a:gd name="T19" fmla="*/ 50800 h 118"/>
              <a:gd name="T20" fmla="*/ 101600 w 100"/>
              <a:gd name="T21" fmla="*/ 57150 h 118"/>
              <a:gd name="T22" fmla="*/ 107950 w 100"/>
              <a:gd name="T23" fmla="*/ 68263 h 118"/>
              <a:gd name="T24" fmla="*/ 119063 w 100"/>
              <a:gd name="T25" fmla="*/ 73025 h 118"/>
              <a:gd name="T26" fmla="*/ 130175 w 100"/>
              <a:gd name="T27" fmla="*/ 79375 h 118"/>
              <a:gd name="T28" fmla="*/ 130175 w 100"/>
              <a:gd name="T29" fmla="*/ 84138 h 118"/>
              <a:gd name="T30" fmla="*/ 130175 w 100"/>
              <a:gd name="T31" fmla="*/ 84138 h 118"/>
              <a:gd name="T32" fmla="*/ 146050 w 100"/>
              <a:gd name="T33" fmla="*/ 84138 h 118"/>
              <a:gd name="T34" fmla="*/ 152400 w 100"/>
              <a:gd name="T35" fmla="*/ 84138 h 118"/>
              <a:gd name="T36" fmla="*/ 158750 w 100"/>
              <a:gd name="T37" fmla="*/ 90488 h 118"/>
              <a:gd name="T38" fmla="*/ 152400 w 100"/>
              <a:gd name="T39" fmla="*/ 107950 h 118"/>
              <a:gd name="T40" fmla="*/ 130175 w 100"/>
              <a:gd name="T41" fmla="*/ 107950 h 118"/>
              <a:gd name="T42" fmla="*/ 119063 w 100"/>
              <a:gd name="T43" fmla="*/ 112713 h 118"/>
              <a:gd name="T44" fmla="*/ 112713 w 100"/>
              <a:gd name="T45" fmla="*/ 134938 h 118"/>
              <a:gd name="T46" fmla="*/ 119063 w 100"/>
              <a:gd name="T47" fmla="*/ 141288 h 118"/>
              <a:gd name="T48" fmla="*/ 107950 w 100"/>
              <a:gd name="T49" fmla="*/ 147638 h 118"/>
              <a:gd name="T50" fmla="*/ 95250 w 100"/>
              <a:gd name="T51" fmla="*/ 141288 h 118"/>
              <a:gd name="T52" fmla="*/ 79375 w 100"/>
              <a:gd name="T53" fmla="*/ 134938 h 118"/>
              <a:gd name="T54" fmla="*/ 79375 w 100"/>
              <a:gd name="T55" fmla="*/ 147638 h 118"/>
              <a:gd name="T56" fmla="*/ 90488 w 100"/>
              <a:gd name="T57" fmla="*/ 147638 h 118"/>
              <a:gd name="T58" fmla="*/ 73025 w 100"/>
              <a:gd name="T59" fmla="*/ 147638 h 118"/>
              <a:gd name="T60" fmla="*/ 79375 w 100"/>
              <a:gd name="T61" fmla="*/ 180975 h 118"/>
              <a:gd name="T62" fmla="*/ 79375 w 100"/>
              <a:gd name="T63" fmla="*/ 187325 h 118"/>
              <a:gd name="T64" fmla="*/ 55563 w 100"/>
              <a:gd name="T65" fmla="*/ 187325 h 118"/>
              <a:gd name="T66" fmla="*/ 61913 w 100"/>
              <a:gd name="T67" fmla="*/ 180975 h 118"/>
              <a:gd name="T68" fmla="*/ 68263 w 100"/>
              <a:gd name="T69" fmla="*/ 163513 h 118"/>
              <a:gd name="T70" fmla="*/ 55563 w 100"/>
              <a:gd name="T71" fmla="*/ 152400 h 118"/>
              <a:gd name="T72" fmla="*/ 44450 w 100"/>
              <a:gd name="T73" fmla="*/ 147638 h 118"/>
              <a:gd name="T74" fmla="*/ 33338 w 100"/>
              <a:gd name="T75" fmla="*/ 134938 h 118"/>
              <a:gd name="T76" fmla="*/ 33338 w 100"/>
              <a:gd name="T77" fmla="*/ 112713 h 118"/>
              <a:gd name="T78" fmla="*/ 28575 w 100"/>
              <a:gd name="T79" fmla="*/ 112713 h 118"/>
              <a:gd name="T80" fmla="*/ 22225 w 100"/>
              <a:gd name="T81" fmla="*/ 107950 h 118"/>
              <a:gd name="T82" fmla="*/ 11113 w 100"/>
              <a:gd name="T83" fmla="*/ 101600 h 118"/>
              <a:gd name="T84" fmla="*/ 0 w 100"/>
              <a:gd name="T85" fmla="*/ 90488 h 118"/>
              <a:gd name="T86" fmla="*/ 11113 w 100"/>
              <a:gd name="T87" fmla="*/ 90488 h 118"/>
              <a:gd name="T88" fmla="*/ 11113 w 100"/>
              <a:gd name="T89" fmla="*/ 79375 h 118"/>
              <a:gd name="T90" fmla="*/ 33338 w 100"/>
              <a:gd name="T91" fmla="*/ 73025 h 118"/>
              <a:gd name="T92" fmla="*/ 50800 w 100"/>
              <a:gd name="T93" fmla="*/ 61913 h 118"/>
              <a:gd name="T94" fmla="*/ 68263 w 100"/>
              <a:gd name="T95" fmla="*/ 61913 h 118"/>
              <a:gd name="T96" fmla="*/ 61913 w 100"/>
              <a:gd name="T97" fmla="*/ 57150 h 118"/>
              <a:gd name="T98" fmla="*/ 68263 w 100"/>
              <a:gd name="T99" fmla="*/ 39688 h 118"/>
              <a:gd name="T100" fmla="*/ 68263 w 100"/>
              <a:gd name="T101" fmla="*/ 28575 h 118"/>
              <a:gd name="T102" fmla="*/ 55563 w 100"/>
              <a:gd name="T103" fmla="*/ 33338 h 118"/>
              <a:gd name="T104" fmla="*/ 55563 w 100"/>
              <a:gd name="T105" fmla="*/ 22225 h 118"/>
              <a:gd name="T106" fmla="*/ 50800 w 100"/>
              <a:gd name="T107" fmla="*/ 22225 h 118"/>
              <a:gd name="T108" fmla="*/ 50800 w 100"/>
              <a:gd name="T109" fmla="*/ 17463 h 118"/>
              <a:gd name="T110" fmla="*/ 50800 w 100"/>
              <a:gd name="T111" fmla="*/ 17463 h 118"/>
              <a:gd name="T112" fmla="*/ 50800 w 100"/>
              <a:gd name="T113" fmla="*/ 11113 h 118"/>
              <a:gd name="T114" fmla="*/ 50800 w 100"/>
              <a:gd name="T115" fmla="*/ 6350 h 118"/>
              <a:gd name="T116" fmla="*/ 73025 w 100"/>
              <a:gd name="T117" fmla="*/ 11113 h 118"/>
              <a:gd name="T118" fmla="*/ 79375 w 100"/>
              <a:gd name="T119" fmla="*/ 17463 h 118"/>
              <a:gd name="T120" fmla="*/ 79375 w 100"/>
              <a:gd name="T121" fmla="*/ 22225 h 118"/>
              <a:gd name="T122" fmla="*/ 79375 w 100"/>
              <a:gd name="T123" fmla="*/ 28575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9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11113 w 7"/>
              <a:gd name="T1" fmla="*/ 6350 h 4"/>
              <a:gd name="T2" fmla="*/ 11113 w 7"/>
              <a:gd name="T3" fmla="*/ 6350 h 4"/>
              <a:gd name="T4" fmla="*/ 11113 w 7"/>
              <a:gd name="T5" fmla="*/ 0 h 4"/>
              <a:gd name="T6" fmla="*/ 4763 w 7"/>
              <a:gd name="T7" fmla="*/ 0 h 4"/>
              <a:gd name="T8" fmla="*/ 4763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4763 w 7"/>
              <a:gd name="T15" fmla="*/ 6350 h 4"/>
              <a:gd name="T16" fmla="*/ 11113 w 7"/>
              <a:gd name="T17" fmla="*/ 6350 h 4"/>
              <a:gd name="T18" fmla="*/ 11113 w 7"/>
              <a:gd name="T19" fmla="*/ 6350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0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11113 w 7"/>
              <a:gd name="T1" fmla="*/ 23813 h 15"/>
              <a:gd name="T2" fmla="*/ 11113 w 7"/>
              <a:gd name="T3" fmla="*/ 17463 h 15"/>
              <a:gd name="T4" fmla="*/ 11113 w 7"/>
              <a:gd name="T5" fmla="*/ 11113 h 15"/>
              <a:gd name="T6" fmla="*/ 11113 w 7"/>
              <a:gd name="T7" fmla="*/ 6350 h 15"/>
              <a:gd name="T8" fmla="*/ 11113 w 7"/>
              <a:gd name="T9" fmla="*/ 6350 h 15"/>
              <a:gd name="T10" fmla="*/ 11113 w 7"/>
              <a:gd name="T11" fmla="*/ 0 h 15"/>
              <a:gd name="T12" fmla="*/ 11113 w 7"/>
              <a:gd name="T13" fmla="*/ 0 h 15"/>
              <a:gd name="T14" fmla="*/ 6350 w 7"/>
              <a:gd name="T15" fmla="*/ 0 h 15"/>
              <a:gd name="T16" fmla="*/ 0 w 7"/>
              <a:gd name="T17" fmla="*/ 6350 h 15"/>
              <a:gd name="T18" fmla="*/ 0 w 7"/>
              <a:gd name="T19" fmla="*/ 11113 h 15"/>
              <a:gd name="T20" fmla="*/ 6350 w 7"/>
              <a:gd name="T21" fmla="*/ 23813 h 15"/>
              <a:gd name="T22" fmla="*/ 6350 w 7"/>
              <a:gd name="T23" fmla="*/ 23813 h 15"/>
              <a:gd name="T24" fmla="*/ 11113 w 7"/>
              <a:gd name="T25" fmla="*/ 23813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1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4763 w 3"/>
              <a:gd name="T1" fmla="*/ 12700 h 8"/>
              <a:gd name="T2" fmla="*/ 4763 w 3"/>
              <a:gd name="T3" fmla="*/ 12700 h 8"/>
              <a:gd name="T4" fmla="*/ 4763 w 3"/>
              <a:gd name="T5" fmla="*/ 6350 h 8"/>
              <a:gd name="T6" fmla="*/ 4763 w 3"/>
              <a:gd name="T7" fmla="*/ 0 h 8"/>
              <a:gd name="T8" fmla="*/ 0 w 3"/>
              <a:gd name="T9" fmla="*/ 6350 h 8"/>
              <a:gd name="T10" fmla="*/ 0 w 3"/>
              <a:gd name="T11" fmla="*/ 12700 h 8"/>
              <a:gd name="T12" fmla="*/ 0 w 3"/>
              <a:gd name="T13" fmla="*/ 12700 h 8"/>
              <a:gd name="T14" fmla="*/ 4763 w 3"/>
              <a:gd name="T15" fmla="*/ 1270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2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44450 w 39"/>
              <a:gd name="T1" fmla="*/ 4763 h 60"/>
              <a:gd name="T2" fmla="*/ 38100 w 39"/>
              <a:gd name="T3" fmla="*/ 17463 h 60"/>
              <a:gd name="T4" fmla="*/ 38100 w 39"/>
              <a:gd name="T5" fmla="*/ 22225 h 60"/>
              <a:gd name="T6" fmla="*/ 38100 w 39"/>
              <a:gd name="T7" fmla="*/ 28575 h 60"/>
              <a:gd name="T8" fmla="*/ 38100 w 39"/>
              <a:gd name="T9" fmla="*/ 33338 h 60"/>
              <a:gd name="T10" fmla="*/ 38100 w 39"/>
              <a:gd name="T11" fmla="*/ 39688 h 60"/>
              <a:gd name="T12" fmla="*/ 38100 w 39"/>
              <a:gd name="T13" fmla="*/ 44450 h 60"/>
              <a:gd name="T14" fmla="*/ 44450 w 39"/>
              <a:gd name="T15" fmla="*/ 44450 h 60"/>
              <a:gd name="T16" fmla="*/ 44450 w 39"/>
              <a:gd name="T17" fmla="*/ 50800 h 60"/>
              <a:gd name="T18" fmla="*/ 44450 w 39"/>
              <a:gd name="T19" fmla="*/ 50800 h 60"/>
              <a:gd name="T20" fmla="*/ 44450 w 39"/>
              <a:gd name="T21" fmla="*/ 57150 h 60"/>
              <a:gd name="T22" fmla="*/ 50800 w 39"/>
              <a:gd name="T23" fmla="*/ 61913 h 60"/>
              <a:gd name="T24" fmla="*/ 55563 w 39"/>
              <a:gd name="T25" fmla="*/ 68263 h 60"/>
              <a:gd name="T26" fmla="*/ 55563 w 39"/>
              <a:gd name="T27" fmla="*/ 68263 h 60"/>
              <a:gd name="T28" fmla="*/ 61913 w 39"/>
              <a:gd name="T29" fmla="*/ 73025 h 60"/>
              <a:gd name="T30" fmla="*/ 61913 w 39"/>
              <a:gd name="T31" fmla="*/ 84138 h 60"/>
              <a:gd name="T32" fmla="*/ 50800 w 39"/>
              <a:gd name="T33" fmla="*/ 84138 h 60"/>
              <a:gd name="T34" fmla="*/ 50800 w 39"/>
              <a:gd name="T35" fmla="*/ 79375 h 60"/>
              <a:gd name="T36" fmla="*/ 38100 w 39"/>
              <a:gd name="T37" fmla="*/ 79375 h 60"/>
              <a:gd name="T38" fmla="*/ 44450 w 39"/>
              <a:gd name="T39" fmla="*/ 84138 h 60"/>
              <a:gd name="T40" fmla="*/ 44450 w 39"/>
              <a:gd name="T41" fmla="*/ 90488 h 60"/>
              <a:gd name="T42" fmla="*/ 33338 w 39"/>
              <a:gd name="T43" fmla="*/ 95250 h 60"/>
              <a:gd name="T44" fmla="*/ 15875 w 39"/>
              <a:gd name="T45" fmla="*/ 95250 h 60"/>
              <a:gd name="T46" fmla="*/ 0 w 39"/>
              <a:gd name="T47" fmla="*/ 90488 h 60"/>
              <a:gd name="T48" fmla="*/ 15875 w 39"/>
              <a:gd name="T49" fmla="*/ 90488 h 60"/>
              <a:gd name="T50" fmla="*/ 26988 w 39"/>
              <a:gd name="T51" fmla="*/ 84138 h 60"/>
              <a:gd name="T52" fmla="*/ 26988 w 39"/>
              <a:gd name="T53" fmla="*/ 79375 h 60"/>
              <a:gd name="T54" fmla="*/ 33338 w 39"/>
              <a:gd name="T55" fmla="*/ 79375 h 60"/>
              <a:gd name="T56" fmla="*/ 33338 w 39"/>
              <a:gd name="T57" fmla="*/ 73025 h 60"/>
              <a:gd name="T58" fmla="*/ 33338 w 39"/>
              <a:gd name="T59" fmla="*/ 73025 h 60"/>
              <a:gd name="T60" fmla="*/ 26988 w 39"/>
              <a:gd name="T61" fmla="*/ 73025 h 60"/>
              <a:gd name="T62" fmla="*/ 26988 w 39"/>
              <a:gd name="T63" fmla="*/ 68263 h 60"/>
              <a:gd name="T64" fmla="*/ 22225 w 39"/>
              <a:gd name="T65" fmla="*/ 68263 h 60"/>
              <a:gd name="T66" fmla="*/ 22225 w 39"/>
              <a:gd name="T67" fmla="*/ 61913 h 60"/>
              <a:gd name="T68" fmla="*/ 15875 w 39"/>
              <a:gd name="T69" fmla="*/ 57150 h 60"/>
              <a:gd name="T70" fmla="*/ 15875 w 39"/>
              <a:gd name="T71" fmla="*/ 57150 h 60"/>
              <a:gd name="T72" fmla="*/ 11113 w 39"/>
              <a:gd name="T73" fmla="*/ 57150 h 60"/>
              <a:gd name="T74" fmla="*/ 11113 w 39"/>
              <a:gd name="T75" fmla="*/ 57150 h 60"/>
              <a:gd name="T76" fmla="*/ 11113 w 39"/>
              <a:gd name="T77" fmla="*/ 57150 h 60"/>
              <a:gd name="T78" fmla="*/ 4763 w 39"/>
              <a:gd name="T79" fmla="*/ 50800 h 60"/>
              <a:gd name="T80" fmla="*/ 11113 w 39"/>
              <a:gd name="T81" fmla="*/ 50800 h 60"/>
              <a:gd name="T82" fmla="*/ 11113 w 39"/>
              <a:gd name="T83" fmla="*/ 44450 h 60"/>
              <a:gd name="T84" fmla="*/ 11113 w 39"/>
              <a:gd name="T85" fmla="*/ 39688 h 60"/>
              <a:gd name="T86" fmla="*/ 11113 w 39"/>
              <a:gd name="T87" fmla="*/ 39688 h 60"/>
              <a:gd name="T88" fmla="*/ 11113 w 39"/>
              <a:gd name="T89" fmla="*/ 33338 h 60"/>
              <a:gd name="T90" fmla="*/ 11113 w 39"/>
              <a:gd name="T91" fmla="*/ 28575 h 60"/>
              <a:gd name="T92" fmla="*/ 11113 w 39"/>
              <a:gd name="T93" fmla="*/ 28575 h 60"/>
              <a:gd name="T94" fmla="*/ 15875 w 39"/>
              <a:gd name="T95" fmla="*/ 33338 h 60"/>
              <a:gd name="T96" fmla="*/ 22225 w 39"/>
              <a:gd name="T97" fmla="*/ 33338 h 60"/>
              <a:gd name="T98" fmla="*/ 26988 w 39"/>
              <a:gd name="T99" fmla="*/ 28575 h 60"/>
              <a:gd name="T100" fmla="*/ 26988 w 39"/>
              <a:gd name="T101" fmla="*/ 22225 h 60"/>
              <a:gd name="T102" fmla="*/ 26988 w 39"/>
              <a:gd name="T103" fmla="*/ 17463 h 60"/>
              <a:gd name="T104" fmla="*/ 26988 w 39"/>
              <a:gd name="T105" fmla="*/ 17463 h 60"/>
              <a:gd name="T106" fmla="*/ 26988 w 39"/>
              <a:gd name="T107" fmla="*/ 11113 h 60"/>
              <a:gd name="T108" fmla="*/ 33338 w 39"/>
              <a:gd name="T109" fmla="*/ 17463 h 60"/>
              <a:gd name="T110" fmla="*/ 38100 w 39"/>
              <a:gd name="T111" fmla="*/ 4763 h 60"/>
              <a:gd name="T112" fmla="*/ 44450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3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46038 w 1255"/>
              <a:gd name="T1" fmla="*/ 4763 h 182"/>
              <a:gd name="T2" fmla="*/ 103188 w 1255"/>
              <a:gd name="T3" fmla="*/ 22225 h 182"/>
              <a:gd name="T4" fmla="*/ 130175 w 1255"/>
              <a:gd name="T5" fmla="*/ 28575 h 182"/>
              <a:gd name="T6" fmla="*/ 176213 w 1255"/>
              <a:gd name="T7" fmla="*/ 17463 h 182"/>
              <a:gd name="T8" fmla="*/ 215900 w 1255"/>
              <a:gd name="T9" fmla="*/ 17463 h 182"/>
              <a:gd name="T10" fmla="*/ 260350 w 1255"/>
              <a:gd name="T11" fmla="*/ 4763 h 182"/>
              <a:gd name="T12" fmla="*/ 311150 w 1255"/>
              <a:gd name="T13" fmla="*/ 22225 h 182"/>
              <a:gd name="T14" fmla="*/ 346075 w 1255"/>
              <a:gd name="T15" fmla="*/ 44450 h 182"/>
              <a:gd name="T16" fmla="*/ 390525 w 1255"/>
              <a:gd name="T17" fmla="*/ 55563 h 182"/>
              <a:gd name="T18" fmla="*/ 436563 w 1255"/>
              <a:gd name="T19" fmla="*/ 61913 h 182"/>
              <a:gd name="T20" fmla="*/ 492125 w 1255"/>
              <a:gd name="T21" fmla="*/ 73025 h 182"/>
              <a:gd name="T22" fmla="*/ 538163 w 1255"/>
              <a:gd name="T23" fmla="*/ 90488 h 182"/>
              <a:gd name="T24" fmla="*/ 577850 w 1255"/>
              <a:gd name="T25" fmla="*/ 101600 h 182"/>
              <a:gd name="T26" fmla="*/ 600075 w 1255"/>
              <a:gd name="T27" fmla="*/ 107950 h 182"/>
              <a:gd name="T28" fmla="*/ 635000 w 1255"/>
              <a:gd name="T29" fmla="*/ 119063 h 182"/>
              <a:gd name="T30" fmla="*/ 661988 w 1255"/>
              <a:gd name="T31" fmla="*/ 130175 h 182"/>
              <a:gd name="T32" fmla="*/ 690563 w 1255"/>
              <a:gd name="T33" fmla="*/ 123825 h 182"/>
              <a:gd name="T34" fmla="*/ 712788 w 1255"/>
              <a:gd name="T35" fmla="*/ 101600 h 182"/>
              <a:gd name="T36" fmla="*/ 719138 w 1255"/>
              <a:gd name="T37" fmla="*/ 61913 h 182"/>
              <a:gd name="T38" fmla="*/ 741363 w 1255"/>
              <a:gd name="T39" fmla="*/ 33338 h 182"/>
              <a:gd name="T40" fmla="*/ 741363 w 1255"/>
              <a:gd name="T41" fmla="*/ 4763 h 182"/>
              <a:gd name="T42" fmla="*/ 781050 w 1255"/>
              <a:gd name="T43" fmla="*/ 4763 h 182"/>
              <a:gd name="T44" fmla="*/ 820738 w 1255"/>
              <a:gd name="T45" fmla="*/ 4763 h 182"/>
              <a:gd name="T46" fmla="*/ 854075 w 1255"/>
              <a:gd name="T47" fmla="*/ 17463 h 182"/>
              <a:gd name="T48" fmla="*/ 882650 w 1255"/>
              <a:gd name="T49" fmla="*/ 39688 h 182"/>
              <a:gd name="T50" fmla="*/ 906463 w 1255"/>
              <a:gd name="T51" fmla="*/ 50800 h 182"/>
              <a:gd name="T52" fmla="*/ 950913 w 1255"/>
              <a:gd name="T53" fmla="*/ 44450 h 182"/>
              <a:gd name="T54" fmla="*/ 984250 w 1255"/>
              <a:gd name="T55" fmla="*/ 55563 h 182"/>
              <a:gd name="T56" fmla="*/ 1019175 w 1255"/>
              <a:gd name="T57" fmla="*/ 55563 h 182"/>
              <a:gd name="T58" fmla="*/ 1047750 w 1255"/>
              <a:gd name="T59" fmla="*/ 68263 h 182"/>
              <a:gd name="T60" fmla="*/ 1081088 w 1255"/>
              <a:gd name="T61" fmla="*/ 73025 h 182"/>
              <a:gd name="T62" fmla="*/ 1114425 w 1255"/>
              <a:gd name="T63" fmla="*/ 79375 h 182"/>
              <a:gd name="T64" fmla="*/ 1149350 w 1255"/>
              <a:gd name="T65" fmla="*/ 95250 h 182"/>
              <a:gd name="T66" fmla="*/ 1182688 w 1255"/>
              <a:gd name="T67" fmla="*/ 112713 h 182"/>
              <a:gd name="T68" fmla="*/ 1216025 w 1255"/>
              <a:gd name="T69" fmla="*/ 134938 h 182"/>
              <a:gd name="T70" fmla="*/ 1262063 w 1255"/>
              <a:gd name="T71" fmla="*/ 123825 h 182"/>
              <a:gd name="T72" fmla="*/ 1273175 w 1255"/>
              <a:gd name="T73" fmla="*/ 107950 h 182"/>
              <a:gd name="T74" fmla="*/ 1306513 w 1255"/>
              <a:gd name="T75" fmla="*/ 95250 h 182"/>
              <a:gd name="T76" fmla="*/ 1330325 w 1255"/>
              <a:gd name="T77" fmla="*/ 73025 h 182"/>
              <a:gd name="T78" fmla="*/ 1352550 w 1255"/>
              <a:gd name="T79" fmla="*/ 79375 h 182"/>
              <a:gd name="T80" fmla="*/ 1385888 w 1255"/>
              <a:gd name="T81" fmla="*/ 68263 h 182"/>
              <a:gd name="T82" fmla="*/ 1414463 w 1255"/>
              <a:gd name="T83" fmla="*/ 84138 h 182"/>
              <a:gd name="T84" fmla="*/ 1460500 w 1255"/>
              <a:gd name="T85" fmla="*/ 79375 h 182"/>
              <a:gd name="T86" fmla="*/ 1504950 w 1255"/>
              <a:gd name="T87" fmla="*/ 84138 h 182"/>
              <a:gd name="T88" fmla="*/ 1544638 w 1255"/>
              <a:gd name="T89" fmla="*/ 90488 h 182"/>
              <a:gd name="T90" fmla="*/ 1595438 w 1255"/>
              <a:gd name="T91" fmla="*/ 101600 h 182"/>
              <a:gd name="T92" fmla="*/ 1617663 w 1255"/>
              <a:gd name="T93" fmla="*/ 119063 h 182"/>
              <a:gd name="T94" fmla="*/ 1635125 w 1255"/>
              <a:gd name="T95" fmla="*/ 152400 h 182"/>
              <a:gd name="T96" fmla="*/ 1668463 w 1255"/>
              <a:gd name="T97" fmla="*/ 152400 h 182"/>
              <a:gd name="T98" fmla="*/ 1697038 w 1255"/>
              <a:gd name="T99" fmla="*/ 163513 h 182"/>
              <a:gd name="T100" fmla="*/ 1736725 w 1255"/>
              <a:gd name="T101" fmla="*/ 163513 h 182"/>
              <a:gd name="T102" fmla="*/ 1787525 w 1255"/>
              <a:gd name="T103" fmla="*/ 180975 h 182"/>
              <a:gd name="T104" fmla="*/ 1822450 w 1255"/>
              <a:gd name="T105" fmla="*/ 180975 h 182"/>
              <a:gd name="T106" fmla="*/ 1866900 w 1255"/>
              <a:gd name="T107" fmla="*/ 174625 h 182"/>
              <a:gd name="T108" fmla="*/ 1924050 w 1255"/>
              <a:gd name="T109" fmla="*/ 163513 h 182"/>
              <a:gd name="T110" fmla="*/ 1974850 w 1255"/>
              <a:gd name="T111" fmla="*/ 174625 h 182"/>
              <a:gd name="T112" fmla="*/ 1985963 w 1255"/>
              <a:gd name="T113" fmla="*/ 209550 h 182"/>
              <a:gd name="T114" fmla="*/ 1968500 w 1255"/>
              <a:gd name="T115" fmla="*/ 249238 h 182"/>
              <a:gd name="T116" fmla="*/ 1941513 w 1255"/>
              <a:gd name="T117" fmla="*/ 271463 h 182"/>
              <a:gd name="T118" fmla="*/ 1963738 w 1255"/>
              <a:gd name="T119" fmla="*/ 282575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4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8575 w 488"/>
              <a:gd name="T1" fmla="*/ 17463 h 449"/>
              <a:gd name="T2" fmla="*/ 33338 w 488"/>
              <a:gd name="T3" fmla="*/ 6350 h 449"/>
              <a:gd name="T4" fmla="*/ 68263 w 488"/>
              <a:gd name="T5" fmla="*/ 23813 h 449"/>
              <a:gd name="T6" fmla="*/ 101600 w 488"/>
              <a:gd name="T7" fmla="*/ 23813 h 449"/>
              <a:gd name="T8" fmla="*/ 134938 w 488"/>
              <a:gd name="T9" fmla="*/ 23813 h 449"/>
              <a:gd name="T10" fmla="*/ 152400 w 488"/>
              <a:gd name="T11" fmla="*/ 57150 h 449"/>
              <a:gd name="T12" fmla="*/ 163513 w 488"/>
              <a:gd name="T13" fmla="*/ 85725 h 449"/>
              <a:gd name="T14" fmla="*/ 180975 w 488"/>
              <a:gd name="T15" fmla="*/ 107950 h 449"/>
              <a:gd name="T16" fmla="*/ 242888 w 488"/>
              <a:gd name="T17" fmla="*/ 114300 h 449"/>
              <a:gd name="T18" fmla="*/ 249238 w 488"/>
              <a:gd name="T19" fmla="*/ 153988 h 449"/>
              <a:gd name="T20" fmla="*/ 249238 w 488"/>
              <a:gd name="T21" fmla="*/ 204788 h 449"/>
              <a:gd name="T22" fmla="*/ 220663 w 488"/>
              <a:gd name="T23" fmla="*/ 209550 h 449"/>
              <a:gd name="T24" fmla="*/ 220663 w 488"/>
              <a:gd name="T25" fmla="*/ 180975 h 449"/>
              <a:gd name="T26" fmla="*/ 174625 w 488"/>
              <a:gd name="T27" fmla="*/ 147638 h 449"/>
              <a:gd name="T28" fmla="*/ 147638 w 488"/>
              <a:gd name="T29" fmla="*/ 142875 h 449"/>
              <a:gd name="T30" fmla="*/ 101600 w 488"/>
              <a:gd name="T31" fmla="*/ 130175 h 449"/>
              <a:gd name="T32" fmla="*/ 101600 w 488"/>
              <a:gd name="T33" fmla="*/ 153988 h 449"/>
              <a:gd name="T34" fmla="*/ 119063 w 488"/>
              <a:gd name="T35" fmla="*/ 180975 h 449"/>
              <a:gd name="T36" fmla="*/ 147638 w 488"/>
              <a:gd name="T37" fmla="*/ 198438 h 449"/>
              <a:gd name="T38" fmla="*/ 174625 w 488"/>
              <a:gd name="T39" fmla="*/ 220663 h 449"/>
              <a:gd name="T40" fmla="*/ 220663 w 488"/>
              <a:gd name="T41" fmla="*/ 238125 h 449"/>
              <a:gd name="T42" fmla="*/ 254000 w 488"/>
              <a:gd name="T43" fmla="*/ 238125 h 449"/>
              <a:gd name="T44" fmla="*/ 282575 w 488"/>
              <a:gd name="T45" fmla="*/ 233363 h 449"/>
              <a:gd name="T46" fmla="*/ 322263 w 488"/>
              <a:gd name="T47" fmla="*/ 249238 h 449"/>
              <a:gd name="T48" fmla="*/ 350838 w 488"/>
              <a:gd name="T49" fmla="*/ 249238 h 449"/>
              <a:gd name="T50" fmla="*/ 379413 w 488"/>
              <a:gd name="T51" fmla="*/ 249238 h 449"/>
              <a:gd name="T52" fmla="*/ 419100 w 488"/>
              <a:gd name="T53" fmla="*/ 244475 h 449"/>
              <a:gd name="T54" fmla="*/ 452438 w 488"/>
              <a:gd name="T55" fmla="*/ 244475 h 449"/>
              <a:gd name="T56" fmla="*/ 485775 w 488"/>
              <a:gd name="T57" fmla="*/ 255588 h 449"/>
              <a:gd name="T58" fmla="*/ 520700 w 488"/>
              <a:gd name="T59" fmla="*/ 249238 h 449"/>
              <a:gd name="T60" fmla="*/ 547688 w 488"/>
              <a:gd name="T61" fmla="*/ 233363 h 449"/>
              <a:gd name="T62" fmla="*/ 576263 w 488"/>
              <a:gd name="T63" fmla="*/ 233363 h 449"/>
              <a:gd name="T64" fmla="*/ 600075 w 488"/>
              <a:gd name="T65" fmla="*/ 244475 h 449"/>
              <a:gd name="T66" fmla="*/ 644525 w 488"/>
              <a:gd name="T67" fmla="*/ 227013 h 449"/>
              <a:gd name="T68" fmla="*/ 690563 w 488"/>
              <a:gd name="T69" fmla="*/ 204788 h 449"/>
              <a:gd name="T70" fmla="*/ 735013 w 488"/>
              <a:gd name="T71" fmla="*/ 180975 h 449"/>
              <a:gd name="T72" fmla="*/ 774700 w 488"/>
              <a:gd name="T73" fmla="*/ 193675 h 449"/>
              <a:gd name="T74" fmla="*/ 752475 w 488"/>
              <a:gd name="T75" fmla="*/ 233363 h 449"/>
              <a:gd name="T76" fmla="*/ 752475 w 488"/>
              <a:gd name="T77" fmla="*/ 277813 h 449"/>
              <a:gd name="T78" fmla="*/ 728663 w 488"/>
              <a:gd name="T79" fmla="*/ 317500 h 449"/>
              <a:gd name="T80" fmla="*/ 717550 w 488"/>
              <a:gd name="T81" fmla="*/ 346075 h 449"/>
              <a:gd name="T82" fmla="*/ 677863 w 488"/>
              <a:gd name="T83" fmla="*/ 385763 h 449"/>
              <a:gd name="T84" fmla="*/ 633413 w 488"/>
              <a:gd name="T85" fmla="*/ 396875 h 449"/>
              <a:gd name="T86" fmla="*/ 582613 w 488"/>
              <a:gd name="T87" fmla="*/ 414338 h 449"/>
              <a:gd name="T88" fmla="*/ 547688 w 488"/>
              <a:gd name="T89" fmla="*/ 414338 h 449"/>
              <a:gd name="T90" fmla="*/ 509588 w 488"/>
              <a:gd name="T91" fmla="*/ 436563 h 449"/>
              <a:gd name="T92" fmla="*/ 457200 w 488"/>
              <a:gd name="T93" fmla="*/ 447675 h 449"/>
              <a:gd name="T94" fmla="*/ 419100 w 488"/>
              <a:gd name="T95" fmla="*/ 465138 h 449"/>
              <a:gd name="T96" fmla="*/ 457200 w 488"/>
              <a:gd name="T97" fmla="*/ 527050 h 449"/>
              <a:gd name="T98" fmla="*/ 441325 w 488"/>
              <a:gd name="T99" fmla="*/ 538163 h 449"/>
              <a:gd name="T100" fmla="*/ 406400 w 488"/>
              <a:gd name="T101" fmla="*/ 531813 h 449"/>
              <a:gd name="T102" fmla="*/ 366713 w 488"/>
              <a:gd name="T103" fmla="*/ 531813 h 449"/>
              <a:gd name="T104" fmla="*/ 328613 w 488"/>
              <a:gd name="T105" fmla="*/ 538163 h 449"/>
              <a:gd name="T106" fmla="*/ 288925 w 488"/>
              <a:gd name="T107" fmla="*/ 549275 h 449"/>
              <a:gd name="T108" fmla="*/ 254000 w 488"/>
              <a:gd name="T109" fmla="*/ 560388 h 449"/>
              <a:gd name="T110" fmla="*/ 238125 w 488"/>
              <a:gd name="T111" fmla="*/ 577850 h 449"/>
              <a:gd name="T112" fmla="*/ 203200 w 488"/>
              <a:gd name="T113" fmla="*/ 588963 h 449"/>
              <a:gd name="T114" fmla="*/ 254000 w 488"/>
              <a:gd name="T115" fmla="*/ 646113 h 449"/>
              <a:gd name="T116" fmla="*/ 238125 w 488"/>
              <a:gd name="T117" fmla="*/ 668338 h 449"/>
              <a:gd name="T118" fmla="*/ 209550 w 488"/>
              <a:gd name="T119" fmla="*/ 701675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5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33338 w 962"/>
              <a:gd name="T1" fmla="*/ 22225 h 591"/>
              <a:gd name="T2" fmla="*/ 73025 w 962"/>
              <a:gd name="T3" fmla="*/ 11113 h 591"/>
              <a:gd name="T4" fmla="*/ 112713 w 962"/>
              <a:gd name="T5" fmla="*/ 11113 h 591"/>
              <a:gd name="T6" fmla="*/ 158750 w 962"/>
              <a:gd name="T7" fmla="*/ 33338 h 591"/>
              <a:gd name="T8" fmla="*/ 203200 w 962"/>
              <a:gd name="T9" fmla="*/ 55563 h 591"/>
              <a:gd name="T10" fmla="*/ 293688 w 962"/>
              <a:gd name="T11" fmla="*/ 50800 h 591"/>
              <a:gd name="T12" fmla="*/ 373063 w 962"/>
              <a:gd name="T13" fmla="*/ 44450 h 591"/>
              <a:gd name="T14" fmla="*/ 366713 w 962"/>
              <a:gd name="T15" fmla="*/ 107950 h 591"/>
              <a:gd name="T16" fmla="*/ 390525 w 962"/>
              <a:gd name="T17" fmla="*/ 169863 h 591"/>
              <a:gd name="T18" fmla="*/ 401638 w 962"/>
              <a:gd name="T19" fmla="*/ 192088 h 591"/>
              <a:gd name="T20" fmla="*/ 430213 w 962"/>
              <a:gd name="T21" fmla="*/ 214313 h 591"/>
              <a:gd name="T22" fmla="*/ 457200 w 962"/>
              <a:gd name="T23" fmla="*/ 236538 h 591"/>
              <a:gd name="T24" fmla="*/ 474663 w 962"/>
              <a:gd name="T25" fmla="*/ 260350 h 591"/>
              <a:gd name="T26" fmla="*/ 457200 w 962"/>
              <a:gd name="T27" fmla="*/ 304800 h 591"/>
              <a:gd name="T28" fmla="*/ 423863 w 962"/>
              <a:gd name="T29" fmla="*/ 322263 h 591"/>
              <a:gd name="T30" fmla="*/ 423863 w 962"/>
              <a:gd name="T31" fmla="*/ 344488 h 591"/>
              <a:gd name="T32" fmla="*/ 481013 w 962"/>
              <a:gd name="T33" fmla="*/ 339725 h 591"/>
              <a:gd name="T34" fmla="*/ 525463 w 962"/>
              <a:gd name="T35" fmla="*/ 333375 h 591"/>
              <a:gd name="T36" fmla="*/ 560388 w 962"/>
              <a:gd name="T37" fmla="*/ 333375 h 591"/>
              <a:gd name="T38" fmla="*/ 604838 w 962"/>
              <a:gd name="T39" fmla="*/ 344488 h 591"/>
              <a:gd name="T40" fmla="*/ 644525 w 962"/>
              <a:gd name="T41" fmla="*/ 350838 h 591"/>
              <a:gd name="T42" fmla="*/ 690563 w 962"/>
              <a:gd name="T43" fmla="*/ 361950 h 591"/>
              <a:gd name="T44" fmla="*/ 735013 w 962"/>
              <a:gd name="T45" fmla="*/ 373063 h 591"/>
              <a:gd name="T46" fmla="*/ 781050 w 962"/>
              <a:gd name="T47" fmla="*/ 373063 h 591"/>
              <a:gd name="T48" fmla="*/ 819150 w 962"/>
              <a:gd name="T49" fmla="*/ 395288 h 591"/>
              <a:gd name="T50" fmla="*/ 865188 w 962"/>
              <a:gd name="T51" fmla="*/ 412750 h 591"/>
              <a:gd name="T52" fmla="*/ 898525 w 962"/>
              <a:gd name="T53" fmla="*/ 417513 h 591"/>
              <a:gd name="T54" fmla="*/ 876300 w 962"/>
              <a:gd name="T55" fmla="*/ 463550 h 591"/>
              <a:gd name="T56" fmla="*/ 825500 w 962"/>
              <a:gd name="T57" fmla="*/ 469900 h 591"/>
              <a:gd name="T58" fmla="*/ 781050 w 962"/>
              <a:gd name="T59" fmla="*/ 469900 h 591"/>
              <a:gd name="T60" fmla="*/ 763588 w 962"/>
              <a:gd name="T61" fmla="*/ 520700 h 591"/>
              <a:gd name="T62" fmla="*/ 785813 w 962"/>
              <a:gd name="T63" fmla="*/ 547688 h 591"/>
              <a:gd name="T64" fmla="*/ 831850 w 962"/>
              <a:gd name="T65" fmla="*/ 554038 h 591"/>
              <a:gd name="T66" fmla="*/ 871538 w 962"/>
              <a:gd name="T67" fmla="*/ 554038 h 591"/>
              <a:gd name="T68" fmla="*/ 909638 w 962"/>
              <a:gd name="T69" fmla="*/ 536575 h 591"/>
              <a:gd name="T70" fmla="*/ 949325 w 962"/>
              <a:gd name="T71" fmla="*/ 536575 h 591"/>
              <a:gd name="T72" fmla="*/ 973138 w 962"/>
              <a:gd name="T73" fmla="*/ 571500 h 591"/>
              <a:gd name="T74" fmla="*/ 938213 w 962"/>
              <a:gd name="T75" fmla="*/ 604838 h 591"/>
              <a:gd name="T76" fmla="*/ 955675 w 962"/>
              <a:gd name="T77" fmla="*/ 638175 h 591"/>
              <a:gd name="T78" fmla="*/ 938213 w 962"/>
              <a:gd name="T79" fmla="*/ 677863 h 591"/>
              <a:gd name="T80" fmla="*/ 966788 w 962"/>
              <a:gd name="T81" fmla="*/ 677863 h 591"/>
              <a:gd name="T82" fmla="*/ 1006475 w 962"/>
              <a:gd name="T83" fmla="*/ 701675 h 591"/>
              <a:gd name="T84" fmla="*/ 1057275 w 962"/>
              <a:gd name="T85" fmla="*/ 701675 h 591"/>
              <a:gd name="T86" fmla="*/ 1090613 w 962"/>
              <a:gd name="T87" fmla="*/ 701675 h 591"/>
              <a:gd name="T88" fmla="*/ 1143000 w 962"/>
              <a:gd name="T89" fmla="*/ 690563 h 591"/>
              <a:gd name="T90" fmla="*/ 1176338 w 962"/>
              <a:gd name="T91" fmla="*/ 712788 h 591"/>
              <a:gd name="T92" fmla="*/ 1220788 w 962"/>
              <a:gd name="T93" fmla="*/ 701675 h 591"/>
              <a:gd name="T94" fmla="*/ 1271588 w 962"/>
              <a:gd name="T95" fmla="*/ 695325 h 591"/>
              <a:gd name="T96" fmla="*/ 1323975 w 962"/>
              <a:gd name="T97" fmla="*/ 701675 h 591"/>
              <a:gd name="T98" fmla="*/ 1368425 w 962"/>
              <a:gd name="T99" fmla="*/ 701675 h 591"/>
              <a:gd name="T100" fmla="*/ 1419225 w 962"/>
              <a:gd name="T101" fmla="*/ 684213 h 591"/>
              <a:gd name="T102" fmla="*/ 1452563 w 962"/>
              <a:gd name="T103" fmla="*/ 673100 h 591"/>
              <a:gd name="T104" fmla="*/ 1447800 w 962"/>
              <a:gd name="T105" fmla="*/ 741363 h 591"/>
              <a:gd name="T106" fmla="*/ 1414463 w 962"/>
              <a:gd name="T107" fmla="*/ 757238 h 591"/>
              <a:gd name="T108" fmla="*/ 1414463 w 962"/>
              <a:gd name="T109" fmla="*/ 763588 h 591"/>
              <a:gd name="T110" fmla="*/ 1430338 w 962"/>
              <a:gd name="T111" fmla="*/ 803275 h 591"/>
              <a:gd name="T112" fmla="*/ 1447800 w 962"/>
              <a:gd name="T113" fmla="*/ 836613 h 591"/>
              <a:gd name="T114" fmla="*/ 1481138 w 962"/>
              <a:gd name="T115" fmla="*/ 847725 h 591"/>
              <a:gd name="T116" fmla="*/ 1527175 w 962"/>
              <a:gd name="T117" fmla="*/ 865188 h 591"/>
              <a:gd name="T118" fmla="*/ 1504950 w 962"/>
              <a:gd name="T119" fmla="*/ 922338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6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2225 w 641"/>
              <a:gd name="T1" fmla="*/ 406400 h 271"/>
              <a:gd name="T2" fmla="*/ 39688 w 641"/>
              <a:gd name="T3" fmla="*/ 366713 h 271"/>
              <a:gd name="T4" fmla="*/ 55563 w 641"/>
              <a:gd name="T5" fmla="*/ 344488 h 271"/>
              <a:gd name="T6" fmla="*/ 50800 w 641"/>
              <a:gd name="T7" fmla="*/ 322263 h 271"/>
              <a:gd name="T8" fmla="*/ 66675 w 641"/>
              <a:gd name="T9" fmla="*/ 300038 h 271"/>
              <a:gd name="T10" fmla="*/ 90488 w 641"/>
              <a:gd name="T11" fmla="*/ 288925 h 271"/>
              <a:gd name="T12" fmla="*/ 90488 w 641"/>
              <a:gd name="T13" fmla="*/ 271463 h 271"/>
              <a:gd name="T14" fmla="*/ 55563 w 641"/>
              <a:gd name="T15" fmla="*/ 260350 h 271"/>
              <a:gd name="T16" fmla="*/ 61913 w 641"/>
              <a:gd name="T17" fmla="*/ 220663 h 271"/>
              <a:gd name="T18" fmla="*/ 95250 w 641"/>
              <a:gd name="T19" fmla="*/ 185738 h 271"/>
              <a:gd name="T20" fmla="*/ 117475 w 641"/>
              <a:gd name="T21" fmla="*/ 180975 h 271"/>
              <a:gd name="T22" fmla="*/ 146050 w 641"/>
              <a:gd name="T23" fmla="*/ 180975 h 271"/>
              <a:gd name="T24" fmla="*/ 180975 w 641"/>
              <a:gd name="T25" fmla="*/ 180975 h 271"/>
              <a:gd name="T26" fmla="*/ 203200 w 641"/>
              <a:gd name="T27" fmla="*/ 180975 h 271"/>
              <a:gd name="T28" fmla="*/ 231775 w 641"/>
              <a:gd name="T29" fmla="*/ 174625 h 271"/>
              <a:gd name="T30" fmla="*/ 254000 w 641"/>
              <a:gd name="T31" fmla="*/ 174625 h 271"/>
              <a:gd name="T32" fmla="*/ 282575 w 641"/>
              <a:gd name="T33" fmla="*/ 169863 h 271"/>
              <a:gd name="T34" fmla="*/ 311150 w 641"/>
              <a:gd name="T35" fmla="*/ 163513 h 271"/>
              <a:gd name="T36" fmla="*/ 333375 w 641"/>
              <a:gd name="T37" fmla="*/ 169863 h 271"/>
              <a:gd name="T38" fmla="*/ 355600 w 641"/>
              <a:gd name="T39" fmla="*/ 158750 h 271"/>
              <a:gd name="T40" fmla="*/ 377825 w 641"/>
              <a:gd name="T41" fmla="*/ 146050 h 271"/>
              <a:gd name="T42" fmla="*/ 388938 w 641"/>
              <a:gd name="T43" fmla="*/ 123825 h 271"/>
              <a:gd name="T44" fmla="*/ 412750 w 641"/>
              <a:gd name="T45" fmla="*/ 123825 h 271"/>
              <a:gd name="T46" fmla="*/ 434975 w 641"/>
              <a:gd name="T47" fmla="*/ 112713 h 271"/>
              <a:gd name="T48" fmla="*/ 452438 w 641"/>
              <a:gd name="T49" fmla="*/ 119063 h 271"/>
              <a:gd name="T50" fmla="*/ 485775 w 641"/>
              <a:gd name="T51" fmla="*/ 112713 h 271"/>
              <a:gd name="T52" fmla="*/ 496888 w 641"/>
              <a:gd name="T53" fmla="*/ 101600 h 271"/>
              <a:gd name="T54" fmla="*/ 485775 w 641"/>
              <a:gd name="T55" fmla="*/ 90488 h 271"/>
              <a:gd name="T56" fmla="*/ 474663 w 641"/>
              <a:gd name="T57" fmla="*/ 68263 h 271"/>
              <a:gd name="T58" fmla="*/ 457200 w 641"/>
              <a:gd name="T59" fmla="*/ 50800 h 271"/>
              <a:gd name="T60" fmla="*/ 439738 w 641"/>
              <a:gd name="T61" fmla="*/ 28575 h 271"/>
              <a:gd name="T62" fmla="*/ 463550 w 641"/>
              <a:gd name="T63" fmla="*/ 15875 h 271"/>
              <a:gd name="T64" fmla="*/ 485775 w 641"/>
              <a:gd name="T65" fmla="*/ 22225 h 271"/>
              <a:gd name="T66" fmla="*/ 508000 w 641"/>
              <a:gd name="T67" fmla="*/ 15875 h 271"/>
              <a:gd name="T68" fmla="*/ 536575 w 641"/>
              <a:gd name="T69" fmla="*/ 11113 h 271"/>
              <a:gd name="T70" fmla="*/ 558800 w 641"/>
              <a:gd name="T71" fmla="*/ 15875 h 271"/>
              <a:gd name="T72" fmla="*/ 587375 w 641"/>
              <a:gd name="T73" fmla="*/ 15875 h 271"/>
              <a:gd name="T74" fmla="*/ 609600 w 641"/>
              <a:gd name="T75" fmla="*/ 4763 h 271"/>
              <a:gd name="T76" fmla="*/ 627063 w 641"/>
              <a:gd name="T77" fmla="*/ 15875 h 271"/>
              <a:gd name="T78" fmla="*/ 644525 w 641"/>
              <a:gd name="T79" fmla="*/ 22225 h 271"/>
              <a:gd name="T80" fmla="*/ 666750 w 641"/>
              <a:gd name="T81" fmla="*/ 15875 h 271"/>
              <a:gd name="T82" fmla="*/ 688975 w 641"/>
              <a:gd name="T83" fmla="*/ 11113 h 271"/>
              <a:gd name="T84" fmla="*/ 700088 w 641"/>
              <a:gd name="T85" fmla="*/ 4763 h 271"/>
              <a:gd name="T86" fmla="*/ 717550 w 641"/>
              <a:gd name="T87" fmla="*/ 15875 h 271"/>
              <a:gd name="T88" fmla="*/ 739775 w 641"/>
              <a:gd name="T89" fmla="*/ 15875 h 271"/>
              <a:gd name="T90" fmla="*/ 763588 w 641"/>
              <a:gd name="T91" fmla="*/ 11113 h 271"/>
              <a:gd name="T92" fmla="*/ 790575 w 641"/>
              <a:gd name="T93" fmla="*/ 11113 h 271"/>
              <a:gd name="T94" fmla="*/ 814388 w 641"/>
              <a:gd name="T95" fmla="*/ 22225 h 271"/>
              <a:gd name="T96" fmla="*/ 830263 w 641"/>
              <a:gd name="T97" fmla="*/ 22225 h 271"/>
              <a:gd name="T98" fmla="*/ 847725 w 641"/>
              <a:gd name="T99" fmla="*/ 15875 h 271"/>
              <a:gd name="T100" fmla="*/ 865188 w 641"/>
              <a:gd name="T101" fmla="*/ 11113 h 271"/>
              <a:gd name="T102" fmla="*/ 887413 w 641"/>
              <a:gd name="T103" fmla="*/ 4763 h 271"/>
              <a:gd name="T104" fmla="*/ 904875 w 641"/>
              <a:gd name="T105" fmla="*/ 0 h 271"/>
              <a:gd name="T106" fmla="*/ 927100 w 641"/>
              <a:gd name="T107" fmla="*/ 15875 h 271"/>
              <a:gd name="T108" fmla="*/ 944563 w 641"/>
              <a:gd name="T109" fmla="*/ 11113 h 271"/>
              <a:gd name="T110" fmla="*/ 966788 w 641"/>
              <a:gd name="T111" fmla="*/ 11113 h 271"/>
              <a:gd name="T112" fmla="*/ 989013 w 641"/>
              <a:gd name="T113" fmla="*/ 11113 h 271"/>
              <a:gd name="T114" fmla="*/ 1011238 w 641"/>
              <a:gd name="T115" fmla="*/ 0 h 271"/>
              <a:gd name="T116" fmla="*/ 1017588 w 641"/>
              <a:gd name="T117" fmla="*/ 11113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41450" y="2579688"/>
            <a:ext cx="2222500" cy="627062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648 w 2091"/>
              <a:gd name="T1" fmla="*/ 28 h 709"/>
              <a:gd name="T2" fmla="*/ 759 w 2091"/>
              <a:gd name="T3" fmla="*/ 60 h 709"/>
              <a:gd name="T4" fmla="*/ 916 w 2091"/>
              <a:gd name="T5" fmla="*/ 131 h 709"/>
              <a:gd name="T6" fmla="*/ 1044 w 2091"/>
              <a:gd name="T7" fmla="*/ 185 h 709"/>
              <a:gd name="T8" fmla="*/ 1251 w 2091"/>
              <a:gd name="T9" fmla="*/ 213 h 709"/>
              <a:gd name="T10" fmla="*/ 1518 w 2091"/>
              <a:gd name="T11" fmla="*/ 171 h 709"/>
              <a:gd name="T12" fmla="*/ 1785 w 2091"/>
              <a:gd name="T13" fmla="*/ 174 h 709"/>
              <a:gd name="T14" fmla="*/ 1938 w 2091"/>
              <a:gd name="T15" fmla="*/ 146 h 709"/>
              <a:gd name="T16" fmla="*/ 2084 w 2091"/>
              <a:gd name="T17" fmla="*/ 163 h 709"/>
              <a:gd name="T18" fmla="*/ 2041 w 2091"/>
              <a:gd name="T19" fmla="*/ 203 h 709"/>
              <a:gd name="T20" fmla="*/ 1988 w 2091"/>
              <a:gd name="T21" fmla="*/ 224 h 709"/>
              <a:gd name="T22" fmla="*/ 1920 w 2091"/>
              <a:gd name="T23" fmla="*/ 235 h 709"/>
              <a:gd name="T24" fmla="*/ 1856 w 2091"/>
              <a:gd name="T25" fmla="*/ 242 h 709"/>
              <a:gd name="T26" fmla="*/ 1792 w 2091"/>
              <a:gd name="T27" fmla="*/ 242 h 709"/>
              <a:gd name="T28" fmla="*/ 1732 w 2091"/>
              <a:gd name="T29" fmla="*/ 242 h 709"/>
              <a:gd name="T30" fmla="*/ 1671 w 2091"/>
              <a:gd name="T31" fmla="*/ 260 h 709"/>
              <a:gd name="T32" fmla="*/ 1618 w 2091"/>
              <a:gd name="T33" fmla="*/ 285 h 709"/>
              <a:gd name="T34" fmla="*/ 1568 w 2091"/>
              <a:gd name="T35" fmla="*/ 327 h 709"/>
              <a:gd name="T36" fmla="*/ 1493 w 2091"/>
              <a:gd name="T37" fmla="*/ 331 h 709"/>
              <a:gd name="T38" fmla="*/ 1414 w 2091"/>
              <a:gd name="T39" fmla="*/ 342 h 709"/>
              <a:gd name="T40" fmla="*/ 1386 w 2091"/>
              <a:gd name="T41" fmla="*/ 363 h 709"/>
              <a:gd name="T42" fmla="*/ 1325 w 2091"/>
              <a:gd name="T43" fmla="*/ 392 h 709"/>
              <a:gd name="T44" fmla="*/ 1258 w 2091"/>
              <a:gd name="T45" fmla="*/ 420 h 709"/>
              <a:gd name="T46" fmla="*/ 1208 w 2091"/>
              <a:gd name="T47" fmla="*/ 413 h 709"/>
              <a:gd name="T48" fmla="*/ 1151 w 2091"/>
              <a:gd name="T49" fmla="*/ 413 h 709"/>
              <a:gd name="T50" fmla="*/ 1094 w 2091"/>
              <a:gd name="T51" fmla="*/ 413 h 709"/>
              <a:gd name="T52" fmla="*/ 1033 w 2091"/>
              <a:gd name="T53" fmla="*/ 409 h 709"/>
              <a:gd name="T54" fmla="*/ 980 w 2091"/>
              <a:gd name="T55" fmla="*/ 409 h 709"/>
              <a:gd name="T56" fmla="*/ 909 w 2091"/>
              <a:gd name="T57" fmla="*/ 416 h 709"/>
              <a:gd name="T58" fmla="*/ 901 w 2091"/>
              <a:gd name="T59" fmla="*/ 452 h 709"/>
              <a:gd name="T60" fmla="*/ 873 w 2091"/>
              <a:gd name="T61" fmla="*/ 477 h 709"/>
              <a:gd name="T62" fmla="*/ 819 w 2091"/>
              <a:gd name="T63" fmla="*/ 513 h 709"/>
              <a:gd name="T64" fmla="*/ 745 w 2091"/>
              <a:gd name="T65" fmla="*/ 516 h 709"/>
              <a:gd name="T66" fmla="*/ 666 w 2091"/>
              <a:gd name="T67" fmla="*/ 520 h 709"/>
              <a:gd name="T68" fmla="*/ 656 w 2091"/>
              <a:gd name="T69" fmla="*/ 588 h 709"/>
              <a:gd name="T70" fmla="*/ 613 w 2091"/>
              <a:gd name="T71" fmla="*/ 648 h 709"/>
              <a:gd name="T72" fmla="*/ 545 w 2091"/>
              <a:gd name="T73" fmla="*/ 705 h 709"/>
              <a:gd name="T74" fmla="*/ 492 w 2091"/>
              <a:gd name="T75" fmla="*/ 659 h 709"/>
              <a:gd name="T76" fmla="*/ 406 w 2091"/>
              <a:gd name="T77" fmla="*/ 655 h 709"/>
              <a:gd name="T78" fmla="*/ 360 w 2091"/>
              <a:gd name="T79" fmla="*/ 627 h 709"/>
              <a:gd name="T80" fmla="*/ 278 w 2091"/>
              <a:gd name="T81" fmla="*/ 634 h 709"/>
              <a:gd name="T82" fmla="*/ 214 w 2091"/>
              <a:gd name="T83" fmla="*/ 623 h 709"/>
              <a:gd name="T84" fmla="*/ 160 w 2091"/>
              <a:gd name="T85" fmla="*/ 616 h 709"/>
              <a:gd name="T86" fmla="*/ 125 w 2091"/>
              <a:gd name="T87" fmla="*/ 584 h 709"/>
              <a:gd name="T88" fmla="*/ 61 w 2091"/>
              <a:gd name="T89" fmla="*/ 570 h 709"/>
              <a:gd name="T90" fmla="*/ 36 w 2091"/>
              <a:gd name="T91" fmla="*/ 548 h 709"/>
              <a:gd name="T92" fmla="*/ 4 w 2091"/>
              <a:gd name="T93" fmla="*/ 502 h 709"/>
              <a:gd name="T94" fmla="*/ 68 w 2091"/>
              <a:gd name="T95" fmla="*/ 488 h 709"/>
              <a:gd name="T96" fmla="*/ 143 w 2091"/>
              <a:gd name="T97" fmla="*/ 488 h 709"/>
              <a:gd name="T98" fmla="*/ 228 w 2091"/>
              <a:gd name="T99" fmla="*/ 481 h 709"/>
              <a:gd name="T100" fmla="*/ 281 w 2091"/>
              <a:gd name="T101" fmla="*/ 452 h 709"/>
              <a:gd name="T102" fmla="*/ 296 w 2091"/>
              <a:gd name="T103" fmla="*/ 402 h 709"/>
              <a:gd name="T104" fmla="*/ 253 w 2091"/>
              <a:gd name="T105" fmla="*/ 399 h 709"/>
              <a:gd name="T106" fmla="*/ 189 w 2091"/>
              <a:gd name="T107" fmla="*/ 349 h 709"/>
              <a:gd name="T108" fmla="*/ 228 w 2091"/>
              <a:gd name="T109" fmla="*/ 242 h 709"/>
              <a:gd name="T110" fmla="*/ 285 w 2091"/>
              <a:gd name="T111" fmla="*/ 106 h 709"/>
              <a:gd name="T112" fmla="*/ 584 w 2091"/>
              <a:gd name="T113" fmla="*/ 25 h 709"/>
              <a:gd name="T114" fmla="*/ 770 w 2091"/>
              <a:gd name="T115" fmla="*/ 156 h 709"/>
              <a:gd name="T116" fmla="*/ 745 w 2091"/>
              <a:gd name="T117" fmla="*/ 203 h 709"/>
              <a:gd name="T118" fmla="*/ 777 w 2091"/>
              <a:gd name="T119" fmla="*/ 228 h 709"/>
              <a:gd name="T120" fmla="*/ 823 w 2091"/>
              <a:gd name="T121" fmla="*/ 188 h 709"/>
              <a:gd name="T122" fmla="*/ 784 w 2091"/>
              <a:gd name="T123" fmla="*/ 153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595" y="3"/>
                </a:lnTo>
                <a:lnTo>
                  <a:pt x="602" y="3"/>
                </a:lnTo>
                <a:lnTo>
                  <a:pt x="602" y="3"/>
                </a:lnTo>
                <a:lnTo>
                  <a:pt x="602" y="3"/>
                </a:lnTo>
                <a:lnTo>
                  <a:pt x="599" y="3"/>
                </a:lnTo>
                <a:lnTo>
                  <a:pt x="599" y="3"/>
                </a:lnTo>
                <a:lnTo>
                  <a:pt x="599" y="7"/>
                </a:lnTo>
                <a:lnTo>
                  <a:pt x="599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9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4" y="10"/>
                </a:lnTo>
                <a:lnTo>
                  <a:pt x="627" y="14"/>
                </a:lnTo>
                <a:lnTo>
                  <a:pt x="627" y="14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3" y="32"/>
                </a:lnTo>
                <a:lnTo>
                  <a:pt x="663" y="32"/>
                </a:lnTo>
                <a:lnTo>
                  <a:pt x="666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3" y="57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59" y="64"/>
                </a:lnTo>
                <a:lnTo>
                  <a:pt x="759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0" y="71"/>
                </a:lnTo>
                <a:lnTo>
                  <a:pt x="777" y="78"/>
                </a:lnTo>
                <a:lnTo>
                  <a:pt x="777" y="78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2" y="156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80" y="163"/>
                </a:lnTo>
                <a:lnTo>
                  <a:pt x="990" y="167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06" y="142"/>
                </a:lnTo>
                <a:lnTo>
                  <a:pt x="1913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5" y="153"/>
                </a:lnTo>
                <a:lnTo>
                  <a:pt x="1999" y="156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91" y="174"/>
                </a:lnTo>
                <a:lnTo>
                  <a:pt x="2088" y="174"/>
                </a:lnTo>
                <a:lnTo>
                  <a:pt x="2088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4" y="178"/>
                </a:lnTo>
                <a:lnTo>
                  <a:pt x="2081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4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88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06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3"/>
                </a:lnTo>
                <a:lnTo>
                  <a:pt x="2041" y="217"/>
                </a:lnTo>
                <a:lnTo>
                  <a:pt x="2041" y="217"/>
                </a:lnTo>
                <a:lnTo>
                  <a:pt x="2041" y="217"/>
                </a:lnTo>
                <a:lnTo>
                  <a:pt x="2038" y="220"/>
                </a:lnTo>
                <a:lnTo>
                  <a:pt x="2038" y="220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4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6" y="224"/>
                </a:lnTo>
                <a:lnTo>
                  <a:pt x="2002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92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7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6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5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7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1"/>
                </a:lnTo>
                <a:lnTo>
                  <a:pt x="1920" y="235"/>
                </a:lnTo>
                <a:lnTo>
                  <a:pt x="1920" y="235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7" y="231"/>
                </a:lnTo>
                <a:lnTo>
                  <a:pt x="1913" y="231"/>
                </a:lnTo>
                <a:lnTo>
                  <a:pt x="1913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6" y="231"/>
                </a:lnTo>
                <a:lnTo>
                  <a:pt x="1903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5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9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31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4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9" y="245"/>
                </a:lnTo>
                <a:lnTo>
                  <a:pt x="1796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92" y="242"/>
                </a:lnTo>
                <a:lnTo>
                  <a:pt x="1789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5" y="245"/>
                </a:lnTo>
                <a:lnTo>
                  <a:pt x="1785" y="245"/>
                </a:lnTo>
                <a:lnTo>
                  <a:pt x="1781" y="249"/>
                </a:lnTo>
                <a:lnTo>
                  <a:pt x="1781" y="249"/>
                </a:lnTo>
                <a:lnTo>
                  <a:pt x="1778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7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53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21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703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9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82" y="260"/>
                </a:lnTo>
                <a:lnTo>
                  <a:pt x="1678" y="260"/>
                </a:lnTo>
                <a:lnTo>
                  <a:pt x="1678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7" y="267"/>
                </a:lnTo>
                <a:lnTo>
                  <a:pt x="1657" y="267"/>
                </a:lnTo>
                <a:lnTo>
                  <a:pt x="1653" y="270"/>
                </a:lnTo>
                <a:lnTo>
                  <a:pt x="1653" y="270"/>
                </a:lnTo>
                <a:lnTo>
                  <a:pt x="1653" y="270"/>
                </a:lnTo>
                <a:lnTo>
                  <a:pt x="1650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9" y="278"/>
                </a:lnTo>
                <a:lnTo>
                  <a:pt x="1639" y="278"/>
                </a:lnTo>
                <a:lnTo>
                  <a:pt x="1635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5" y="285"/>
                </a:lnTo>
                <a:lnTo>
                  <a:pt x="1621" y="285"/>
                </a:lnTo>
                <a:lnTo>
                  <a:pt x="1621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7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3" y="295"/>
                </a:lnTo>
                <a:lnTo>
                  <a:pt x="1600" y="299"/>
                </a:lnTo>
                <a:lnTo>
                  <a:pt x="1600" y="299"/>
                </a:lnTo>
                <a:lnTo>
                  <a:pt x="1600" y="299"/>
                </a:lnTo>
                <a:lnTo>
                  <a:pt x="1600" y="299"/>
                </a:lnTo>
                <a:lnTo>
                  <a:pt x="1600" y="302"/>
                </a:lnTo>
                <a:lnTo>
                  <a:pt x="1600" y="302"/>
                </a:lnTo>
                <a:lnTo>
                  <a:pt x="1596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3"/>
                </a:lnTo>
                <a:lnTo>
                  <a:pt x="1575" y="317"/>
                </a:lnTo>
                <a:lnTo>
                  <a:pt x="1575" y="317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71" y="324"/>
                </a:lnTo>
                <a:lnTo>
                  <a:pt x="1571" y="324"/>
                </a:lnTo>
                <a:lnTo>
                  <a:pt x="1568" y="327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93" y="331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9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5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4" y="338"/>
                </a:lnTo>
                <a:lnTo>
                  <a:pt x="1400" y="338"/>
                </a:lnTo>
                <a:lnTo>
                  <a:pt x="1400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93" y="331"/>
                </a:lnTo>
                <a:lnTo>
                  <a:pt x="1389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6" y="363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77"/>
                </a:lnTo>
                <a:lnTo>
                  <a:pt x="1332" y="381"/>
                </a:lnTo>
                <a:lnTo>
                  <a:pt x="1332" y="381"/>
                </a:lnTo>
                <a:lnTo>
                  <a:pt x="1332" y="381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16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8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4" y="416"/>
                </a:lnTo>
                <a:lnTo>
                  <a:pt x="1251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13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9"/>
                </a:lnTo>
                <a:lnTo>
                  <a:pt x="1240" y="409"/>
                </a:lnTo>
                <a:lnTo>
                  <a:pt x="1240" y="406"/>
                </a:lnTo>
                <a:lnTo>
                  <a:pt x="1240" y="406"/>
                </a:lnTo>
                <a:lnTo>
                  <a:pt x="1240" y="406"/>
                </a:lnTo>
                <a:lnTo>
                  <a:pt x="1236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6" y="413"/>
                </a:lnTo>
                <a:lnTo>
                  <a:pt x="1222" y="413"/>
                </a:lnTo>
                <a:lnTo>
                  <a:pt x="1222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8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8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7" y="413"/>
                </a:lnTo>
                <a:lnTo>
                  <a:pt x="1194" y="413"/>
                </a:lnTo>
                <a:lnTo>
                  <a:pt x="1194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6" y="416"/>
                </a:lnTo>
                <a:lnTo>
                  <a:pt x="1183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6" y="413"/>
                </a:lnTo>
                <a:lnTo>
                  <a:pt x="1176" y="413"/>
                </a:lnTo>
                <a:lnTo>
                  <a:pt x="1172" y="409"/>
                </a:lnTo>
                <a:lnTo>
                  <a:pt x="1172" y="409"/>
                </a:lnTo>
                <a:lnTo>
                  <a:pt x="1172" y="409"/>
                </a:lnTo>
                <a:lnTo>
                  <a:pt x="1169" y="406"/>
                </a:lnTo>
                <a:lnTo>
                  <a:pt x="1169" y="406"/>
                </a:lnTo>
                <a:lnTo>
                  <a:pt x="1169" y="406"/>
                </a:lnTo>
                <a:lnTo>
                  <a:pt x="1165" y="406"/>
                </a:lnTo>
                <a:lnTo>
                  <a:pt x="1165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8" y="413"/>
                </a:lnTo>
                <a:lnTo>
                  <a:pt x="1154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4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22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8" y="424"/>
                </a:lnTo>
                <a:lnTo>
                  <a:pt x="1104" y="420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7" y="416"/>
                </a:lnTo>
                <a:lnTo>
                  <a:pt x="1083" y="413"/>
                </a:lnTo>
                <a:lnTo>
                  <a:pt x="1083" y="413"/>
                </a:lnTo>
                <a:lnTo>
                  <a:pt x="1080" y="413"/>
                </a:lnTo>
                <a:lnTo>
                  <a:pt x="1080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9" y="416"/>
                </a:lnTo>
                <a:lnTo>
                  <a:pt x="1065" y="416"/>
                </a:lnTo>
                <a:lnTo>
                  <a:pt x="1065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40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30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23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5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5" y="420"/>
                </a:lnTo>
                <a:lnTo>
                  <a:pt x="1001" y="420"/>
                </a:lnTo>
                <a:lnTo>
                  <a:pt x="1001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13"/>
                </a:lnTo>
                <a:lnTo>
                  <a:pt x="990" y="413"/>
                </a:lnTo>
                <a:lnTo>
                  <a:pt x="990" y="409"/>
                </a:lnTo>
                <a:lnTo>
                  <a:pt x="990" y="409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80" y="413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9" y="416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51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7" y="413"/>
                </a:lnTo>
                <a:lnTo>
                  <a:pt x="937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30" y="416"/>
                </a:lnTo>
                <a:lnTo>
                  <a:pt x="926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6" y="413"/>
                </a:lnTo>
                <a:lnTo>
                  <a:pt x="912" y="416"/>
                </a:lnTo>
                <a:lnTo>
                  <a:pt x="912" y="416"/>
                </a:lnTo>
                <a:lnTo>
                  <a:pt x="909" y="416"/>
                </a:lnTo>
                <a:lnTo>
                  <a:pt x="909" y="416"/>
                </a:lnTo>
                <a:lnTo>
                  <a:pt x="905" y="420"/>
                </a:lnTo>
                <a:lnTo>
                  <a:pt x="905" y="420"/>
                </a:lnTo>
                <a:lnTo>
                  <a:pt x="905" y="420"/>
                </a:lnTo>
                <a:lnTo>
                  <a:pt x="901" y="416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76" y="427"/>
                </a:lnTo>
                <a:lnTo>
                  <a:pt x="880" y="427"/>
                </a:lnTo>
                <a:lnTo>
                  <a:pt x="880" y="427"/>
                </a:lnTo>
                <a:lnTo>
                  <a:pt x="884" y="431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898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59"/>
                </a:lnTo>
                <a:lnTo>
                  <a:pt x="905" y="459"/>
                </a:lnTo>
                <a:lnTo>
                  <a:pt x="905" y="463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09" y="466"/>
                </a:lnTo>
                <a:lnTo>
                  <a:pt x="912" y="466"/>
                </a:lnTo>
                <a:lnTo>
                  <a:pt x="912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0"/>
                </a:lnTo>
                <a:lnTo>
                  <a:pt x="916" y="474"/>
                </a:lnTo>
                <a:lnTo>
                  <a:pt x="916" y="474"/>
                </a:lnTo>
                <a:lnTo>
                  <a:pt x="912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7" y="477"/>
                </a:lnTo>
                <a:lnTo>
                  <a:pt x="884" y="481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6" y="477"/>
                </a:lnTo>
                <a:lnTo>
                  <a:pt x="873" y="477"/>
                </a:lnTo>
                <a:lnTo>
                  <a:pt x="873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9" y="481"/>
                </a:lnTo>
                <a:lnTo>
                  <a:pt x="869" y="481"/>
                </a:lnTo>
                <a:lnTo>
                  <a:pt x="866" y="481"/>
                </a:lnTo>
                <a:lnTo>
                  <a:pt x="866" y="481"/>
                </a:lnTo>
                <a:lnTo>
                  <a:pt x="862" y="484"/>
                </a:lnTo>
                <a:lnTo>
                  <a:pt x="862" y="484"/>
                </a:lnTo>
                <a:lnTo>
                  <a:pt x="859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5" y="481"/>
                </a:lnTo>
                <a:lnTo>
                  <a:pt x="852" y="484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1"/>
                </a:lnTo>
                <a:lnTo>
                  <a:pt x="841" y="491"/>
                </a:lnTo>
                <a:lnTo>
                  <a:pt x="841" y="495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6"/>
                </a:lnTo>
                <a:lnTo>
                  <a:pt x="823" y="509"/>
                </a:lnTo>
                <a:lnTo>
                  <a:pt x="823" y="509"/>
                </a:lnTo>
                <a:lnTo>
                  <a:pt x="819" y="513"/>
                </a:lnTo>
                <a:lnTo>
                  <a:pt x="819" y="513"/>
                </a:lnTo>
                <a:lnTo>
                  <a:pt x="816" y="513"/>
                </a:lnTo>
                <a:lnTo>
                  <a:pt x="816" y="513"/>
                </a:lnTo>
                <a:lnTo>
                  <a:pt x="812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9" y="509"/>
                </a:lnTo>
                <a:lnTo>
                  <a:pt x="805" y="509"/>
                </a:lnTo>
                <a:lnTo>
                  <a:pt x="805" y="509"/>
                </a:lnTo>
                <a:lnTo>
                  <a:pt x="802" y="509"/>
                </a:lnTo>
                <a:lnTo>
                  <a:pt x="802" y="509"/>
                </a:lnTo>
                <a:lnTo>
                  <a:pt x="798" y="509"/>
                </a:lnTo>
                <a:lnTo>
                  <a:pt x="798" y="509"/>
                </a:lnTo>
                <a:lnTo>
                  <a:pt x="795" y="509"/>
                </a:lnTo>
                <a:lnTo>
                  <a:pt x="795" y="509"/>
                </a:lnTo>
                <a:lnTo>
                  <a:pt x="791" y="509"/>
                </a:lnTo>
                <a:lnTo>
                  <a:pt x="791" y="509"/>
                </a:lnTo>
                <a:lnTo>
                  <a:pt x="791" y="509"/>
                </a:lnTo>
                <a:lnTo>
                  <a:pt x="787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7" y="513"/>
                </a:lnTo>
                <a:lnTo>
                  <a:pt x="773" y="513"/>
                </a:lnTo>
                <a:lnTo>
                  <a:pt x="773" y="513"/>
                </a:lnTo>
                <a:lnTo>
                  <a:pt x="770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6"/>
                </a:lnTo>
                <a:lnTo>
                  <a:pt x="759" y="513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8" y="516"/>
                </a:lnTo>
                <a:lnTo>
                  <a:pt x="745" y="516"/>
                </a:lnTo>
                <a:lnTo>
                  <a:pt x="745" y="516"/>
                </a:lnTo>
                <a:lnTo>
                  <a:pt x="741" y="516"/>
                </a:lnTo>
                <a:lnTo>
                  <a:pt x="741" y="516"/>
                </a:lnTo>
                <a:lnTo>
                  <a:pt x="738" y="516"/>
                </a:lnTo>
                <a:lnTo>
                  <a:pt x="738" y="516"/>
                </a:lnTo>
                <a:lnTo>
                  <a:pt x="734" y="520"/>
                </a:lnTo>
                <a:lnTo>
                  <a:pt x="734" y="520"/>
                </a:lnTo>
                <a:lnTo>
                  <a:pt x="730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5" y="520"/>
                </a:lnTo>
                <a:lnTo>
                  <a:pt x="702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8" y="523"/>
                </a:lnTo>
                <a:lnTo>
                  <a:pt x="684" y="523"/>
                </a:lnTo>
                <a:lnTo>
                  <a:pt x="684" y="523"/>
                </a:lnTo>
                <a:lnTo>
                  <a:pt x="681" y="523"/>
                </a:lnTo>
                <a:lnTo>
                  <a:pt x="681" y="523"/>
                </a:lnTo>
                <a:lnTo>
                  <a:pt x="677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8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31" y="566"/>
                </a:lnTo>
                <a:lnTo>
                  <a:pt x="627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6" y="588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5"/>
                </a:lnTo>
                <a:lnTo>
                  <a:pt x="641" y="598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1" y="616"/>
                </a:lnTo>
                <a:lnTo>
                  <a:pt x="631" y="616"/>
                </a:lnTo>
                <a:lnTo>
                  <a:pt x="634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0"/>
                </a:lnTo>
                <a:lnTo>
                  <a:pt x="634" y="623"/>
                </a:lnTo>
                <a:lnTo>
                  <a:pt x="634" y="623"/>
                </a:lnTo>
                <a:lnTo>
                  <a:pt x="634" y="627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31" y="634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52" y="680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7"/>
                </a:lnTo>
                <a:lnTo>
                  <a:pt x="531" y="684"/>
                </a:lnTo>
                <a:lnTo>
                  <a:pt x="531" y="684"/>
                </a:lnTo>
                <a:lnTo>
                  <a:pt x="534" y="680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6" y="680"/>
                </a:lnTo>
                <a:lnTo>
                  <a:pt x="502" y="677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60" y="648"/>
                </a:lnTo>
                <a:lnTo>
                  <a:pt x="460" y="648"/>
                </a:lnTo>
                <a:lnTo>
                  <a:pt x="456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48"/>
                </a:lnTo>
                <a:lnTo>
                  <a:pt x="438" y="652"/>
                </a:lnTo>
                <a:lnTo>
                  <a:pt x="438" y="652"/>
                </a:lnTo>
                <a:lnTo>
                  <a:pt x="435" y="655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4" y="655"/>
                </a:lnTo>
                <a:lnTo>
                  <a:pt x="420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92" y="652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8" y="655"/>
                </a:lnTo>
                <a:lnTo>
                  <a:pt x="374" y="659"/>
                </a:lnTo>
                <a:lnTo>
                  <a:pt x="374" y="659"/>
                </a:lnTo>
                <a:lnTo>
                  <a:pt x="371" y="655"/>
                </a:lnTo>
                <a:lnTo>
                  <a:pt x="371" y="655"/>
                </a:lnTo>
                <a:lnTo>
                  <a:pt x="371" y="655"/>
                </a:lnTo>
                <a:lnTo>
                  <a:pt x="371" y="652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4"/>
                </a:lnTo>
                <a:lnTo>
                  <a:pt x="360" y="634"/>
                </a:lnTo>
                <a:lnTo>
                  <a:pt x="360" y="630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6" y="627"/>
                </a:lnTo>
                <a:lnTo>
                  <a:pt x="353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9" y="627"/>
                </a:lnTo>
                <a:lnTo>
                  <a:pt x="335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6" y="630"/>
                </a:lnTo>
                <a:lnTo>
                  <a:pt x="296" y="630"/>
                </a:lnTo>
                <a:lnTo>
                  <a:pt x="292" y="630"/>
                </a:lnTo>
                <a:lnTo>
                  <a:pt x="292" y="630"/>
                </a:lnTo>
                <a:lnTo>
                  <a:pt x="289" y="630"/>
                </a:lnTo>
                <a:lnTo>
                  <a:pt x="289" y="630"/>
                </a:lnTo>
                <a:lnTo>
                  <a:pt x="285" y="630"/>
                </a:lnTo>
                <a:lnTo>
                  <a:pt x="285" y="630"/>
                </a:lnTo>
                <a:lnTo>
                  <a:pt x="281" y="630"/>
                </a:lnTo>
                <a:lnTo>
                  <a:pt x="281" y="630"/>
                </a:lnTo>
                <a:lnTo>
                  <a:pt x="278" y="634"/>
                </a:lnTo>
                <a:lnTo>
                  <a:pt x="278" y="634"/>
                </a:lnTo>
                <a:lnTo>
                  <a:pt x="274" y="634"/>
                </a:lnTo>
                <a:lnTo>
                  <a:pt x="274" y="634"/>
                </a:lnTo>
                <a:lnTo>
                  <a:pt x="271" y="630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4" y="630"/>
                </a:lnTo>
                <a:lnTo>
                  <a:pt x="260" y="630"/>
                </a:lnTo>
                <a:lnTo>
                  <a:pt x="260" y="630"/>
                </a:lnTo>
                <a:lnTo>
                  <a:pt x="260" y="630"/>
                </a:lnTo>
                <a:lnTo>
                  <a:pt x="257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9" y="634"/>
                </a:lnTo>
                <a:lnTo>
                  <a:pt x="249" y="634"/>
                </a:lnTo>
                <a:lnTo>
                  <a:pt x="246" y="634"/>
                </a:lnTo>
                <a:lnTo>
                  <a:pt x="246" y="634"/>
                </a:lnTo>
                <a:lnTo>
                  <a:pt x="242" y="634"/>
                </a:lnTo>
                <a:lnTo>
                  <a:pt x="242" y="634"/>
                </a:lnTo>
                <a:lnTo>
                  <a:pt x="239" y="634"/>
                </a:lnTo>
                <a:lnTo>
                  <a:pt x="239" y="634"/>
                </a:lnTo>
                <a:lnTo>
                  <a:pt x="235" y="634"/>
                </a:lnTo>
                <a:lnTo>
                  <a:pt x="235" y="634"/>
                </a:lnTo>
                <a:lnTo>
                  <a:pt x="232" y="630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10" y="623"/>
                </a:lnTo>
                <a:lnTo>
                  <a:pt x="207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200" y="620"/>
                </a:lnTo>
                <a:lnTo>
                  <a:pt x="200" y="620"/>
                </a:lnTo>
                <a:lnTo>
                  <a:pt x="196" y="620"/>
                </a:lnTo>
                <a:lnTo>
                  <a:pt x="196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20"/>
                </a:lnTo>
                <a:lnTo>
                  <a:pt x="185" y="616"/>
                </a:lnTo>
                <a:lnTo>
                  <a:pt x="185" y="616"/>
                </a:lnTo>
                <a:lnTo>
                  <a:pt x="182" y="616"/>
                </a:lnTo>
                <a:lnTo>
                  <a:pt x="182" y="616"/>
                </a:lnTo>
                <a:lnTo>
                  <a:pt x="178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71" y="616"/>
                </a:lnTo>
                <a:lnTo>
                  <a:pt x="171" y="616"/>
                </a:lnTo>
                <a:lnTo>
                  <a:pt x="167" y="616"/>
                </a:lnTo>
                <a:lnTo>
                  <a:pt x="167" y="616"/>
                </a:lnTo>
                <a:lnTo>
                  <a:pt x="167" y="616"/>
                </a:lnTo>
                <a:lnTo>
                  <a:pt x="164" y="616"/>
                </a:lnTo>
                <a:lnTo>
                  <a:pt x="164" y="616"/>
                </a:lnTo>
                <a:lnTo>
                  <a:pt x="160" y="616"/>
                </a:lnTo>
                <a:lnTo>
                  <a:pt x="160" y="616"/>
                </a:lnTo>
                <a:lnTo>
                  <a:pt x="160" y="616"/>
                </a:lnTo>
                <a:lnTo>
                  <a:pt x="157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16"/>
                </a:lnTo>
                <a:lnTo>
                  <a:pt x="153" y="620"/>
                </a:lnTo>
                <a:lnTo>
                  <a:pt x="153" y="620"/>
                </a:lnTo>
                <a:lnTo>
                  <a:pt x="150" y="616"/>
                </a:lnTo>
                <a:lnTo>
                  <a:pt x="150" y="616"/>
                </a:lnTo>
                <a:lnTo>
                  <a:pt x="150" y="616"/>
                </a:lnTo>
                <a:lnTo>
                  <a:pt x="146" y="616"/>
                </a:lnTo>
                <a:lnTo>
                  <a:pt x="146" y="616"/>
                </a:lnTo>
                <a:lnTo>
                  <a:pt x="146" y="616"/>
                </a:lnTo>
                <a:lnTo>
                  <a:pt x="143" y="612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9"/>
                </a:lnTo>
                <a:lnTo>
                  <a:pt x="143" y="605"/>
                </a:lnTo>
                <a:lnTo>
                  <a:pt x="143" y="605"/>
                </a:lnTo>
                <a:lnTo>
                  <a:pt x="143" y="602"/>
                </a:lnTo>
                <a:lnTo>
                  <a:pt x="143" y="602"/>
                </a:lnTo>
                <a:lnTo>
                  <a:pt x="139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5"/>
                </a:lnTo>
                <a:lnTo>
                  <a:pt x="135" y="595"/>
                </a:lnTo>
                <a:lnTo>
                  <a:pt x="135" y="591"/>
                </a:lnTo>
                <a:lnTo>
                  <a:pt x="135" y="591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8"/>
                </a:lnTo>
                <a:lnTo>
                  <a:pt x="128" y="584"/>
                </a:lnTo>
                <a:lnTo>
                  <a:pt x="128" y="584"/>
                </a:lnTo>
                <a:lnTo>
                  <a:pt x="125" y="584"/>
                </a:lnTo>
                <a:lnTo>
                  <a:pt x="125" y="584"/>
                </a:lnTo>
                <a:lnTo>
                  <a:pt x="125" y="584"/>
                </a:lnTo>
                <a:lnTo>
                  <a:pt x="121" y="584"/>
                </a:lnTo>
                <a:lnTo>
                  <a:pt x="121" y="584"/>
                </a:lnTo>
                <a:lnTo>
                  <a:pt x="121" y="584"/>
                </a:lnTo>
                <a:lnTo>
                  <a:pt x="121" y="584"/>
                </a:lnTo>
                <a:lnTo>
                  <a:pt x="118" y="584"/>
                </a:lnTo>
                <a:lnTo>
                  <a:pt x="118" y="584"/>
                </a:lnTo>
                <a:lnTo>
                  <a:pt x="118" y="584"/>
                </a:lnTo>
                <a:lnTo>
                  <a:pt x="114" y="584"/>
                </a:lnTo>
                <a:lnTo>
                  <a:pt x="114" y="584"/>
                </a:lnTo>
                <a:lnTo>
                  <a:pt x="110" y="580"/>
                </a:lnTo>
                <a:lnTo>
                  <a:pt x="110" y="580"/>
                </a:lnTo>
                <a:lnTo>
                  <a:pt x="107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6" y="573"/>
                </a:lnTo>
                <a:lnTo>
                  <a:pt x="82" y="573"/>
                </a:lnTo>
                <a:lnTo>
                  <a:pt x="82" y="573"/>
                </a:lnTo>
                <a:lnTo>
                  <a:pt x="78" y="573"/>
                </a:lnTo>
                <a:lnTo>
                  <a:pt x="78" y="573"/>
                </a:lnTo>
                <a:lnTo>
                  <a:pt x="78" y="573"/>
                </a:lnTo>
                <a:lnTo>
                  <a:pt x="75" y="573"/>
                </a:lnTo>
                <a:lnTo>
                  <a:pt x="75" y="573"/>
                </a:lnTo>
                <a:lnTo>
                  <a:pt x="71" y="573"/>
                </a:lnTo>
                <a:lnTo>
                  <a:pt x="71" y="573"/>
                </a:lnTo>
                <a:lnTo>
                  <a:pt x="71" y="573"/>
                </a:lnTo>
                <a:lnTo>
                  <a:pt x="68" y="570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3" y="573"/>
                </a:lnTo>
                <a:lnTo>
                  <a:pt x="50" y="573"/>
                </a:lnTo>
                <a:lnTo>
                  <a:pt x="50" y="573"/>
                </a:lnTo>
                <a:lnTo>
                  <a:pt x="46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9" y="570"/>
                </a:lnTo>
                <a:lnTo>
                  <a:pt x="39" y="570"/>
                </a:lnTo>
                <a:lnTo>
                  <a:pt x="36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6"/>
                </a:lnTo>
                <a:lnTo>
                  <a:pt x="32" y="563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9"/>
                </a:lnTo>
                <a:lnTo>
                  <a:pt x="32" y="555"/>
                </a:lnTo>
                <a:lnTo>
                  <a:pt x="32" y="555"/>
                </a:lnTo>
                <a:lnTo>
                  <a:pt x="29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52"/>
                </a:lnTo>
                <a:lnTo>
                  <a:pt x="36" y="552"/>
                </a:lnTo>
                <a:lnTo>
                  <a:pt x="36" y="552"/>
                </a:lnTo>
                <a:lnTo>
                  <a:pt x="36" y="548"/>
                </a:lnTo>
                <a:lnTo>
                  <a:pt x="36" y="548"/>
                </a:lnTo>
                <a:lnTo>
                  <a:pt x="36" y="548"/>
                </a:lnTo>
                <a:lnTo>
                  <a:pt x="36" y="548"/>
                </a:lnTo>
                <a:lnTo>
                  <a:pt x="32" y="545"/>
                </a:lnTo>
                <a:lnTo>
                  <a:pt x="32" y="545"/>
                </a:lnTo>
                <a:lnTo>
                  <a:pt x="32" y="541"/>
                </a:lnTo>
                <a:lnTo>
                  <a:pt x="32" y="541"/>
                </a:lnTo>
                <a:lnTo>
                  <a:pt x="29" y="541"/>
                </a:lnTo>
                <a:lnTo>
                  <a:pt x="29" y="541"/>
                </a:lnTo>
                <a:lnTo>
                  <a:pt x="25" y="541"/>
                </a:lnTo>
                <a:lnTo>
                  <a:pt x="25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8"/>
                </a:lnTo>
                <a:lnTo>
                  <a:pt x="7" y="534"/>
                </a:lnTo>
                <a:lnTo>
                  <a:pt x="7" y="534"/>
                </a:lnTo>
                <a:lnTo>
                  <a:pt x="4" y="534"/>
                </a:lnTo>
                <a:lnTo>
                  <a:pt x="4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9"/>
                </a:lnTo>
                <a:lnTo>
                  <a:pt x="4" y="506"/>
                </a:lnTo>
                <a:lnTo>
                  <a:pt x="4" y="506"/>
                </a:lnTo>
                <a:lnTo>
                  <a:pt x="4" y="506"/>
                </a:lnTo>
                <a:lnTo>
                  <a:pt x="4" y="506"/>
                </a:lnTo>
                <a:lnTo>
                  <a:pt x="4" y="502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18" y="502"/>
                </a:lnTo>
                <a:lnTo>
                  <a:pt x="21" y="502"/>
                </a:lnTo>
                <a:lnTo>
                  <a:pt x="21" y="502"/>
                </a:lnTo>
                <a:lnTo>
                  <a:pt x="25" y="506"/>
                </a:lnTo>
                <a:lnTo>
                  <a:pt x="25" y="506"/>
                </a:lnTo>
                <a:lnTo>
                  <a:pt x="25" y="506"/>
                </a:lnTo>
                <a:lnTo>
                  <a:pt x="25" y="506"/>
                </a:lnTo>
                <a:lnTo>
                  <a:pt x="29" y="506"/>
                </a:lnTo>
                <a:lnTo>
                  <a:pt x="29" y="506"/>
                </a:lnTo>
                <a:lnTo>
                  <a:pt x="32" y="506"/>
                </a:lnTo>
                <a:lnTo>
                  <a:pt x="32" y="506"/>
                </a:lnTo>
                <a:lnTo>
                  <a:pt x="36" y="509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91"/>
                </a:lnTo>
                <a:lnTo>
                  <a:pt x="68" y="488"/>
                </a:lnTo>
                <a:lnTo>
                  <a:pt x="68" y="488"/>
                </a:lnTo>
                <a:lnTo>
                  <a:pt x="71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96" y="488"/>
                </a:lnTo>
                <a:lnTo>
                  <a:pt x="100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0" y="481"/>
                </a:lnTo>
                <a:lnTo>
                  <a:pt x="114" y="481"/>
                </a:lnTo>
                <a:lnTo>
                  <a:pt x="114" y="481"/>
                </a:lnTo>
                <a:lnTo>
                  <a:pt x="118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4"/>
                </a:lnTo>
                <a:lnTo>
                  <a:pt x="128" y="488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5" y="488"/>
                </a:lnTo>
                <a:lnTo>
                  <a:pt x="139" y="488"/>
                </a:lnTo>
                <a:lnTo>
                  <a:pt x="139" y="488"/>
                </a:lnTo>
                <a:lnTo>
                  <a:pt x="143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81"/>
                </a:lnTo>
                <a:lnTo>
                  <a:pt x="153" y="477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57" y="474"/>
                </a:lnTo>
                <a:lnTo>
                  <a:pt x="160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5" y="474"/>
                </a:lnTo>
                <a:lnTo>
                  <a:pt x="189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07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17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28" y="481"/>
                </a:lnTo>
                <a:lnTo>
                  <a:pt x="232" y="481"/>
                </a:lnTo>
                <a:lnTo>
                  <a:pt x="232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2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49" y="474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4" y="474"/>
                </a:lnTo>
                <a:lnTo>
                  <a:pt x="267" y="470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9"/>
                </a:lnTo>
                <a:lnTo>
                  <a:pt x="281" y="459"/>
                </a:lnTo>
                <a:lnTo>
                  <a:pt x="281" y="459"/>
                </a:lnTo>
                <a:lnTo>
                  <a:pt x="281" y="456"/>
                </a:lnTo>
                <a:lnTo>
                  <a:pt x="281" y="456"/>
                </a:lnTo>
                <a:lnTo>
                  <a:pt x="281" y="452"/>
                </a:lnTo>
                <a:lnTo>
                  <a:pt x="281" y="452"/>
                </a:lnTo>
                <a:lnTo>
                  <a:pt x="281" y="449"/>
                </a:lnTo>
                <a:lnTo>
                  <a:pt x="281" y="449"/>
                </a:lnTo>
                <a:lnTo>
                  <a:pt x="281" y="449"/>
                </a:lnTo>
                <a:lnTo>
                  <a:pt x="281" y="445"/>
                </a:lnTo>
                <a:lnTo>
                  <a:pt x="281" y="445"/>
                </a:lnTo>
                <a:lnTo>
                  <a:pt x="281" y="445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2" y="431"/>
                </a:lnTo>
                <a:lnTo>
                  <a:pt x="296" y="427"/>
                </a:lnTo>
                <a:lnTo>
                  <a:pt x="296" y="427"/>
                </a:lnTo>
                <a:lnTo>
                  <a:pt x="296" y="427"/>
                </a:lnTo>
                <a:lnTo>
                  <a:pt x="299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3" y="413"/>
                </a:lnTo>
                <a:lnTo>
                  <a:pt x="303" y="413"/>
                </a:lnTo>
                <a:lnTo>
                  <a:pt x="306" y="409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6" y="402"/>
                </a:lnTo>
                <a:lnTo>
                  <a:pt x="296" y="402"/>
                </a:lnTo>
                <a:lnTo>
                  <a:pt x="292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9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5" y="399"/>
                </a:lnTo>
                <a:lnTo>
                  <a:pt x="281" y="399"/>
                </a:lnTo>
                <a:lnTo>
                  <a:pt x="281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2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399"/>
                </a:lnTo>
                <a:lnTo>
                  <a:pt x="253" y="402"/>
                </a:lnTo>
                <a:lnTo>
                  <a:pt x="253" y="402"/>
                </a:lnTo>
                <a:lnTo>
                  <a:pt x="253" y="406"/>
                </a:lnTo>
                <a:lnTo>
                  <a:pt x="253" y="406"/>
                </a:lnTo>
                <a:lnTo>
                  <a:pt x="253" y="409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9" y="416"/>
                </a:lnTo>
                <a:lnTo>
                  <a:pt x="246" y="416"/>
                </a:lnTo>
                <a:lnTo>
                  <a:pt x="246" y="416"/>
                </a:lnTo>
                <a:lnTo>
                  <a:pt x="242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5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42"/>
                </a:lnTo>
                <a:lnTo>
                  <a:pt x="228" y="238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9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8" y="188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9"/>
                </a:lnTo>
                <a:lnTo>
                  <a:pt x="777" y="146"/>
                </a:lnTo>
                <a:lnTo>
                  <a:pt x="777" y="146"/>
                </a:lnTo>
                <a:lnTo>
                  <a:pt x="777" y="142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39"/>
                </a:lnTo>
                <a:lnTo>
                  <a:pt x="759" y="139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6"/>
                </a:lnTo>
                <a:lnTo>
                  <a:pt x="759" y="146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3" y="156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70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88"/>
                </a:lnTo>
                <a:lnTo>
                  <a:pt x="734" y="192"/>
                </a:lnTo>
                <a:lnTo>
                  <a:pt x="734" y="192"/>
                </a:lnTo>
                <a:lnTo>
                  <a:pt x="730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4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3"/>
                </a:lnTo>
                <a:lnTo>
                  <a:pt x="745" y="206"/>
                </a:lnTo>
                <a:lnTo>
                  <a:pt x="745" y="206"/>
                </a:lnTo>
                <a:lnTo>
                  <a:pt x="745" y="206"/>
                </a:lnTo>
                <a:lnTo>
                  <a:pt x="748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80" y="253"/>
                </a:lnTo>
                <a:lnTo>
                  <a:pt x="777" y="249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8"/>
                </a:lnTo>
                <a:lnTo>
                  <a:pt x="784" y="224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87" y="224"/>
                </a:lnTo>
                <a:lnTo>
                  <a:pt x="791" y="228"/>
                </a:lnTo>
                <a:lnTo>
                  <a:pt x="791" y="228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5" y="203"/>
                </a:lnTo>
                <a:lnTo>
                  <a:pt x="809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23" y="188"/>
                </a:lnTo>
                <a:lnTo>
                  <a:pt x="823" y="188"/>
                </a:lnTo>
                <a:lnTo>
                  <a:pt x="819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5"/>
                </a:lnTo>
                <a:lnTo>
                  <a:pt x="809" y="185"/>
                </a:lnTo>
                <a:lnTo>
                  <a:pt x="809" y="185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5" y="178"/>
                </a:lnTo>
                <a:lnTo>
                  <a:pt x="791" y="174"/>
                </a:lnTo>
                <a:lnTo>
                  <a:pt x="791" y="174"/>
                </a:lnTo>
                <a:lnTo>
                  <a:pt x="791" y="174"/>
                </a:lnTo>
                <a:lnTo>
                  <a:pt x="791" y="171"/>
                </a:lnTo>
                <a:lnTo>
                  <a:pt x="791" y="171"/>
                </a:lnTo>
                <a:lnTo>
                  <a:pt x="791" y="167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5" y="160"/>
                </a:lnTo>
                <a:lnTo>
                  <a:pt x="798" y="156"/>
                </a:lnTo>
                <a:lnTo>
                  <a:pt x="798" y="156"/>
                </a:lnTo>
                <a:lnTo>
                  <a:pt x="798" y="156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56"/>
                </a:lnTo>
                <a:lnTo>
                  <a:pt x="784" y="160"/>
                </a:lnTo>
                <a:lnTo>
                  <a:pt x="784" y="160"/>
                </a:lnTo>
                <a:lnTo>
                  <a:pt x="784" y="163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3"/>
                </a:lnTo>
                <a:lnTo>
                  <a:pt x="777" y="160"/>
                </a:lnTo>
                <a:lnTo>
                  <a:pt x="777" y="160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3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50 w 100"/>
              <a:gd name="T1" fmla="*/ 14 h 118"/>
              <a:gd name="T2" fmla="*/ 50 w 100"/>
              <a:gd name="T3" fmla="*/ 7 h 118"/>
              <a:gd name="T4" fmla="*/ 32 w 100"/>
              <a:gd name="T5" fmla="*/ 4 h 118"/>
              <a:gd name="T6" fmla="*/ 32 w 100"/>
              <a:gd name="T7" fmla="*/ 7 h 118"/>
              <a:gd name="T8" fmla="*/ 32 w 100"/>
              <a:gd name="T9" fmla="*/ 11 h 118"/>
              <a:gd name="T10" fmla="*/ 35 w 100"/>
              <a:gd name="T11" fmla="*/ 14 h 118"/>
              <a:gd name="T12" fmla="*/ 35 w 100"/>
              <a:gd name="T13" fmla="*/ 18 h 118"/>
              <a:gd name="T14" fmla="*/ 43 w 100"/>
              <a:gd name="T15" fmla="*/ 18 h 118"/>
              <a:gd name="T16" fmla="*/ 43 w 100"/>
              <a:gd name="T17" fmla="*/ 25 h 118"/>
              <a:gd name="T18" fmla="*/ 39 w 100"/>
              <a:gd name="T19" fmla="*/ 36 h 118"/>
              <a:gd name="T20" fmla="*/ 43 w 100"/>
              <a:gd name="T21" fmla="*/ 39 h 118"/>
              <a:gd name="T22" fmla="*/ 32 w 100"/>
              <a:gd name="T23" fmla="*/ 39 h 118"/>
              <a:gd name="T24" fmla="*/ 18 w 100"/>
              <a:gd name="T25" fmla="*/ 46 h 118"/>
              <a:gd name="T26" fmla="*/ 7 w 100"/>
              <a:gd name="T27" fmla="*/ 53 h 118"/>
              <a:gd name="T28" fmla="*/ 3 w 100"/>
              <a:gd name="T29" fmla="*/ 57 h 118"/>
              <a:gd name="T30" fmla="*/ 7 w 100"/>
              <a:gd name="T31" fmla="*/ 64 h 118"/>
              <a:gd name="T32" fmla="*/ 11 w 100"/>
              <a:gd name="T33" fmla="*/ 68 h 118"/>
              <a:gd name="T34" fmla="*/ 18 w 100"/>
              <a:gd name="T35" fmla="*/ 68 h 118"/>
              <a:gd name="T36" fmla="*/ 21 w 100"/>
              <a:gd name="T37" fmla="*/ 71 h 118"/>
              <a:gd name="T38" fmla="*/ 18 w 100"/>
              <a:gd name="T39" fmla="*/ 85 h 118"/>
              <a:gd name="T40" fmla="*/ 25 w 100"/>
              <a:gd name="T41" fmla="*/ 93 h 118"/>
              <a:gd name="T42" fmla="*/ 35 w 100"/>
              <a:gd name="T43" fmla="*/ 93 h 118"/>
              <a:gd name="T44" fmla="*/ 39 w 100"/>
              <a:gd name="T45" fmla="*/ 103 h 118"/>
              <a:gd name="T46" fmla="*/ 39 w 100"/>
              <a:gd name="T47" fmla="*/ 114 h 118"/>
              <a:gd name="T48" fmla="*/ 35 w 100"/>
              <a:gd name="T49" fmla="*/ 118 h 118"/>
              <a:gd name="T50" fmla="*/ 50 w 100"/>
              <a:gd name="T51" fmla="*/ 118 h 118"/>
              <a:gd name="T52" fmla="*/ 50 w 100"/>
              <a:gd name="T53" fmla="*/ 114 h 118"/>
              <a:gd name="T54" fmla="*/ 46 w 100"/>
              <a:gd name="T55" fmla="*/ 93 h 118"/>
              <a:gd name="T56" fmla="*/ 57 w 100"/>
              <a:gd name="T57" fmla="*/ 89 h 118"/>
              <a:gd name="T58" fmla="*/ 50 w 100"/>
              <a:gd name="T59" fmla="*/ 89 h 118"/>
              <a:gd name="T60" fmla="*/ 57 w 100"/>
              <a:gd name="T61" fmla="*/ 89 h 118"/>
              <a:gd name="T62" fmla="*/ 64 w 100"/>
              <a:gd name="T63" fmla="*/ 93 h 118"/>
              <a:gd name="T64" fmla="*/ 71 w 100"/>
              <a:gd name="T65" fmla="*/ 93 h 118"/>
              <a:gd name="T66" fmla="*/ 71 w 100"/>
              <a:gd name="T67" fmla="*/ 85 h 118"/>
              <a:gd name="T68" fmla="*/ 75 w 100"/>
              <a:gd name="T69" fmla="*/ 71 h 118"/>
              <a:gd name="T70" fmla="*/ 82 w 100"/>
              <a:gd name="T71" fmla="*/ 68 h 118"/>
              <a:gd name="T72" fmla="*/ 96 w 100"/>
              <a:gd name="T73" fmla="*/ 68 h 118"/>
              <a:gd name="T74" fmla="*/ 100 w 100"/>
              <a:gd name="T75" fmla="*/ 57 h 118"/>
              <a:gd name="T76" fmla="*/ 96 w 100"/>
              <a:gd name="T77" fmla="*/ 53 h 118"/>
              <a:gd name="T78" fmla="*/ 85 w 100"/>
              <a:gd name="T79" fmla="*/ 57 h 118"/>
              <a:gd name="T80" fmla="*/ 82 w 100"/>
              <a:gd name="T81" fmla="*/ 53 h 118"/>
              <a:gd name="T82" fmla="*/ 82 w 100"/>
              <a:gd name="T83" fmla="*/ 50 h 118"/>
              <a:gd name="T84" fmla="*/ 75 w 100"/>
              <a:gd name="T85" fmla="*/ 46 h 118"/>
              <a:gd name="T86" fmla="*/ 68 w 100"/>
              <a:gd name="T87" fmla="*/ 43 h 118"/>
              <a:gd name="T88" fmla="*/ 64 w 100"/>
              <a:gd name="T89" fmla="*/ 36 h 118"/>
              <a:gd name="T90" fmla="*/ 64 w 100"/>
              <a:gd name="T91" fmla="*/ 28 h 118"/>
              <a:gd name="T92" fmla="*/ 71 w 100"/>
              <a:gd name="T93" fmla="*/ 21 h 118"/>
              <a:gd name="T94" fmla="*/ 64 w 100"/>
              <a:gd name="T95" fmla="*/ 21 h 118"/>
              <a:gd name="T96" fmla="*/ 57 w 100"/>
              <a:gd name="T97" fmla="*/ 21 h 118"/>
              <a:gd name="T98" fmla="*/ 57 w 100"/>
              <a:gd name="T99" fmla="*/ 28 h 118"/>
              <a:gd name="T100" fmla="*/ 53 w 100"/>
              <a:gd name="T101" fmla="*/ 39 h 118"/>
              <a:gd name="T102" fmla="*/ 50 w 100"/>
              <a:gd name="T103" fmla="*/ 36 h 118"/>
              <a:gd name="T104" fmla="*/ 50 w 100"/>
              <a:gd name="T105" fmla="*/ 25 h 118"/>
              <a:gd name="T106" fmla="*/ 50 w 100"/>
              <a:gd name="T10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4"/>
                </a:lnTo>
                <a:lnTo>
                  <a:pt x="50" y="11"/>
                </a:lnTo>
                <a:lnTo>
                  <a:pt x="50" y="11"/>
                </a:lnTo>
                <a:lnTo>
                  <a:pt x="50" y="7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4"/>
                </a:lnTo>
                <a:lnTo>
                  <a:pt x="32" y="4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11"/>
                </a:lnTo>
                <a:lnTo>
                  <a:pt x="32" y="11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6" y="21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43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3"/>
                </a:lnTo>
                <a:lnTo>
                  <a:pt x="7" y="57"/>
                </a:lnTo>
                <a:lnTo>
                  <a:pt x="7" y="57"/>
                </a:lnTo>
                <a:lnTo>
                  <a:pt x="3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7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68"/>
                </a:lnTo>
                <a:lnTo>
                  <a:pt x="18" y="71"/>
                </a:lnTo>
                <a:lnTo>
                  <a:pt x="18" y="71"/>
                </a:lnTo>
                <a:lnTo>
                  <a:pt x="18" y="71"/>
                </a:lnTo>
                <a:lnTo>
                  <a:pt x="21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3" y="118"/>
                </a:lnTo>
                <a:lnTo>
                  <a:pt x="50" y="114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93"/>
                </a:lnTo>
                <a:lnTo>
                  <a:pt x="57" y="89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0" y="89"/>
                </a:lnTo>
                <a:lnTo>
                  <a:pt x="64" y="93"/>
                </a:lnTo>
                <a:lnTo>
                  <a:pt x="64" y="93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78" y="68"/>
                </a:lnTo>
                <a:lnTo>
                  <a:pt x="82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6" y="53"/>
                </a:lnTo>
                <a:lnTo>
                  <a:pt x="96" y="53"/>
                </a:lnTo>
                <a:lnTo>
                  <a:pt x="92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0"/>
                </a:lnTo>
                <a:lnTo>
                  <a:pt x="82" y="50"/>
                </a:lnTo>
                <a:lnTo>
                  <a:pt x="82" y="50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8" y="43"/>
                </a:lnTo>
                <a:lnTo>
                  <a:pt x="64" y="39"/>
                </a:lnTo>
                <a:lnTo>
                  <a:pt x="64" y="39"/>
                </a:lnTo>
                <a:lnTo>
                  <a:pt x="64" y="39"/>
                </a:lnTo>
                <a:lnTo>
                  <a:pt x="64" y="36"/>
                </a:lnTo>
                <a:lnTo>
                  <a:pt x="64" y="36"/>
                </a:lnTo>
                <a:lnTo>
                  <a:pt x="64" y="32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68" y="25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1"/>
                </a:lnTo>
                <a:lnTo>
                  <a:pt x="57" y="25"/>
                </a:lnTo>
                <a:lnTo>
                  <a:pt x="57" y="25"/>
                </a:lnTo>
                <a:lnTo>
                  <a:pt x="57" y="28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9"/>
                </a:lnTo>
                <a:lnTo>
                  <a:pt x="50" y="36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8"/>
                </a:lnTo>
                <a:lnTo>
                  <a:pt x="50" y="25"/>
                </a:lnTo>
                <a:lnTo>
                  <a:pt x="50" y="25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200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38100 w 39"/>
              <a:gd name="T1" fmla="*/ 4763 h 60"/>
              <a:gd name="T2" fmla="*/ 33338 w 39"/>
              <a:gd name="T3" fmla="*/ 17463 h 60"/>
              <a:gd name="T4" fmla="*/ 26988 w 39"/>
              <a:gd name="T5" fmla="*/ 11113 h 60"/>
              <a:gd name="T6" fmla="*/ 26988 w 39"/>
              <a:gd name="T7" fmla="*/ 17463 h 60"/>
              <a:gd name="T8" fmla="*/ 26988 w 39"/>
              <a:gd name="T9" fmla="*/ 22225 h 60"/>
              <a:gd name="T10" fmla="*/ 26988 w 39"/>
              <a:gd name="T11" fmla="*/ 28575 h 60"/>
              <a:gd name="T12" fmla="*/ 22225 w 39"/>
              <a:gd name="T13" fmla="*/ 33338 h 60"/>
              <a:gd name="T14" fmla="*/ 22225 w 39"/>
              <a:gd name="T15" fmla="*/ 28575 h 60"/>
              <a:gd name="T16" fmla="*/ 15875 w 39"/>
              <a:gd name="T17" fmla="*/ 33338 h 60"/>
              <a:gd name="T18" fmla="*/ 11113 w 39"/>
              <a:gd name="T19" fmla="*/ 28575 h 60"/>
              <a:gd name="T20" fmla="*/ 4763 w 39"/>
              <a:gd name="T21" fmla="*/ 28575 h 60"/>
              <a:gd name="T22" fmla="*/ 11113 w 39"/>
              <a:gd name="T23" fmla="*/ 33338 h 60"/>
              <a:gd name="T24" fmla="*/ 11113 w 39"/>
              <a:gd name="T25" fmla="*/ 39688 h 60"/>
              <a:gd name="T26" fmla="*/ 11113 w 39"/>
              <a:gd name="T27" fmla="*/ 39688 h 60"/>
              <a:gd name="T28" fmla="*/ 11113 w 39"/>
              <a:gd name="T29" fmla="*/ 44450 h 60"/>
              <a:gd name="T30" fmla="*/ 11113 w 39"/>
              <a:gd name="T31" fmla="*/ 44450 h 60"/>
              <a:gd name="T32" fmla="*/ 4763 w 39"/>
              <a:gd name="T33" fmla="*/ 50800 h 60"/>
              <a:gd name="T34" fmla="*/ 4763 w 39"/>
              <a:gd name="T35" fmla="*/ 57150 h 60"/>
              <a:gd name="T36" fmla="*/ 11113 w 39"/>
              <a:gd name="T37" fmla="*/ 57150 h 60"/>
              <a:gd name="T38" fmla="*/ 11113 w 39"/>
              <a:gd name="T39" fmla="*/ 61913 h 60"/>
              <a:gd name="T40" fmla="*/ 15875 w 39"/>
              <a:gd name="T41" fmla="*/ 57150 h 60"/>
              <a:gd name="T42" fmla="*/ 22225 w 39"/>
              <a:gd name="T43" fmla="*/ 57150 h 60"/>
              <a:gd name="T44" fmla="*/ 22225 w 39"/>
              <a:gd name="T45" fmla="*/ 61913 h 60"/>
              <a:gd name="T46" fmla="*/ 22225 w 39"/>
              <a:gd name="T47" fmla="*/ 68263 h 60"/>
              <a:gd name="T48" fmla="*/ 22225 w 39"/>
              <a:gd name="T49" fmla="*/ 68263 h 60"/>
              <a:gd name="T50" fmla="*/ 26988 w 39"/>
              <a:gd name="T51" fmla="*/ 68263 h 60"/>
              <a:gd name="T52" fmla="*/ 26988 w 39"/>
              <a:gd name="T53" fmla="*/ 73025 h 60"/>
              <a:gd name="T54" fmla="*/ 33338 w 39"/>
              <a:gd name="T55" fmla="*/ 73025 h 60"/>
              <a:gd name="T56" fmla="*/ 33338 w 39"/>
              <a:gd name="T57" fmla="*/ 73025 h 60"/>
              <a:gd name="T58" fmla="*/ 33338 w 39"/>
              <a:gd name="T59" fmla="*/ 79375 h 60"/>
              <a:gd name="T60" fmla="*/ 26988 w 39"/>
              <a:gd name="T61" fmla="*/ 79375 h 60"/>
              <a:gd name="T62" fmla="*/ 26988 w 39"/>
              <a:gd name="T63" fmla="*/ 84138 h 60"/>
              <a:gd name="T64" fmla="*/ 22225 w 39"/>
              <a:gd name="T65" fmla="*/ 90488 h 60"/>
              <a:gd name="T66" fmla="*/ 15875 w 39"/>
              <a:gd name="T67" fmla="*/ 90488 h 60"/>
              <a:gd name="T68" fmla="*/ 4763 w 39"/>
              <a:gd name="T69" fmla="*/ 90488 h 60"/>
              <a:gd name="T70" fmla="*/ 0 w 39"/>
              <a:gd name="T71" fmla="*/ 95250 h 60"/>
              <a:gd name="T72" fmla="*/ 15875 w 39"/>
              <a:gd name="T73" fmla="*/ 95250 h 60"/>
              <a:gd name="T74" fmla="*/ 33338 w 39"/>
              <a:gd name="T75" fmla="*/ 95250 h 60"/>
              <a:gd name="T76" fmla="*/ 44450 w 39"/>
              <a:gd name="T77" fmla="*/ 90488 h 60"/>
              <a:gd name="T78" fmla="*/ 50800 w 39"/>
              <a:gd name="T79" fmla="*/ 90488 h 60"/>
              <a:gd name="T80" fmla="*/ 44450 w 39"/>
              <a:gd name="T81" fmla="*/ 84138 h 60"/>
              <a:gd name="T82" fmla="*/ 38100 w 39"/>
              <a:gd name="T83" fmla="*/ 79375 h 60"/>
              <a:gd name="T84" fmla="*/ 44450 w 39"/>
              <a:gd name="T85" fmla="*/ 79375 h 60"/>
              <a:gd name="T86" fmla="*/ 50800 w 39"/>
              <a:gd name="T87" fmla="*/ 84138 h 60"/>
              <a:gd name="T88" fmla="*/ 55563 w 39"/>
              <a:gd name="T89" fmla="*/ 79375 h 60"/>
              <a:gd name="T90" fmla="*/ 61913 w 39"/>
              <a:gd name="T91" fmla="*/ 79375 h 60"/>
              <a:gd name="T92" fmla="*/ 61913 w 39"/>
              <a:gd name="T93" fmla="*/ 73025 h 60"/>
              <a:gd name="T94" fmla="*/ 55563 w 39"/>
              <a:gd name="T95" fmla="*/ 73025 h 60"/>
              <a:gd name="T96" fmla="*/ 55563 w 39"/>
              <a:gd name="T97" fmla="*/ 68263 h 60"/>
              <a:gd name="T98" fmla="*/ 50800 w 39"/>
              <a:gd name="T99" fmla="*/ 61913 h 60"/>
              <a:gd name="T100" fmla="*/ 50800 w 39"/>
              <a:gd name="T101" fmla="*/ 57150 h 60"/>
              <a:gd name="T102" fmla="*/ 44450 w 39"/>
              <a:gd name="T103" fmla="*/ 57150 h 60"/>
              <a:gd name="T104" fmla="*/ 44450 w 39"/>
              <a:gd name="T105" fmla="*/ 50800 h 60"/>
              <a:gd name="T106" fmla="*/ 38100 w 39"/>
              <a:gd name="T107" fmla="*/ 44450 h 60"/>
              <a:gd name="T108" fmla="*/ 44450 w 39"/>
              <a:gd name="T109" fmla="*/ 44450 h 60"/>
              <a:gd name="T110" fmla="*/ 38100 w 39"/>
              <a:gd name="T111" fmla="*/ 44450 h 60"/>
              <a:gd name="T112" fmla="*/ 38100 w 39"/>
              <a:gd name="T113" fmla="*/ 39688 h 60"/>
              <a:gd name="T114" fmla="*/ 38100 w 39"/>
              <a:gd name="T115" fmla="*/ 33338 h 60"/>
              <a:gd name="T116" fmla="*/ 38100 w 39"/>
              <a:gd name="T117" fmla="*/ 28575 h 60"/>
              <a:gd name="T118" fmla="*/ 38100 w 39"/>
              <a:gd name="T119" fmla="*/ 17463 h 60"/>
              <a:gd name="T120" fmla="*/ 44450 w 39"/>
              <a:gd name="T121" fmla="*/ 11113 h 60"/>
              <a:gd name="T122" fmla="*/ 44450 w 39"/>
              <a:gd name="T123" fmla="*/ 4763 h 60"/>
              <a:gd name="T124" fmla="*/ 44450 w 39"/>
              <a:gd name="T125" fmla="*/ 0 h 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17" y="7"/>
                </a:lnTo>
                <a:lnTo>
                  <a:pt x="17" y="11"/>
                </a:lnTo>
                <a:lnTo>
                  <a:pt x="17" y="14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43"/>
                </a:lnTo>
                <a:lnTo>
                  <a:pt x="17" y="43"/>
                </a:lnTo>
                <a:lnTo>
                  <a:pt x="17" y="46"/>
                </a:lnTo>
                <a:lnTo>
                  <a:pt x="21" y="46"/>
                </a:lnTo>
                <a:lnTo>
                  <a:pt x="21" y="50"/>
                </a:lnTo>
                <a:lnTo>
                  <a:pt x="17" y="50"/>
                </a:lnTo>
                <a:lnTo>
                  <a:pt x="17" y="53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28" y="53"/>
                </a:lnTo>
                <a:lnTo>
                  <a:pt x="24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2" y="39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25"/>
                </a:lnTo>
                <a:lnTo>
                  <a:pt x="24" y="21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01" name="TextBox 32"/>
          <p:cNvSpPr txBox="1">
            <a:spLocks noChangeArrowheads="1"/>
          </p:cNvSpPr>
          <p:nvPr/>
        </p:nvSpPr>
        <p:spPr bwMode="auto">
          <a:xfrm>
            <a:off x="914400" y="2560638"/>
            <a:ext cx="2479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Таласская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20,8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202" name="TextBox 33"/>
          <p:cNvSpPr txBox="1">
            <a:spLocks noChangeArrowheads="1"/>
          </p:cNvSpPr>
          <p:nvPr/>
        </p:nvSpPr>
        <p:spPr bwMode="auto">
          <a:xfrm>
            <a:off x="3276600" y="2514600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latin typeface="Arial" pitchFamily="34" charset="0"/>
              </a:rPr>
              <a:t>Чуйская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16,0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203" name="TextBox 34"/>
          <p:cNvSpPr txBox="1">
            <a:spLocks noChangeArrowheads="1"/>
          </p:cNvSpPr>
          <p:nvPr/>
        </p:nvSpPr>
        <p:spPr bwMode="auto">
          <a:xfrm>
            <a:off x="4298950" y="1908175"/>
            <a:ext cx="1841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г. Бишкек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34,0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37" name="Straight Connector 36"/>
          <p:cNvCxnSpPr>
            <a:stCxn id="50188" idx="3"/>
          </p:cNvCxnSpPr>
          <p:nvPr/>
        </p:nvCxnSpPr>
        <p:spPr>
          <a:xfrm flipV="1">
            <a:off x="4411663" y="2246313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05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776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г. Ош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11,4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0" y="279400"/>
            <a:ext cx="9128125" cy="1295400"/>
          </a:xfrm>
        </p:spPr>
        <p:txBody>
          <a:bodyPr>
            <a:noAutofit/>
          </a:bodyPr>
          <a:lstStyle/>
          <a:p>
            <a:r>
              <a:rPr lang="ru-RU" sz="3500" dirty="0" smtClean="0"/>
              <a:t>Процентная доля женщин, которые имеют всесторонние знания </a:t>
            </a:r>
            <a:r>
              <a:rPr lang="ru-RU" sz="3500" dirty="0" smtClean="0">
                <a:solidFill>
                  <a:srgbClr val="000000"/>
                </a:solidFill>
                <a:latin typeface="Arial" pitchFamily="34" charset="0"/>
              </a:rPr>
              <a:t>о профилактике ВИЧ </a:t>
            </a:r>
            <a:endParaRPr lang="en-US" sz="3500" dirty="0" smtClean="0"/>
          </a:p>
        </p:txBody>
      </p:sp>
      <p:sp>
        <p:nvSpPr>
          <p:cNvPr id="50208" name="TextBox 40"/>
          <p:cNvSpPr txBox="1">
            <a:spLocks noChangeArrowheads="1"/>
          </p:cNvSpPr>
          <p:nvPr/>
        </p:nvSpPr>
        <p:spPr bwMode="auto">
          <a:xfrm>
            <a:off x="142844" y="5429264"/>
            <a:ext cx="884875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300" i="1" dirty="0" smtClean="0">
                <a:solidFill>
                  <a:srgbClr val="000000"/>
                </a:solidFill>
                <a:latin typeface="Arial" pitchFamily="34" charset="0"/>
              </a:rPr>
              <a:t>Всесторонние знания о профилактике ВИЧ — это знание всех следующих пунктов: (1) что вероятность заражения ВИЧ может быть уменьшена наличием единственного, верного, не инфицированного партнера и неизменным использованием презерватива (два основных способа профилактики ВИЧ), (2) что человек, который выглядит здоровым, может быть ВИЧ–инфицированным и (3) что ВИЧ не может передаваться через слюну при поцелуе с кем-нибудь имеющим ВИЧ и комариные укусы (два самых распространенных заблуждения среди женщин в возрасте 15–49 лет по данным этого обследования).</a:t>
            </a:r>
            <a:endParaRPr lang="en-US" sz="1300" i="1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sz="3200" smtClean="0"/>
              <a:t>Знания о передаче ВИЧ/СПИД от матери к ребенку (ПМР)</a:t>
            </a:r>
            <a:endParaRPr lang="en-US" sz="3200" smtClean="0"/>
          </a:p>
        </p:txBody>
      </p:sp>
      <p:graphicFrame>
        <p:nvGraphicFramePr>
          <p:cNvPr id="2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60157463"/>
              </p:ext>
            </p:extLst>
          </p:nvPr>
        </p:nvGraphicFramePr>
        <p:xfrm>
          <a:off x="381000" y="1428736"/>
          <a:ext cx="8458200" cy="5124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252" name="TextBox 9"/>
          <p:cNvSpPr txBox="1">
            <a:spLocks noChangeArrowheads="1"/>
          </p:cNvSpPr>
          <p:nvPr/>
        </p:nvSpPr>
        <p:spPr bwMode="auto">
          <a:xfrm>
            <a:off x="1428728" y="642918"/>
            <a:ext cx="75009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i="1" dirty="0"/>
              <a:t>Процент женщин </a:t>
            </a:r>
            <a:r>
              <a:rPr lang="en-US" i="1" dirty="0" smtClean="0"/>
              <a:t>15-49</a:t>
            </a:r>
            <a:r>
              <a:rPr lang="ru-RU" i="1" dirty="0" smtClean="0"/>
              <a:t> </a:t>
            </a:r>
            <a:r>
              <a:rPr lang="ru-RU" i="1" dirty="0"/>
              <a:t>лет</a:t>
            </a:r>
            <a:r>
              <a:rPr lang="ru-RU" i="1" dirty="0" smtClean="0"/>
              <a:t>, которые слышали о </a:t>
            </a:r>
            <a:r>
              <a:rPr lang="ru-RU" i="1" dirty="0" err="1" smtClean="0"/>
              <a:t>СПИДе</a:t>
            </a:r>
            <a:r>
              <a:rPr lang="ru-RU" i="1" dirty="0" smtClean="0"/>
              <a:t> и знают, что ВИЧ может передаваться от матери к ребенку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143000"/>
          </a:xfrm>
        </p:spPr>
        <p:txBody>
          <a:bodyPr/>
          <a:lstStyle/>
          <a:p>
            <a:pPr algn="ctr"/>
            <a:r>
              <a:rPr lang="ru-RU" sz="3600" dirty="0" smtClean="0"/>
              <a:t>Показатели отношения к людям, живущим с ВИЧ/</a:t>
            </a:r>
            <a:r>
              <a:rPr lang="ru-RU" sz="3600" dirty="0" err="1" smtClean="0"/>
              <a:t>СПИДом</a:t>
            </a:r>
            <a:endParaRPr lang="en-US" sz="3600" dirty="0" smtClean="0"/>
          </a:p>
        </p:txBody>
      </p:sp>
      <p:graphicFrame>
        <p:nvGraphicFramePr>
          <p:cNvPr id="2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8220513"/>
              </p:ext>
            </p:extLst>
          </p:nvPr>
        </p:nvGraphicFramePr>
        <p:xfrm>
          <a:off x="381000" y="1066800"/>
          <a:ext cx="8620156" cy="5076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7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153400" cy="495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79</a:t>
            </a:r>
            <a:r>
              <a:rPr lang="en-US" b="1" dirty="0" smtClean="0">
                <a:solidFill>
                  <a:schemeClr val="accent2"/>
                </a:solidFill>
              </a:rPr>
              <a:t>% </a:t>
            </a:r>
            <a:r>
              <a:rPr lang="ru-RU" dirty="0" smtClean="0"/>
              <a:t>женщин </a:t>
            </a:r>
            <a:r>
              <a:rPr lang="ru-RU" b="1" i="1" dirty="0" smtClean="0">
                <a:solidFill>
                  <a:schemeClr val="accent2"/>
                </a:solidFill>
              </a:rPr>
              <a:t>знают где можно сделать тест на ВИЧ</a:t>
            </a:r>
            <a:r>
              <a:rPr lang="en-US" i="1" dirty="0" smtClean="0">
                <a:solidFill>
                  <a:schemeClr val="accent2"/>
                </a:solidFill>
              </a:rPr>
              <a:t>.</a:t>
            </a:r>
            <a:br>
              <a:rPr lang="en-US" i="1" dirty="0" smtClean="0">
                <a:solidFill>
                  <a:schemeClr val="accent2"/>
                </a:solidFill>
              </a:rPr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Процентная доля женщин, которые когда–либо проходили тестирование</a:t>
            </a:r>
            <a:endParaRPr lang="en-US" sz="4000" dirty="0" smtClean="0"/>
          </a:p>
        </p:txBody>
      </p:sp>
      <p:graphicFrame>
        <p:nvGraphicFramePr>
          <p:cNvPr id="2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789198"/>
              </p:ext>
            </p:extLst>
          </p:nvPr>
        </p:nvGraphicFramePr>
        <p:xfrm>
          <a:off x="457200" y="2001468"/>
          <a:ext cx="8229600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Последний тест на ВИЧ по уровню образования</a:t>
            </a:r>
            <a:endParaRPr lang="en-US" sz="4000" dirty="0" smtClean="0"/>
          </a:p>
        </p:txBody>
      </p:sp>
      <p:graphicFrame>
        <p:nvGraphicFramePr>
          <p:cNvPr id="2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789198"/>
              </p:ext>
            </p:extLst>
          </p:nvPr>
        </p:nvGraphicFramePr>
        <p:xfrm>
          <a:off x="457200" y="2001468"/>
          <a:ext cx="8543956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6" name="TextBox 6"/>
          <p:cNvSpPr txBox="1">
            <a:spLocks noChangeArrowheads="1"/>
          </p:cNvSpPr>
          <p:nvPr/>
        </p:nvSpPr>
        <p:spPr bwMode="auto">
          <a:xfrm>
            <a:off x="685800" y="1371600"/>
            <a:ext cx="731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i="1" dirty="0"/>
              <a:t>Процент женщин </a:t>
            </a:r>
            <a:r>
              <a:rPr lang="ru-RU" i="1" dirty="0" smtClean="0"/>
              <a:t>в </a:t>
            </a:r>
            <a:r>
              <a:rPr lang="ru-RU" i="1" dirty="0"/>
              <a:t>возрасте </a:t>
            </a:r>
            <a:r>
              <a:rPr lang="en-US" i="1" dirty="0"/>
              <a:t>15-49</a:t>
            </a:r>
            <a:r>
              <a:rPr lang="ru-RU" i="1" dirty="0"/>
              <a:t> лет, прошедших тест на ВИЧ за последние </a:t>
            </a:r>
            <a:r>
              <a:rPr lang="en-US" i="1" dirty="0"/>
              <a:t>12 </a:t>
            </a:r>
            <a:r>
              <a:rPr lang="ru-RU" i="1" dirty="0"/>
              <a:t>месяцев и получивших результаты теста </a:t>
            </a:r>
            <a:endParaRPr lang="en-US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179" name="Freeform 6"/>
          <p:cNvSpPr>
            <a:spLocks noEditPoints="1"/>
          </p:cNvSpPr>
          <p:nvPr/>
        </p:nvSpPr>
        <p:spPr bwMode="auto">
          <a:xfrm>
            <a:off x="152400" y="4554538"/>
            <a:ext cx="2617788" cy="763587"/>
          </a:xfrm>
          <a:custGeom>
            <a:avLst/>
            <a:gdLst>
              <a:gd name="T0" fmla="*/ 2262188 w 1649"/>
              <a:gd name="T1" fmla="*/ 39688 h 481"/>
              <a:gd name="T2" fmla="*/ 2284413 w 1649"/>
              <a:gd name="T3" fmla="*/ 61913 h 481"/>
              <a:gd name="T4" fmla="*/ 2335213 w 1649"/>
              <a:gd name="T5" fmla="*/ 79375 h 481"/>
              <a:gd name="T6" fmla="*/ 2324100 w 1649"/>
              <a:gd name="T7" fmla="*/ 112713 h 481"/>
              <a:gd name="T8" fmla="*/ 2357438 w 1649"/>
              <a:gd name="T9" fmla="*/ 130175 h 481"/>
              <a:gd name="T10" fmla="*/ 2363788 w 1649"/>
              <a:gd name="T11" fmla="*/ 180975 h 481"/>
              <a:gd name="T12" fmla="*/ 2408238 w 1649"/>
              <a:gd name="T13" fmla="*/ 220663 h 481"/>
              <a:gd name="T14" fmla="*/ 2403475 w 1649"/>
              <a:gd name="T15" fmla="*/ 277813 h 481"/>
              <a:gd name="T16" fmla="*/ 2447925 w 1649"/>
              <a:gd name="T17" fmla="*/ 304800 h 481"/>
              <a:gd name="T18" fmla="*/ 2493963 w 1649"/>
              <a:gd name="T19" fmla="*/ 350838 h 481"/>
              <a:gd name="T20" fmla="*/ 2522538 w 1649"/>
              <a:gd name="T21" fmla="*/ 384175 h 481"/>
              <a:gd name="T22" fmla="*/ 2573338 w 1649"/>
              <a:gd name="T23" fmla="*/ 379413 h 481"/>
              <a:gd name="T24" fmla="*/ 2613025 w 1649"/>
              <a:gd name="T25" fmla="*/ 430213 h 481"/>
              <a:gd name="T26" fmla="*/ 2573338 w 1649"/>
              <a:gd name="T27" fmla="*/ 485775 h 481"/>
              <a:gd name="T28" fmla="*/ 2516188 w 1649"/>
              <a:gd name="T29" fmla="*/ 503238 h 481"/>
              <a:gd name="T30" fmla="*/ 2470150 w 1649"/>
              <a:gd name="T31" fmla="*/ 525463 h 481"/>
              <a:gd name="T32" fmla="*/ 2397125 w 1649"/>
              <a:gd name="T33" fmla="*/ 549275 h 481"/>
              <a:gd name="T34" fmla="*/ 2317750 w 1649"/>
              <a:gd name="T35" fmla="*/ 538163 h 481"/>
              <a:gd name="T36" fmla="*/ 2262188 w 1649"/>
              <a:gd name="T37" fmla="*/ 554038 h 481"/>
              <a:gd name="T38" fmla="*/ 2216150 w 1649"/>
              <a:gd name="T39" fmla="*/ 549275 h 481"/>
              <a:gd name="T40" fmla="*/ 2160588 w 1649"/>
              <a:gd name="T41" fmla="*/ 525463 h 481"/>
              <a:gd name="T42" fmla="*/ 2085975 w 1649"/>
              <a:gd name="T43" fmla="*/ 520700 h 481"/>
              <a:gd name="T44" fmla="*/ 1990725 w 1649"/>
              <a:gd name="T45" fmla="*/ 503238 h 481"/>
              <a:gd name="T46" fmla="*/ 1939925 w 1649"/>
              <a:gd name="T47" fmla="*/ 469900 h 481"/>
              <a:gd name="T48" fmla="*/ 1882775 w 1649"/>
              <a:gd name="T49" fmla="*/ 492125 h 481"/>
              <a:gd name="T50" fmla="*/ 1831975 w 1649"/>
              <a:gd name="T51" fmla="*/ 520700 h 481"/>
              <a:gd name="T52" fmla="*/ 1803400 w 1649"/>
              <a:gd name="T53" fmla="*/ 571500 h 481"/>
              <a:gd name="T54" fmla="*/ 1628775 w 1649"/>
              <a:gd name="T55" fmla="*/ 661988 h 481"/>
              <a:gd name="T56" fmla="*/ 1328738 w 1649"/>
              <a:gd name="T57" fmla="*/ 758825 h 481"/>
              <a:gd name="T58" fmla="*/ 1108075 w 1649"/>
              <a:gd name="T59" fmla="*/ 604838 h 481"/>
              <a:gd name="T60" fmla="*/ 892175 w 1649"/>
              <a:gd name="T61" fmla="*/ 600075 h 481"/>
              <a:gd name="T62" fmla="*/ 700088 w 1649"/>
              <a:gd name="T63" fmla="*/ 615950 h 481"/>
              <a:gd name="T64" fmla="*/ 514350 w 1649"/>
              <a:gd name="T65" fmla="*/ 622300 h 481"/>
              <a:gd name="T66" fmla="*/ 338138 w 1649"/>
              <a:gd name="T67" fmla="*/ 611188 h 481"/>
              <a:gd name="T68" fmla="*/ 157163 w 1649"/>
              <a:gd name="T69" fmla="*/ 655638 h 481"/>
              <a:gd name="T70" fmla="*/ 61913 w 1649"/>
              <a:gd name="T71" fmla="*/ 571500 h 481"/>
              <a:gd name="T72" fmla="*/ 0 w 1649"/>
              <a:gd name="T73" fmla="*/ 384175 h 481"/>
              <a:gd name="T74" fmla="*/ 123825 w 1649"/>
              <a:gd name="T75" fmla="*/ 282575 h 481"/>
              <a:gd name="T76" fmla="*/ 247650 w 1649"/>
              <a:gd name="T77" fmla="*/ 192088 h 481"/>
              <a:gd name="T78" fmla="*/ 825500 w 1649"/>
              <a:gd name="T79" fmla="*/ 174625 h 481"/>
              <a:gd name="T80" fmla="*/ 1035050 w 1649"/>
              <a:gd name="T81" fmla="*/ 293688 h 481"/>
              <a:gd name="T82" fmla="*/ 1125538 w 1649"/>
              <a:gd name="T83" fmla="*/ 266700 h 481"/>
              <a:gd name="T84" fmla="*/ 1379538 w 1649"/>
              <a:gd name="T85" fmla="*/ 90488 h 481"/>
              <a:gd name="T86" fmla="*/ 1582738 w 1649"/>
              <a:gd name="T87" fmla="*/ 22225 h 481"/>
              <a:gd name="T88" fmla="*/ 1712913 w 1649"/>
              <a:gd name="T89" fmla="*/ 46038 h 481"/>
              <a:gd name="T90" fmla="*/ 1803400 w 1649"/>
              <a:gd name="T91" fmla="*/ 96838 h 481"/>
              <a:gd name="T92" fmla="*/ 1889125 w 1649"/>
              <a:gd name="T93" fmla="*/ 101600 h 481"/>
              <a:gd name="T94" fmla="*/ 1939925 w 1649"/>
              <a:gd name="T95" fmla="*/ 119063 h 481"/>
              <a:gd name="T96" fmla="*/ 1973263 w 1649"/>
              <a:gd name="T97" fmla="*/ 158750 h 481"/>
              <a:gd name="T98" fmla="*/ 2182813 w 1649"/>
              <a:gd name="T99" fmla="*/ 61913 h 481"/>
              <a:gd name="T100" fmla="*/ 1470025 w 1649"/>
              <a:gd name="T101" fmla="*/ 260350 h 481"/>
              <a:gd name="T102" fmla="*/ 1470025 w 1649"/>
              <a:gd name="T103" fmla="*/ 368300 h 481"/>
              <a:gd name="T104" fmla="*/ 1520825 w 1649"/>
              <a:gd name="T105" fmla="*/ 368300 h 481"/>
              <a:gd name="T106" fmla="*/ 1520825 w 1649"/>
              <a:gd name="T107" fmla="*/ 288925 h 481"/>
              <a:gd name="T108" fmla="*/ 1474788 w 1649"/>
              <a:gd name="T109" fmla="*/ 231775 h 481"/>
              <a:gd name="T110" fmla="*/ 2006600 w 1649"/>
              <a:gd name="T111" fmla="*/ 260350 h 481"/>
              <a:gd name="T112" fmla="*/ 1984375 w 1649"/>
              <a:gd name="T113" fmla="*/ 328613 h 481"/>
              <a:gd name="T114" fmla="*/ 2046288 w 1649"/>
              <a:gd name="T115" fmla="*/ 288925 h 481"/>
              <a:gd name="T116" fmla="*/ 1068388 w 1649"/>
              <a:gd name="T117" fmla="*/ 407988 h 481"/>
              <a:gd name="T118" fmla="*/ 1176338 w 1649"/>
              <a:gd name="T119" fmla="*/ 395288 h 481"/>
              <a:gd name="T120" fmla="*/ 1050925 w 1649"/>
              <a:gd name="T121" fmla="*/ 379413 h 481"/>
              <a:gd name="T122" fmla="*/ 1419225 w 1649"/>
              <a:gd name="T123" fmla="*/ 73025 h 48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9"/>
                </a:lnTo>
                <a:lnTo>
                  <a:pt x="1425" y="32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61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8"/>
                </a:lnTo>
                <a:lnTo>
                  <a:pt x="1464" y="71"/>
                </a:lnTo>
                <a:lnTo>
                  <a:pt x="1467" y="71"/>
                </a:lnTo>
                <a:lnTo>
                  <a:pt x="1467" y="75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7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9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28" y="335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22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rgbClr val="92D05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rgbClr val="00B0F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183" name="TextBox 6"/>
          <p:cNvSpPr txBox="1">
            <a:spLocks noChangeArrowheads="1"/>
          </p:cNvSpPr>
          <p:nvPr/>
        </p:nvSpPr>
        <p:spPr bwMode="auto">
          <a:xfrm>
            <a:off x="304800" y="4752975"/>
            <a:ext cx="2081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Баткенская</a:t>
            </a:r>
            <a:r>
              <a:rPr lang="ru-RU" dirty="0">
                <a:latin typeface="Arial" pitchFamily="34" charset="0"/>
              </a:rPr>
              <a:t> область</a:t>
            </a:r>
            <a:r>
              <a:rPr lang="en-US" dirty="0">
                <a:latin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</a:rPr>
              <a:t>18,6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4" name="TextBox 7"/>
          <p:cNvSpPr txBox="1">
            <a:spLocks noChangeArrowheads="1"/>
          </p:cNvSpPr>
          <p:nvPr/>
        </p:nvSpPr>
        <p:spPr bwMode="auto">
          <a:xfrm>
            <a:off x="2500298" y="4357694"/>
            <a:ext cx="228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Ошская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19,0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5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652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Иссык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Кульская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 область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15,8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186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20208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Нарынская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30,2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7" name="TextBox 10"/>
          <p:cNvSpPr txBox="1">
            <a:spLocks noChangeArrowheads="1"/>
          </p:cNvSpPr>
          <p:nvPr/>
        </p:nvSpPr>
        <p:spPr bwMode="auto">
          <a:xfrm>
            <a:off x="838200" y="3276600"/>
            <a:ext cx="281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Джалал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Абадская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 область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23,2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188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79375 w 100"/>
              <a:gd name="T1" fmla="*/ 33338 h 118"/>
              <a:gd name="T2" fmla="*/ 79375 w 100"/>
              <a:gd name="T3" fmla="*/ 39688 h 118"/>
              <a:gd name="T4" fmla="*/ 79375 w 100"/>
              <a:gd name="T5" fmla="*/ 57150 h 118"/>
              <a:gd name="T6" fmla="*/ 79375 w 100"/>
              <a:gd name="T7" fmla="*/ 61913 h 118"/>
              <a:gd name="T8" fmla="*/ 84138 w 100"/>
              <a:gd name="T9" fmla="*/ 50800 h 118"/>
              <a:gd name="T10" fmla="*/ 90488 w 100"/>
              <a:gd name="T11" fmla="*/ 39688 h 118"/>
              <a:gd name="T12" fmla="*/ 95250 w 100"/>
              <a:gd name="T13" fmla="*/ 33338 h 118"/>
              <a:gd name="T14" fmla="*/ 112713 w 100"/>
              <a:gd name="T15" fmla="*/ 33338 h 118"/>
              <a:gd name="T16" fmla="*/ 112713 w 100"/>
              <a:gd name="T17" fmla="*/ 33338 h 118"/>
              <a:gd name="T18" fmla="*/ 101600 w 100"/>
              <a:gd name="T19" fmla="*/ 50800 h 118"/>
              <a:gd name="T20" fmla="*/ 101600 w 100"/>
              <a:gd name="T21" fmla="*/ 57150 h 118"/>
              <a:gd name="T22" fmla="*/ 107950 w 100"/>
              <a:gd name="T23" fmla="*/ 68263 h 118"/>
              <a:gd name="T24" fmla="*/ 119063 w 100"/>
              <a:gd name="T25" fmla="*/ 73025 h 118"/>
              <a:gd name="T26" fmla="*/ 130175 w 100"/>
              <a:gd name="T27" fmla="*/ 79375 h 118"/>
              <a:gd name="T28" fmla="*/ 130175 w 100"/>
              <a:gd name="T29" fmla="*/ 84138 h 118"/>
              <a:gd name="T30" fmla="*/ 130175 w 100"/>
              <a:gd name="T31" fmla="*/ 84138 h 118"/>
              <a:gd name="T32" fmla="*/ 146050 w 100"/>
              <a:gd name="T33" fmla="*/ 84138 h 118"/>
              <a:gd name="T34" fmla="*/ 152400 w 100"/>
              <a:gd name="T35" fmla="*/ 84138 h 118"/>
              <a:gd name="T36" fmla="*/ 158750 w 100"/>
              <a:gd name="T37" fmla="*/ 90488 h 118"/>
              <a:gd name="T38" fmla="*/ 152400 w 100"/>
              <a:gd name="T39" fmla="*/ 107950 h 118"/>
              <a:gd name="T40" fmla="*/ 130175 w 100"/>
              <a:gd name="T41" fmla="*/ 107950 h 118"/>
              <a:gd name="T42" fmla="*/ 119063 w 100"/>
              <a:gd name="T43" fmla="*/ 112713 h 118"/>
              <a:gd name="T44" fmla="*/ 112713 w 100"/>
              <a:gd name="T45" fmla="*/ 134938 h 118"/>
              <a:gd name="T46" fmla="*/ 119063 w 100"/>
              <a:gd name="T47" fmla="*/ 141288 h 118"/>
              <a:gd name="T48" fmla="*/ 107950 w 100"/>
              <a:gd name="T49" fmla="*/ 147638 h 118"/>
              <a:gd name="T50" fmla="*/ 95250 w 100"/>
              <a:gd name="T51" fmla="*/ 141288 h 118"/>
              <a:gd name="T52" fmla="*/ 79375 w 100"/>
              <a:gd name="T53" fmla="*/ 134938 h 118"/>
              <a:gd name="T54" fmla="*/ 79375 w 100"/>
              <a:gd name="T55" fmla="*/ 147638 h 118"/>
              <a:gd name="T56" fmla="*/ 90488 w 100"/>
              <a:gd name="T57" fmla="*/ 147638 h 118"/>
              <a:gd name="T58" fmla="*/ 73025 w 100"/>
              <a:gd name="T59" fmla="*/ 147638 h 118"/>
              <a:gd name="T60" fmla="*/ 79375 w 100"/>
              <a:gd name="T61" fmla="*/ 180975 h 118"/>
              <a:gd name="T62" fmla="*/ 79375 w 100"/>
              <a:gd name="T63" fmla="*/ 187325 h 118"/>
              <a:gd name="T64" fmla="*/ 55563 w 100"/>
              <a:gd name="T65" fmla="*/ 187325 h 118"/>
              <a:gd name="T66" fmla="*/ 61913 w 100"/>
              <a:gd name="T67" fmla="*/ 180975 h 118"/>
              <a:gd name="T68" fmla="*/ 68263 w 100"/>
              <a:gd name="T69" fmla="*/ 163513 h 118"/>
              <a:gd name="T70" fmla="*/ 55563 w 100"/>
              <a:gd name="T71" fmla="*/ 152400 h 118"/>
              <a:gd name="T72" fmla="*/ 44450 w 100"/>
              <a:gd name="T73" fmla="*/ 147638 h 118"/>
              <a:gd name="T74" fmla="*/ 33338 w 100"/>
              <a:gd name="T75" fmla="*/ 134938 h 118"/>
              <a:gd name="T76" fmla="*/ 33338 w 100"/>
              <a:gd name="T77" fmla="*/ 112713 h 118"/>
              <a:gd name="T78" fmla="*/ 28575 w 100"/>
              <a:gd name="T79" fmla="*/ 112713 h 118"/>
              <a:gd name="T80" fmla="*/ 22225 w 100"/>
              <a:gd name="T81" fmla="*/ 107950 h 118"/>
              <a:gd name="T82" fmla="*/ 11113 w 100"/>
              <a:gd name="T83" fmla="*/ 101600 h 118"/>
              <a:gd name="T84" fmla="*/ 0 w 100"/>
              <a:gd name="T85" fmla="*/ 90488 h 118"/>
              <a:gd name="T86" fmla="*/ 11113 w 100"/>
              <a:gd name="T87" fmla="*/ 90488 h 118"/>
              <a:gd name="T88" fmla="*/ 11113 w 100"/>
              <a:gd name="T89" fmla="*/ 79375 h 118"/>
              <a:gd name="T90" fmla="*/ 33338 w 100"/>
              <a:gd name="T91" fmla="*/ 73025 h 118"/>
              <a:gd name="T92" fmla="*/ 50800 w 100"/>
              <a:gd name="T93" fmla="*/ 61913 h 118"/>
              <a:gd name="T94" fmla="*/ 68263 w 100"/>
              <a:gd name="T95" fmla="*/ 61913 h 118"/>
              <a:gd name="T96" fmla="*/ 61913 w 100"/>
              <a:gd name="T97" fmla="*/ 57150 h 118"/>
              <a:gd name="T98" fmla="*/ 68263 w 100"/>
              <a:gd name="T99" fmla="*/ 39688 h 118"/>
              <a:gd name="T100" fmla="*/ 68263 w 100"/>
              <a:gd name="T101" fmla="*/ 28575 h 118"/>
              <a:gd name="T102" fmla="*/ 55563 w 100"/>
              <a:gd name="T103" fmla="*/ 33338 h 118"/>
              <a:gd name="T104" fmla="*/ 55563 w 100"/>
              <a:gd name="T105" fmla="*/ 22225 h 118"/>
              <a:gd name="T106" fmla="*/ 50800 w 100"/>
              <a:gd name="T107" fmla="*/ 22225 h 118"/>
              <a:gd name="T108" fmla="*/ 50800 w 100"/>
              <a:gd name="T109" fmla="*/ 17463 h 118"/>
              <a:gd name="T110" fmla="*/ 50800 w 100"/>
              <a:gd name="T111" fmla="*/ 17463 h 118"/>
              <a:gd name="T112" fmla="*/ 50800 w 100"/>
              <a:gd name="T113" fmla="*/ 11113 h 118"/>
              <a:gd name="T114" fmla="*/ 50800 w 100"/>
              <a:gd name="T115" fmla="*/ 6350 h 118"/>
              <a:gd name="T116" fmla="*/ 73025 w 100"/>
              <a:gd name="T117" fmla="*/ 11113 h 118"/>
              <a:gd name="T118" fmla="*/ 79375 w 100"/>
              <a:gd name="T119" fmla="*/ 17463 h 118"/>
              <a:gd name="T120" fmla="*/ 79375 w 100"/>
              <a:gd name="T121" fmla="*/ 22225 h 118"/>
              <a:gd name="T122" fmla="*/ 79375 w 100"/>
              <a:gd name="T123" fmla="*/ 28575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9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11113 w 7"/>
              <a:gd name="T1" fmla="*/ 6350 h 4"/>
              <a:gd name="T2" fmla="*/ 11113 w 7"/>
              <a:gd name="T3" fmla="*/ 6350 h 4"/>
              <a:gd name="T4" fmla="*/ 11113 w 7"/>
              <a:gd name="T5" fmla="*/ 0 h 4"/>
              <a:gd name="T6" fmla="*/ 4763 w 7"/>
              <a:gd name="T7" fmla="*/ 0 h 4"/>
              <a:gd name="T8" fmla="*/ 4763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4763 w 7"/>
              <a:gd name="T15" fmla="*/ 6350 h 4"/>
              <a:gd name="T16" fmla="*/ 11113 w 7"/>
              <a:gd name="T17" fmla="*/ 6350 h 4"/>
              <a:gd name="T18" fmla="*/ 11113 w 7"/>
              <a:gd name="T19" fmla="*/ 6350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0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11113 w 7"/>
              <a:gd name="T1" fmla="*/ 23813 h 15"/>
              <a:gd name="T2" fmla="*/ 11113 w 7"/>
              <a:gd name="T3" fmla="*/ 17463 h 15"/>
              <a:gd name="T4" fmla="*/ 11113 w 7"/>
              <a:gd name="T5" fmla="*/ 11113 h 15"/>
              <a:gd name="T6" fmla="*/ 11113 w 7"/>
              <a:gd name="T7" fmla="*/ 6350 h 15"/>
              <a:gd name="T8" fmla="*/ 11113 w 7"/>
              <a:gd name="T9" fmla="*/ 6350 h 15"/>
              <a:gd name="T10" fmla="*/ 11113 w 7"/>
              <a:gd name="T11" fmla="*/ 0 h 15"/>
              <a:gd name="T12" fmla="*/ 11113 w 7"/>
              <a:gd name="T13" fmla="*/ 0 h 15"/>
              <a:gd name="T14" fmla="*/ 6350 w 7"/>
              <a:gd name="T15" fmla="*/ 0 h 15"/>
              <a:gd name="T16" fmla="*/ 0 w 7"/>
              <a:gd name="T17" fmla="*/ 6350 h 15"/>
              <a:gd name="T18" fmla="*/ 0 w 7"/>
              <a:gd name="T19" fmla="*/ 11113 h 15"/>
              <a:gd name="T20" fmla="*/ 6350 w 7"/>
              <a:gd name="T21" fmla="*/ 23813 h 15"/>
              <a:gd name="T22" fmla="*/ 6350 w 7"/>
              <a:gd name="T23" fmla="*/ 23813 h 15"/>
              <a:gd name="T24" fmla="*/ 11113 w 7"/>
              <a:gd name="T25" fmla="*/ 23813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1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4763 w 3"/>
              <a:gd name="T1" fmla="*/ 12700 h 8"/>
              <a:gd name="T2" fmla="*/ 4763 w 3"/>
              <a:gd name="T3" fmla="*/ 12700 h 8"/>
              <a:gd name="T4" fmla="*/ 4763 w 3"/>
              <a:gd name="T5" fmla="*/ 6350 h 8"/>
              <a:gd name="T6" fmla="*/ 4763 w 3"/>
              <a:gd name="T7" fmla="*/ 0 h 8"/>
              <a:gd name="T8" fmla="*/ 0 w 3"/>
              <a:gd name="T9" fmla="*/ 6350 h 8"/>
              <a:gd name="T10" fmla="*/ 0 w 3"/>
              <a:gd name="T11" fmla="*/ 12700 h 8"/>
              <a:gd name="T12" fmla="*/ 0 w 3"/>
              <a:gd name="T13" fmla="*/ 12700 h 8"/>
              <a:gd name="T14" fmla="*/ 4763 w 3"/>
              <a:gd name="T15" fmla="*/ 1270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2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44450 w 39"/>
              <a:gd name="T1" fmla="*/ 4763 h 60"/>
              <a:gd name="T2" fmla="*/ 38100 w 39"/>
              <a:gd name="T3" fmla="*/ 17463 h 60"/>
              <a:gd name="T4" fmla="*/ 38100 w 39"/>
              <a:gd name="T5" fmla="*/ 22225 h 60"/>
              <a:gd name="T6" fmla="*/ 38100 w 39"/>
              <a:gd name="T7" fmla="*/ 28575 h 60"/>
              <a:gd name="T8" fmla="*/ 38100 w 39"/>
              <a:gd name="T9" fmla="*/ 33338 h 60"/>
              <a:gd name="T10" fmla="*/ 38100 w 39"/>
              <a:gd name="T11" fmla="*/ 39688 h 60"/>
              <a:gd name="T12" fmla="*/ 38100 w 39"/>
              <a:gd name="T13" fmla="*/ 44450 h 60"/>
              <a:gd name="T14" fmla="*/ 44450 w 39"/>
              <a:gd name="T15" fmla="*/ 44450 h 60"/>
              <a:gd name="T16" fmla="*/ 44450 w 39"/>
              <a:gd name="T17" fmla="*/ 50800 h 60"/>
              <a:gd name="T18" fmla="*/ 44450 w 39"/>
              <a:gd name="T19" fmla="*/ 50800 h 60"/>
              <a:gd name="T20" fmla="*/ 44450 w 39"/>
              <a:gd name="T21" fmla="*/ 57150 h 60"/>
              <a:gd name="T22" fmla="*/ 50800 w 39"/>
              <a:gd name="T23" fmla="*/ 61913 h 60"/>
              <a:gd name="T24" fmla="*/ 55563 w 39"/>
              <a:gd name="T25" fmla="*/ 68263 h 60"/>
              <a:gd name="T26" fmla="*/ 55563 w 39"/>
              <a:gd name="T27" fmla="*/ 68263 h 60"/>
              <a:gd name="T28" fmla="*/ 61913 w 39"/>
              <a:gd name="T29" fmla="*/ 73025 h 60"/>
              <a:gd name="T30" fmla="*/ 61913 w 39"/>
              <a:gd name="T31" fmla="*/ 84138 h 60"/>
              <a:gd name="T32" fmla="*/ 50800 w 39"/>
              <a:gd name="T33" fmla="*/ 84138 h 60"/>
              <a:gd name="T34" fmla="*/ 50800 w 39"/>
              <a:gd name="T35" fmla="*/ 79375 h 60"/>
              <a:gd name="T36" fmla="*/ 38100 w 39"/>
              <a:gd name="T37" fmla="*/ 79375 h 60"/>
              <a:gd name="T38" fmla="*/ 44450 w 39"/>
              <a:gd name="T39" fmla="*/ 84138 h 60"/>
              <a:gd name="T40" fmla="*/ 44450 w 39"/>
              <a:gd name="T41" fmla="*/ 90488 h 60"/>
              <a:gd name="T42" fmla="*/ 33338 w 39"/>
              <a:gd name="T43" fmla="*/ 95250 h 60"/>
              <a:gd name="T44" fmla="*/ 15875 w 39"/>
              <a:gd name="T45" fmla="*/ 95250 h 60"/>
              <a:gd name="T46" fmla="*/ 0 w 39"/>
              <a:gd name="T47" fmla="*/ 90488 h 60"/>
              <a:gd name="T48" fmla="*/ 15875 w 39"/>
              <a:gd name="T49" fmla="*/ 90488 h 60"/>
              <a:gd name="T50" fmla="*/ 26988 w 39"/>
              <a:gd name="T51" fmla="*/ 84138 h 60"/>
              <a:gd name="T52" fmla="*/ 26988 w 39"/>
              <a:gd name="T53" fmla="*/ 79375 h 60"/>
              <a:gd name="T54" fmla="*/ 33338 w 39"/>
              <a:gd name="T55" fmla="*/ 79375 h 60"/>
              <a:gd name="T56" fmla="*/ 33338 w 39"/>
              <a:gd name="T57" fmla="*/ 73025 h 60"/>
              <a:gd name="T58" fmla="*/ 33338 w 39"/>
              <a:gd name="T59" fmla="*/ 73025 h 60"/>
              <a:gd name="T60" fmla="*/ 26988 w 39"/>
              <a:gd name="T61" fmla="*/ 73025 h 60"/>
              <a:gd name="T62" fmla="*/ 26988 w 39"/>
              <a:gd name="T63" fmla="*/ 68263 h 60"/>
              <a:gd name="T64" fmla="*/ 22225 w 39"/>
              <a:gd name="T65" fmla="*/ 68263 h 60"/>
              <a:gd name="T66" fmla="*/ 22225 w 39"/>
              <a:gd name="T67" fmla="*/ 61913 h 60"/>
              <a:gd name="T68" fmla="*/ 15875 w 39"/>
              <a:gd name="T69" fmla="*/ 57150 h 60"/>
              <a:gd name="T70" fmla="*/ 15875 w 39"/>
              <a:gd name="T71" fmla="*/ 57150 h 60"/>
              <a:gd name="T72" fmla="*/ 11113 w 39"/>
              <a:gd name="T73" fmla="*/ 57150 h 60"/>
              <a:gd name="T74" fmla="*/ 11113 w 39"/>
              <a:gd name="T75" fmla="*/ 57150 h 60"/>
              <a:gd name="T76" fmla="*/ 11113 w 39"/>
              <a:gd name="T77" fmla="*/ 57150 h 60"/>
              <a:gd name="T78" fmla="*/ 4763 w 39"/>
              <a:gd name="T79" fmla="*/ 50800 h 60"/>
              <a:gd name="T80" fmla="*/ 11113 w 39"/>
              <a:gd name="T81" fmla="*/ 50800 h 60"/>
              <a:gd name="T82" fmla="*/ 11113 w 39"/>
              <a:gd name="T83" fmla="*/ 44450 h 60"/>
              <a:gd name="T84" fmla="*/ 11113 w 39"/>
              <a:gd name="T85" fmla="*/ 39688 h 60"/>
              <a:gd name="T86" fmla="*/ 11113 w 39"/>
              <a:gd name="T87" fmla="*/ 39688 h 60"/>
              <a:gd name="T88" fmla="*/ 11113 w 39"/>
              <a:gd name="T89" fmla="*/ 33338 h 60"/>
              <a:gd name="T90" fmla="*/ 11113 w 39"/>
              <a:gd name="T91" fmla="*/ 28575 h 60"/>
              <a:gd name="T92" fmla="*/ 11113 w 39"/>
              <a:gd name="T93" fmla="*/ 28575 h 60"/>
              <a:gd name="T94" fmla="*/ 15875 w 39"/>
              <a:gd name="T95" fmla="*/ 33338 h 60"/>
              <a:gd name="T96" fmla="*/ 22225 w 39"/>
              <a:gd name="T97" fmla="*/ 33338 h 60"/>
              <a:gd name="T98" fmla="*/ 26988 w 39"/>
              <a:gd name="T99" fmla="*/ 28575 h 60"/>
              <a:gd name="T100" fmla="*/ 26988 w 39"/>
              <a:gd name="T101" fmla="*/ 22225 h 60"/>
              <a:gd name="T102" fmla="*/ 26988 w 39"/>
              <a:gd name="T103" fmla="*/ 17463 h 60"/>
              <a:gd name="T104" fmla="*/ 26988 w 39"/>
              <a:gd name="T105" fmla="*/ 17463 h 60"/>
              <a:gd name="T106" fmla="*/ 26988 w 39"/>
              <a:gd name="T107" fmla="*/ 11113 h 60"/>
              <a:gd name="T108" fmla="*/ 33338 w 39"/>
              <a:gd name="T109" fmla="*/ 17463 h 60"/>
              <a:gd name="T110" fmla="*/ 38100 w 39"/>
              <a:gd name="T111" fmla="*/ 4763 h 60"/>
              <a:gd name="T112" fmla="*/ 44450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3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46038 w 1255"/>
              <a:gd name="T1" fmla="*/ 4763 h 182"/>
              <a:gd name="T2" fmla="*/ 103188 w 1255"/>
              <a:gd name="T3" fmla="*/ 22225 h 182"/>
              <a:gd name="T4" fmla="*/ 130175 w 1255"/>
              <a:gd name="T5" fmla="*/ 28575 h 182"/>
              <a:gd name="T6" fmla="*/ 176213 w 1255"/>
              <a:gd name="T7" fmla="*/ 17463 h 182"/>
              <a:gd name="T8" fmla="*/ 215900 w 1255"/>
              <a:gd name="T9" fmla="*/ 17463 h 182"/>
              <a:gd name="T10" fmla="*/ 260350 w 1255"/>
              <a:gd name="T11" fmla="*/ 4763 h 182"/>
              <a:gd name="T12" fmla="*/ 311150 w 1255"/>
              <a:gd name="T13" fmla="*/ 22225 h 182"/>
              <a:gd name="T14" fmla="*/ 346075 w 1255"/>
              <a:gd name="T15" fmla="*/ 44450 h 182"/>
              <a:gd name="T16" fmla="*/ 390525 w 1255"/>
              <a:gd name="T17" fmla="*/ 55563 h 182"/>
              <a:gd name="T18" fmla="*/ 436563 w 1255"/>
              <a:gd name="T19" fmla="*/ 61913 h 182"/>
              <a:gd name="T20" fmla="*/ 492125 w 1255"/>
              <a:gd name="T21" fmla="*/ 73025 h 182"/>
              <a:gd name="T22" fmla="*/ 538163 w 1255"/>
              <a:gd name="T23" fmla="*/ 90488 h 182"/>
              <a:gd name="T24" fmla="*/ 577850 w 1255"/>
              <a:gd name="T25" fmla="*/ 101600 h 182"/>
              <a:gd name="T26" fmla="*/ 600075 w 1255"/>
              <a:gd name="T27" fmla="*/ 107950 h 182"/>
              <a:gd name="T28" fmla="*/ 635000 w 1255"/>
              <a:gd name="T29" fmla="*/ 119063 h 182"/>
              <a:gd name="T30" fmla="*/ 661988 w 1255"/>
              <a:gd name="T31" fmla="*/ 130175 h 182"/>
              <a:gd name="T32" fmla="*/ 690563 w 1255"/>
              <a:gd name="T33" fmla="*/ 123825 h 182"/>
              <a:gd name="T34" fmla="*/ 712788 w 1255"/>
              <a:gd name="T35" fmla="*/ 101600 h 182"/>
              <a:gd name="T36" fmla="*/ 719138 w 1255"/>
              <a:gd name="T37" fmla="*/ 61913 h 182"/>
              <a:gd name="T38" fmla="*/ 741363 w 1255"/>
              <a:gd name="T39" fmla="*/ 33338 h 182"/>
              <a:gd name="T40" fmla="*/ 741363 w 1255"/>
              <a:gd name="T41" fmla="*/ 4763 h 182"/>
              <a:gd name="T42" fmla="*/ 781050 w 1255"/>
              <a:gd name="T43" fmla="*/ 4763 h 182"/>
              <a:gd name="T44" fmla="*/ 820738 w 1255"/>
              <a:gd name="T45" fmla="*/ 4763 h 182"/>
              <a:gd name="T46" fmla="*/ 854075 w 1255"/>
              <a:gd name="T47" fmla="*/ 17463 h 182"/>
              <a:gd name="T48" fmla="*/ 882650 w 1255"/>
              <a:gd name="T49" fmla="*/ 39688 h 182"/>
              <a:gd name="T50" fmla="*/ 906463 w 1255"/>
              <a:gd name="T51" fmla="*/ 50800 h 182"/>
              <a:gd name="T52" fmla="*/ 950913 w 1255"/>
              <a:gd name="T53" fmla="*/ 44450 h 182"/>
              <a:gd name="T54" fmla="*/ 984250 w 1255"/>
              <a:gd name="T55" fmla="*/ 55563 h 182"/>
              <a:gd name="T56" fmla="*/ 1019175 w 1255"/>
              <a:gd name="T57" fmla="*/ 55563 h 182"/>
              <a:gd name="T58" fmla="*/ 1047750 w 1255"/>
              <a:gd name="T59" fmla="*/ 68263 h 182"/>
              <a:gd name="T60" fmla="*/ 1081088 w 1255"/>
              <a:gd name="T61" fmla="*/ 73025 h 182"/>
              <a:gd name="T62" fmla="*/ 1114425 w 1255"/>
              <a:gd name="T63" fmla="*/ 79375 h 182"/>
              <a:gd name="T64" fmla="*/ 1149350 w 1255"/>
              <a:gd name="T65" fmla="*/ 95250 h 182"/>
              <a:gd name="T66" fmla="*/ 1182688 w 1255"/>
              <a:gd name="T67" fmla="*/ 112713 h 182"/>
              <a:gd name="T68" fmla="*/ 1216025 w 1255"/>
              <a:gd name="T69" fmla="*/ 134938 h 182"/>
              <a:gd name="T70" fmla="*/ 1262063 w 1255"/>
              <a:gd name="T71" fmla="*/ 123825 h 182"/>
              <a:gd name="T72" fmla="*/ 1273175 w 1255"/>
              <a:gd name="T73" fmla="*/ 107950 h 182"/>
              <a:gd name="T74" fmla="*/ 1306513 w 1255"/>
              <a:gd name="T75" fmla="*/ 95250 h 182"/>
              <a:gd name="T76" fmla="*/ 1330325 w 1255"/>
              <a:gd name="T77" fmla="*/ 73025 h 182"/>
              <a:gd name="T78" fmla="*/ 1352550 w 1255"/>
              <a:gd name="T79" fmla="*/ 79375 h 182"/>
              <a:gd name="T80" fmla="*/ 1385888 w 1255"/>
              <a:gd name="T81" fmla="*/ 68263 h 182"/>
              <a:gd name="T82" fmla="*/ 1414463 w 1255"/>
              <a:gd name="T83" fmla="*/ 84138 h 182"/>
              <a:gd name="T84" fmla="*/ 1460500 w 1255"/>
              <a:gd name="T85" fmla="*/ 79375 h 182"/>
              <a:gd name="T86" fmla="*/ 1504950 w 1255"/>
              <a:gd name="T87" fmla="*/ 84138 h 182"/>
              <a:gd name="T88" fmla="*/ 1544638 w 1255"/>
              <a:gd name="T89" fmla="*/ 90488 h 182"/>
              <a:gd name="T90" fmla="*/ 1595438 w 1255"/>
              <a:gd name="T91" fmla="*/ 101600 h 182"/>
              <a:gd name="T92" fmla="*/ 1617663 w 1255"/>
              <a:gd name="T93" fmla="*/ 119063 h 182"/>
              <a:gd name="T94" fmla="*/ 1635125 w 1255"/>
              <a:gd name="T95" fmla="*/ 152400 h 182"/>
              <a:gd name="T96" fmla="*/ 1668463 w 1255"/>
              <a:gd name="T97" fmla="*/ 152400 h 182"/>
              <a:gd name="T98" fmla="*/ 1697038 w 1255"/>
              <a:gd name="T99" fmla="*/ 163513 h 182"/>
              <a:gd name="T100" fmla="*/ 1736725 w 1255"/>
              <a:gd name="T101" fmla="*/ 163513 h 182"/>
              <a:gd name="T102" fmla="*/ 1787525 w 1255"/>
              <a:gd name="T103" fmla="*/ 180975 h 182"/>
              <a:gd name="T104" fmla="*/ 1822450 w 1255"/>
              <a:gd name="T105" fmla="*/ 180975 h 182"/>
              <a:gd name="T106" fmla="*/ 1866900 w 1255"/>
              <a:gd name="T107" fmla="*/ 174625 h 182"/>
              <a:gd name="T108" fmla="*/ 1924050 w 1255"/>
              <a:gd name="T109" fmla="*/ 163513 h 182"/>
              <a:gd name="T110" fmla="*/ 1974850 w 1255"/>
              <a:gd name="T111" fmla="*/ 174625 h 182"/>
              <a:gd name="T112" fmla="*/ 1985963 w 1255"/>
              <a:gd name="T113" fmla="*/ 209550 h 182"/>
              <a:gd name="T114" fmla="*/ 1968500 w 1255"/>
              <a:gd name="T115" fmla="*/ 249238 h 182"/>
              <a:gd name="T116" fmla="*/ 1941513 w 1255"/>
              <a:gd name="T117" fmla="*/ 271463 h 182"/>
              <a:gd name="T118" fmla="*/ 1963738 w 1255"/>
              <a:gd name="T119" fmla="*/ 282575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4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8575 w 488"/>
              <a:gd name="T1" fmla="*/ 17463 h 449"/>
              <a:gd name="T2" fmla="*/ 33338 w 488"/>
              <a:gd name="T3" fmla="*/ 6350 h 449"/>
              <a:gd name="T4" fmla="*/ 68263 w 488"/>
              <a:gd name="T5" fmla="*/ 23813 h 449"/>
              <a:gd name="T6" fmla="*/ 101600 w 488"/>
              <a:gd name="T7" fmla="*/ 23813 h 449"/>
              <a:gd name="T8" fmla="*/ 134938 w 488"/>
              <a:gd name="T9" fmla="*/ 23813 h 449"/>
              <a:gd name="T10" fmla="*/ 152400 w 488"/>
              <a:gd name="T11" fmla="*/ 57150 h 449"/>
              <a:gd name="T12" fmla="*/ 163513 w 488"/>
              <a:gd name="T13" fmla="*/ 85725 h 449"/>
              <a:gd name="T14" fmla="*/ 180975 w 488"/>
              <a:gd name="T15" fmla="*/ 107950 h 449"/>
              <a:gd name="T16" fmla="*/ 242888 w 488"/>
              <a:gd name="T17" fmla="*/ 114300 h 449"/>
              <a:gd name="T18" fmla="*/ 249238 w 488"/>
              <a:gd name="T19" fmla="*/ 153988 h 449"/>
              <a:gd name="T20" fmla="*/ 249238 w 488"/>
              <a:gd name="T21" fmla="*/ 204788 h 449"/>
              <a:gd name="T22" fmla="*/ 220663 w 488"/>
              <a:gd name="T23" fmla="*/ 209550 h 449"/>
              <a:gd name="T24" fmla="*/ 220663 w 488"/>
              <a:gd name="T25" fmla="*/ 180975 h 449"/>
              <a:gd name="T26" fmla="*/ 174625 w 488"/>
              <a:gd name="T27" fmla="*/ 147638 h 449"/>
              <a:gd name="T28" fmla="*/ 147638 w 488"/>
              <a:gd name="T29" fmla="*/ 142875 h 449"/>
              <a:gd name="T30" fmla="*/ 101600 w 488"/>
              <a:gd name="T31" fmla="*/ 130175 h 449"/>
              <a:gd name="T32" fmla="*/ 101600 w 488"/>
              <a:gd name="T33" fmla="*/ 153988 h 449"/>
              <a:gd name="T34" fmla="*/ 119063 w 488"/>
              <a:gd name="T35" fmla="*/ 180975 h 449"/>
              <a:gd name="T36" fmla="*/ 147638 w 488"/>
              <a:gd name="T37" fmla="*/ 198438 h 449"/>
              <a:gd name="T38" fmla="*/ 174625 w 488"/>
              <a:gd name="T39" fmla="*/ 220663 h 449"/>
              <a:gd name="T40" fmla="*/ 220663 w 488"/>
              <a:gd name="T41" fmla="*/ 238125 h 449"/>
              <a:gd name="T42" fmla="*/ 254000 w 488"/>
              <a:gd name="T43" fmla="*/ 238125 h 449"/>
              <a:gd name="T44" fmla="*/ 282575 w 488"/>
              <a:gd name="T45" fmla="*/ 233363 h 449"/>
              <a:gd name="T46" fmla="*/ 322263 w 488"/>
              <a:gd name="T47" fmla="*/ 249238 h 449"/>
              <a:gd name="T48" fmla="*/ 350838 w 488"/>
              <a:gd name="T49" fmla="*/ 249238 h 449"/>
              <a:gd name="T50" fmla="*/ 379413 w 488"/>
              <a:gd name="T51" fmla="*/ 249238 h 449"/>
              <a:gd name="T52" fmla="*/ 419100 w 488"/>
              <a:gd name="T53" fmla="*/ 244475 h 449"/>
              <a:gd name="T54" fmla="*/ 452438 w 488"/>
              <a:gd name="T55" fmla="*/ 244475 h 449"/>
              <a:gd name="T56" fmla="*/ 485775 w 488"/>
              <a:gd name="T57" fmla="*/ 255588 h 449"/>
              <a:gd name="T58" fmla="*/ 520700 w 488"/>
              <a:gd name="T59" fmla="*/ 249238 h 449"/>
              <a:gd name="T60" fmla="*/ 547688 w 488"/>
              <a:gd name="T61" fmla="*/ 233363 h 449"/>
              <a:gd name="T62" fmla="*/ 576263 w 488"/>
              <a:gd name="T63" fmla="*/ 233363 h 449"/>
              <a:gd name="T64" fmla="*/ 600075 w 488"/>
              <a:gd name="T65" fmla="*/ 244475 h 449"/>
              <a:gd name="T66" fmla="*/ 644525 w 488"/>
              <a:gd name="T67" fmla="*/ 227013 h 449"/>
              <a:gd name="T68" fmla="*/ 690563 w 488"/>
              <a:gd name="T69" fmla="*/ 204788 h 449"/>
              <a:gd name="T70" fmla="*/ 735013 w 488"/>
              <a:gd name="T71" fmla="*/ 180975 h 449"/>
              <a:gd name="T72" fmla="*/ 774700 w 488"/>
              <a:gd name="T73" fmla="*/ 193675 h 449"/>
              <a:gd name="T74" fmla="*/ 752475 w 488"/>
              <a:gd name="T75" fmla="*/ 233363 h 449"/>
              <a:gd name="T76" fmla="*/ 752475 w 488"/>
              <a:gd name="T77" fmla="*/ 277813 h 449"/>
              <a:gd name="T78" fmla="*/ 728663 w 488"/>
              <a:gd name="T79" fmla="*/ 317500 h 449"/>
              <a:gd name="T80" fmla="*/ 717550 w 488"/>
              <a:gd name="T81" fmla="*/ 346075 h 449"/>
              <a:gd name="T82" fmla="*/ 677863 w 488"/>
              <a:gd name="T83" fmla="*/ 385763 h 449"/>
              <a:gd name="T84" fmla="*/ 633413 w 488"/>
              <a:gd name="T85" fmla="*/ 396875 h 449"/>
              <a:gd name="T86" fmla="*/ 582613 w 488"/>
              <a:gd name="T87" fmla="*/ 414338 h 449"/>
              <a:gd name="T88" fmla="*/ 547688 w 488"/>
              <a:gd name="T89" fmla="*/ 414338 h 449"/>
              <a:gd name="T90" fmla="*/ 509588 w 488"/>
              <a:gd name="T91" fmla="*/ 436563 h 449"/>
              <a:gd name="T92" fmla="*/ 457200 w 488"/>
              <a:gd name="T93" fmla="*/ 447675 h 449"/>
              <a:gd name="T94" fmla="*/ 419100 w 488"/>
              <a:gd name="T95" fmla="*/ 465138 h 449"/>
              <a:gd name="T96" fmla="*/ 457200 w 488"/>
              <a:gd name="T97" fmla="*/ 527050 h 449"/>
              <a:gd name="T98" fmla="*/ 441325 w 488"/>
              <a:gd name="T99" fmla="*/ 538163 h 449"/>
              <a:gd name="T100" fmla="*/ 406400 w 488"/>
              <a:gd name="T101" fmla="*/ 531813 h 449"/>
              <a:gd name="T102" fmla="*/ 366713 w 488"/>
              <a:gd name="T103" fmla="*/ 531813 h 449"/>
              <a:gd name="T104" fmla="*/ 328613 w 488"/>
              <a:gd name="T105" fmla="*/ 538163 h 449"/>
              <a:gd name="T106" fmla="*/ 288925 w 488"/>
              <a:gd name="T107" fmla="*/ 549275 h 449"/>
              <a:gd name="T108" fmla="*/ 254000 w 488"/>
              <a:gd name="T109" fmla="*/ 560388 h 449"/>
              <a:gd name="T110" fmla="*/ 238125 w 488"/>
              <a:gd name="T111" fmla="*/ 577850 h 449"/>
              <a:gd name="T112" fmla="*/ 203200 w 488"/>
              <a:gd name="T113" fmla="*/ 588963 h 449"/>
              <a:gd name="T114" fmla="*/ 254000 w 488"/>
              <a:gd name="T115" fmla="*/ 646113 h 449"/>
              <a:gd name="T116" fmla="*/ 238125 w 488"/>
              <a:gd name="T117" fmla="*/ 668338 h 449"/>
              <a:gd name="T118" fmla="*/ 209550 w 488"/>
              <a:gd name="T119" fmla="*/ 701675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5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33338 w 962"/>
              <a:gd name="T1" fmla="*/ 22225 h 591"/>
              <a:gd name="T2" fmla="*/ 73025 w 962"/>
              <a:gd name="T3" fmla="*/ 11113 h 591"/>
              <a:gd name="T4" fmla="*/ 112713 w 962"/>
              <a:gd name="T5" fmla="*/ 11113 h 591"/>
              <a:gd name="T6" fmla="*/ 158750 w 962"/>
              <a:gd name="T7" fmla="*/ 33338 h 591"/>
              <a:gd name="T8" fmla="*/ 203200 w 962"/>
              <a:gd name="T9" fmla="*/ 55563 h 591"/>
              <a:gd name="T10" fmla="*/ 293688 w 962"/>
              <a:gd name="T11" fmla="*/ 50800 h 591"/>
              <a:gd name="T12" fmla="*/ 373063 w 962"/>
              <a:gd name="T13" fmla="*/ 44450 h 591"/>
              <a:gd name="T14" fmla="*/ 366713 w 962"/>
              <a:gd name="T15" fmla="*/ 107950 h 591"/>
              <a:gd name="T16" fmla="*/ 390525 w 962"/>
              <a:gd name="T17" fmla="*/ 169863 h 591"/>
              <a:gd name="T18" fmla="*/ 401638 w 962"/>
              <a:gd name="T19" fmla="*/ 192088 h 591"/>
              <a:gd name="T20" fmla="*/ 430213 w 962"/>
              <a:gd name="T21" fmla="*/ 214313 h 591"/>
              <a:gd name="T22" fmla="*/ 457200 w 962"/>
              <a:gd name="T23" fmla="*/ 236538 h 591"/>
              <a:gd name="T24" fmla="*/ 474663 w 962"/>
              <a:gd name="T25" fmla="*/ 260350 h 591"/>
              <a:gd name="T26" fmla="*/ 457200 w 962"/>
              <a:gd name="T27" fmla="*/ 304800 h 591"/>
              <a:gd name="T28" fmla="*/ 423863 w 962"/>
              <a:gd name="T29" fmla="*/ 322263 h 591"/>
              <a:gd name="T30" fmla="*/ 423863 w 962"/>
              <a:gd name="T31" fmla="*/ 344488 h 591"/>
              <a:gd name="T32" fmla="*/ 481013 w 962"/>
              <a:gd name="T33" fmla="*/ 339725 h 591"/>
              <a:gd name="T34" fmla="*/ 525463 w 962"/>
              <a:gd name="T35" fmla="*/ 333375 h 591"/>
              <a:gd name="T36" fmla="*/ 560388 w 962"/>
              <a:gd name="T37" fmla="*/ 333375 h 591"/>
              <a:gd name="T38" fmla="*/ 604838 w 962"/>
              <a:gd name="T39" fmla="*/ 344488 h 591"/>
              <a:gd name="T40" fmla="*/ 644525 w 962"/>
              <a:gd name="T41" fmla="*/ 350838 h 591"/>
              <a:gd name="T42" fmla="*/ 690563 w 962"/>
              <a:gd name="T43" fmla="*/ 361950 h 591"/>
              <a:gd name="T44" fmla="*/ 735013 w 962"/>
              <a:gd name="T45" fmla="*/ 373063 h 591"/>
              <a:gd name="T46" fmla="*/ 781050 w 962"/>
              <a:gd name="T47" fmla="*/ 373063 h 591"/>
              <a:gd name="T48" fmla="*/ 819150 w 962"/>
              <a:gd name="T49" fmla="*/ 395288 h 591"/>
              <a:gd name="T50" fmla="*/ 865188 w 962"/>
              <a:gd name="T51" fmla="*/ 412750 h 591"/>
              <a:gd name="T52" fmla="*/ 898525 w 962"/>
              <a:gd name="T53" fmla="*/ 417513 h 591"/>
              <a:gd name="T54" fmla="*/ 876300 w 962"/>
              <a:gd name="T55" fmla="*/ 463550 h 591"/>
              <a:gd name="T56" fmla="*/ 825500 w 962"/>
              <a:gd name="T57" fmla="*/ 469900 h 591"/>
              <a:gd name="T58" fmla="*/ 781050 w 962"/>
              <a:gd name="T59" fmla="*/ 469900 h 591"/>
              <a:gd name="T60" fmla="*/ 763588 w 962"/>
              <a:gd name="T61" fmla="*/ 520700 h 591"/>
              <a:gd name="T62" fmla="*/ 785813 w 962"/>
              <a:gd name="T63" fmla="*/ 547688 h 591"/>
              <a:gd name="T64" fmla="*/ 831850 w 962"/>
              <a:gd name="T65" fmla="*/ 554038 h 591"/>
              <a:gd name="T66" fmla="*/ 871538 w 962"/>
              <a:gd name="T67" fmla="*/ 554038 h 591"/>
              <a:gd name="T68" fmla="*/ 909638 w 962"/>
              <a:gd name="T69" fmla="*/ 536575 h 591"/>
              <a:gd name="T70" fmla="*/ 949325 w 962"/>
              <a:gd name="T71" fmla="*/ 536575 h 591"/>
              <a:gd name="T72" fmla="*/ 973138 w 962"/>
              <a:gd name="T73" fmla="*/ 571500 h 591"/>
              <a:gd name="T74" fmla="*/ 938213 w 962"/>
              <a:gd name="T75" fmla="*/ 604838 h 591"/>
              <a:gd name="T76" fmla="*/ 955675 w 962"/>
              <a:gd name="T77" fmla="*/ 638175 h 591"/>
              <a:gd name="T78" fmla="*/ 938213 w 962"/>
              <a:gd name="T79" fmla="*/ 677863 h 591"/>
              <a:gd name="T80" fmla="*/ 966788 w 962"/>
              <a:gd name="T81" fmla="*/ 677863 h 591"/>
              <a:gd name="T82" fmla="*/ 1006475 w 962"/>
              <a:gd name="T83" fmla="*/ 701675 h 591"/>
              <a:gd name="T84" fmla="*/ 1057275 w 962"/>
              <a:gd name="T85" fmla="*/ 701675 h 591"/>
              <a:gd name="T86" fmla="*/ 1090613 w 962"/>
              <a:gd name="T87" fmla="*/ 701675 h 591"/>
              <a:gd name="T88" fmla="*/ 1143000 w 962"/>
              <a:gd name="T89" fmla="*/ 690563 h 591"/>
              <a:gd name="T90" fmla="*/ 1176338 w 962"/>
              <a:gd name="T91" fmla="*/ 712788 h 591"/>
              <a:gd name="T92" fmla="*/ 1220788 w 962"/>
              <a:gd name="T93" fmla="*/ 701675 h 591"/>
              <a:gd name="T94" fmla="*/ 1271588 w 962"/>
              <a:gd name="T95" fmla="*/ 695325 h 591"/>
              <a:gd name="T96" fmla="*/ 1323975 w 962"/>
              <a:gd name="T97" fmla="*/ 701675 h 591"/>
              <a:gd name="T98" fmla="*/ 1368425 w 962"/>
              <a:gd name="T99" fmla="*/ 701675 h 591"/>
              <a:gd name="T100" fmla="*/ 1419225 w 962"/>
              <a:gd name="T101" fmla="*/ 684213 h 591"/>
              <a:gd name="T102" fmla="*/ 1452563 w 962"/>
              <a:gd name="T103" fmla="*/ 673100 h 591"/>
              <a:gd name="T104" fmla="*/ 1447800 w 962"/>
              <a:gd name="T105" fmla="*/ 741363 h 591"/>
              <a:gd name="T106" fmla="*/ 1414463 w 962"/>
              <a:gd name="T107" fmla="*/ 757238 h 591"/>
              <a:gd name="T108" fmla="*/ 1414463 w 962"/>
              <a:gd name="T109" fmla="*/ 763588 h 591"/>
              <a:gd name="T110" fmla="*/ 1430338 w 962"/>
              <a:gd name="T111" fmla="*/ 803275 h 591"/>
              <a:gd name="T112" fmla="*/ 1447800 w 962"/>
              <a:gd name="T113" fmla="*/ 836613 h 591"/>
              <a:gd name="T114" fmla="*/ 1481138 w 962"/>
              <a:gd name="T115" fmla="*/ 847725 h 591"/>
              <a:gd name="T116" fmla="*/ 1527175 w 962"/>
              <a:gd name="T117" fmla="*/ 865188 h 591"/>
              <a:gd name="T118" fmla="*/ 1504950 w 962"/>
              <a:gd name="T119" fmla="*/ 922338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6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2225 w 641"/>
              <a:gd name="T1" fmla="*/ 406400 h 271"/>
              <a:gd name="T2" fmla="*/ 39688 w 641"/>
              <a:gd name="T3" fmla="*/ 366713 h 271"/>
              <a:gd name="T4" fmla="*/ 55563 w 641"/>
              <a:gd name="T5" fmla="*/ 344488 h 271"/>
              <a:gd name="T6" fmla="*/ 50800 w 641"/>
              <a:gd name="T7" fmla="*/ 322263 h 271"/>
              <a:gd name="T8" fmla="*/ 66675 w 641"/>
              <a:gd name="T9" fmla="*/ 300038 h 271"/>
              <a:gd name="T10" fmla="*/ 90488 w 641"/>
              <a:gd name="T11" fmla="*/ 288925 h 271"/>
              <a:gd name="T12" fmla="*/ 90488 w 641"/>
              <a:gd name="T13" fmla="*/ 271463 h 271"/>
              <a:gd name="T14" fmla="*/ 55563 w 641"/>
              <a:gd name="T15" fmla="*/ 260350 h 271"/>
              <a:gd name="T16" fmla="*/ 61913 w 641"/>
              <a:gd name="T17" fmla="*/ 220663 h 271"/>
              <a:gd name="T18" fmla="*/ 95250 w 641"/>
              <a:gd name="T19" fmla="*/ 185738 h 271"/>
              <a:gd name="T20" fmla="*/ 117475 w 641"/>
              <a:gd name="T21" fmla="*/ 180975 h 271"/>
              <a:gd name="T22" fmla="*/ 146050 w 641"/>
              <a:gd name="T23" fmla="*/ 180975 h 271"/>
              <a:gd name="T24" fmla="*/ 180975 w 641"/>
              <a:gd name="T25" fmla="*/ 180975 h 271"/>
              <a:gd name="T26" fmla="*/ 203200 w 641"/>
              <a:gd name="T27" fmla="*/ 180975 h 271"/>
              <a:gd name="T28" fmla="*/ 231775 w 641"/>
              <a:gd name="T29" fmla="*/ 174625 h 271"/>
              <a:gd name="T30" fmla="*/ 254000 w 641"/>
              <a:gd name="T31" fmla="*/ 174625 h 271"/>
              <a:gd name="T32" fmla="*/ 282575 w 641"/>
              <a:gd name="T33" fmla="*/ 169863 h 271"/>
              <a:gd name="T34" fmla="*/ 311150 w 641"/>
              <a:gd name="T35" fmla="*/ 163513 h 271"/>
              <a:gd name="T36" fmla="*/ 333375 w 641"/>
              <a:gd name="T37" fmla="*/ 169863 h 271"/>
              <a:gd name="T38" fmla="*/ 355600 w 641"/>
              <a:gd name="T39" fmla="*/ 158750 h 271"/>
              <a:gd name="T40" fmla="*/ 377825 w 641"/>
              <a:gd name="T41" fmla="*/ 146050 h 271"/>
              <a:gd name="T42" fmla="*/ 388938 w 641"/>
              <a:gd name="T43" fmla="*/ 123825 h 271"/>
              <a:gd name="T44" fmla="*/ 412750 w 641"/>
              <a:gd name="T45" fmla="*/ 123825 h 271"/>
              <a:gd name="T46" fmla="*/ 434975 w 641"/>
              <a:gd name="T47" fmla="*/ 112713 h 271"/>
              <a:gd name="T48" fmla="*/ 452438 w 641"/>
              <a:gd name="T49" fmla="*/ 119063 h 271"/>
              <a:gd name="T50" fmla="*/ 485775 w 641"/>
              <a:gd name="T51" fmla="*/ 112713 h 271"/>
              <a:gd name="T52" fmla="*/ 496888 w 641"/>
              <a:gd name="T53" fmla="*/ 101600 h 271"/>
              <a:gd name="T54" fmla="*/ 485775 w 641"/>
              <a:gd name="T55" fmla="*/ 90488 h 271"/>
              <a:gd name="T56" fmla="*/ 474663 w 641"/>
              <a:gd name="T57" fmla="*/ 68263 h 271"/>
              <a:gd name="T58" fmla="*/ 457200 w 641"/>
              <a:gd name="T59" fmla="*/ 50800 h 271"/>
              <a:gd name="T60" fmla="*/ 439738 w 641"/>
              <a:gd name="T61" fmla="*/ 28575 h 271"/>
              <a:gd name="T62" fmla="*/ 463550 w 641"/>
              <a:gd name="T63" fmla="*/ 15875 h 271"/>
              <a:gd name="T64" fmla="*/ 485775 w 641"/>
              <a:gd name="T65" fmla="*/ 22225 h 271"/>
              <a:gd name="T66" fmla="*/ 508000 w 641"/>
              <a:gd name="T67" fmla="*/ 15875 h 271"/>
              <a:gd name="T68" fmla="*/ 536575 w 641"/>
              <a:gd name="T69" fmla="*/ 11113 h 271"/>
              <a:gd name="T70" fmla="*/ 558800 w 641"/>
              <a:gd name="T71" fmla="*/ 15875 h 271"/>
              <a:gd name="T72" fmla="*/ 587375 w 641"/>
              <a:gd name="T73" fmla="*/ 15875 h 271"/>
              <a:gd name="T74" fmla="*/ 609600 w 641"/>
              <a:gd name="T75" fmla="*/ 4763 h 271"/>
              <a:gd name="T76" fmla="*/ 627063 w 641"/>
              <a:gd name="T77" fmla="*/ 15875 h 271"/>
              <a:gd name="T78" fmla="*/ 644525 w 641"/>
              <a:gd name="T79" fmla="*/ 22225 h 271"/>
              <a:gd name="T80" fmla="*/ 666750 w 641"/>
              <a:gd name="T81" fmla="*/ 15875 h 271"/>
              <a:gd name="T82" fmla="*/ 688975 w 641"/>
              <a:gd name="T83" fmla="*/ 11113 h 271"/>
              <a:gd name="T84" fmla="*/ 700088 w 641"/>
              <a:gd name="T85" fmla="*/ 4763 h 271"/>
              <a:gd name="T86" fmla="*/ 717550 w 641"/>
              <a:gd name="T87" fmla="*/ 15875 h 271"/>
              <a:gd name="T88" fmla="*/ 739775 w 641"/>
              <a:gd name="T89" fmla="*/ 15875 h 271"/>
              <a:gd name="T90" fmla="*/ 763588 w 641"/>
              <a:gd name="T91" fmla="*/ 11113 h 271"/>
              <a:gd name="T92" fmla="*/ 790575 w 641"/>
              <a:gd name="T93" fmla="*/ 11113 h 271"/>
              <a:gd name="T94" fmla="*/ 814388 w 641"/>
              <a:gd name="T95" fmla="*/ 22225 h 271"/>
              <a:gd name="T96" fmla="*/ 830263 w 641"/>
              <a:gd name="T97" fmla="*/ 22225 h 271"/>
              <a:gd name="T98" fmla="*/ 847725 w 641"/>
              <a:gd name="T99" fmla="*/ 15875 h 271"/>
              <a:gd name="T100" fmla="*/ 865188 w 641"/>
              <a:gd name="T101" fmla="*/ 11113 h 271"/>
              <a:gd name="T102" fmla="*/ 887413 w 641"/>
              <a:gd name="T103" fmla="*/ 4763 h 271"/>
              <a:gd name="T104" fmla="*/ 904875 w 641"/>
              <a:gd name="T105" fmla="*/ 0 h 271"/>
              <a:gd name="T106" fmla="*/ 927100 w 641"/>
              <a:gd name="T107" fmla="*/ 15875 h 271"/>
              <a:gd name="T108" fmla="*/ 944563 w 641"/>
              <a:gd name="T109" fmla="*/ 11113 h 271"/>
              <a:gd name="T110" fmla="*/ 966788 w 641"/>
              <a:gd name="T111" fmla="*/ 11113 h 271"/>
              <a:gd name="T112" fmla="*/ 989013 w 641"/>
              <a:gd name="T113" fmla="*/ 11113 h 271"/>
              <a:gd name="T114" fmla="*/ 1011238 w 641"/>
              <a:gd name="T115" fmla="*/ 0 h 271"/>
              <a:gd name="T116" fmla="*/ 1017588 w 641"/>
              <a:gd name="T117" fmla="*/ 11113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41450" y="2579688"/>
            <a:ext cx="2222500" cy="627062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648 w 2091"/>
              <a:gd name="T1" fmla="*/ 28 h 709"/>
              <a:gd name="T2" fmla="*/ 759 w 2091"/>
              <a:gd name="T3" fmla="*/ 60 h 709"/>
              <a:gd name="T4" fmla="*/ 916 w 2091"/>
              <a:gd name="T5" fmla="*/ 131 h 709"/>
              <a:gd name="T6" fmla="*/ 1044 w 2091"/>
              <a:gd name="T7" fmla="*/ 185 h 709"/>
              <a:gd name="T8" fmla="*/ 1251 w 2091"/>
              <a:gd name="T9" fmla="*/ 213 h 709"/>
              <a:gd name="T10" fmla="*/ 1518 w 2091"/>
              <a:gd name="T11" fmla="*/ 171 h 709"/>
              <a:gd name="T12" fmla="*/ 1785 w 2091"/>
              <a:gd name="T13" fmla="*/ 174 h 709"/>
              <a:gd name="T14" fmla="*/ 1938 w 2091"/>
              <a:gd name="T15" fmla="*/ 146 h 709"/>
              <a:gd name="T16" fmla="*/ 2084 w 2091"/>
              <a:gd name="T17" fmla="*/ 163 h 709"/>
              <a:gd name="T18" fmla="*/ 2041 w 2091"/>
              <a:gd name="T19" fmla="*/ 203 h 709"/>
              <a:gd name="T20" fmla="*/ 1988 w 2091"/>
              <a:gd name="T21" fmla="*/ 224 h 709"/>
              <a:gd name="T22" fmla="*/ 1920 w 2091"/>
              <a:gd name="T23" fmla="*/ 235 h 709"/>
              <a:gd name="T24" fmla="*/ 1856 w 2091"/>
              <a:gd name="T25" fmla="*/ 242 h 709"/>
              <a:gd name="T26" fmla="*/ 1792 w 2091"/>
              <a:gd name="T27" fmla="*/ 242 h 709"/>
              <a:gd name="T28" fmla="*/ 1732 w 2091"/>
              <a:gd name="T29" fmla="*/ 242 h 709"/>
              <a:gd name="T30" fmla="*/ 1671 w 2091"/>
              <a:gd name="T31" fmla="*/ 260 h 709"/>
              <a:gd name="T32" fmla="*/ 1618 w 2091"/>
              <a:gd name="T33" fmla="*/ 285 h 709"/>
              <a:gd name="T34" fmla="*/ 1568 w 2091"/>
              <a:gd name="T35" fmla="*/ 327 h 709"/>
              <a:gd name="T36" fmla="*/ 1493 w 2091"/>
              <a:gd name="T37" fmla="*/ 331 h 709"/>
              <a:gd name="T38" fmla="*/ 1414 w 2091"/>
              <a:gd name="T39" fmla="*/ 342 h 709"/>
              <a:gd name="T40" fmla="*/ 1386 w 2091"/>
              <a:gd name="T41" fmla="*/ 363 h 709"/>
              <a:gd name="T42" fmla="*/ 1325 w 2091"/>
              <a:gd name="T43" fmla="*/ 392 h 709"/>
              <a:gd name="T44" fmla="*/ 1258 w 2091"/>
              <a:gd name="T45" fmla="*/ 420 h 709"/>
              <a:gd name="T46" fmla="*/ 1208 w 2091"/>
              <a:gd name="T47" fmla="*/ 413 h 709"/>
              <a:gd name="T48" fmla="*/ 1151 w 2091"/>
              <a:gd name="T49" fmla="*/ 413 h 709"/>
              <a:gd name="T50" fmla="*/ 1094 w 2091"/>
              <a:gd name="T51" fmla="*/ 413 h 709"/>
              <a:gd name="T52" fmla="*/ 1033 w 2091"/>
              <a:gd name="T53" fmla="*/ 409 h 709"/>
              <a:gd name="T54" fmla="*/ 980 w 2091"/>
              <a:gd name="T55" fmla="*/ 409 h 709"/>
              <a:gd name="T56" fmla="*/ 909 w 2091"/>
              <a:gd name="T57" fmla="*/ 416 h 709"/>
              <a:gd name="T58" fmla="*/ 901 w 2091"/>
              <a:gd name="T59" fmla="*/ 452 h 709"/>
              <a:gd name="T60" fmla="*/ 873 w 2091"/>
              <a:gd name="T61" fmla="*/ 477 h 709"/>
              <a:gd name="T62" fmla="*/ 819 w 2091"/>
              <a:gd name="T63" fmla="*/ 513 h 709"/>
              <a:gd name="T64" fmla="*/ 745 w 2091"/>
              <a:gd name="T65" fmla="*/ 516 h 709"/>
              <a:gd name="T66" fmla="*/ 666 w 2091"/>
              <a:gd name="T67" fmla="*/ 520 h 709"/>
              <a:gd name="T68" fmla="*/ 656 w 2091"/>
              <a:gd name="T69" fmla="*/ 588 h 709"/>
              <a:gd name="T70" fmla="*/ 613 w 2091"/>
              <a:gd name="T71" fmla="*/ 648 h 709"/>
              <a:gd name="T72" fmla="*/ 545 w 2091"/>
              <a:gd name="T73" fmla="*/ 705 h 709"/>
              <a:gd name="T74" fmla="*/ 492 w 2091"/>
              <a:gd name="T75" fmla="*/ 659 h 709"/>
              <a:gd name="T76" fmla="*/ 406 w 2091"/>
              <a:gd name="T77" fmla="*/ 655 h 709"/>
              <a:gd name="T78" fmla="*/ 360 w 2091"/>
              <a:gd name="T79" fmla="*/ 627 h 709"/>
              <a:gd name="T80" fmla="*/ 278 w 2091"/>
              <a:gd name="T81" fmla="*/ 634 h 709"/>
              <a:gd name="T82" fmla="*/ 214 w 2091"/>
              <a:gd name="T83" fmla="*/ 623 h 709"/>
              <a:gd name="T84" fmla="*/ 160 w 2091"/>
              <a:gd name="T85" fmla="*/ 616 h 709"/>
              <a:gd name="T86" fmla="*/ 125 w 2091"/>
              <a:gd name="T87" fmla="*/ 584 h 709"/>
              <a:gd name="T88" fmla="*/ 61 w 2091"/>
              <a:gd name="T89" fmla="*/ 570 h 709"/>
              <a:gd name="T90" fmla="*/ 36 w 2091"/>
              <a:gd name="T91" fmla="*/ 548 h 709"/>
              <a:gd name="T92" fmla="*/ 4 w 2091"/>
              <a:gd name="T93" fmla="*/ 502 h 709"/>
              <a:gd name="T94" fmla="*/ 68 w 2091"/>
              <a:gd name="T95" fmla="*/ 488 h 709"/>
              <a:gd name="T96" fmla="*/ 143 w 2091"/>
              <a:gd name="T97" fmla="*/ 488 h 709"/>
              <a:gd name="T98" fmla="*/ 228 w 2091"/>
              <a:gd name="T99" fmla="*/ 481 h 709"/>
              <a:gd name="T100" fmla="*/ 281 w 2091"/>
              <a:gd name="T101" fmla="*/ 452 h 709"/>
              <a:gd name="T102" fmla="*/ 296 w 2091"/>
              <a:gd name="T103" fmla="*/ 402 h 709"/>
              <a:gd name="T104" fmla="*/ 253 w 2091"/>
              <a:gd name="T105" fmla="*/ 399 h 709"/>
              <a:gd name="T106" fmla="*/ 189 w 2091"/>
              <a:gd name="T107" fmla="*/ 349 h 709"/>
              <a:gd name="T108" fmla="*/ 228 w 2091"/>
              <a:gd name="T109" fmla="*/ 242 h 709"/>
              <a:gd name="T110" fmla="*/ 285 w 2091"/>
              <a:gd name="T111" fmla="*/ 106 h 709"/>
              <a:gd name="T112" fmla="*/ 584 w 2091"/>
              <a:gd name="T113" fmla="*/ 25 h 709"/>
              <a:gd name="T114" fmla="*/ 770 w 2091"/>
              <a:gd name="T115" fmla="*/ 156 h 709"/>
              <a:gd name="T116" fmla="*/ 745 w 2091"/>
              <a:gd name="T117" fmla="*/ 203 h 709"/>
              <a:gd name="T118" fmla="*/ 777 w 2091"/>
              <a:gd name="T119" fmla="*/ 228 h 709"/>
              <a:gd name="T120" fmla="*/ 823 w 2091"/>
              <a:gd name="T121" fmla="*/ 188 h 709"/>
              <a:gd name="T122" fmla="*/ 784 w 2091"/>
              <a:gd name="T123" fmla="*/ 153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595" y="3"/>
                </a:lnTo>
                <a:lnTo>
                  <a:pt x="602" y="3"/>
                </a:lnTo>
                <a:lnTo>
                  <a:pt x="602" y="3"/>
                </a:lnTo>
                <a:lnTo>
                  <a:pt x="602" y="3"/>
                </a:lnTo>
                <a:lnTo>
                  <a:pt x="599" y="3"/>
                </a:lnTo>
                <a:lnTo>
                  <a:pt x="599" y="3"/>
                </a:lnTo>
                <a:lnTo>
                  <a:pt x="599" y="7"/>
                </a:lnTo>
                <a:lnTo>
                  <a:pt x="599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9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4" y="10"/>
                </a:lnTo>
                <a:lnTo>
                  <a:pt x="627" y="14"/>
                </a:lnTo>
                <a:lnTo>
                  <a:pt x="627" y="14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3" y="32"/>
                </a:lnTo>
                <a:lnTo>
                  <a:pt x="663" y="32"/>
                </a:lnTo>
                <a:lnTo>
                  <a:pt x="666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3" y="57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59" y="64"/>
                </a:lnTo>
                <a:lnTo>
                  <a:pt x="759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0" y="71"/>
                </a:lnTo>
                <a:lnTo>
                  <a:pt x="777" y="78"/>
                </a:lnTo>
                <a:lnTo>
                  <a:pt x="777" y="78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2" y="156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80" y="163"/>
                </a:lnTo>
                <a:lnTo>
                  <a:pt x="990" y="167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06" y="142"/>
                </a:lnTo>
                <a:lnTo>
                  <a:pt x="1913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5" y="153"/>
                </a:lnTo>
                <a:lnTo>
                  <a:pt x="1999" y="156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91" y="174"/>
                </a:lnTo>
                <a:lnTo>
                  <a:pt x="2088" y="174"/>
                </a:lnTo>
                <a:lnTo>
                  <a:pt x="2088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4" y="178"/>
                </a:lnTo>
                <a:lnTo>
                  <a:pt x="2081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4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88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06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3"/>
                </a:lnTo>
                <a:lnTo>
                  <a:pt x="2041" y="217"/>
                </a:lnTo>
                <a:lnTo>
                  <a:pt x="2041" y="217"/>
                </a:lnTo>
                <a:lnTo>
                  <a:pt x="2041" y="217"/>
                </a:lnTo>
                <a:lnTo>
                  <a:pt x="2038" y="220"/>
                </a:lnTo>
                <a:lnTo>
                  <a:pt x="2038" y="220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4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6" y="224"/>
                </a:lnTo>
                <a:lnTo>
                  <a:pt x="2002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92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7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6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5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7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1"/>
                </a:lnTo>
                <a:lnTo>
                  <a:pt x="1920" y="235"/>
                </a:lnTo>
                <a:lnTo>
                  <a:pt x="1920" y="235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7" y="231"/>
                </a:lnTo>
                <a:lnTo>
                  <a:pt x="1913" y="231"/>
                </a:lnTo>
                <a:lnTo>
                  <a:pt x="1913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6" y="231"/>
                </a:lnTo>
                <a:lnTo>
                  <a:pt x="1903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5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9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31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4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9" y="245"/>
                </a:lnTo>
                <a:lnTo>
                  <a:pt x="1796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92" y="242"/>
                </a:lnTo>
                <a:lnTo>
                  <a:pt x="1789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5" y="245"/>
                </a:lnTo>
                <a:lnTo>
                  <a:pt x="1785" y="245"/>
                </a:lnTo>
                <a:lnTo>
                  <a:pt x="1781" y="249"/>
                </a:lnTo>
                <a:lnTo>
                  <a:pt x="1781" y="249"/>
                </a:lnTo>
                <a:lnTo>
                  <a:pt x="1778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7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53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21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703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9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82" y="260"/>
                </a:lnTo>
                <a:lnTo>
                  <a:pt x="1678" y="260"/>
                </a:lnTo>
                <a:lnTo>
                  <a:pt x="1678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7" y="267"/>
                </a:lnTo>
                <a:lnTo>
                  <a:pt x="1657" y="267"/>
                </a:lnTo>
                <a:lnTo>
                  <a:pt x="1653" y="270"/>
                </a:lnTo>
                <a:lnTo>
                  <a:pt x="1653" y="270"/>
                </a:lnTo>
                <a:lnTo>
                  <a:pt x="1653" y="270"/>
                </a:lnTo>
                <a:lnTo>
                  <a:pt x="1650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9" y="278"/>
                </a:lnTo>
                <a:lnTo>
                  <a:pt x="1639" y="278"/>
                </a:lnTo>
                <a:lnTo>
                  <a:pt x="1635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5" y="285"/>
                </a:lnTo>
                <a:lnTo>
                  <a:pt x="1621" y="285"/>
                </a:lnTo>
                <a:lnTo>
                  <a:pt x="1621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7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3" y="295"/>
                </a:lnTo>
                <a:lnTo>
                  <a:pt x="1600" y="299"/>
                </a:lnTo>
                <a:lnTo>
                  <a:pt x="1600" y="299"/>
                </a:lnTo>
                <a:lnTo>
                  <a:pt x="1600" y="299"/>
                </a:lnTo>
                <a:lnTo>
                  <a:pt x="1600" y="299"/>
                </a:lnTo>
                <a:lnTo>
                  <a:pt x="1600" y="302"/>
                </a:lnTo>
                <a:lnTo>
                  <a:pt x="1600" y="302"/>
                </a:lnTo>
                <a:lnTo>
                  <a:pt x="1596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3"/>
                </a:lnTo>
                <a:lnTo>
                  <a:pt x="1575" y="317"/>
                </a:lnTo>
                <a:lnTo>
                  <a:pt x="1575" y="317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71" y="324"/>
                </a:lnTo>
                <a:lnTo>
                  <a:pt x="1571" y="324"/>
                </a:lnTo>
                <a:lnTo>
                  <a:pt x="1568" y="327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93" y="331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9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5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4" y="338"/>
                </a:lnTo>
                <a:lnTo>
                  <a:pt x="1400" y="338"/>
                </a:lnTo>
                <a:lnTo>
                  <a:pt x="1400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93" y="331"/>
                </a:lnTo>
                <a:lnTo>
                  <a:pt x="1389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6" y="363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77"/>
                </a:lnTo>
                <a:lnTo>
                  <a:pt x="1332" y="381"/>
                </a:lnTo>
                <a:lnTo>
                  <a:pt x="1332" y="381"/>
                </a:lnTo>
                <a:lnTo>
                  <a:pt x="1332" y="381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16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8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4" y="416"/>
                </a:lnTo>
                <a:lnTo>
                  <a:pt x="1251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13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9"/>
                </a:lnTo>
                <a:lnTo>
                  <a:pt x="1240" y="409"/>
                </a:lnTo>
                <a:lnTo>
                  <a:pt x="1240" y="406"/>
                </a:lnTo>
                <a:lnTo>
                  <a:pt x="1240" y="406"/>
                </a:lnTo>
                <a:lnTo>
                  <a:pt x="1240" y="406"/>
                </a:lnTo>
                <a:lnTo>
                  <a:pt x="1236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6" y="413"/>
                </a:lnTo>
                <a:lnTo>
                  <a:pt x="1222" y="413"/>
                </a:lnTo>
                <a:lnTo>
                  <a:pt x="1222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8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8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7" y="413"/>
                </a:lnTo>
                <a:lnTo>
                  <a:pt x="1194" y="413"/>
                </a:lnTo>
                <a:lnTo>
                  <a:pt x="1194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6" y="416"/>
                </a:lnTo>
                <a:lnTo>
                  <a:pt x="1183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6" y="413"/>
                </a:lnTo>
                <a:lnTo>
                  <a:pt x="1176" y="413"/>
                </a:lnTo>
                <a:lnTo>
                  <a:pt x="1172" y="409"/>
                </a:lnTo>
                <a:lnTo>
                  <a:pt x="1172" y="409"/>
                </a:lnTo>
                <a:lnTo>
                  <a:pt x="1172" y="409"/>
                </a:lnTo>
                <a:lnTo>
                  <a:pt x="1169" y="406"/>
                </a:lnTo>
                <a:lnTo>
                  <a:pt x="1169" y="406"/>
                </a:lnTo>
                <a:lnTo>
                  <a:pt x="1169" y="406"/>
                </a:lnTo>
                <a:lnTo>
                  <a:pt x="1165" y="406"/>
                </a:lnTo>
                <a:lnTo>
                  <a:pt x="1165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8" y="413"/>
                </a:lnTo>
                <a:lnTo>
                  <a:pt x="1154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4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22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8" y="424"/>
                </a:lnTo>
                <a:lnTo>
                  <a:pt x="1104" y="420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7" y="416"/>
                </a:lnTo>
                <a:lnTo>
                  <a:pt x="1083" y="413"/>
                </a:lnTo>
                <a:lnTo>
                  <a:pt x="1083" y="413"/>
                </a:lnTo>
                <a:lnTo>
                  <a:pt x="1080" y="413"/>
                </a:lnTo>
                <a:lnTo>
                  <a:pt x="1080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9" y="416"/>
                </a:lnTo>
                <a:lnTo>
                  <a:pt x="1065" y="416"/>
                </a:lnTo>
                <a:lnTo>
                  <a:pt x="1065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40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30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23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5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5" y="420"/>
                </a:lnTo>
                <a:lnTo>
                  <a:pt x="1001" y="420"/>
                </a:lnTo>
                <a:lnTo>
                  <a:pt x="1001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13"/>
                </a:lnTo>
                <a:lnTo>
                  <a:pt x="990" y="413"/>
                </a:lnTo>
                <a:lnTo>
                  <a:pt x="990" y="409"/>
                </a:lnTo>
                <a:lnTo>
                  <a:pt x="990" y="409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80" y="413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9" y="416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51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7" y="413"/>
                </a:lnTo>
                <a:lnTo>
                  <a:pt x="937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30" y="416"/>
                </a:lnTo>
                <a:lnTo>
                  <a:pt x="926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6" y="413"/>
                </a:lnTo>
                <a:lnTo>
                  <a:pt x="912" y="416"/>
                </a:lnTo>
                <a:lnTo>
                  <a:pt x="912" y="416"/>
                </a:lnTo>
                <a:lnTo>
                  <a:pt x="909" y="416"/>
                </a:lnTo>
                <a:lnTo>
                  <a:pt x="909" y="416"/>
                </a:lnTo>
                <a:lnTo>
                  <a:pt x="905" y="420"/>
                </a:lnTo>
                <a:lnTo>
                  <a:pt x="905" y="420"/>
                </a:lnTo>
                <a:lnTo>
                  <a:pt x="905" y="420"/>
                </a:lnTo>
                <a:lnTo>
                  <a:pt x="901" y="416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76" y="427"/>
                </a:lnTo>
                <a:lnTo>
                  <a:pt x="880" y="427"/>
                </a:lnTo>
                <a:lnTo>
                  <a:pt x="880" y="427"/>
                </a:lnTo>
                <a:lnTo>
                  <a:pt x="884" y="431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898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59"/>
                </a:lnTo>
                <a:lnTo>
                  <a:pt x="905" y="459"/>
                </a:lnTo>
                <a:lnTo>
                  <a:pt x="905" y="463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09" y="466"/>
                </a:lnTo>
                <a:lnTo>
                  <a:pt x="912" y="466"/>
                </a:lnTo>
                <a:lnTo>
                  <a:pt x="912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0"/>
                </a:lnTo>
                <a:lnTo>
                  <a:pt x="916" y="474"/>
                </a:lnTo>
                <a:lnTo>
                  <a:pt x="916" y="474"/>
                </a:lnTo>
                <a:lnTo>
                  <a:pt x="912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7" y="477"/>
                </a:lnTo>
                <a:lnTo>
                  <a:pt x="884" y="481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6" y="477"/>
                </a:lnTo>
                <a:lnTo>
                  <a:pt x="873" y="477"/>
                </a:lnTo>
                <a:lnTo>
                  <a:pt x="873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9" y="481"/>
                </a:lnTo>
                <a:lnTo>
                  <a:pt x="869" y="481"/>
                </a:lnTo>
                <a:lnTo>
                  <a:pt x="866" y="481"/>
                </a:lnTo>
                <a:lnTo>
                  <a:pt x="866" y="481"/>
                </a:lnTo>
                <a:lnTo>
                  <a:pt x="862" y="484"/>
                </a:lnTo>
                <a:lnTo>
                  <a:pt x="862" y="484"/>
                </a:lnTo>
                <a:lnTo>
                  <a:pt x="859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5" y="481"/>
                </a:lnTo>
                <a:lnTo>
                  <a:pt x="852" y="484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1"/>
                </a:lnTo>
                <a:lnTo>
                  <a:pt x="841" y="491"/>
                </a:lnTo>
                <a:lnTo>
                  <a:pt x="841" y="495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6"/>
                </a:lnTo>
                <a:lnTo>
                  <a:pt x="823" y="509"/>
                </a:lnTo>
                <a:lnTo>
                  <a:pt x="823" y="509"/>
                </a:lnTo>
                <a:lnTo>
                  <a:pt x="819" y="513"/>
                </a:lnTo>
                <a:lnTo>
                  <a:pt x="819" y="513"/>
                </a:lnTo>
                <a:lnTo>
                  <a:pt x="816" y="513"/>
                </a:lnTo>
                <a:lnTo>
                  <a:pt x="816" y="513"/>
                </a:lnTo>
                <a:lnTo>
                  <a:pt x="812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9" y="509"/>
                </a:lnTo>
                <a:lnTo>
                  <a:pt x="805" y="509"/>
                </a:lnTo>
                <a:lnTo>
                  <a:pt x="805" y="509"/>
                </a:lnTo>
                <a:lnTo>
                  <a:pt x="802" y="509"/>
                </a:lnTo>
                <a:lnTo>
                  <a:pt x="802" y="509"/>
                </a:lnTo>
                <a:lnTo>
                  <a:pt x="798" y="509"/>
                </a:lnTo>
                <a:lnTo>
                  <a:pt x="798" y="509"/>
                </a:lnTo>
                <a:lnTo>
                  <a:pt x="795" y="509"/>
                </a:lnTo>
                <a:lnTo>
                  <a:pt x="795" y="509"/>
                </a:lnTo>
                <a:lnTo>
                  <a:pt x="791" y="509"/>
                </a:lnTo>
                <a:lnTo>
                  <a:pt x="791" y="509"/>
                </a:lnTo>
                <a:lnTo>
                  <a:pt x="791" y="509"/>
                </a:lnTo>
                <a:lnTo>
                  <a:pt x="787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7" y="513"/>
                </a:lnTo>
                <a:lnTo>
                  <a:pt x="773" y="513"/>
                </a:lnTo>
                <a:lnTo>
                  <a:pt x="773" y="513"/>
                </a:lnTo>
                <a:lnTo>
                  <a:pt x="770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6"/>
                </a:lnTo>
                <a:lnTo>
                  <a:pt x="759" y="513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8" y="516"/>
                </a:lnTo>
                <a:lnTo>
                  <a:pt x="745" y="516"/>
                </a:lnTo>
                <a:lnTo>
                  <a:pt x="745" y="516"/>
                </a:lnTo>
                <a:lnTo>
                  <a:pt x="741" y="516"/>
                </a:lnTo>
                <a:lnTo>
                  <a:pt x="741" y="516"/>
                </a:lnTo>
                <a:lnTo>
                  <a:pt x="738" y="516"/>
                </a:lnTo>
                <a:lnTo>
                  <a:pt x="738" y="516"/>
                </a:lnTo>
                <a:lnTo>
                  <a:pt x="734" y="520"/>
                </a:lnTo>
                <a:lnTo>
                  <a:pt x="734" y="520"/>
                </a:lnTo>
                <a:lnTo>
                  <a:pt x="730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5" y="520"/>
                </a:lnTo>
                <a:lnTo>
                  <a:pt x="702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8" y="523"/>
                </a:lnTo>
                <a:lnTo>
                  <a:pt x="684" y="523"/>
                </a:lnTo>
                <a:lnTo>
                  <a:pt x="684" y="523"/>
                </a:lnTo>
                <a:lnTo>
                  <a:pt x="681" y="523"/>
                </a:lnTo>
                <a:lnTo>
                  <a:pt x="681" y="523"/>
                </a:lnTo>
                <a:lnTo>
                  <a:pt x="677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8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31" y="566"/>
                </a:lnTo>
                <a:lnTo>
                  <a:pt x="627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6" y="588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5"/>
                </a:lnTo>
                <a:lnTo>
                  <a:pt x="641" y="598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1" y="616"/>
                </a:lnTo>
                <a:lnTo>
                  <a:pt x="631" y="616"/>
                </a:lnTo>
                <a:lnTo>
                  <a:pt x="634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0"/>
                </a:lnTo>
                <a:lnTo>
                  <a:pt x="634" y="623"/>
                </a:lnTo>
                <a:lnTo>
                  <a:pt x="634" y="623"/>
                </a:lnTo>
                <a:lnTo>
                  <a:pt x="634" y="627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31" y="634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52" y="680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7"/>
                </a:lnTo>
                <a:lnTo>
                  <a:pt x="531" y="684"/>
                </a:lnTo>
                <a:lnTo>
                  <a:pt x="531" y="684"/>
                </a:lnTo>
                <a:lnTo>
                  <a:pt x="534" y="680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6" y="680"/>
                </a:lnTo>
                <a:lnTo>
                  <a:pt x="502" y="677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60" y="648"/>
                </a:lnTo>
                <a:lnTo>
                  <a:pt x="460" y="648"/>
                </a:lnTo>
                <a:lnTo>
                  <a:pt x="456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48"/>
                </a:lnTo>
                <a:lnTo>
                  <a:pt x="438" y="652"/>
                </a:lnTo>
                <a:lnTo>
                  <a:pt x="438" y="652"/>
                </a:lnTo>
                <a:lnTo>
                  <a:pt x="435" y="655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4" y="655"/>
                </a:lnTo>
                <a:lnTo>
                  <a:pt x="420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92" y="652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8" y="655"/>
                </a:lnTo>
                <a:lnTo>
                  <a:pt x="374" y="659"/>
                </a:lnTo>
                <a:lnTo>
                  <a:pt x="374" y="659"/>
                </a:lnTo>
                <a:lnTo>
                  <a:pt x="371" y="655"/>
                </a:lnTo>
                <a:lnTo>
                  <a:pt x="371" y="655"/>
                </a:lnTo>
                <a:lnTo>
                  <a:pt x="371" y="655"/>
                </a:lnTo>
                <a:lnTo>
                  <a:pt x="371" y="652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4"/>
                </a:lnTo>
                <a:lnTo>
                  <a:pt x="360" y="634"/>
                </a:lnTo>
                <a:lnTo>
                  <a:pt x="360" y="630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6" y="627"/>
                </a:lnTo>
                <a:lnTo>
                  <a:pt x="353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9" y="627"/>
                </a:lnTo>
                <a:lnTo>
                  <a:pt x="335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6" y="630"/>
                </a:lnTo>
                <a:lnTo>
                  <a:pt x="296" y="630"/>
                </a:lnTo>
                <a:lnTo>
                  <a:pt x="292" y="630"/>
                </a:lnTo>
                <a:lnTo>
                  <a:pt x="292" y="630"/>
                </a:lnTo>
                <a:lnTo>
                  <a:pt x="289" y="630"/>
                </a:lnTo>
                <a:lnTo>
                  <a:pt x="289" y="630"/>
                </a:lnTo>
                <a:lnTo>
                  <a:pt x="285" y="630"/>
                </a:lnTo>
                <a:lnTo>
                  <a:pt x="285" y="630"/>
                </a:lnTo>
                <a:lnTo>
                  <a:pt x="281" y="630"/>
                </a:lnTo>
                <a:lnTo>
                  <a:pt x="281" y="630"/>
                </a:lnTo>
                <a:lnTo>
                  <a:pt x="278" y="634"/>
                </a:lnTo>
                <a:lnTo>
                  <a:pt x="278" y="634"/>
                </a:lnTo>
                <a:lnTo>
                  <a:pt x="274" y="634"/>
                </a:lnTo>
                <a:lnTo>
                  <a:pt x="274" y="634"/>
                </a:lnTo>
                <a:lnTo>
                  <a:pt x="271" y="630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4" y="630"/>
                </a:lnTo>
                <a:lnTo>
                  <a:pt x="260" y="630"/>
                </a:lnTo>
                <a:lnTo>
                  <a:pt x="260" y="630"/>
                </a:lnTo>
                <a:lnTo>
                  <a:pt x="260" y="630"/>
                </a:lnTo>
                <a:lnTo>
                  <a:pt x="257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9" y="634"/>
                </a:lnTo>
                <a:lnTo>
                  <a:pt x="249" y="634"/>
                </a:lnTo>
                <a:lnTo>
                  <a:pt x="246" y="634"/>
                </a:lnTo>
                <a:lnTo>
                  <a:pt x="246" y="634"/>
                </a:lnTo>
                <a:lnTo>
                  <a:pt x="242" y="634"/>
                </a:lnTo>
                <a:lnTo>
                  <a:pt x="242" y="634"/>
                </a:lnTo>
                <a:lnTo>
                  <a:pt x="239" y="634"/>
                </a:lnTo>
                <a:lnTo>
                  <a:pt x="239" y="634"/>
                </a:lnTo>
                <a:lnTo>
                  <a:pt x="235" y="634"/>
                </a:lnTo>
                <a:lnTo>
                  <a:pt x="235" y="634"/>
                </a:lnTo>
                <a:lnTo>
                  <a:pt x="232" y="630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10" y="623"/>
                </a:lnTo>
                <a:lnTo>
                  <a:pt x="207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200" y="620"/>
                </a:lnTo>
                <a:lnTo>
                  <a:pt x="200" y="620"/>
                </a:lnTo>
                <a:lnTo>
                  <a:pt x="196" y="620"/>
                </a:lnTo>
                <a:lnTo>
                  <a:pt x="196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20"/>
                </a:lnTo>
                <a:lnTo>
                  <a:pt x="185" y="616"/>
                </a:lnTo>
                <a:lnTo>
                  <a:pt x="185" y="616"/>
                </a:lnTo>
                <a:lnTo>
                  <a:pt x="182" y="616"/>
                </a:lnTo>
                <a:lnTo>
                  <a:pt x="182" y="616"/>
                </a:lnTo>
                <a:lnTo>
                  <a:pt x="178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71" y="616"/>
                </a:lnTo>
                <a:lnTo>
                  <a:pt x="171" y="616"/>
                </a:lnTo>
                <a:lnTo>
                  <a:pt x="167" y="616"/>
                </a:lnTo>
                <a:lnTo>
                  <a:pt x="167" y="616"/>
                </a:lnTo>
                <a:lnTo>
                  <a:pt x="167" y="616"/>
                </a:lnTo>
                <a:lnTo>
                  <a:pt x="164" y="616"/>
                </a:lnTo>
                <a:lnTo>
                  <a:pt x="164" y="616"/>
                </a:lnTo>
                <a:lnTo>
                  <a:pt x="160" y="616"/>
                </a:lnTo>
                <a:lnTo>
                  <a:pt x="160" y="616"/>
                </a:lnTo>
                <a:lnTo>
                  <a:pt x="160" y="616"/>
                </a:lnTo>
                <a:lnTo>
                  <a:pt x="157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16"/>
                </a:lnTo>
                <a:lnTo>
                  <a:pt x="153" y="620"/>
                </a:lnTo>
                <a:lnTo>
                  <a:pt x="153" y="620"/>
                </a:lnTo>
                <a:lnTo>
                  <a:pt x="150" y="616"/>
                </a:lnTo>
                <a:lnTo>
                  <a:pt x="150" y="616"/>
                </a:lnTo>
                <a:lnTo>
                  <a:pt x="150" y="616"/>
                </a:lnTo>
                <a:lnTo>
                  <a:pt x="146" y="616"/>
                </a:lnTo>
                <a:lnTo>
                  <a:pt x="146" y="616"/>
                </a:lnTo>
                <a:lnTo>
                  <a:pt x="146" y="616"/>
                </a:lnTo>
                <a:lnTo>
                  <a:pt x="143" y="612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9"/>
                </a:lnTo>
                <a:lnTo>
                  <a:pt x="143" y="605"/>
                </a:lnTo>
                <a:lnTo>
                  <a:pt x="143" y="605"/>
                </a:lnTo>
                <a:lnTo>
                  <a:pt x="143" y="602"/>
                </a:lnTo>
                <a:lnTo>
                  <a:pt x="143" y="602"/>
                </a:lnTo>
                <a:lnTo>
                  <a:pt x="139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5"/>
                </a:lnTo>
                <a:lnTo>
                  <a:pt x="135" y="595"/>
                </a:lnTo>
                <a:lnTo>
                  <a:pt x="135" y="591"/>
                </a:lnTo>
                <a:lnTo>
                  <a:pt x="135" y="591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8"/>
                </a:lnTo>
                <a:lnTo>
                  <a:pt x="128" y="584"/>
                </a:lnTo>
                <a:lnTo>
                  <a:pt x="128" y="584"/>
                </a:lnTo>
                <a:lnTo>
                  <a:pt x="125" y="584"/>
                </a:lnTo>
                <a:lnTo>
                  <a:pt x="125" y="584"/>
                </a:lnTo>
                <a:lnTo>
                  <a:pt x="125" y="584"/>
                </a:lnTo>
                <a:lnTo>
                  <a:pt x="121" y="584"/>
                </a:lnTo>
                <a:lnTo>
                  <a:pt x="121" y="584"/>
                </a:lnTo>
                <a:lnTo>
                  <a:pt x="121" y="584"/>
                </a:lnTo>
                <a:lnTo>
                  <a:pt x="121" y="584"/>
                </a:lnTo>
                <a:lnTo>
                  <a:pt x="118" y="584"/>
                </a:lnTo>
                <a:lnTo>
                  <a:pt x="118" y="584"/>
                </a:lnTo>
                <a:lnTo>
                  <a:pt x="118" y="584"/>
                </a:lnTo>
                <a:lnTo>
                  <a:pt x="114" y="584"/>
                </a:lnTo>
                <a:lnTo>
                  <a:pt x="114" y="584"/>
                </a:lnTo>
                <a:lnTo>
                  <a:pt x="110" y="580"/>
                </a:lnTo>
                <a:lnTo>
                  <a:pt x="110" y="580"/>
                </a:lnTo>
                <a:lnTo>
                  <a:pt x="107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6" y="573"/>
                </a:lnTo>
                <a:lnTo>
                  <a:pt x="82" y="573"/>
                </a:lnTo>
                <a:lnTo>
                  <a:pt x="82" y="573"/>
                </a:lnTo>
                <a:lnTo>
                  <a:pt x="78" y="573"/>
                </a:lnTo>
                <a:lnTo>
                  <a:pt x="78" y="573"/>
                </a:lnTo>
                <a:lnTo>
                  <a:pt x="78" y="573"/>
                </a:lnTo>
                <a:lnTo>
                  <a:pt x="75" y="573"/>
                </a:lnTo>
                <a:lnTo>
                  <a:pt x="75" y="573"/>
                </a:lnTo>
                <a:lnTo>
                  <a:pt x="71" y="573"/>
                </a:lnTo>
                <a:lnTo>
                  <a:pt x="71" y="573"/>
                </a:lnTo>
                <a:lnTo>
                  <a:pt x="71" y="573"/>
                </a:lnTo>
                <a:lnTo>
                  <a:pt x="68" y="570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3" y="573"/>
                </a:lnTo>
                <a:lnTo>
                  <a:pt x="50" y="573"/>
                </a:lnTo>
                <a:lnTo>
                  <a:pt x="50" y="573"/>
                </a:lnTo>
                <a:lnTo>
                  <a:pt x="46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9" y="570"/>
                </a:lnTo>
                <a:lnTo>
                  <a:pt x="39" y="570"/>
                </a:lnTo>
                <a:lnTo>
                  <a:pt x="36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6"/>
                </a:lnTo>
                <a:lnTo>
                  <a:pt x="32" y="563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9"/>
                </a:lnTo>
                <a:lnTo>
                  <a:pt x="32" y="555"/>
                </a:lnTo>
                <a:lnTo>
                  <a:pt x="32" y="555"/>
                </a:lnTo>
                <a:lnTo>
                  <a:pt x="29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52"/>
                </a:lnTo>
                <a:lnTo>
                  <a:pt x="36" y="552"/>
                </a:lnTo>
                <a:lnTo>
                  <a:pt x="36" y="552"/>
                </a:lnTo>
                <a:lnTo>
                  <a:pt x="36" y="548"/>
                </a:lnTo>
                <a:lnTo>
                  <a:pt x="36" y="548"/>
                </a:lnTo>
                <a:lnTo>
                  <a:pt x="36" y="548"/>
                </a:lnTo>
                <a:lnTo>
                  <a:pt x="36" y="548"/>
                </a:lnTo>
                <a:lnTo>
                  <a:pt x="32" y="545"/>
                </a:lnTo>
                <a:lnTo>
                  <a:pt x="32" y="545"/>
                </a:lnTo>
                <a:lnTo>
                  <a:pt x="32" y="541"/>
                </a:lnTo>
                <a:lnTo>
                  <a:pt x="32" y="541"/>
                </a:lnTo>
                <a:lnTo>
                  <a:pt x="29" y="541"/>
                </a:lnTo>
                <a:lnTo>
                  <a:pt x="29" y="541"/>
                </a:lnTo>
                <a:lnTo>
                  <a:pt x="25" y="541"/>
                </a:lnTo>
                <a:lnTo>
                  <a:pt x="25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8"/>
                </a:lnTo>
                <a:lnTo>
                  <a:pt x="7" y="534"/>
                </a:lnTo>
                <a:lnTo>
                  <a:pt x="7" y="534"/>
                </a:lnTo>
                <a:lnTo>
                  <a:pt x="4" y="534"/>
                </a:lnTo>
                <a:lnTo>
                  <a:pt x="4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9"/>
                </a:lnTo>
                <a:lnTo>
                  <a:pt x="4" y="506"/>
                </a:lnTo>
                <a:lnTo>
                  <a:pt x="4" y="506"/>
                </a:lnTo>
                <a:lnTo>
                  <a:pt x="4" y="506"/>
                </a:lnTo>
                <a:lnTo>
                  <a:pt x="4" y="506"/>
                </a:lnTo>
                <a:lnTo>
                  <a:pt x="4" y="502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18" y="502"/>
                </a:lnTo>
                <a:lnTo>
                  <a:pt x="21" y="502"/>
                </a:lnTo>
                <a:lnTo>
                  <a:pt x="21" y="502"/>
                </a:lnTo>
                <a:lnTo>
                  <a:pt x="25" y="506"/>
                </a:lnTo>
                <a:lnTo>
                  <a:pt x="25" y="506"/>
                </a:lnTo>
                <a:lnTo>
                  <a:pt x="25" y="506"/>
                </a:lnTo>
                <a:lnTo>
                  <a:pt x="25" y="506"/>
                </a:lnTo>
                <a:lnTo>
                  <a:pt x="29" y="506"/>
                </a:lnTo>
                <a:lnTo>
                  <a:pt x="29" y="506"/>
                </a:lnTo>
                <a:lnTo>
                  <a:pt x="32" y="506"/>
                </a:lnTo>
                <a:lnTo>
                  <a:pt x="32" y="506"/>
                </a:lnTo>
                <a:lnTo>
                  <a:pt x="36" y="509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91"/>
                </a:lnTo>
                <a:lnTo>
                  <a:pt x="68" y="488"/>
                </a:lnTo>
                <a:lnTo>
                  <a:pt x="68" y="488"/>
                </a:lnTo>
                <a:lnTo>
                  <a:pt x="71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96" y="488"/>
                </a:lnTo>
                <a:lnTo>
                  <a:pt x="100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0" y="481"/>
                </a:lnTo>
                <a:lnTo>
                  <a:pt x="114" y="481"/>
                </a:lnTo>
                <a:lnTo>
                  <a:pt x="114" y="481"/>
                </a:lnTo>
                <a:lnTo>
                  <a:pt x="118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4"/>
                </a:lnTo>
                <a:lnTo>
                  <a:pt x="128" y="488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5" y="488"/>
                </a:lnTo>
                <a:lnTo>
                  <a:pt x="139" y="488"/>
                </a:lnTo>
                <a:lnTo>
                  <a:pt x="139" y="488"/>
                </a:lnTo>
                <a:lnTo>
                  <a:pt x="143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81"/>
                </a:lnTo>
                <a:lnTo>
                  <a:pt x="153" y="477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57" y="474"/>
                </a:lnTo>
                <a:lnTo>
                  <a:pt x="160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5" y="474"/>
                </a:lnTo>
                <a:lnTo>
                  <a:pt x="189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07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17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28" y="481"/>
                </a:lnTo>
                <a:lnTo>
                  <a:pt x="232" y="481"/>
                </a:lnTo>
                <a:lnTo>
                  <a:pt x="232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2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49" y="474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4" y="474"/>
                </a:lnTo>
                <a:lnTo>
                  <a:pt x="267" y="470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9"/>
                </a:lnTo>
                <a:lnTo>
                  <a:pt x="281" y="459"/>
                </a:lnTo>
                <a:lnTo>
                  <a:pt x="281" y="459"/>
                </a:lnTo>
                <a:lnTo>
                  <a:pt x="281" y="456"/>
                </a:lnTo>
                <a:lnTo>
                  <a:pt x="281" y="456"/>
                </a:lnTo>
                <a:lnTo>
                  <a:pt x="281" y="452"/>
                </a:lnTo>
                <a:lnTo>
                  <a:pt x="281" y="452"/>
                </a:lnTo>
                <a:lnTo>
                  <a:pt x="281" y="449"/>
                </a:lnTo>
                <a:lnTo>
                  <a:pt x="281" y="449"/>
                </a:lnTo>
                <a:lnTo>
                  <a:pt x="281" y="449"/>
                </a:lnTo>
                <a:lnTo>
                  <a:pt x="281" y="445"/>
                </a:lnTo>
                <a:lnTo>
                  <a:pt x="281" y="445"/>
                </a:lnTo>
                <a:lnTo>
                  <a:pt x="281" y="445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2" y="431"/>
                </a:lnTo>
                <a:lnTo>
                  <a:pt x="296" y="427"/>
                </a:lnTo>
                <a:lnTo>
                  <a:pt x="296" y="427"/>
                </a:lnTo>
                <a:lnTo>
                  <a:pt x="296" y="427"/>
                </a:lnTo>
                <a:lnTo>
                  <a:pt x="299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3" y="413"/>
                </a:lnTo>
                <a:lnTo>
                  <a:pt x="303" y="413"/>
                </a:lnTo>
                <a:lnTo>
                  <a:pt x="306" y="409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6" y="402"/>
                </a:lnTo>
                <a:lnTo>
                  <a:pt x="296" y="402"/>
                </a:lnTo>
                <a:lnTo>
                  <a:pt x="292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9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5" y="399"/>
                </a:lnTo>
                <a:lnTo>
                  <a:pt x="281" y="399"/>
                </a:lnTo>
                <a:lnTo>
                  <a:pt x="281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2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399"/>
                </a:lnTo>
                <a:lnTo>
                  <a:pt x="253" y="402"/>
                </a:lnTo>
                <a:lnTo>
                  <a:pt x="253" y="402"/>
                </a:lnTo>
                <a:lnTo>
                  <a:pt x="253" y="406"/>
                </a:lnTo>
                <a:lnTo>
                  <a:pt x="253" y="406"/>
                </a:lnTo>
                <a:lnTo>
                  <a:pt x="253" y="409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9" y="416"/>
                </a:lnTo>
                <a:lnTo>
                  <a:pt x="246" y="416"/>
                </a:lnTo>
                <a:lnTo>
                  <a:pt x="246" y="416"/>
                </a:lnTo>
                <a:lnTo>
                  <a:pt x="242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5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42"/>
                </a:lnTo>
                <a:lnTo>
                  <a:pt x="228" y="238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9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8" y="188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9"/>
                </a:lnTo>
                <a:lnTo>
                  <a:pt x="777" y="146"/>
                </a:lnTo>
                <a:lnTo>
                  <a:pt x="777" y="146"/>
                </a:lnTo>
                <a:lnTo>
                  <a:pt x="777" y="142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39"/>
                </a:lnTo>
                <a:lnTo>
                  <a:pt x="759" y="139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6"/>
                </a:lnTo>
                <a:lnTo>
                  <a:pt x="759" y="146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3" y="156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70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88"/>
                </a:lnTo>
                <a:lnTo>
                  <a:pt x="734" y="192"/>
                </a:lnTo>
                <a:lnTo>
                  <a:pt x="734" y="192"/>
                </a:lnTo>
                <a:lnTo>
                  <a:pt x="730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4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3"/>
                </a:lnTo>
                <a:lnTo>
                  <a:pt x="745" y="206"/>
                </a:lnTo>
                <a:lnTo>
                  <a:pt x="745" y="206"/>
                </a:lnTo>
                <a:lnTo>
                  <a:pt x="745" y="206"/>
                </a:lnTo>
                <a:lnTo>
                  <a:pt x="748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80" y="253"/>
                </a:lnTo>
                <a:lnTo>
                  <a:pt x="777" y="249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8"/>
                </a:lnTo>
                <a:lnTo>
                  <a:pt x="784" y="224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87" y="224"/>
                </a:lnTo>
                <a:lnTo>
                  <a:pt x="791" y="228"/>
                </a:lnTo>
                <a:lnTo>
                  <a:pt x="791" y="228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5" y="203"/>
                </a:lnTo>
                <a:lnTo>
                  <a:pt x="809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23" y="188"/>
                </a:lnTo>
                <a:lnTo>
                  <a:pt x="823" y="188"/>
                </a:lnTo>
                <a:lnTo>
                  <a:pt x="819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5"/>
                </a:lnTo>
                <a:lnTo>
                  <a:pt x="809" y="185"/>
                </a:lnTo>
                <a:lnTo>
                  <a:pt x="809" y="185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5" y="178"/>
                </a:lnTo>
                <a:lnTo>
                  <a:pt x="791" y="174"/>
                </a:lnTo>
                <a:lnTo>
                  <a:pt x="791" y="174"/>
                </a:lnTo>
                <a:lnTo>
                  <a:pt x="791" y="174"/>
                </a:lnTo>
                <a:lnTo>
                  <a:pt x="791" y="171"/>
                </a:lnTo>
                <a:lnTo>
                  <a:pt x="791" y="171"/>
                </a:lnTo>
                <a:lnTo>
                  <a:pt x="791" y="167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5" y="160"/>
                </a:lnTo>
                <a:lnTo>
                  <a:pt x="798" y="156"/>
                </a:lnTo>
                <a:lnTo>
                  <a:pt x="798" y="156"/>
                </a:lnTo>
                <a:lnTo>
                  <a:pt x="798" y="156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56"/>
                </a:lnTo>
                <a:lnTo>
                  <a:pt x="784" y="160"/>
                </a:lnTo>
                <a:lnTo>
                  <a:pt x="784" y="160"/>
                </a:lnTo>
                <a:lnTo>
                  <a:pt x="784" y="163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3"/>
                </a:lnTo>
                <a:lnTo>
                  <a:pt x="777" y="160"/>
                </a:lnTo>
                <a:lnTo>
                  <a:pt x="777" y="160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3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50 w 100"/>
              <a:gd name="T1" fmla="*/ 14 h 118"/>
              <a:gd name="T2" fmla="*/ 50 w 100"/>
              <a:gd name="T3" fmla="*/ 7 h 118"/>
              <a:gd name="T4" fmla="*/ 32 w 100"/>
              <a:gd name="T5" fmla="*/ 4 h 118"/>
              <a:gd name="T6" fmla="*/ 32 w 100"/>
              <a:gd name="T7" fmla="*/ 7 h 118"/>
              <a:gd name="T8" fmla="*/ 32 w 100"/>
              <a:gd name="T9" fmla="*/ 11 h 118"/>
              <a:gd name="T10" fmla="*/ 35 w 100"/>
              <a:gd name="T11" fmla="*/ 14 h 118"/>
              <a:gd name="T12" fmla="*/ 35 w 100"/>
              <a:gd name="T13" fmla="*/ 18 h 118"/>
              <a:gd name="T14" fmla="*/ 43 w 100"/>
              <a:gd name="T15" fmla="*/ 18 h 118"/>
              <a:gd name="T16" fmla="*/ 43 w 100"/>
              <a:gd name="T17" fmla="*/ 25 h 118"/>
              <a:gd name="T18" fmla="*/ 39 w 100"/>
              <a:gd name="T19" fmla="*/ 36 h 118"/>
              <a:gd name="T20" fmla="*/ 43 w 100"/>
              <a:gd name="T21" fmla="*/ 39 h 118"/>
              <a:gd name="T22" fmla="*/ 32 w 100"/>
              <a:gd name="T23" fmla="*/ 39 h 118"/>
              <a:gd name="T24" fmla="*/ 18 w 100"/>
              <a:gd name="T25" fmla="*/ 46 h 118"/>
              <a:gd name="T26" fmla="*/ 7 w 100"/>
              <a:gd name="T27" fmla="*/ 53 h 118"/>
              <a:gd name="T28" fmla="*/ 3 w 100"/>
              <a:gd name="T29" fmla="*/ 57 h 118"/>
              <a:gd name="T30" fmla="*/ 7 w 100"/>
              <a:gd name="T31" fmla="*/ 64 h 118"/>
              <a:gd name="T32" fmla="*/ 11 w 100"/>
              <a:gd name="T33" fmla="*/ 68 h 118"/>
              <a:gd name="T34" fmla="*/ 18 w 100"/>
              <a:gd name="T35" fmla="*/ 68 h 118"/>
              <a:gd name="T36" fmla="*/ 21 w 100"/>
              <a:gd name="T37" fmla="*/ 71 h 118"/>
              <a:gd name="T38" fmla="*/ 18 w 100"/>
              <a:gd name="T39" fmla="*/ 85 h 118"/>
              <a:gd name="T40" fmla="*/ 25 w 100"/>
              <a:gd name="T41" fmla="*/ 93 h 118"/>
              <a:gd name="T42" fmla="*/ 35 w 100"/>
              <a:gd name="T43" fmla="*/ 93 h 118"/>
              <a:gd name="T44" fmla="*/ 39 w 100"/>
              <a:gd name="T45" fmla="*/ 103 h 118"/>
              <a:gd name="T46" fmla="*/ 39 w 100"/>
              <a:gd name="T47" fmla="*/ 114 h 118"/>
              <a:gd name="T48" fmla="*/ 35 w 100"/>
              <a:gd name="T49" fmla="*/ 118 h 118"/>
              <a:gd name="T50" fmla="*/ 50 w 100"/>
              <a:gd name="T51" fmla="*/ 118 h 118"/>
              <a:gd name="T52" fmla="*/ 50 w 100"/>
              <a:gd name="T53" fmla="*/ 114 h 118"/>
              <a:gd name="T54" fmla="*/ 46 w 100"/>
              <a:gd name="T55" fmla="*/ 93 h 118"/>
              <a:gd name="T56" fmla="*/ 57 w 100"/>
              <a:gd name="T57" fmla="*/ 89 h 118"/>
              <a:gd name="T58" fmla="*/ 50 w 100"/>
              <a:gd name="T59" fmla="*/ 89 h 118"/>
              <a:gd name="T60" fmla="*/ 57 w 100"/>
              <a:gd name="T61" fmla="*/ 89 h 118"/>
              <a:gd name="T62" fmla="*/ 64 w 100"/>
              <a:gd name="T63" fmla="*/ 93 h 118"/>
              <a:gd name="T64" fmla="*/ 71 w 100"/>
              <a:gd name="T65" fmla="*/ 93 h 118"/>
              <a:gd name="T66" fmla="*/ 71 w 100"/>
              <a:gd name="T67" fmla="*/ 85 h 118"/>
              <a:gd name="T68" fmla="*/ 75 w 100"/>
              <a:gd name="T69" fmla="*/ 71 h 118"/>
              <a:gd name="T70" fmla="*/ 82 w 100"/>
              <a:gd name="T71" fmla="*/ 68 h 118"/>
              <a:gd name="T72" fmla="*/ 96 w 100"/>
              <a:gd name="T73" fmla="*/ 68 h 118"/>
              <a:gd name="T74" fmla="*/ 100 w 100"/>
              <a:gd name="T75" fmla="*/ 57 h 118"/>
              <a:gd name="T76" fmla="*/ 96 w 100"/>
              <a:gd name="T77" fmla="*/ 53 h 118"/>
              <a:gd name="T78" fmla="*/ 85 w 100"/>
              <a:gd name="T79" fmla="*/ 57 h 118"/>
              <a:gd name="T80" fmla="*/ 82 w 100"/>
              <a:gd name="T81" fmla="*/ 53 h 118"/>
              <a:gd name="T82" fmla="*/ 82 w 100"/>
              <a:gd name="T83" fmla="*/ 50 h 118"/>
              <a:gd name="T84" fmla="*/ 75 w 100"/>
              <a:gd name="T85" fmla="*/ 46 h 118"/>
              <a:gd name="T86" fmla="*/ 68 w 100"/>
              <a:gd name="T87" fmla="*/ 43 h 118"/>
              <a:gd name="T88" fmla="*/ 64 w 100"/>
              <a:gd name="T89" fmla="*/ 36 h 118"/>
              <a:gd name="T90" fmla="*/ 64 w 100"/>
              <a:gd name="T91" fmla="*/ 28 h 118"/>
              <a:gd name="T92" fmla="*/ 71 w 100"/>
              <a:gd name="T93" fmla="*/ 21 h 118"/>
              <a:gd name="T94" fmla="*/ 64 w 100"/>
              <a:gd name="T95" fmla="*/ 21 h 118"/>
              <a:gd name="T96" fmla="*/ 57 w 100"/>
              <a:gd name="T97" fmla="*/ 21 h 118"/>
              <a:gd name="T98" fmla="*/ 57 w 100"/>
              <a:gd name="T99" fmla="*/ 28 h 118"/>
              <a:gd name="T100" fmla="*/ 53 w 100"/>
              <a:gd name="T101" fmla="*/ 39 h 118"/>
              <a:gd name="T102" fmla="*/ 50 w 100"/>
              <a:gd name="T103" fmla="*/ 36 h 118"/>
              <a:gd name="T104" fmla="*/ 50 w 100"/>
              <a:gd name="T105" fmla="*/ 25 h 118"/>
              <a:gd name="T106" fmla="*/ 50 w 100"/>
              <a:gd name="T10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4"/>
                </a:lnTo>
                <a:lnTo>
                  <a:pt x="50" y="11"/>
                </a:lnTo>
                <a:lnTo>
                  <a:pt x="50" y="11"/>
                </a:lnTo>
                <a:lnTo>
                  <a:pt x="50" y="7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4"/>
                </a:lnTo>
                <a:lnTo>
                  <a:pt x="32" y="4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11"/>
                </a:lnTo>
                <a:lnTo>
                  <a:pt x="32" y="11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6" y="21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43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3"/>
                </a:lnTo>
                <a:lnTo>
                  <a:pt x="7" y="57"/>
                </a:lnTo>
                <a:lnTo>
                  <a:pt x="7" y="57"/>
                </a:lnTo>
                <a:lnTo>
                  <a:pt x="3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7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68"/>
                </a:lnTo>
                <a:lnTo>
                  <a:pt x="18" y="71"/>
                </a:lnTo>
                <a:lnTo>
                  <a:pt x="18" y="71"/>
                </a:lnTo>
                <a:lnTo>
                  <a:pt x="18" y="71"/>
                </a:lnTo>
                <a:lnTo>
                  <a:pt x="21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3" y="118"/>
                </a:lnTo>
                <a:lnTo>
                  <a:pt x="50" y="114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93"/>
                </a:lnTo>
                <a:lnTo>
                  <a:pt x="57" y="89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0" y="89"/>
                </a:lnTo>
                <a:lnTo>
                  <a:pt x="64" y="93"/>
                </a:lnTo>
                <a:lnTo>
                  <a:pt x="64" y="93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78" y="68"/>
                </a:lnTo>
                <a:lnTo>
                  <a:pt x="82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6" y="53"/>
                </a:lnTo>
                <a:lnTo>
                  <a:pt x="96" y="53"/>
                </a:lnTo>
                <a:lnTo>
                  <a:pt x="92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0"/>
                </a:lnTo>
                <a:lnTo>
                  <a:pt x="82" y="50"/>
                </a:lnTo>
                <a:lnTo>
                  <a:pt x="82" y="50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8" y="43"/>
                </a:lnTo>
                <a:lnTo>
                  <a:pt x="64" y="39"/>
                </a:lnTo>
                <a:lnTo>
                  <a:pt x="64" y="39"/>
                </a:lnTo>
                <a:lnTo>
                  <a:pt x="64" y="39"/>
                </a:lnTo>
                <a:lnTo>
                  <a:pt x="64" y="36"/>
                </a:lnTo>
                <a:lnTo>
                  <a:pt x="64" y="36"/>
                </a:lnTo>
                <a:lnTo>
                  <a:pt x="64" y="32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68" y="25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1"/>
                </a:lnTo>
                <a:lnTo>
                  <a:pt x="57" y="25"/>
                </a:lnTo>
                <a:lnTo>
                  <a:pt x="57" y="25"/>
                </a:lnTo>
                <a:lnTo>
                  <a:pt x="57" y="28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9"/>
                </a:lnTo>
                <a:lnTo>
                  <a:pt x="50" y="36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8"/>
                </a:lnTo>
                <a:lnTo>
                  <a:pt x="50" y="25"/>
                </a:lnTo>
                <a:lnTo>
                  <a:pt x="50" y="25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200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38100 w 39"/>
              <a:gd name="T1" fmla="*/ 4763 h 60"/>
              <a:gd name="T2" fmla="*/ 33338 w 39"/>
              <a:gd name="T3" fmla="*/ 17463 h 60"/>
              <a:gd name="T4" fmla="*/ 26988 w 39"/>
              <a:gd name="T5" fmla="*/ 11113 h 60"/>
              <a:gd name="T6" fmla="*/ 26988 w 39"/>
              <a:gd name="T7" fmla="*/ 17463 h 60"/>
              <a:gd name="T8" fmla="*/ 26988 w 39"/>
              <a:gd name="T9" fmla="*/ 22225 h 60"/>
              <a:gd name="T10" fmla="*/ 26988 w 39"/>
              <a:gd name="T11" fmla="*/ 28575 h 60"/>
              <a:gd name="T12" fmla="*/ 22225 w 39"/>
              <a:gd name="T13" fmla="*/ 33338 h 60"/>
              <a:gd name="T14" fmla="*/ 22225 w 39"/>
              <a:gd name="T15" fmla="*/ 28575 h 60"/>
              <a:gd name="T16" fmla="*/ 15875 w 39"/>
              <a:gd name="T17" fmla="*/ 33338 h 60"/>
              <a:gd name="T18" fmla="*/ 11113 w 39"/>
              <a:gd name="T19" fmla="*/ 28575 h 60"/>
              <a:gd name="T20" fmla="*/ 4763 w 39"/>
              <a:gd name="T21" fmla="*/ 28575 h 60"/>
              <a:gd name="T22" fmla="*/ 11113 w 39"/>
              <a:gd name="T23" fmla="*/ 33338 h 60"/>
              <a:gd name="T24" fmla="*/ 11113 w 39"/>
              <a:gd name="T25" fmla="*/ 39688 h 60"/>
              <a:gd name="T26" fmla="*/ 11113 w 39"/>
              <a:gd name="T27" fmla="*/ 39688 h 60"/>
              <a:gd name="T28" fmla="*/ 11113 w 39"/>
              <a:gd name="T29" fmla="*/ 44450 h 60"/>
              <a:gd name="T30" fmla="*/ 11113 w 39"/>
              <a:gd name="T31" fmla="*/ 44450 h 60"/>
              <a:gd name="T32" fmla="*/ 4763 w 39"/>
              <a:gd name="T33" fmla="*/ 50800 h 60"/>
              <a:gd name="T34" fmla="*/ 4763 w 39"/>
              <a:gd name="T35" fmla="*/ 57150 h 60"/>
              <a:gd name="T36" fmla="*/ 11113 w 39"/>
              <a:gd name="T37" fmla="*/ 57150 h 60"/>
              <a:gd name="T38" fmla="*/ 11113 w 39"/>
              <a:gd name="T39" fmla="*/ 61913 h 60"/>
              <a:gd name="T40" fmla="*/ 15875 w 39"/>
              <a:gd name="T41" fmla="*/ 57150 h 60"/>
              <a:gd name="T42" fmla="*/ 22225 w 39"/>
              <a:gd name="T43" fmla="*/ 57150 h 60"/>
              <a:gd name="T44" fmla="*/ 22225 w 39"/>
              <a:gd name="T45" fmla="*/ 61913 h 60"/>
              <a:gd name="T46" fmla="*/ 22225 w 39"/>
              <a:gd name="T47" fmla="*/ 68263 h 60"/>
              <a:gd name="T48" fmla="*/ 22225 w 39"/>
              <a:gd name="T49" fmla="*/ 68263 h 60"/>
              <a:gd name="T50" fmla="*/ 26988 w 39"/>
              <a:gd name="T51" fmla="*/ 68263 h 60"/>
              <a:gd name="T52" fmla="*/ 26988 w 39"/>
              <a:gd name="T53" fmla="*/ 73025 h 60"/>
              <a:gd name="T54" fmla="*/ 33338 w 39"/>
              <a:gd name="T55" fmla="*/ 73025 h 60"/>
              <a:gd name="T56" fmla="*/ 33338 w 39"/>
              <a:gd name="T57" fmla="*/ 73025 h 60"/>
              <a:gd name="T58" fmla="*/ 33338 w 39"/>
              <a:gd name="T59" fmla="*/ 79375 h 60"/>
              <a:gd name="T60" fmla="*/ 26988 w 39"/>
              <a:gd name="T61" fmla="*/ 79375 h 60"/>
              <a:gd name="T62" fmla="*/ 26988 w 39"/>
              <a:gd name="T63" fmla="*/ 84138 h 60"/>
              <a:gd name="T64" fmla="*/ 22225 w 39"/>
              <a:gd name="T65" fmla="*/ 90488 h 60"/>
              <a:gd name="T66" fmla="*/ 15875 w 39"/>
              <a:gd name="T67" fmla="*/ 90488 h 60"/>
              <a:gd name="T68" fmla="*/ 4763 w 39"/>
              <a:gd name="T69" fmla="*/ 90488 h 60"/>
              <a:gd name="T70" fmla="*/ 0 w 39"/>
              <a:gd name="T71" fmla="*/ 95250 h 60"/>
              <a:gd name="T72" fmla="*/ 15875 w 39"/>
              <a:gd name="T73" fmla="*/ 95250 h 60"/>
              <a:gd name="T74" fmla="*/ 33338 w 39"/>
              <a:gd name="T75" fmla="*/ 95250 h 60"/>
              <a:gd name="T76" fmla="*/ 44450 w 39"/>
              <a:gd name="T77" fmla="*/ 90488 h 60"/>
              <a:gd name="T78" fmla="*/ 50800 w 39"/>
              <a:gd name="T79" fmla="*/ 90488 h 60"/>
              <a:gd name="T80" fmla="*/ 44450 w 39"/>
              <a:gd name="T81" fmla="*/ 84138 h 60"/>
              <a:gd name="T82" fmla="*/ 38100 w 39"/>
              <a:gd name="T83" fmla="*/ 79375 h 60"/>
              <a:gd name="T84" fmla="*/ 44450 w 39"/>
              <a:gd name="T85" fmla="*/ 79375 h 60"/>
              <a:gd name="T86" fmla="*/ 50800 w 39"/>
              <a:gd name="T87" fmla="*/ 84138 h 60"/>
              <a:gd name="T88" fmla="*/ 55563 w 39"/>
              <a:gd name="T89" fmla="*/ 79375 h 60"/>
              <a:gd name="T90" fmla="*/ 61913 w 39"/>
              <a:gd name="T91" fmla="*/ 79375 h 60"/>
              <a:gd name="T92" fmla="*/ 61913 w 39"/>
              <a:gd name="T93" fmla="*/ 73025 h 60"/>
              <a:gd name="T94" fmla="*/ 55563 w 39"/>
              <a:gd name="T95" fmla="*/ 73025 h 60"/>
              <a:gd name="T96" fmla="*/ 55563 w 39"/>
              <a:gd name="T97" fmla="*/ 68263 h 60"/>
              <a:gd name="T98" fmla="*/ 50800 w 39"/>
              <a:gd name="T99" fmla="*/ 61913 h 60"/>
              <a:gd name="T100" fmla="*/ 50800 w 39"/>
              <a:gd name="T101" fmla="*/ 57150 h 60"/>
              <a:gd name="T102" fmla="*/ 44450 w 39"/>
              <a:gd name="T103" fmla="*/ 57150 h 60"/>
              <a:gd name="T104" fmla="*/ 44450 w 39"/>
              <a:gd name="T105" fmla="*/ 50800 h 60"/>
              <a:gd name="T106" fmla="*/ 38100 w 39"/>
              <a:gd name="T107" fmla="*/ 44450 h 60"/>
              <a:gd name="T108" fmla="*/ 44450 w 39"/>
              <a:gd name="T109" fmla="*/ 44450 h 60"/>
              <a:gd name="T110" fmla="*/ 38100 w 39"/>
              <a:gd name="T111" fmla="*/ 44450 h 60"/>
              <a:gd name="T112" fmla="*/ 38100 w 39"/>
              <a:gd name="T113" fmla="*/ 39688 h 60"/>
              <a:gd name="T114" fmla="*/ 38100 w 39"/>
              <a:gd name="T115" fmla="*/ 33338 h 60"/>
              <a:gd name="T116" fmla="*/ 38100 w 39"/>
              <a:gd name="T117" fmla="*/ 28575 h 60"/>
              <a:gd name="T118" fmla="*/ 38100 w 39"/>
              <a:gd name="T119" fmla="*/ 17463 h 60"/>
              <a:gd name="T120" fmla="*/ 44450 w 39"/>
              <a:gd name="T121" fmla="*/ 11113 h 60"/>
              <a:gd name="T122" fmla="*/ 44450 w 39"/>
              <a:gd name="T123" fmla="*/ 4763 h 60"/>
              <a:gd name="T124" fmla="*/ 44450 w 39"/>
              <a:gd name="T125" fmla="*/ 0 h 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17" y="7"/>
                </a:lnTo>
                <a:lnTo>
                  <a:pt x="17" y="11"/>
                </a:lnTo>
                <a:lnTo>
                  <a:pt x="17" y="14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43"/>
                </a:lnTo>
                <a:lnTo>
                  <a:pt x="17" y="43"/>
                </a:lnTo>
                <a:lnTo>
                  <a:pt x="17" y="46"/>
                </a:lnTo>
                <a:lnTo>
                  <a:pt x="21" y="46"/>
                </a:lnTo>
                <a:lnTo>
                  <a:pt x="21" y="50"/>
                </a:lnTo>
                <a:lnTo>
                  <a:pt x="17" y="50"/>
                </a:lnTo>
                <a:lnTo>
                  <a:pt x="17" y="53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28" y="53"/>
                </a:lnTo>
                <a:lnTo>
                  <a:pt x="24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2" y="39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25"/>
                </a:lnTo>
                <a:lnTo>
                  <a:pt x="24" y="21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01" name="TextBox 32"/>
          <p:cNvSpPr txBox="1">
            <a:spLocks noChangeArrowheads="1"/>
          </p:cNvSpPr>
          <p:nvPr/>
        </p:nvSpPr>
        <p:spPr bwMode="auto">
          <a:xfrm>
            <a:off x="914400" y="2560638"/>
            <a:ext cx="2479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Таласская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26,3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202" name="TextBox 33"/>
          <p:cNvSpPr txBox="1">
            <a:spLocks noChangeArrowheads="1"/>
          </p:cNvSpPr>
          <p:nvPr/>
        </p:nvSpPr>
        <p:spPr bwMode="auto">
          <a:xfrm>
            <a:off x="3276600" y="2514600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latin typeface="Arial" pitchFamily="34" charset="0"/>
              </a:rPr>
              <a:t>Чуйская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16,9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203" name="TextBox 34"/>
          <p:cNvSpPr txBox="1">
            <a:spLocks noChangeArrowheads="1"/>
          </p:cNvSpPr>
          <p:nvPr/>
        </p:nvSpPr>
        <p:spPr bwMode="auto">
          <a:xfrm>
            <a:off x="4298950" y="1908175"/>
            <a:ext cx="1841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г. Бишкек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17,5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37" name="Straight Connector 36"/>
          <p:cNvCxnSpPr>
            <a:stCxn id="50188" idx="3"/>
          </p:cNvCxnSpPr>
          <p:nvPr/>
        </p:nvCxnSpPr>
        <p:spPr>
          <a:xfrm flipV="1">
            <a:off x="4411663" y="2246313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05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776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г. Ош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20,9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28125" cy="12954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Последний тест на ВИЧ по территории</a:t>
            </a:r>
            <a:endParaRPr lang="en-US" sz="3500" dirty="0" smtClean="0">
              <a:solidFill>
                <a:srgbClr val="0070C0"/>
              </a:solidFill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857224" y="1285860"/>
            <a:ext cx="7315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i="1" dirty="0"/>
              <a:t>Процент женщин </a:t>
            </a:r>
            <a:r>
              <a:rPr lang="ru-RU" i="1" dirty="0" smtClean="0"/>
              <a:t>в </a:t>
            </a:r>
            <a:r>
              <a:rPr lang="ru-RU" i="1" dirty="0"/>
              <a:t>возрасте </a:t>
            </a:r>
            <a:r>
              <a:rPr lang="en-US" i="1" dirty="0"/>
              <a:t>15-49</a:t>
            </a:r>
            <a:r>
              <a:rPr lang="ru-RU" i="1" dirty="0"/>
              <a:t> лет, прошедших тест на ВИЧ за последние </a:t>
            </a:r>
            <a:r>
              <a:rPr lang="en-US" i="1" dirty="0"/>
              <a:t>12 </a:t>
            </a:r>
            <a:r>
              <a:rPr lang="ru-RU" i="1" dirty="0"/>
              <a:t>месяцев и получивших результаты теста </a:t>
            </a:r>
            <a:endParaRPr lang="en-US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Тест на ВИЧ во время беременности в зависимости от уровня образования</a:t>
            </a:r>
            <a:endParaRPr lang="en-US" sz="3600" dirty="0" smtClean="0"/>
          </a:p>
        </p:txBody>
      </p:sp>
      <p:graphicFrame>
        <p:nvGraphicFramePr>
          <p:cNvPr id="3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4533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Тест на ВИЧ во время беременности в зависимости от </a:t>
            </a:r>
            <a:r>
              <a:rPr lang="ru-RU" sz="3600" dirty="0" err="1" smtClean="0"/>
              <a:t>квинтиля</a:t>
            </a:r>
            <a:r>
              <a:rPr lang="ru-RU" sz="3600" dirty="0" smtClean="0"/>
              <a:t> благосостояния</a:t>
            </a:r>
            <a:endParaRPr lang="en-US" sz="3600" dirty="0" smtClean="0"/>
          </a:p>
        </p:txBody>
      </p:sp>
      <p:graphicFrame>
        <p:nvGraphicFramePr>
          <p:cNvPr id="3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4533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7209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/>
              <a:t>В </a:t>
            </a:r>
            <a:r>
              <a:rPr lang="ru-RU" sz="2800" dirty="0" err="1" smtClean="0"/>
              <a:t>Кыргызской</a:t>
            </a:r>
            <a:r>
              <a:rPr lang="ru-RU" sz="2800" dirty="0" smtClean="0"/>
              <a:t> Республике подавляющее большинство женщин в возрасте </a:t>
            </a:r>
            <a:r>
              <a:rPr lang="ru-RU" sz="2800" b="1" dirty="0" smtClean="0">
                <a:solidFill>
                  <a:schemeClr val="accent2"/>
                </a:solidFill>
              </a:rPr>
              <a:t>15–49 лет (95,1 процента) </a:t>
            </a:r>
            <a:r>
              <a:rPr lang="ru-RU" sz="2800" dirty="0" smtClean="0"/>
              <a:t>слышали о </a:t>
            </a:r>
            <a:r>
              <a:rPr lang="ru-RU" sz="2800" b="1" dirty="0" smtClean="0">
                <a:solidFill>
                  <a:schemeClr val="accent2"/>
                </a:solidFill>
              </a:rPr>
              <a:t>ВИЧ/</a:t>
            </a:r>
            <a:r>
              <a:rPr lang="ru-RU" sz="2800" b="1" dirty="0" err="1" smtClean="0">
                <a:solidFill>
                  <a:schemeClr val="accent2"/>
                </a:solidFill>
              </a:rPr>
              <a:t>СПИДе</a:t>
            </a:r>
            <a:r>
              <a:rPr lang="ru-RU" sz="2800" b="1" dirty="0" smtClean="0">
                <a:solidFill>
                  <a:schemeClr val="accent2"/>
                </a:solidFill>
              </a:rPr>
              <a:t>;</a:t>
            </a:r>
          </a:p>
          <a:p>
            <a:pPr>
              <a:lnSpc>
                <a:spcPct val="90000"/>
              </a:lnSpc>
            </a:pPr>
            <a:endParaRPr lang="ru-RU" sz="1000" b="1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800" b="1" dirty="0" smtClean="0">
                <a:solidFill>
                  <a:schemeClr val="accent2"/>
                </a:solidFill>
              </a:rPr>
              <a:t>6</a:t>
            </a:r>
            <a:r>
              <a:rPr lang="ru-RU" sz="2800" b="1" dirty="0" smtClean="0">
                <a:solidFill>
                  <a:schemeClr val="accent2"/>
                </a:solidFill>
              </a:rPr>
              <a:t>8,8</a:t>
            </a:r>
            <a:r>
              <a:rPr lang="en-US" sz="2800" b="1" dirty="0" smtClean="0">
                <a:solidFill>
                  <a:schemeClr val="accent2"/>
                </a:solidFill>
              </a:rPr>
              <a:t>%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/>
              <a:t>молодых женщин знают об </a:t>
            </a:r>
            <a:r>
              <a:rPr lang="ru-RU" sz="2800" b="1" dirty="0" smtClean="0">
                <a:solidFill>
                  <a:schemeClr val="accent2"/>
                </a:solidFill>
              </a:rPr>
              <a:t>источнике приобретения презервативов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ru-RU" sz="2800" dirty="0" smtClean="0"/>
              <a:t>и увеличивается с ростом уровня образования;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accent2"/>
                </a:solidFill>
              </a:rPr>
              <a:t>30,9 % </a:t>
            </a:r>
            <a:r>
              <a:rPr lang="ru-RU" sz="2800" dirty="0" smtClean="0"/>
              <a:t>женщин могут опровергнуть два наиболее распространенных заблуждения и знают, что внешне здоровый человек может быть ВИЧ–инфицирован;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ru-RU" sz="3600" dirty="0" smtClean="0"/>
              <a:t>Основные факты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endParaRPr lang="ru-RU" sz="2400" dirty="0" smtClean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 smtClean="0"/>
              <a:t>В целом, только </a:t>
            </a:r>
            <a:r>
              <a:rPr lang="ru-RU" sz="2400" b="1" dirty="0" smtClean="0">
                <a:solidFill>
                  <a:schemeClr val="accent2"/>
                </a:solidFill>
              </a:rPr>
              <a:t>21,8 % </a:t>
            </a:r>
            <a:r>
              <a:rPr lang="ru-RU" sz="2400" dirty="0" smtClean="0"/>
              <a:t>женщин имели всесторонние знания о ВИЧ. Всесторонние знания о ВИЧ в </a:t>
            </a:r>
            <a:r>
              <a:rPr lang="ru-RU" sz="2400" dirty="0" err="1" smtClean="0"/>
              <a:t>Джалал</a:t>
            </a:r>
            <a:r>
              <a:rPr lang="ru-RU" sz="2400" dirty="0" smtClean="0"/>
              <a:t>–</a:t>
            </a:r>
            <a:r>
              <a:rPr lang="ru-RU" sz="2400" dirty="0" err="1" smtClean="0"/>
              <a:t>Абадской</a:t>
            </a:r>
            <a:r>
              <a:rPr lang="ru-RU" sz="2400" dirty="0" smtClean="0"/>
              <a:t> области </a:t>
            </a:r>
            <a:r>
              <a:rPr lang="ru-RU" sz="2400" b="1" dirty="0" smtClean="0">
                <a:solidFill>
                  <a:schemeClr val="accent2"/>
                </a:solidFill>
              </a:rPr>
              <a:t>8,5 %</a:t>
            </a:r>
            <a:r>
              <a:rPr lang="ru-RU" sz="2400" dirty="0" smtClean="0"/>
              <a:t> почти в четыре раза ниже, чем в г. Бишкек </a:t>
            </a:r>
            <a:r>
              <a:rPr lang="ru-RU" sz="2400" b="1" dirty="0" smtClean="0">
                <a:solidFill>
                  <a:schemeClr val="accent2"/>
                </a:solidFill>
              </a:rPr>
              <a:t>34,0 %.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ru-RU" sz="2400" dirty="0" smtClean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 smtClean="0"/>
              <a:t>В целом </a:t>
            </a:r>
            <a:r>
              <a:rPr lang="ru-RU" sz="2400" b="1" dirty="0" smtClean="0">
                <a:solidFill>
                  <a:schemeClr val="accent2"/>
                </a:solidFill>
              </a:rPr>
              <a:t>90,6 % </a:t>
            </a:r>
            <a:r>
              <a:rPr lang="ru-RU" sz="2400" dirty="0" smtClean="0"/>
              <a:t>женщин знают, что ВИЧ может передаваться от матери к ребенку. Наиболее высокий и наименее низкий уровень знаний обо всех трех способах передачи ВИЧ–инфекции от матери ребенку по регионам отличается почти в два раза: в </a:t>
            </a:r>
            <a:r>
              <a:rPr lang="ru-RU" sz="2400" dirty="0" err="1" smtClean="0"/>
              <a:t>Ошской</a:t>
            </a:r>
            <a:r>
              <a:rPr lang="ru-RU" sz="2400" dirty="0" smtClean="0"/>
              <a:t> области — 89,9 процента, в Чуйской — 39,6 процента.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ru-RU" sz="2400" dirty="0" smtClean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 smtClean="0"/>
              <a:t>Самая распространенная лояльная позиция </a:t>
            </a:r>
            <a:r>
              <a:rPr lang="ru-RU" sz="2400" b="1" dirty="0" smtClean="0">
                <a:solidFill>
                  <a:schemeClr val="accent2"/>
                </a:solidFill>
              </a:rPr>
              <a:t>59,3 % </a:t>
            </a:r>
            <a:r>
              <a:rPr lang="ru-RU" sz="2400" dirty="0" smtClean="0"/>
              <a:t>заключается в готовности проявлять заботу в собственном доме о члене семьи, который болен </a:t>
            </a:r>
            <a:r>
              <a:rPr lang="ru-RU" sz="2400" dirty="0" err="1" smtClean="0"/>
              <a:t>СПИДом</a:t>
            </a:r>
            <a:r>
              <a:rPr lang="ru-RU" sz="2400" dirty="0" smtClean="0"/>
              <a:t>. 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ru-RU" sz="2400" dirty="0" smtClean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 smtClean="0"/>
              <a:t>Было предложено пройти и прошли тестирование на ВИЧ и получили результат в период  дородового наблюдения </a:t>
            </a:r>
            <a:r>
              <a:rPr lang="ru-RU" sz="2400" b="1" dirty="0" smtClean="0">
                <a:solidFill>
                  <a:schemeClr val="accent2"/>
                </a:solidFill>
              </a:rPr>
              <a:t>78,2% </a:t>
            </a:r>
            <a:r>
              <a:rPr lang="ru-RU" sz="2400" dirty="0" smtClean="0"/>
              <a:t>женщин, родивших ребенка в течение двух лет до проведения обследования.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2000240"/>
            <a:ext cx="8643966" cy="292895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800" dirty="0" smtClean="0"/>
              <a:t>Доступ к СМИ и пользование информационными/ коммуникационными технологиями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1214422"/>
            <a:ext cx="4643438" cy="514050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В ходе MИКО-2014 собиралась информация о том, какими средствами массовой информации пользуются женщины в возрастной группе 15–49 лет, попадают ли они под воздействие чтения газет/журналов, просмотр телепередач, являются ли они пользователями компьютера и Интернета.</a:t>
            </a:r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398004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1571636"/>
          </a:xfrm>
        </p:spPr>
        <p:txBody>
          <a:bodyPr>
            <a:noAutofit/>
          </a:bodyPr>
          <a:lstStyle/>
          <a:p>
            <a:r>
              <a:rPr lang="ru-RU" sz="3500" dirty="0" smtClean="0"/>
              <a:t>Женщины в возрасте 15–49 лет, еженедельно контактирующие с отдельными видами СМИ</a:t>
            </a:r>
            <a:endParaRPr lang="en-US" sz="35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928802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26" y="0"/>
            <a:ext cx="8786874" cy="150017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Женщины, которые пользуются всеми тремя видами СМИ по уровню образования </a:t>
            </a:r>
            <a:endParaRPr lang="en-US" sz="36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5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179" name="Freeform 6"/>
          <p:cNvSpPr>
            <a:spLocks noEditPoints="1"/>
          </p:cNvSpPr>
          <p:nvPr/>
        </p:nvSpPr>
        <p:spPr bwMode="auto">
          <a:xfrm>
            <a:off x="152400" y="4554538"/>
            <a:ext cx="2617788" cy="763587"/>
          </a:xfrm>
          <a:custGeom>
            <a:avLst/>
            <a:gdLst>
              <a:gd name="T0" fmla="*/ 2262188 w 1649"/>
              <a:gd name="T1" fmla="*/ 39688 h 481"/>
              <a:gd name="T2" fmla="*/ 2284413 w 1649"/>
              <a:gd name="T3" fmla="*/ 61913 h 481"/>
              <a:gd name="T4" fmla="*/ 2335213 w 1649"/>
              <a:gd name="T5" fmla="*/ 79375 h 481"/>
              <a:gd name="T6" fmla="*/ 2324100 w 1649"/>
              <a:gd name="T7" fmla="*/ 112713 h 481"/>
              <a:gd name="T8" fmla="*/ 2357438 w 1649"/>
              <a:gd name="T9" fmla="*/ 130175 h 481"/>
              <a:gd name="T10" fmla="*/ 2363788 w 1649"/>
              <a:gd name="T11" fmla="*/ 180975 h 481"/>
              <a:gd name="T12" fmla="*/ 2408238 w 1649"/>
              <a:gd name="T13" fmla="*/ 220663 h 481"/>
              <a:gd name="T14" fmla="*/ 2403475 w 1649"/>
              <a:gd name="T15" fmla="*/ 277813 h 481"/>
              <a:gd name="T16" fmla="*/ 2447925 w 1649"/>
              <a:gd name="T17" fmla="*/ 304800 h 481"/>
              <a:gd name="T18" fmla="*/ 2493963 w 1649"/>
              <a:gd name="T19" fmla="*/ 350838 h 481"/>
              <a:gd name="T20" fmla="*/ 2522538 w 1649"/>
              <a:gd name="T21" fmla="*/ 384175 h 481"/>
              <a:gd name="T22" fmla="*/ 2573338 w 1649"/>
              <a:gd name="T23" fmla="*/ 379413 h 481"/>
              <a:gd name="T24" fmla="*/ 2613025 w 1649"/>
              <a:gd name="T25" fmla="*/ 430213 h 481"/>
              <a:gd name="T26" fmla="*/ 2573338 w 1649"/>
              <a:gd name="T27" fmla="*/ 485775 h 481"/>
              <a:gd name="T28" fmla="*/ 2516188 w 1649"/>
              <a:gd name="T29" fmla="*/ 503238 h 481"/>
              <a:gd name="T30" fmla="*/ 2470150 w 1649"/>
              <a:gd name="T31" fmla="*/ 525463 h 481"/>
              <a:gd name="T32" fmla="*/ 2397125 w 1649"/>
              <a:gd name="T33" fmla="*/ 549275 h 481"/>
              <a:gd name="T34" fmla="*/ 2317750 w 1649"/>
              <a:gd name="T35" fmla="*/ 538163 h 481"/>
              <a:gd name="T36" fmla="*/ 2262188 w 1649"/>
              <a:gd name="T37" fmla="*/ 554038 h 481"/>
              <a:gd name="T38" fmla="*/ 2216150 w 1649"/>
              <a:gd name="T39" fmla="*/ 549275 h 481"/>
              <a:gd name="T40" fmla="*/ 2160588 w 1649"/>
              <a:gd name="T41" fmla="*/ 525463 h 481"/>
              <a:gd name="T42" fmla="*/ 2085975 w 1649"/>
              <a:gd name="T43" fmla="*/ 520700 h 481"/>
              <a:gd name="T44" fmla="*/ 1990725 w 1649"/>
              <a:gd name="T45" fmla="*/ 503238 h 481"/>
              <a:gd name="T46" fmla="*/ 1939925 w 1649"/>
              <a:gd name="T47" fmla="*/ 469900 h 481"/>
              <a:gd name="T48" fmla="*/ 1882775 w 1649"/>
              <a:gd name="T49" fmla="*/ 492125 h 481"/>
              <a:gd name="T50" fmla="*/ 1831975 w 1649"/>
              <a:gd name="T51" fmla="*/ 520700 h 481"/>
              <a:gd name="T52" fmla="*/ 1803400 w 1649"/>
              <a:gd name="T53" fmla="*/ 571500 h 481"/>
              <a:gd name="T54" fmla="*/ 1628775 w 1649"/>
              <a:gd name="T55" fmla="*/ 661988 h 481"/>
              <a:gd name="T56" fmla="*/ 1328738 w 1649"/>
              <a:gd name="T57" fmla="*/ 758825 h 481"/>
              <a:gd name="T58" fmla="*/ 1108075 w 1649"/>
              <a:gd name="T59" fmla="*/ 604838 h 481"/>
              <a:gd name="T60" fmla="*/ 892175 w 1649"/>
              <a:gd name="T61" fmla="*/ 600075 h 481"/>
              <a:gd name="T62" fmla="*/ 700088 w 1649"/>
              <a:gd name="T63" fmla="*/ 615950 h 481"/>
              <a:gd name="T64" fmla="*/ 514350 w 1649"/>
              <a:gd name="T65" fmla="*/ 622300 h 481"/>
              <a:gd name="T66" fmla="*/ 338138 w 1649"/>
              <a:gd name="T67" fmla="*/ 611188 h 481"/>
              <a:gd name="T68" fmla="*/ 157163 w 1649"/>
              <a:gd name="T69" fmla="*/ 655638 h 481"/>
              <a:gd name="T70" fmla="*/ 61913 w 1649"/>
              <a:gd name="T71" fmla="*/ 571500 h 481"/>
              <a:gd name="T72" fmla="*/ 0 w 1649"/>
              <a:gd name="T73" fmla="*/ 384175 h 481"/>
              <a:gd name="T74" fmla="*/ 123825 w 1649"/>
              <a:gd name="T75" fmla="*/ 282575 h 481"/>
              <a:gd name="T76" fmla="*/ 247650 w 1649"/>
              <a:gd name="T77" fmla="*/ 192088 h 481"/>
              <a:gd name="T78" fmla="*/ 825500 w 1649"/>
              <a:gd name="T79" fmla="*/ 174625 h 481"/>
              <a:gd name="T80" fmla="*/ 1035050 w 1649"/>
              <a:gd name="T81" fmla="*/ 293688 h 481"/>
              <a:gd name="T82" fmla="*/ 1125538 w 1649"/>
              <a:gd name="T83" fmla="*/ 266700 h 481"/>
              <a:gd name="T84" fmla="*/ 1379538 w 1649"/>
              <a:gd name="T85" fmla="*/ 90488 h 481"/>
              <a:gd name="T86" fmla="*/ 1582738 w 1649"/>
              <a:gd name="T87" fmla="*/ 22225 h 481"/>
              <a:gd name="T88" fmla="*/ 1712913 w 1649"/>
              <a:gd name="T89" fmla="*/ 46038 h 481"/>
              <a:gd name="T90" fmla="*/ 1803400 w 1649"/>
              <a:gd name="T91" fmla="*/ 96838 h 481"/>
              <a:gd name="T92" fmla="*/ 1889125 w 1649"/>
              <a:gd name="T93" fmla="*/ 101600 h 481"/>
              <a:gd name="T94" fmla="*/ 1939925 w 1649"/>
              <a:gd name="T95" fmla="*/ 119063 h 481"/>
              <a:gd name="T96" fmla="*/ 1973263 w 1649"/>
              <a:gd name="T97" fmla="*/ 158750 h 481"/>
              <a:gd name="T98" fmla="*/ 2182813 w 1649"/>
              <a:gd name="T99" fmla="*/ 61913 h 481"/>
              <a:gd name="T100" fmla="*/ 1470025 w 1649"/>
              <a:gd name="T101" fmla="*/ 260350 h 481"/>
              <a:gd name="T102" fmla="*/ 1470025 w 1649"/>
              <a:gd name="T103" fmla="*/ 368300 h 481"/>
              <a:gd name="T104" fmla="*/ 1520825 w 1649"/>
              <a:gd name="T105" fmla="*/ 368300 h 481"/>
              <a:gd name="T106" fmla="*/ 1520825 w 1649"/>
              <a:gd name="T107" fmla="*/ 288925 h 481"/>
              <a:gd name="T108" fmla="*/ 1474788 w 1649"/>
              <a:gd name="T109" fmla="*/ 231775 h 481"/>
              <a:gd name="T110" fmla="*/ 2006600 w 1649"/>
              <a:gd name="T111" fmla="*/ 260350 h 481"/>
              <a:gd name="T112" fmla="*/ 1984375 w 1649"/>
              <a:gd name="T113" fmla="*/ 328613 h 481"/>
              <a:gd name="T114" fmla="*/ 2046288 w 1649"/>
              <a:gd name="T115" fmla="*/ 288925 h 481"/>
              <a:gd name="T116" fmla="*/ 1068388 w 1649"/>
              <a:gd name="T117" fmla="*/ 407988 h 481"/>
              <a:gd name="T118" fmla="*/ 1176338 w 1649"/>
              <a:gd name="T119" fmla="*/ 395288 h 481"/>
              <a:gd name="T120" fmla="*/ 1050925 w 1649"/>
              <a:gd name="T121" fmla="*/ 379413 h 481"/>
              <a:gd name="T122" fmla="*/ 1419225 w 1649"/>
              <a:gd name="T123" fmla="*/ 73025 h 48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9"/>
                </a:lnTo>
                <a:lnTo>
                  <a:pt x="1425" y="32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61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8"/>
                </a:lnTo>
                <a:lnTo>
                  <a:pt x="1464" y="71"/>
                </a:lnTo>
                <a:lnTo>
                  <a:pt x="1467" y="71"/>
                </a:lnTo>
                <a:lnTo>
                  <a:pt x="1467" y="75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7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9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28" y="335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22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rgbClr val="92D05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rgbClr val="00B0F0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183" name="TextBox 6"/>
          <p:cNvSpPr txBox="1">
            <a:spLocks noChangeArrowheads="1"/>
          </p:cNvSpPr>
          <p:nvPr/>
        </p:nvSpPr>
        <p:spPr bwMode="auto">
          <a:xfrm>
            <a:off x="304800" y="4752975"/>
            <a:ext cx="2081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Баткенская</a:t>
            </a:r>
            <a:r>
              <a:rPr lang="ru-RU" dirty="0">
                <a:latin typeface="Arial" pitchFamily="34" charset="0"/>
              </a:rPr>
              <a:t> область</a:t>
            </a:r>
            <a:r>
              <a:rPr lang="en-US" dirty="0">
                <a:latin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</a:rPr>
              <a:t>34,7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4" name="TextBox 7"/>
          <p:cNvSpPr txBox="1">
            <a:spLocks noChangeArrowheads="1"/>
          </p:cNvSpPr>
          <p:nvPr/>
        </p:nvSpPr>
        <p:spPr bwMode="auto">
          <a:xfrm>
            <a:off x="2514600" y="4343400"/>
            <a:ext cx="228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Ошская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13,3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5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652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Иссык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Кульская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 область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22,6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186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20208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Нарынская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30,8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187" name="TextBox 10"/>
          <p:cNvSpPr txBox="1">
            <a:spLocks noChangeArrowheads="1"/>
          </p:cNvSpPr>
          <p:nvPr/>
        </p:nvSpPr>
        <p:spPr bwMode="auto">
          <a:xfrm>
            <a:off x="838200" y="3276600"/>
            <a:ext cx="281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Джалал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</a:rPr>
              <a:t>Абадская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 область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15,4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188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79375 w 100"/>
              <a:gd name="T1" fmla="*/ 33338 h 118"/>
              <a:gd name="T2" fmla="*/ 79375 w 100"/>
              <a:gd name="T3" fmla="*/ 39688 h 118"/>
              <a:gd name="T4" fmla="*/ 79375 w 100"/>
              <a:gd name="T5" fmla="*/ 57150 h 118"/>
              <a:gd name="T6" fmla="*/ 79375 w 100"/>
              <a:gd name="T7" fmla="*/ 61913 h 118"/>
              <a:gd name="T8" fmla="*/ 84138 w 100"/>
              <a:gd name="T9" fmla="*/ 50800 h 118"/>
              <a:gd name="T10" fmla="*/ 90488 w 100"/>
              <a:gd name="T11" fmla="*/ 39688 h 118"/>
              <a:gd name="T12" fmla="*/ 95250 w 100"/>
              <a:gd name="T13" fmla="*/ 33338 h 118"/>
              <a:gd name="T14" fmla="*/ 112713 w 100"/>
              <a:gd name="T15" fmla="*/ 33338 h 118"/>
              <a:gd name="T16" fmla="*/ 112713 w 100"/>
              <a:gd name="T17" fmla="*/ 33338 h 118"/>
              <a:gd name="T18" fmla="*/ 101600 w 100"/>
              <a:gd name="T19" fmla="*/ 50800 h 118"/>
              <a:gd name="T20" fmla="*/ 101600 w 100"/>
              <a:gd name="T21" fmla="*/ 57150 h 118"/>
              <a:gd name="T22" fmla="*/ 107950 w 100"/>
              <a:gd name="T23" fmla="*/ 68263 h 118"/>
              <a:gd name="T24" fmla="*/ 119063 w 100"/>
              <a:gd name="T25" fmla="*/ 73025 h 118"/>
              <a:gd name="T26" fmla="*/ 130175 w 100"/>
              <a:gd name="T27" fmla="*/ 79375 h 118"/>
              <a:gd name="T28" fmla="*/ 130175 w 100"/>
              <a:gd name="T29" fmla="*/ 84138 h 118"/>
              <a:gd name="T30" fmla="*/ 130175 w 100"/>
              <a:gd name="T31" fmla="*/ 84138 h 118"/>
              <a:gd name="T32" fmla="*/ 146050 w 100"/>
              <a:gd name="T33" fmla="*/ 84138 h 118"/>
              <a:gd name="T34" fmla="*/ 152400 w 100"/>
              <a:gd name="T35" fmla="*/ 84138 h 118"/>
              <a:gd name="T36" fmla="*/ 158750 w 100"/>
              <a:gd name="T37" fmla="*/ 90488 h 118"/>
              <a:gd name="T38" fmla="*/ 152400 w 100"/>
              <a:gd name="T39" fmla="*/ 107950 h 118"/>
              <a:gd name="T40" fmla="*/ 130175 w 100"/>
              <a:gd name="T41" fmla="*/ 107950 h 118"/>
              <a:gd name="T42" fmla="*/ 119063 w 100"/>
              <a:gd name="T43" fmla="*/ 112713 h 118"/>
              <a:gd name="T44" fmla="*/ 112713 w 100"/>
              <a:gd name="T45" fmla="*/ 134938 h 118"/>
              <a:gd name="T46" fmla="*/ 119063 w 100"/>
              <a:gd name="T47" fmla="*/ 141288 h 118"/>
              <a:gd name="T48" fmla="*/ 107950 w 100"/>
              <a:gd name="T49" fmla="*/ 147638 h 118"/>
              <a:gd name="T50" fmla="*/ 95250 w 100"/>
              <a:gd name="T51" fmla="*/ 141288 h 118"/>
              <a:gd name="T52" fmla="*/ 79375 w 100"/>
              <a:gd name="T53" fmla="*/ 134938 h 118"/>
              <a:gd name="T54" fmla="*/ 79375 w 100"/>
              <a:gd name="T55" fmla="*/ 147638 h 118"/>
              <a:gd name="T56" fmla="*/ 90488 w 100"/>
              <a:gd name="T57" fmla="*/ 147638 h 118"/>
              <a:gd name="T58" fmla="*/ 73025 w 100"/>
              <a:gd name="T59" fmla="*/ 147638 h 118"/>
              <a:gd name="T60" fmla="*/ 79375 w 100"/>
              <a:gd name="T61" fmla="*/ 180975 h 118"/>
              <a:gd name="T62" fmla="*/ 79375 w 100"/>
              <a:gd name="T63" fmla="*/ 187325 h 118"/>
              <a:gd name="T64" fmla="*/ 55563 w 100"/>
              <a:gd name="T65" fmla="*/ 187325 h 118"/>
              <a:gd name="T66" fmla="*/ 61913 w 100"/>
              <a:gd name="T67" fmla="*/ 180975 h 118"/>
              <a:gd name="T68" fmla="*/ 68263 w 100"/>
              <a:gd name="T69" fmla="*/ 163513 h 118"/>
              <a:gd name="T70" fmla="*/ 55563 w 100"/>
              <a:gd name="T71" fmla="*/ 152400 h 118"/>
              <a:gd name="T72" fmla="*/ 44450 w 100"/>
              <a:gd name="T73" fmla="*/ 147638 h 118"/>
              <a:gd name="T74" fmla="*/ 33338 w 100"/>
              <a:gd name="T75" fmla="*/ 134938 h 118"/>
              <a:gd name="T76" fmla="*/ 33338 w 100"/>
              <a:gd name="T77" fmla="*/ 112713 h 118"/>
              <a:gd name="T78" fmla="*/ 28575 w 100"/>
              <a:gd name="T79" fmla="*/ 112713 h 118"/>
              <a:gd name="T80" fmla="*/ 22225 w 100"/>
              <a:gd name="T81" fmla="*/ 107950 h 118"/>
              <a:gd name="T82" fmla="*/ 11113 w 100"/>
              <a:gd name="T83" fmla="*/ 101600 h 118"/>
              <a:gd name="T84" fmla="*/ 0 w 100"/>
              <a:gd name="T85" fmla="*/ 90488 h 118"/>
              <a:gd name="T86" fmla="*/ 11113 w 100"/>
              <a:gd name="T87" fmla="*/ 90488 h 118"/>
              <a:gd name="T88" fmla="*/ 11113 w 100"/>
              <a:gd name="T89" fmla="*/ 79375 h 118"/>
              <a:gd name="T90" fmla="*/ 33338 w 100"/>
              <a:gd name="T91" fmla="*/ 73025 h 118"/>
              <a:gd name="T92" fmla="*/ 50800 w 100"/>
              <a:gd name="T93" fmla="*/ 61913 h 118"/>
              <a:gd name="T94" fmla="*/ 68263 w 100"/>
              <a:gd name="T95" fmla="*/ 61913 h 118"/>
              <a:gd name="T96" fmla="*/ 61913 w 100"/>
              <a:gd name="T97" fmla="*/ 57150 h 118"/>
              <a:gd name="T98" fmla="*/ 68263 w 100"/>
              <a:gd name="T99" fmla="*/ 39688 h 118"/>
              <a:gd name="T100" fmla="*/ 68263 w 100"/>
              <a:gd name="T101" fmla="*/ 28575 h 118"/>
              <a:gd name="T102" fmla="*/ 55563 w 100"/>
              <a:gd name="T103" fmla="*/ 33338 h 118"/>
              <a:gd name="T104" fmla="*/ 55563 w 100"/>
              <a:gd name="T105" fmla="*/ 22225 h 118"/>
              <a:gd name="T106" fmla="*/ 50800 w 100"/>
              <a:gd name="T107" fmla="*/ 22225 h 118"/>
              <a:gd name="T108" fmla="*/ 50800 w 100"/>
              <a:gd name="T109" fmla="*/ 17463 h 118"/>
              <a:gd name="T110" fmla="*/ 50800 w 100"/>
              <a:gd name="T111" fmla="*/ 17463 h 118"/>
              <a:gd name="T112" fmla="*/ 50800 w 100"/>
              <a:gd name="T113" fmla="*/ 11113 h 118"/>
              <a:gd name="T114" fmla="*/ 50800 w 100"/>
              <a:gd name="T115" fmla="*/ 6350 h 118"/>
              <a:gd name="T116" fmla="*/ 73025 w 100"/>
              <a:gd name="T117" fmla="*/ 11113 h 118"/>
              <a:gd name="T118" fmla="*/ 79375 w 100"/>
              <a:gd name="T119" fmla="*/ 17463 h 118"/>
              <a:gd name="T120" fmla="*/ 79375 w 100"/>
              <a:gd name="T121" fmla="*/ 22225 h 118"/>
              <a:gd name="T122" fmla="*/ 79375 w 100"/>
              <a:gd name="T123" fmla="*/ 28575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9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11113 w 7"/>
              <a:gd name="T1" fmla="*/ 6350 h 4"/>
              <a:gd name="T2" fmla="*/ 11113 w 7"/>
              <a:gd name="T3" fmla="*/ 6350 h 4"/>
              <a:gd name="T4" fmla="*/ 11113 w 7"/>
              <a:gd name="T5" fmla="*/ 0 h 4"/>
              <a:gd name="T6" fmla="*/ 4763 w 7"/>
              <a:gd name="T7" fmla="*/ 0 h 4"/>
              <a:gd name="T8" fmla="*/ 4763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4763 w 7"/>
              <a:gd name="T15" fmla="*/ 6350 h 4"/>
              <a:gd name="T16" fmla="*/ 11113 w 7"/>
              <a:gd name="T17" fmla="*/ 6350 h 4"/>
              <a:gd name="T18" fmla="*/ 11113 w 7"/>
              <a:gd name="T19" fmla="*/ 6350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0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11113 w 7"/>
              <a:gd name="T1" fmla="*/ 23813 h 15"/>
              <a:gd name="T2" fmla="*/ 11113 w 7"/>
              <a:gd name="T3" fmla="*/ 17463 h 15"/>
              <a:gd name="T4" fmla="*/ 11113 w 7"/>
              <a:gd name="T5" fmla="*/ 11113 h 15"/>
              <a:gd name="T6" fmla="*/ 11113 w 7"/>
              <a:gd name="T7" fmla="*/ 6350 h 15"/>
              <a:gd name="T8" fmla="*/ 11113 w 7"/>
              <a:gd name="T9" fmla="*/ 6350 h 15"/>
              <a:gd name="T10" fmla="*/ 11113 w 7"/>
              <a:gd name="T11" fmla="*/ 0 h 15"/>
              <a:gd name="T12" fmla="*/ 11113 w 7"/>
              <a:gd name="T13" fmla="*/ 0 h 15"/>
              <a:gd name="T14" fmla="*/ 6350 w 7"/>
              <a:gd name="T15" fmla="*/ 0 h 15"/>
              <a:gd name="T16" fmla="*/ 0 w 7"/>
              <a:gd name="T17" fmla="*/ 6350 h 15"/>
              <a:gd name="T18" fmla="*/ 0 w 7"/>
              <a:gd name="T19" fmla="*/ 11113 h 15"/>
              <a:gd name="T20" fmla="*/ 6350 w 7"/>
              <a:gd name="T21" fmla="*/ 23813 h 15"/>
              <a:gd name="T22" fmla="*/ 6350 w 7"/>
              <a:gd name="T23" fmla="*/ 23813 h 15"/>
              <a:gd name="T24" fmla="*/ 11113 w 7"/>
              <a:gd name="T25" fmla="*/ 23813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1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4763 w 3"/>
              <a:gd name="T1" fmla="*/ 12700 h 8"/>
              <a:gd name="T2" fmla="*/ 4763 w 3"/>
              <a:gd name="T3" fmla="*/ 12700 h 8"/>
              <a:gd name="T4" fmla="*/ 4763 w 3"/>
              <a:gd name="T5" fmla="*/ 6350 h 8"/>
              <a:gd name="T6" fmla="*/ 4763 w 3"/>
              <a:gd name="T7" fmla="*/ 0 h 8"/>
              <a:gd name="T8" fmla="*/ 0 w 3"/>
              <a:gd name="T9" fmla="*/ 6350 h 8"/>
              <a:gd name="T10" fmla="*/ 0 w 3"/>
              <a:gd name="T11" fmla="*/ 12700 h 8"/>
              <a:gd name="T12" fmla="*/ 0 w 3"/>
              <a:gd name="T13" fmla="*/ 12700 h 8"/>
              <a:gd name="T14" fmla="*/ 4763 w 3"/>
              <a:gd name="T15" fmla="*/ 1270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2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44450 w 39"/>
              <a:gd name="T1" fmla="*/ 4763 h 60"/>
              <a:gd name="T2" fmla="*/ 38100 w 39"/>
              <a:gd name="T3" fmla="*/ 17463 h 60"/>
              <a:gd name="T4" fmla="*/ 38100 w 39"/>
              <a:gd name="T5" fmla="*/ 22225 h 60"/>
              <a:gd name="T6" fmla="*/ 38100 w 39"/>
              <a:gd name="T7" fmla="*/ 28575 h 60"/>
              <a:gd name="T8" fmla="*/ 38100 w 39"/>
              <a:gd name="T9" fmla="*/ 33338 h 60"/>
              <a:gd name="T10" fmla="*/ 38100 w 39"/>
              <a:gd name="T11" fmla="*/ 39688 h 60"/>
              <a:gd name="T12" fmla="*/ 38100 w 39"/>
              <a:gd name="T13" fmla="*/ 44450 h 60"/>
              <a:gd name="T14" fmla="*/ 44450 w 39"/>
              <a:gd name="T15" fmla="*/ 44450 h 60"/>
              <a:gd name="T16" fmla="*/ 44450 w 39"/>
              <a:gd name="T17" fmla="*/ 50800 h 60"/>
              <a:gd name="T18" fmla="*/ 44450 w 39"/>
              <a:gd name="T19" fmla="*/ 50800 h 60"/>
              <a:gd name="T20" fmla="*/ 44450 w 39"/>
              <a:gd name="T21" fmla="*/ 57150 h 60"/>
              <a:gd name="T22" fmla="*/ 50800 w 39"/>
              <a:gd name="T23" fmla="*/ 61913 h 60"/>
              <a:gd name="T24" fmla="*/ 55563 w 39"/>
              <a:gd name="T25" fmla="*/ 68263 h 60"/>
              <a:gd name="T26" fmla="*/ 55563 w 39"/>
              <a:gd name="T27" fmla="*/ 68263 h 60"/>
              <a:gd name="T28" fmla="*/ 61913 w 39"/>
              <a:gd name="T29" fmla="*/ 73025 h 60"/>
              <a:gd name="T30" fmla="*/ 61913 w 39"/>
              <a:gd name="T31" fmla="*/ 84138 h 60"/>
              <a:gd name="T32" fmla="*/ 50800 w 39"/>
              <a:gd name="T33" fmla="*/ 84138 h 60"/>
              <a:gd name="T34" fmla="*/ 50800 w 39"/>
              <a:gd name="T35" fmla="*/ 79375 h 60"/>
              <a:gd name="T36" fmla="*/ 38100 w 39"/>
              <a:gd name="T37" fmla="*/ 79375 h 60"/>
              <a:gd name="T38" fmla="*/ 44450 w 39"/>
              <a:gd name="T39" fmla="*/ 84138 h 60"/>
              <a:gd name="T40" fmla="*/ 44450 w 39"/>
              <a:gd name="T41" fmla="*/ 90488 h 60"/>
              <a:gd name="T42" fmla="*/ 33338 w 39"/>
              <a:gd name="T43" fmla="*/ 95250 h 60"/>
              <a:gd name="T44" fmla="*/ 15875 w 39"/>
              <a:gd name="T45" fmla="*/ 95250 h 60"/>
              <a:gd name="T46" fmla="*/ 0 w 39"/>
              <a:gd name="T47" fmla="*/ 90488 h 60"/>
              <a:gd name="T48" fmla="*/ 15875 w 39"/>
              <a:gd name="T49" fmla="*/ 90488 h 60"/>
              <a:gd name="T50" fmla="*/ 26988 w 39"/>
              <a:gd name="T51" fmla="*/ 84138 h 60"/>
              <a:gd name="T52" fmla="*/ 26988 w 39"/>
              <a:gd name="T53" fmla="*/ 79375 h 60"/>
              <a:gd name="T54" fmla="*/ 33338 w 39"/>
              <a:gd name="T55" fmla="*/ 79375 h 60"/>
              <a:gd name="T56" fmla="*/ 33338 w 39"/>
              <a:gd name="T57" fmla="*/ 73025 h 60"/>
              <a:gd name="T58" fmla="*/ 33338 w 39"/>
              <a:gd name="T59" fmla="*/ 73025 h 60"/>
              <a:gd name="T60" fmla="*/ 26988 w 39"/>
              <a:gd name="T61" fmla="*/ 73025 h 60"/>
              <a:gd name="T62" fmla="*/ 26988 w 39"/>
              <a:gd name="T63" fmla="*/ 68263 h 60"/>
              <a:gd name="T64" fmla="*/ 22225 w 39"/>
              <a:gd name="T65" fmla="*/ 68263 h 60"/>
              <a:gd name="T66" fmla="*/ 22225 w 39"/>
              <a:gd name="T67" fmla="*/ 61913 h 60"/>
              <a:gd name="T68" fmla="*/ 15875 w 39"/>
              <a:gd name="T69" fmla="*/ 57150 h 60"/>
              <a:gd name="T70" fmla="*/ 15875 w 39"/>
              <a:gd name="T71" fmla="*/ 57150 h 60"/>
              <a:gd name="T72" fmla="*/ 11113 w 39"/>
              <a:gd name="T73" fmla="*/ 57150 h 60"/>
              <a:gd name="T74" fmla="*/ 11113 w 39"/>
              <a:gd name="T75" fmla="*/ 57150 h 60"/>
              <a:gd name="T76" fmla="*/ 11113 w 39"/>
              <a:gd name="T77" fmla="*/ 57150 h 60"/>
              <a:gd name="T78" fmla="*/ 4763 w 39"/>
              <a:gd name="T79" fmla="*/ 50800 h 60"/>
              <a:gd name="T80" fmla="*/ 11113 w 39"/>
              <a:gd name="T81" fmla="*/ 50800 h 60"/>
              <a:gd name="T82" fmla="*/ 11113 w 39"/>
              <a:gd name="T83" fmla="*/ 44450 h 60"/>
              <a:gd name="T84" fmla="*/ 11113 w 39"/>
              <a:gd name="T85" fmla="*/ 39688 h 60"/>
              <a:gd name="T86" fmla="*/ 11113 w 39"/>
              <a:gd name="T87" fmla="*/ 39688 h 60"/>
              <a:gd name="T88" fmla="*/ 11113 w 39"/>
              <a:gd name="T89" fmla="*/ 33338 h 60"/>
              <a:gd name="T90" fmla="*/ 11113 w 39"/>
              <a:gd name="T91" fmla="*/ 28575 h 60"/>
              <a:gd name="T92" fmla="*/ 11113 w 39"/>
              <a:gd name="T93" fmla="*/ 28575 h 60"/>
              <a:gd name="T94" fmla="*/ 15875 w 39"/>
              <a:gd name="T95" fmla="*/ 33338 h 60"/>
              <a:gd name="T96" fmla="*/ 22225 w 39"/>
              <a:gd name="T97" fmla="*/ 33338 h 60"/>
              <a:gd name="T98" fmla="*/ 26988 w 39"/>
              <a:gd name="T99" fmla="*/ 28575 h 60"/>
              <a:gd name="T100" fmla="*/ 26988 w 39"/>
              <a:gd name="T101" fmla="*/ 22225 h 60"/>
              <a:gd name="T102" fmla="*/ 26988 w 39"/>
              <a:gd name="T103" fmla="*/ 17463 h 60"/>
              <a:gd name="T104" fmla="*/ 26988 w 39"/>
              <a:gd name="T105" fmla="*/ 17463 h 60"/>
              <a:gd name="T106" fmla="*/ 26988 w 39"/>
              <a:gd name="T107" fmla="*/ 11113 h 60"/>
              <a:gd name="T108" fmla="*/ 33338 w 39"/>
              <a:gd name="T109" fmla="*/ 17463 h 60"/>
              <a:gd name="T110" fmla="*/ 38100 w 39"/>
              <a:gd name="T111" fmla="*/ 4763 h 60"/>
              <a:gd name="T112" fmla="*/ 44450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3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46038 w 1255"/>
              <a:gd name="T1" fmla="*/ 4763 h 182"/>
              <a:gd name="T2" fmla="*/ 103188 w 1255"/>
              <a:gd name="T3" fmla="*/ 22225 h 182"/>
              <a:gd name="T4" fmla="*/ 130175 w 1255"/>
              <a:gd name="T5" fmla="*/ 28575 h 182"/>
              <a:gd name="T6" fmla="*/ 176213 w 1255"/>
              <a:gd name="T7" fmla="*/ 17463 h 182"/>
              <a:gd name="T8" fmla="*/ 215900 w 1255"/>
              <a:gd name="T9" fmla="*/ 17463 h 182"/>
              <a:gd name="T10" fmla="*/ 260350 w 1255"/>
              <a:gd name="T11" fmla="*/ 4763 h 182"/>
              <a:gd name="T12" fmla="*/ 311150 w 1255"/>
              <a:gd name="T13" fmla="*/ 22225 h 182"/>
              <a:gd name="T14" fmla="*/ 346075 w 1255"/>
              <a:gd name="T15" fmla="*/ 44450 h 182"/>
              <a:gd name="T16" fmla="*/ 390525 w 1255"/>
              <a:gd name="T17" fmla="*/ 55563 h 182"/>
              <a:gd name="T18" fmla="*/ 436563 w 1255"/>
              <a:gd name="T19" fmla="*/ 61913 h 182"/>
              <a:gd name="T20" fmla="*/ 492125 w 1255"/>
              <a:gd name="T21" fmla="*/ 73025 h 182"/>
              <a:gd name="T22" fmla="*/ 538163 w 1255"/>
              <a:gd name="T23" fmla="*/ 90488 h 182"/>
              <a:gd name="T24" fmla="*/ 577850 w 1255"/>
              <a:gd name="T25" fmla="*/ 101600 h 182"/>
              <a:gd name="T26" fmla="*/ 600075 w 1255"/>
              <a:gd name="T27" fmla="*/ 107950 h 182"/>
              <a:gd name="T28" fmla="*/ 635000 w 1255"/>
              <a:gd name="T29" fmla="*/ 119063 h 182"/>
              <a:gd name="T30" fmla="*/ 661988 w 1255"/>
              <a:gd name="T31" fmla="*/ 130175 h 182"/>
              <a:gd name="T32" fmla="*/ 690563 w 1255"/>
              <a:gd name="T33" fmla="*/ 123825 h 182"/>
              <a:gd name="T34" fmla="*/ 712788 w 1255"/>
              <a:gd name="T35" fmla="*/ 101600 h 182"/>
              <a:gd name="T36" fmla="*/ 719138 w 1255"/>
              <a:gd name="T37" fmla="*/ 61913 h 182"/>
              <a:gd name="T38" fmla="*/ 741363 w 1255"/>
              <a:gd name="T39" fmla="*/ 33338 h 182"/>
              <a:gd name="T40" fmla="*/ 741363 w 1255"/>
              <a:gd name="T41" fmla="*/ 4763 h 182"/>
              <a:gd name="T42" fmla="*/ 781050 w 1255"/>
              <a:gd name="T43" fmla="*/ 4763 h 182"/>
              <a:gd name="T44" fmla="*/ 820738 w 1255"/>
              <a:gd name="T45" fmla="*/ 4763 h 182"/>
              <a:gd name="T46" fmla="*/ 854075 w 1255"/>
              <a:gd name="T47" fmla="*/ 17463 h 182"/>
              <a:gd name="T48" fmla="*/ 882650 w 1255"/>
              <a:gd name="T49" fmla="*/ 39688 h 182"/>
              <a:gd name="T50" fmla="*/ 906463 w 1255"/>
              <a:gd name="T51" fmla="*/ 50800 h 182"/>
              <a:gd name="T52" fmla="*/ 950913 w 1255"/>
              <a:gd name="T53" fmla="*/ 44450 h 182"/>
              <a:gd name="T54" fmla="*/ 984250 w 1255"/>
              <a:gd name="T55" fmla="*/ 55563 h 182"/>
              <a:gd name="T56" fmla="*/ 1019175 w 1255"/>
              <a:gd name="T57" fmla="*/ 55563 h 182"/>
              <a:gd name="T58" fmla="*/ 1047750 w 1255"/>
              <a:gd name="T59" fmla="*/ 68263 h 182"/>
              <a:gd name="T60" fmla="*/ 1081088 w 1255"/>
              <a:gd name="T61" fmla="*/ 73025 h 182"/>
              <a:gd name="T62" fmla="*/ 1114425 w 1255"/>
              <a:gd name="T63" fmla="*/ 79375 h 182"/>
              <a:gd name="T64" fmla="*/ 1149350 w 1255"/>
              <a:gd name="T65" fmla="*/ 95250 h 182"/>
              <a:gd name="T66" fmla="*/ 1182688 w 1255"/>
              <a:gd name="T67" fmla="*/ 112713 h 182"/>
              <a:gd name="T68" fmla="*/ 1216025 w 1255"/>
              <a:gd name="T69" fmla="*/ 134938 h 182"/>
              <a:gd name="T70" fmla="*/ 1262063 w 1255"/>
              <a:gd name="T71" fmla="*/ 123825 h 182"/>
              <a:gd name="T72" fmla="*/ 1273175 w 1255"/>
              <a:gd name="T73" fmla="*/ 107950 h 182"/>
              <a:gd name="T74" fmla="*/ 1306513 w 1255"/>
              <a:gd name="T75" fmla="*/ 95250 h 182"/>
              <a:gd name="T76" fmla="*/ 1330325 w 1255"/>
              <a:gd name="T77" fmla="*/ 73025 h 182"/>
              <a:gd name="T78" fmla="*/ 1352550 w 1255"/>
              <a:gd name="T79" fmla="*/ 79375 h 182"/>
              <a:gd name="T80" fmla="*/ 1385888 w 1255"/>
              <a:gd name="T81" fmla="*/ 68263 h 182"/>
              <a:gd name="T82" fmla="*/ 1414463 w 1255"/>
              <a:gd name="T83" fmla="*/ 84138 h 182"/>
              <a:gd name="T84" fmla="*/ 1460500 w 1255"/>
              <a:gd name="T85" fmla="*/ 79375 h 182"/>
              <a:gd name="T86" fmla="*/ 1504950 w 1255"/>
              <a:gd name="T87" fmla="*/ 84138 h 182"/>
              <a:gd name="T88" fmla="*/ 1544638 w 1255"/>
              <a:gd name="T89" fmla="*/ 90488 h 182"/>
              <a:gd name="T90" fmla="*/ 1595438 w 1255"/>
              <a:gd name="T91" fmla="*/ 101600 h 182"/>
              <a:gd name="T92" fmla="*/ 1617663 w 1255"/>
              <a:gd name="T93" fmla="*/ 119063 h 182"/>
              <a:gd name="T94" fmla="*/ 1635125 w 1255"/>
              <a:gd name="T95" fmla="*/ 152400 h 182"/>
              <a:gd name="T96" fmla="*/ 1668463 w 1255"/>
              <a:gd name="T97" fmla="*/ 152400 h 182"/>
              <a:gd name="T98" fmla="*/ 1697038 w 1255"/>
              <a:gd name="T99" fmla="*/ 163513 h 182"/>
              <a:gd name="T100" fmla="*/ 1736725 w 1255"/>
              <a:gd name="T101" fmla="*/ 163513 h 182"/>
              <a:gd name="T102" fmla="*/ 1787525 w 1255"/>
              <a:gd name="T103" fmla="*/ 180975 h 182"/>
              <a:gd name="T104" fmla="*/ 1822450 w 1255"/>
              <a:gd name="T105" fmla="*/ 180975 h 182"/>
              <a:gd name="T106" fmla="*/ 1866900 w 1255"/>
              <a:gd name="T107" fmla="*/ 174625 h 182"/>
              <a:gd name="T108" fmla="*/ 1924050 w 1255"/>
              <a:gd name="T109" fmla="*/ 163513 h 182"/>
              <a:gd name="T110" fmla="*/ 1974850 w 1255"/>
              <a:gd name="T111" fmla="*/ 174625 h 182"/>
              <a:gd name="T112" fmla="*/ 1985963 w 1255"/>
              <a:gd name="T113" fmla="*/ 209550 h 182"/>
              <a:gd name="T114" fmla="*/ 1968500 w 1255"/>
              <a:gd name="T115" fmla="*/ 249238 h 182"/>
              <a:gd name="T116" fmla="*/ 1941513 w 1255"/>
              <a:gd name="T117" fmla="*/ 271463 h 182"/>
              <a:gd name="T118" fmla="*/ 1963738 w 1255"/>
              <a:gd name="T119" fmla="*/ 282575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4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8575 w 488"/>
              <a:gd name="T1" fmla="*/ 17463 h 449"/>
              <a:gd name="T2" fmla="*/ 33338 w 488"/>
              <a:gd name="T3" fmla="*/ 6350 h 449"/>
              <a:gd name="T4" fmla="*/ 68263 w 488"/>
              <a:gd name="T5" fmla="*/ 23813 h 449"/>
              <a:gd name="T6" fmla="*/ 101600 w 488"/>
              <a:gd name="T7" fmla="*/ 23813 h 449"/>
              <a:gd name="T8" fmla="*/ 134938 w 488"/>
              <a:gd name="T9" fmla="*/ 23813 h 449"/>
              <a:gd name="T10" fmla="*/ 152400 w 488"/>
              <a:gd name="T11" fmla="*/ 57150 h 449"/>
              <a:gd name="T12" fmla="*/ 163513 w 488"/>
              <a:gd name="T13" fmla="*/ 85725 h 449"/>
              <a:gd name="T14" fmla="*/ 180975 w 488"/>
              <a:gd name="T15" fmla="*/ 107950 h 449"/>
              <a:gd name="T16" fmla="*/ 242888 w 488"/>
              <a:gd name="T17" fmla="*/ 114300 h 449"/>
              <a:gd name="T18" fmla="*/ 249238 w 488"/>
              <a:gd name="T19" fmla="*/ 153988 h 449"/>
              <a:gd name="T20" fmla="*/ 249238 w 488"/>
              <a:gd name="T21" fmla="*/ 204788 h 449"/>
              <a:gd name="T22" fmla="*/ 220663 w 488"/>
              <a:gd name="T23" fmla="*/ 209550 h 449"/>
              <a:gd name="T24" fmla="*/ 220663 w 488"/>
              <a:gd name="T25" fmla="*/ 180975 h 449"/>
              <a:gd name="T26" fmla="*/ 174625 w 488"/>
              <a:gd name="T27" fmla="*/ 147638 h 449"/>
              <a:gd name="T28" fmla="*/ 147638 w 488"/>
              <a:gd name="T29" fmla="*/ 142875 h 449"/>
              <a:gd name="T30" fmla="*/ 101600 w 488"/>
              <a:gd name="T31" fmla="*/ 130175 h 449"/>
              <a:gd name="T32" fmla="*/ 101600 w 488"/>
              <a:gd name="T33" fmla="*/ 153988 h 449"/>
              <a:gd name="T34" fmla="*/ 119063 w 488"/>
              <a:gd name="T35" fmla="*/ 180975 h 449"/>
              <a:gd name="T36" fmla="*/ 147638 w 488"/>
              <a:gd name="T37" fmla="*/ 198438 h 449"/>
              <a:gd name="T38" fmla="*/ 174625 w 488"/>
              <a:gd name="T39" fmla="*/ 220663 h 449"/>
              <a:gd name="T40" fmla="*/ 220663 w 488"/>
              <a:gd name="T41" fmla="*/ 238125 h 449"/>
              <a:gd name="T42" fmla="*/ 254000 w 488"/>
              <a:gd name="T43" fmla="*/ 238125 h 449"/>
              <a:gd name="T44" fmla="*/ 282575 w 488"/>
              <a:gd name="T45" fmla="*/ 233363 h 449"/>
              <a:gd name="T46" fmla="*/ 322263 w 488"/>
              <a:gd name="T47" fmla="*/ 249238 h 449"/>
              <a:gd name="T48" fmla="*/ 350838 w 488"/>
              <a:gd name="T49" fmla="*/ 249238 h 449"/>
              <a:gd name="T50" fmla="*/ 379413 w 488"/>
              <a:gd name="T51" fmla="*/ 249238 h 449"/>
              <a:gd name="T52" fmla="*/ 419100 w 488"/>
              <a:gd name="T53" fmla="*/ 244475 h 449"/>
              <a:gd name="T54" fmla="*/ 452438 w 488"/>
              <a:gd name="T55" fmla="*/ 244475 h 449"/>
              <a:gd name="T56" fmla="*/ 485775 w 488"/>
              <a:gd name="T57" fmla="*/ 255588 h 449"/>
              <a:gd name="T58" fmla="*/ 520700 w 488"/>
              <a:gd name="T59" fmla="*/ 249238 h 449"/>
              <a:gd name="T60" fmla="*/ 547688 w 488"/>
              <a:gd name="T61" fmla="*/ 233363 h 449"/>
              <a:gd name="T62" fmla="*/ 576263 w 488"/>
              <a:gd name="T63" fmla="*/ 233363 h 449"/>
              <a:gd name="T64" fmla="*/ 600075 w 488"/>
              <a:gd name="T65" fmla="*/ 244475 h 449"/>
              <a:gd name="T66" fmla="*/ 644525 w 488"/>
              <a:gd name="T67" fmla="*/ 227013 h 449"/>
              <a:gd name="T68" fmla="*/ 690563 w 488"/>
              <a:gd name="T69" fmla="*/ 204788 h 449"/>
              <a:gd name="T70" fmla="*/ 735013 w 488"/>
              <a:gd name="T71" fmla="*/ 180975 h 449"/>
              <a:gd name="T72" fmla="*/ 774700 w 488"/>
              <a:gd name="T73" fmla="*/ 193675 h 449"/>
              <a:gd name="T74" fmla="*/ 752475 w 488"/>
              <a:gd name="T75" fmla="*/ 233363 h 449"/>
              <a:gd name="T76" fmla="*/ 752475 w 488"/>
              <a:gd name="T77" fmla="*/ 277813 h 449"/>
              <a:gd name="T78" fmla="*/ 728663 w 488"/>
              <a:gd name="T79" fmla="*/ 317500 h 449"/>
              <a:gd name="T80" fmla="*/ 717550 w 488"/>
              <a:gd name="T81" fmla="*/ 346075 h 449"/>
              <a:gd name="T82" fmla="*/ 677863 w 488"/>
              <a:gd name="T83" fmla="*/ 385763 h 449"/>
              <a:gd name="T84" fmla="*/ 633413 w 488"/>
              <a:gd name="T85" fmla="*/ 396875 h 449"/>
              <a:gd name="T86" fmla="*/ 582613 w 488"/>
              <a:gd name="T87" fmla="*/ 414338 h 449"/>
              <a:gd name="T88" fmla="*/ 547688 w 488"/>
              <a:gd name="T89" fmla="*/ 414338 h 449"/>
              <a:gd name="T90" fmla="*/ 509588 w 488"/>
              <a:gd name="T91" fmla="*/ 436563 h 449"/>
              <a:gd name="T92" fmla="*/ 457200 w 488"/>
              <a:gd name="T93" fmla="*/ 447675 h 449"/>
              <a:gd name="T94" fmla="*/ 419100 w 488"/>
              <a:gd name="T95" fmla="*/ 465138 h 449"/>
              <a:gd name="T96" fmla="*/ 457200 w 488"/>
              <a:gd name="T97" fmla="*/ 527050 h 449"/>
              <a:gd name="T98" fmla="*/ 441325 w 488"/>
              <a:gd name="T99" fmla="*/ 538163 h 449"/>
              <a:gd name="T100" fmla="*/ 406400 w 488"/>
              <a:gd name="T101" fmla="*/ 531813 h 449"/>
              <a:gd name="T102" fmla="*/ 366713 w 488"/>
              <a:gd name="T103" fmla="*/ 531813 h 449"/>
              <a:gd name="T104" fmla="*/ 328613 w 488"/>
              <a:gd name="T105" fmla="*/ 538163 h 449"/>
              <a:gd name="T106" fmla="*/ 288925 w 488"/>
              <a:gd name="T107" fmla="*/ 549275 h 449"/>
              <a:gd name="T108" fmla="*/ 254000 w 488"/>
              <a:gd name="T109" fmla="*/ 560388 h 449"/>
              <a:gd name="T110" fmla="*/ 238125 w 488"/>
              <a:gd name="T111" fmla="*/ 577850 h 449"/>
              <a:gd name="T112" fmla="*/ 203200 w 488"/>
              <a:gd name="T113" fmla="*/ 588963 h 449"/>
              <a:gd name="T114" fmla="*/ 254000 w 488"/>
              <a:gd name="T115" fmla="*/ 646113 h 449"/>
              <a:gd name="T116" fmla="*/ 238125 w 488"/>
              <a:gd name="T117" fmla="*/ 668338 h 449"/>
              <a:gd name="T118" fmla="*/ 209550 w 488"/>
              <a:gd name="T119" fmla="*/ 701675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5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33338 w 962"/>
              <a:gd name="T1" fmla="*/ 22225 h 591"/>
              <a:gd name="T2" fmla="*/ 73025 w 962"/>
              <a:gd name="T3" fmla="*/ 11113 h 591"/>
              <a:gd name="T4" fmla="*/ 112713 w 962"/>
              <a:gd name="T5" fmla="*/ 11113 h 591"/>
              <a:gd name="T6" fmla="*/ 158750 w 962"/>
              <a:gd name="T7" fmla="*/ 33338 h 591"/>
              <a:gd name="T8" fmla="*/ 203200 w 962"/>
              <a:gd name="T9" fmla="*/ 55563 h 591"/>
              <a:gd name="T10" fmla="*/ 293688 w 962"/>
              <a:gd name="T11" fmla="*/ 50800 h 591"/>
              <a:gd name="T12" fmla="*/ 373063 w 962"/>
              <a:gd name="T13" fmla="*/ 44450 h 591"/>
              <a:gd name="T14" fmla="*/ 366713 w 962"/>
              <a:gd name="T15" fmla="*/ 107950 h 591"/>
              <a:gd name="T16" fmla="*/ 390525 w 962"/>
              <a:gd name="T17" fmla="*/ 169863 h 591"/>
              <a:gd name="T18" fmla="*/ 401638 w 962"/>
              <a:gd name="T19" fmla="*/ 192088 h 591"/>
              <a:gd name="T20" fmla="*/ 430213 w 962"/>
              <a:gd name="T21" fmla="*/ 214313 h 591"/>
              <a:gd name="T22" fmla="*/ 457200 w 962"/>
              <a:gd name="T23" fmla="*/ 236538 h 591"/>
              <a:gd name="T24" fmla="*/ 474663 w 962"/>
              <a:gd name="T25" fmla="*/ 260350 h 591"/>
              <a:gd name="T26" fmla="*/ 457200 w 962"/>
              <a:gd name="T27" fmla="*/ 304800 h 591"/>
              <a:gd name="T28" fmla="*/ 423863 w 962"/>
              <a:gd name="T29" fmla="*/ 322263 h 591"/>
              <a:gd name="T30" fmla="*/ 423863 w 962"/>
              <a:gd name="T31" fmla="*/ 344488 h 591"/>
              <a:gd name="T32" fmla="*/ 481013 w 962"/>
              <a:gd name="T33" fmla="*/ 339725 h 591"/>
              <a:gd name="T34" fmla="*/ 525463 w 962"/>
              <a:gd name="T35" fmla="*/ 333375 h 591"/>
              <a:gd name="T36" fmla="*/ 560388 w 962"/>
              <a:gd name="T37" fmla="*/ 333375 h 591"/>
              <a:gd name="T38" fmla="*/ 604838 w 962"/>
              <a:gd name="T39" fmla="*/ 344488 h 591"/>
              <a:gd name="T40" fmla="*/ 644525 w 962"/>
              <a:gd name="T41" fmla="*/ 350838 h 591"/>
              <a:gd name="T42" fmla="*/ 690563 w 962"/>
              <a:gd name="T43" fmla="*/ 361950 h 591"/>
              <a:gd name="T44" fmla="*/ 735013 w 962"/>
              <a:gd name="T45" fmla="*/ 373063 h 591"/>
              <a:gd name="T46" fmla="*/ 781050 w 962"/>
              <a:gd name="T47" fmla="*/ 373063 h 591"/>
              <a:gd name="T48" fmla="*/ 819150 w 962"/>
              <a:gd name="T49" fmla="*/ 395288 h 591"/>
              <a:gd name="T50" fmla="*/ 865188 w 962"/>
              <a:gd name="T51" fmla="*/ 412750 h 591"/>
              <a:gd name="T52" fmla="*/ 898525 w 962"/>
              <a:gd name="T53" fmla="*/ 417513 h 591"/>
              <a:gd name="T54" fmla="*/ 876300 w 962"/>
              <a:gd name="T55" fmla="*/ 463550 h 591"/>
              <a:gd name="T56" fmla="*/ 825500 w 962"/>
              <a:gd name="T57" fmla="*/ 469900 h 591"/>
              <a:gd name="T58" fmla="*/ 781050 w 962"/>
              <a:gd name="T59" fmla="*/ 469900 h 591"/>
              <a:gd name="T60" fmla="*/ 763588 w 962"/>
              <a:gd name="T61" fmla="*/ 520700 h 591"/>
              <a:gd name="T62" fmla="*/ 785813 w 962"/>
              <a:gd name="T63" fmla="*/ 547688 h 591"/>
              <a:gd name="T64" fmla="*/ 831850 w 962"/>
              <a:gd name="T65" fmla="*/ 554038 h 591"/>
              <a:gd name="T66" fmla="*/ 871538 w 962"/>
              <a:gd name="T67" fmla="*/ 554038 h 591"/>
              <a:gd name="T68" fmla="*/ 909638 w 962"/>
              <a:gd name="T69" fmla="*/ 536575 h 591"/>
              <a:gd name="T70" fmla="*/ 949325 w 962"/>
              <a:gd name="T71" fmla="*/ 536575 h 591"/>
              <a:gd name="T72" fmla="*/ 973138 w 962"/>
              <a:gd name="T73" fmla="*/ 571500 h 591"/>
              <a:gd name="T74" fmla="*/ 938213 w 962"/>
              <a:gd name="T75" fmla="*/ 604838 h 591"/>
              <a:gd name="T76" fmla="*/ 955675 w 962"/>
              <a:gd name="T77" fmla="*/ 638175 h 591"/>
              <a:gd name="T78" fmla="*/ 938213 w 962"/>
              <a:gd name="T79" fmla="*/ 677863 h 591"/>
              <a:gd name="T80" fmla="*/ 966788 w 962"/>
              <a:gd name="T81" fmla="*/ 677863 h 591"/>
              <a:gd name="T82" fmla="*/ 1006475 w 962"/>
              <a:gd name="T83" fmla="*/ 701675 h 591"/>
              <a:gd name="T84" fmla="*/ 1057275 w 962"/>
              <a:gd name="T85" fmla="*/ 701675 h 591"/>
              <a:gd name="T86" fmla="*/ 1090613 w 962"/>
              <a:gd name="T87" fmla="*/ 701675 h 591"/>
              <a:gd name="T88" fmla="*/ 1143000 w 962"/>
              <a:gd name="T89" fmla="*/ 690563 h 591"/>
              <a:gd name="T90" fmla="*/ 1176338 w 962"/>
              <a:gd name="T91" fmla="*/ 712788 h 591"/>
              <a:gd name="T92" fmla="*/ 1220788 w 962"/>
              <a:gd name="T93" fmla="*/ 701675 h 591"/>
              <a:gd name="T94" fmla="*/ 1271588 w 962"/>
              <a:gd name="T95" fmla="*/ 695325 h 591"/>
              <a:gd name="T96" fmla="*/ 1323975 w 962"/>
              <a:gd name="T97" fmla="*/ 701675 h 591"/>
              <a:gd name="T98" fmla="*/ 1368425 w 962"/>
              <a:gd name="T99" fmla="*/ 701675 h 591"/>
              <a:gd name="T100" fmla="*/ 1419225 w 962"/>
              <a:gd name="T101" fmla="*/ 684213 h 591"/>
              <a:gd name="T102" fmla="*/ 1452563 w 962"/>
              <a:gd name="T103" fmla="*/ 673100 h 591"/>
              <a:gd name="T104" fmla="*/ 1447800 w 962"/>
              <a:gd name="T105" fmla="*/ 741363 h 591"/>
              <a:gd name="T106" fmla="*/ 1414463 w 962"/>
              <a:gd name="T107" fmla="*/ 757238 h 591"/>
              <a:gd name="T108" fmla="*/ 1414463 w 962"/>
              <a:gd name="T109" fmla="*/ 763588 h 591"/>
              <a:gd name="T110" fmla="*/ 1430338 w 962"/>
              <a:gd name="T111" fmla="*/ 803275 h 591"/>
              <a:gd name="T112" fmla="*/ 1447800 w 962"/>
              <a:gd name="T113" fmla="*/ 836613 h 591"/>
              <a:gd name="T114" fmla="*/ 1481138 w 962"/>
              <a:gd name="T115" fmla="*/ 847725 h 591"/>
              <a:gd name="T116" fmla="*/ 1527175 w 962"/>
              <a:gd name="T117" fmla="*/ 865188 h 591"/>
              <a:gd name="T118" fmla="*/ 1504950 w 962"/>
              <a:gd name="T119" fmla="*/ 922338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96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2225 w 641"/>
              <a:gd name="T1" fmla="*/ 406400 h 271"/>
              <a:gd name="T2" fmla="*/ 39688 w 641"/>
              <a:gd name="T3" fmla="*/ 366713 h 271"/>
              <a:gd name="T4" fmla="*/ 55563 w 641"/>
              <a:gd name="T5" fmla="*/ 344488 h 271"/>
              <a:gd name="T6" fmla="*/ 50800 w 641"/>
              <a:gd name="T7" fmla="*/ 322263 h 271"/>
              <a:gd name="T8" fmla="*/ 66675 w 641"/>
              <a:gd name="T9" fmla="*/ 300038 h 271"/>
              <a:gd name="T10" fmla="*/ 90488 w 641"/>
              <a:gd name="T11" fmla="*/ 288925 h 271"/>
              <a:gd name="T12" fmla="*/ 90488 w 641"/>
              <a:gd name="T13" fmla="*/ 271463 h 271"/>
              <a:gd name="T14" fmla="*/ 55563 w 641"/>
              <a:gd name="T15" fmla="*/ 260350 h 271"/>
              <a:gd name="T16" fmla="*/ 61913 w 641"/>
              <a:gd name="T17" fmla="*/ 220663 h 271"/>
              <a:gd name="T18" fmla="*/ 95250 w 641"/>
              <a:gd name="T19" fmla="*/ 185738 h 271"/>
              <a:gd name="T20" fmla="*/ 117475 w 641"/>
              <a:gd name="T21" fmla="*/ 180975 h 271"/>
              <a:gd name="T22" fmla="*/ 146050 w 641"/>
              <a:gd name="T23" fmla="*/ 180975 h 271"/>
              <a:gd name="T24" fmla="*/ 180975 w 641"/>
              <a:gd name="T25" fmla="*/ 180975 h 271"/>
              <a:gd name="T26" fmla="*/ 203200 w 641"/>
              <a:gd name="T27" fmla="*/ 180975 h 271"/>
              <a:gd name="T28" fmla="*/ 231775 w 641"/>
              <a:gd name="T29" fmla="*/ 174625 h 271"/>
              <a:gd name="T30" fmla="*/ 254000 w 641"/>
              <a:gd name="T31" fmla="*/ 174625 h 271"/>
              <a:gd name="T32" fmla="*/ 282575 w 641"/>
              <a:gd name="T33" fmla="*/ 169863 h 271"/>
              <a:gd name="T34" fmla="*/ 311150 w 641"/>
              <a:gd name="T35" fmla="*/ 163513 h 271"/>
              <a:gd name="T36" fmla="*/ 333375 w 641"/>
              <a:gd name="T37" fmla="*/ 169863 h 271"/>
              <a:gd name="T38" fmla="*/ 355600 w 641"/>
              <a:gd name="T39" fmla="*/ 158750 h 271"/>
              <a:gd name="T40" fmla="*/ 377825 w 641"/>
              <a:gd name="T41" fmla="*/ 146050 h 271"/>
              <a:gd name="T42" fmla="*/ 388938 w 641"/>
              <a:gd name="T43" fmla="*/ 123825 h 271"/>
              <a:gd name="T44" fmla="*/ 412750 w 641"/>
              <a:gd name="T45" fmla="*/ 123825 h 271"/>
              <a:gd name="T46" fmla="*/ 434975 w 641"/>
              <a:gd name="T47" fmla="*/ 112713 h 271"/>
              <a:gd name="T48" fmla="*/ 452438 w 641"/>
              <a:gd name="T49" fmla="*/ 119063 h 271"/>
              <a:gd name="T50" fmla="*/ 485775 w 641"/>
              <a:gd name="T51" fmla="*/ 112713 h 271"/>
              <a:gd name="T52" fmla="*/ 496888 w 641"/>
              <a:gd name="T53" fmla="*/ 101600 h 271"/>
              <a:gd name="T54" fmla="*/ 485775 w 641"/>
              <a:gd name="T55" fmla="*/ 90488 h 271"/>
              <a:gd name="T56" fmla="*/ 474663 w 641"/>
              <a:gd name="T57" fmla="*/ 68263 h 271"/>
              <a:gd name="T58" fmla="*/ 457200 w 641"/>
              <a:gd name="T59" fmla="*/ 50800 h 271"/>
              <a:gd name="T60" fmla="*/ 439738 w 641"/>
              <a:gd name="T61" fmla="*/ 28575 h 271"/>
              <a:gd name="T62" fmla="*/ 463550 w 641"/>
              <a:gd name="T63" fmla="*/ 15875 h 271"/>
              <a:gd name="T64" fmla="*/ 485775 w 641"/>
              <a:gd name="T65" fmla="*/ 22225 h 271"/>
              <a:gd name="T66" fmla="*/ 508000 w 641"/>
              <a:gd name="T67" fmla="*/ 15875 h 271"/>
              <a:gd name="T68" fmla="*/ 536575 w 641"/>
              <a:gd name="T69" fmla="*/ 11113 h 271"/>
              <a:gd name="T70" fmla="*/ 558800 w 641"/>
              <a:gd name="T71" fmla="*/ 15875 h 271"/>
              <a:gd name="T72" fmla="*/ 587375 w 641"/>
              <a:gd name="T73" fmla="*/ 15875 h 271"/>
              <a:gd name="T74" fmla="*/ 609600 w 641"/>
              <a:gd name="T75" fmla="*/ 4763 h 271"/>
              <a:gd name="T76" fmla="*/ 627063 w 641"/>
              <a:gd name="T77" fmla="*/ 15875 h 271"/>
              <a:gd name="T78" fmla="*/ 644525 w 641"/>
              <a:gd name="T79" fmla="*/ 22225 h 271"/>
              <a:gd name="T80" fmla="*/ 666750 w 641"/>
              <a:gd name="T81" fmla="*/ 15875 h 271"/>
              <a:gd name="T82" fmla="*/ 688975 w 641"/>
              <a:gd name="T83" fmla="*/ 11113 h 271"/>
              <a:gd name="T84" fmla="*/ 700088 w 641"/>
              <a:gd name="T85" fmla="*/ 4763 h 271"/>
              <a:gd name="T86" fmla="*/ 717550 w 641"/>
              <a:gd name="T87" fmla="*/ 15875 h 271"/>
              <a:gd name="T88" fmla="*/ 739775 w 641"/>
              <a:gd name="T89" fmla="*/ 15875 h 271"/>
              <a:gd name="T90" fmla="*/ 763588 w 641"/>
              <a:gd name="T91" fmla="*/ 11113 h 271"/>
              <a:gd name="T92" fmla="*/ 790575 w 641"/>
              <a:gd name="T93" fmla="*/ 11113 h 271"/>
              <a:gd name="T94" fmla="*/ 814388 w 641"/>
              <a:gd name="T95" fmla="*/ 22225 h 271"/>
              <a:gd name="T96" fmla="*/ 830263 w 641"/>
              <a:gd name="T97" fmla="*/ 22225 h 271"/>
              <a:gd name="T98" fmla="*/ 847725 w 641"/>
              <a:gd name="T99" fmla="*/ 15875 h 271"/>
              <a:gd name="T100" fmla="*/ 865188 w 641"/>
              <a:gd name="T101" fmla="*/ 11113 h 271"/>
              <a:gd name="T102" fmla="*/ 887413 w 641"/>
              <a:gd name="T103" fmla="*/ 4763 h 271"/>
              <a:gd name="T104" fmla="*/ 904875 w 641"/>
              <a:gd name="T105" fmla="*/ 0 h 271"/>
              <a:gd name="T106" fmla="*/ 927100 w 641"/>
              <a:gd name="T107" fmla="*/ 15875 h 271"/>
              <a:gd name="T108" fmla="*/ 944563 w 641"/>
              <a:gd name="T109" fmla="*/ 11113 h 271"/>
              <a:gd name="T110" fmla="*/ 966788 w 641"/>
              <a:gd name="T111" fmla="*/ 11113 h 271"/>
              <a:gd name="T112" fmla="*/ 989013 w 641"/>
              <a:gd name="T113" fmla="*/ 11113 h 271"/>
              <a:gd name="T114" fmla="*/ 1011238 w 641"/>
              <a:gd name="T115" fmla="*/ 0 h 271"/>
              <a:gd name="T116" fmla="*/ 1017588 w 641"/>
              <a:gd name="T117" fmla="*/ 11113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41450" y="2579688"/>
            <a:ext cx="2222500" cy="627062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648 w 2091"/>
              <a:gd name="T1" fmla="*/ 28 h 709"/>
              <a:gd name="T2" fmla="*/ 759 w 2091"/>
              <a:gd name="T3" fmla="*/ 60 h 709"/>
              <a:gd name="T4" fmla="*/ 916 w 2091"/>
              <a:gd name="T5" fmla="*/ 131 h 709"/>
              <a:gd name="T6" fmla="*/ 1044 w 2091"/>
              <a:gd name="T7" fmla="*/ 185 h 709"/>
              <a:gd name="T8" fmla="*/ 1251 w 2091"/>
              <a:gd name="T9" fmla="*/ 213 h 709"/>
              <a:gd name="T10" fmla="*/ 1518 w 2091"/>
              <a:gd name="T11" fmla="*/ 171 h 709"/>
              <a:gd name="T12" fmla="*/ 1785 w 2091"/>
              <a:gd name="T13" fmla="*/ 174 h 709"/>
              <a:gd name="T14" fmla="*/ 1938 w 2091"/>
              <a:gd name="T15" fmla="*/ 146 h 709"/>
              <a:gd name="T16" fmla="*/ 2084 w 2091"/>
              <a:gd name="T17" fmla="*/ 163 h 709"/>
              <a:gd name="T18" fmla="*/ 2041 w 2091"/>
              <a:gd name="T19" fmla="*/ 203 h 709"/>
              <a:gd name="T20" fmla="*/ 1988 w 2091"/>
              <a:gd name="T21" fmla="*/ 224 h 709"/>
              <a:gd name="T22" fmla="*/ 1920 w 2091"/>
              <a:gd name="T23" fmla="*/ 235 h 709"/>
              <a:gd name="T24" fmla="*/ 1856 w 2091"/>
              <a:gd name="T25" fmla="*/ 242 h 709"/>
              <a:gd name="T26" fmla="*/ 1792 w 2091"/>
              <a:gd name="T27" fmla="*/ 242 h 709"/>
              <a:gd name="T28" fmla="*/ 1732 w 2091"/>
              <a:gd name="T29" fmla="*/ 242 h 709"/>
              <a:gd name="T30" fmla="*/ 1671 w 2091"/>
              <a:gd name="T31" fmla="*/ 260 h 709"/>
              <a:gd name="T32" fmla="*/ 1618 w 2091"/>
              <a:gd name="T33" fmla="*/ 285 h 709"/>
              <a:gd name="T34" fmla="*/ 1568 w 2091"/>
              <a:gd name="T35" fmla="*/ 327 h 709"/>
              <a:gd name="T36" fmla="*/ 1493 w 2091"/>
              <a:gd name="T37" fmla="*/ 331 h 709"/>
              <a:gd name="T38" fmla="*/ 1414 w 2091"/>
              <a:gd name="T39" fmla="*/ 342 h 709"/>
              <a:gd name="T40" fmla="*/ 1386 w 2091"/>
              <a:gd name="T41" fmla="*/ 363 h 709"/>
              <a:gd name="T42" fmla="*/ 1325 w 2091"/>
              <a:gd name="T43" fmla="*/ 392 h 709"/>
              <a:gd name="T44" fmla="*/ 1258 w 2091"/>
              <a:gd name="T45" fmla="*/ 420 h 709"/>
              <a:gd name="T46" fmla="*/ 1208 w 2091"/>
              <a:gd name="T47" fmla="*/ 413 h 709"/>
              <a:gd name="T48" fmla="*/ 1151 w 2091"/>
              <a:gd name="T49" fmla="*/ 413 h 709"/>
              <a:gd name="T50" fmla="*/ 1094 w 2091"/>
              <a:gd name="T51" fmla="*/ 413 h 709"/>
              <a:gd name="T52" fmla="*/ 1033 w 2091"/>
              <a:gd name="T53" fmla="*/ 409 h 709"/>
              <a:gd name="T54" fmla="*/ 980 w 2091"/>
              <a:gd name="T55" fmla="*/ 409 h 709"/>
              <a:gd name="T56" fmla="*/ 909 w 2091"/>
              <a:gd name="T57" fmla="*/ 416 h 709"/>
              <a:gd name="T58" fmla="*/ 901 w 2091"/>
              <a:gd name="T59" fmla="*/ 452 h 709"/>
              <a:gd name="T60" fmla="*/ 873 w 2091"/>
              <a:gd name="T61" fmla="*/ 477 h 709"/>
              <a:gd name="T62" fmla="*/ 819 w 2091"/>
              <a:gd name="T63" fmla="*/ 513 h 709"/>
              <a:gd name="T64" fmla="*/ 745 w 2091"/>
              <a:gd name="T65" fmla="*/ 516 h 709"/>
              <a:gd name="T66" fmla="*/ 666 w 2091"/>
              <a:gd name="T67" fmla="*/ 520 h 709"/>
              <a:gd name="T68" fmla="*/ 656 w 2091"/>
              <a:gd name="T69" fmla="*/ 588 h 709"/>
              <a:gd name="T70" fmla="*/ 613 w 2091"/>
              <a:gd name="T71" fmla="*/ 648 h 709"/>
              <a:gd name="T72" fmla="*/ 545 w 2091"/>
              <a:gd name="T73" fmla="*/ 705 h 709"/>
              <a:gd name="T74" fmla="*/ 492 w 2091"/>
              <a:gd name="T75" fmla="*/ 659 h 709"/>
              <a:gd name="T76" fmla="*/ 406 w 2091"/>
              <a:gd name="T77" fmla="*/ 655 h 709"/>
              <a:gd name="T78" fmla="*/ 360 w 2091"/>
              <a:gd name="T79" fmla="*/ 627 h 709"/>
              <a:gd name="T80" fmla="*/ 278 w 2091"/>
              <a:gd name="T81" fmla="*/ 634 h 709"/>
              <a:gd name="T82" fmla="*/ 214 w 2091"/>
              <a:gd name="T83" fmla="*/ 623 h 709"/>
              <a:gd name="T84" fmla="*/ 160 w 2091"/>
              <a:gd name="T85" fmla="*/ 616 h 709"/>
              <a:gd name="T86" fmla="*/ 125 w 2091"/>
              <a:gd name="T87" fmla="*/ 584 h 709"/>
              <a:gd name="T88" fmla="*/ 61 w 2091"/>
              <a:gd name="T89" fmla="*/ 570 h 709"/>
              <a:gd name="T90" fmla="*/ 36 w 2091"/>
              <a:gd name="T91" fmla="*/ 548 h 709"/>
              <a:gd name="T92" fmla="*/ 4 w 2091"/>
              <a:gd name="T93" fmla="*/ 502 h 709"/>
              <a:gd name="T94" fmla="*/ 68 w 2091"/>
              <a:gd name="T95" fmla="*/ 488 h 709"/>
              <a:gd name="T96" fmla="*/ 143 w 2091"/>
              <a:gd name="T97" fmla="*/ 488 h 709"/>
              <a:gd name="T98" fmla="*/ 228 w 2091"/>
              <a:gd name="T99" fmla="*/ 481 h 709"/>
              <a:gd name="T100" fmla="*/ 281 w 2091"/>
              <a:gd name="T101" fmla="*/ 452 h 709"/>
              <a:gd name="T102" fmla="*/ 296 w 2091"/>
              <a:gd name="T103" fmla="*/ 402 h 709"/>
              <a:gd name="T104" fmla="*/ 253 w 2091"/>
              <a:gd name="T105" fmla="*/ 399 h 709"/>
              <a:gd name="T106" fmla="*/ 189 w 2091"/>
              <a:gd name="T107" fmla="*/ 349 h 709"/>
              <a:gd name="T108" fmla="*/ 228 w 2091"/>
              <a:gd name="T109" fmla="*/ 242 h 709"/>
              <a:gd name="T110" fmla="*/ 285 w 2091"/>
              <a:gd name="T111" fmla="*/ 106 h 709"/>
              <a:gd name="T112" fmla="*/ 584 w 2091"/>
              <a:gd name="T113" fmla="*/ 25 h 709"/>
              <a:gd name="T114" fmla="*/ 770 w 2091"/>
              <a:gd name="T115" fmla="*/ 156 h 709"/>
              <a:gd name="T116" fmla="*/ 745 w 2091"/>
              <a:gd name="T117" fmla="*/ 203 h 709"/>
              <a:gd name="T118" fmla="*/ 777 w 2091"/>
              <a:gd name="T119" fmla="*/ 228 h 709"/>
              <a:gd name="T120" fmla="*/ 823 w 2091"/>
              <a:gd name="T121" fmla="*/ 188 h 709"/>
              <a:gd name="T122" fmla="*/ 784 w 2091"/>
              <a:gd name="T123" fmla="*/ 153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595" y="3"/>
                </a:lnTo>
                <a:lnTo>
                  <a:pt x="602" y="3"/>
                </a:lnTo>
                <a:lnTo>
                  <a:pt x="602" y="3"/>
                </a:lnTo>
                <a:lnTo>
                  <a:pt x="602" y="3"/>
                </a:lnTo>
                <a:lnTo>
                  <a:pt x="599" y="3"/>
                </a:lnTo>
                <a:lnTo>
                  <a:pt x="599" y="3"/>
                </a:lnTo>
                <a:lnTo>
                  <a:pt x="599" y="7"/>
                </a:lnTo>
                <a:lnTo>
                  <a:pt x="599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9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4" y="10"/>
                </a:lnTo>
                <a:lnTo>
                  <a:pt x="627" y="14"/>
                </a:lnTo>
                <a:lnTo>
                  <a:pt x="627" y="14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3" y="32"/>
                </a:lnTo>
                <a:lnTo>
                  <a:pt x="663" y="32"/>
                </a:lnTo>
                <a:lnTo>
                  <a:pt x="666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3" y="57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59" y="64"/>
                </a:lnTo>
                <a:lnTo>
                  <a:pt x="759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0" y="71"/>
                </a:lnTo>
                <a:lnTo>
                  <a:pt x="777" y="78"/>
                </a:lnTo>
                <a:lnTo>
                  <a:pt x="777" y="78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2" y="156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80" y="163"/>
                </a:lnTo>
                <a:lnTo>
                  <a:pt x="990" y="167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06" y="142"/>
                </a:lnTo>
                <a:lnTo>
                  <a:pt x="1913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5" y="153"/>
                </a:lnTo>
                <a:lnTo>
                  <a:pt x="1999" y="156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91" y="174"/>
                </a:lnTo>
                <a:lnTo>
                  <a:pt x="2088" y="174"/>
                </a:lnTo>
                <a:lnTo>
                  <a:pt x="2088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4" y="178"/>
                </a:lnTo>
                <a:lnTo>
                  <a:pt x="2081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4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88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06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3"/>
                </a:lnTo>
                <a:lnTo>
                  <a:pt x="2041" y="217"/>
                </a:lnTo>
                <a:lnTo>
                  <a:pt x="2041" y="217"/>
                </a:lnTo>
                <a:lnTo>
                  <a:pt x="2041" y="217"/>
                </a:lnTo>
                <a:lnTo>
                  <a:pt x="2038" y="220"/>
                </a:lnTo>
                <a:lnTo>
                  <a:pt x="2038" y="220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4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6" y="224"/>
                </a:lnTo>
                <a:lnTo>
                  <a:pt x="2002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92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7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6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5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7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1"/>
                </a:lnTo>
                <a:lnTo>
                  <a:pt x="1920" y="235"/>
                </a:lnTo>
                <a:lnTo>
                  <a:pt x="1920" y="235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7" y="231"/>
                </a:lnTo>
                <a:lnTo>
                  <a:pt x="1913" y="231"/>
                </a:lnTo>
                <a:lnTo>
                  <a:pt x="1913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6" y="231"/>
                </a:lnTo>
                <a:lnTo>
                  <a:pt x="1903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5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9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31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4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9" y="245"/>
                </a:lnTo>
                <a:lnTo>
                  <a:pt x="1796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92" y="242"/>
                </a:lnTo>
                <a:lnTo>
                  <a:pt x="1789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5" y="245"/>
                </a:lnTo>
                <a:lnTo>
                  <a:pt x="1785" y="245"/>
                </a:lnTo>
                <a:lnTo>
                  <a:pt x="1781" y="249"/>
                </a:lnTo>
                <a:lnTo>
                  <a:pt x="1781" y="249"/>
                </a:lnTo>
                <a:lnTo>
                  <a:pt x="1778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7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53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21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703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9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82" y="260"/>
                </a:lnTo>
                <a:lnTo>
                  <a:pt x="1678" y="260"/>
                </a:lnTo>
                <a:lnTo>
                  <a:pt x="1678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7" y="267"/>
                </a:lnTo>
                <a:lnTo>
                  <a:pt x="1657" y="267"/>
                </a:lnTo>
                <a:lnTo>
                  <a:pt x="1653" y="270"/>
                </a:lnTo>
                <a:lnTo>
                  <a:pt x="1653" y="270"/>
                </a:lnTo>
                <a:lnTo>
                  <a:pt x="1653" y="270"/>
                </a:lnTo>
                <a:lnTo>
                  <a:pt x="1650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9" y="278"/>
                </a:lnTo>
                <a:lnTo>
                  <a:pt x="1639" y="278"/>
                </a:lnTo>
                <a:lnTo>
                  <a:pt x="1635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5" y="285"/>
                </a:lnTo>
                <a:lnTo>
                  <a:pt x="1621" y="285"/>
                </a:lnTo>
                <a:lnTo>
                  <a:pt x="1621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7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3" y="295"/>
                </a:lnTo>
                <a:lnTo>
                  <a:pt x="1600" y="299"/>
                </a:lnTo>
                <a:lnTo>
                  <a:pt x="1600" y="299"/>
                </a:lnTo>
                <a:lnTo>
                  <a:pt x="1600" y="299"/>
                </a:lnTo>
                <a:lnTo>
                  <a:pt x="1600" y="299"/>
                </a:lnTo>
                <a:lnTo>
                  <a:pt x="1600" y="302"/>
                </a:lnTo>
                <a:lnTo>
                  <a:pt x="1600" y="302"/>
                </a:lnTo>
                <a:lnTo>
                  <a:pt x="1596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3"/>
                </a:lnTo>
                <a:lnTo>
                  <a:pt x="1575" y="317"/>
                </a:lnTo>
                <a:lnTo>
                  <a:pt x="1575" y="317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71" y="324"/>
                </a:lnTo>
                <a:lnTo>
                  <a:pt x="1571" y="324"/>
                </a:lnTo>
                <a:lnTo>
                  <a:pt x="1568" y="327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93" y="331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9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5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4" y="338"/>
                </a:lnTo>
                <a:lnTo>
                  <a:pt x="1400" y="338"/>
                </a:lnTo>
                <a:lnTo>
                  <a:pt x="1400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93" y="331"/>
                </a:lnTo>
                <a:lnTo>
                  <a:pt x="1389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6" y="363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77"/>
                </a:lnTo>
                <a:lnTo>
                  <a:pt x="1332" y="381"/>
                </a:lnTo>
                <a:lnTo>
                  <a:pt x="1332" y="381"/>
                </a:lnTo>
                <a:lnTo>
                  <a:pt x="1332" y="381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16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8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4" y="416"/>
                </a:lnTo>
                <a:lnTo>
                  <a:pt x="1251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13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9"/>
                </a:lnTo>
                <a:lnTo>
                  <a:pt x="1240" y="409"/>
                </a:lnTo>
                <a:lnTo>
                  <a:pt x="1240" y="406"/>
                </a:lnTo>
                <a:lnTo>
                  <a:pt x="1240" y="406"/>
                </a:lnTo>
                <a:lnTo>
                  <a:pt x="1240" y="406"/>
                </a:lnTo>
                <a:lnTo>
                  <a:pt x="1236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6" y="413"/>
                </a:lnTo>
                <a:lnTo>
                  <a:pt x="1222" y="413"/>
                </a:lnTo>
                <a:lnTo>
                  <a:pt x="1222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8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8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7" y="413"/>
                </a:lnTo>
                <a:lnTo>
                  <a:pt x="1194" y="413"/>
                </a:lnTo>
                <a:lnTo>
                  <a:pt x="1194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6" y="416"/>
                </a:lnTo>
                <a:lnTo>
                  <a:pt x="1183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6" y="413"/>
                </a:lnTo>
                <a:lnTo>
                  <a:pt x="1176" y="413"/>
                </a:lnTo>
                <a:lnTo>
                  <a:pt x="1172" y="409"/>
                </a:lnTo>
                <a:lnTo>
                  <a:pt x="1172" y="409"/>
                </a:lnTo>
                <a:lnTo>
                  <a:pt x="1172" y="409"/>
                </a:lnTo>
                <a:lnTo>
                  <a:pt x="1169" y="406"/>
                </a:lnTo>
                <a:lnTo>
                  <a:pt x="1169" y="406"/>
                </a:lnTo>
                <a:lnTo>
                  <a:pt x="1169" y="406"/>
                </a:lnTo>
                <a:lnTo>
                  <a:pt x="1165" y="406"/>
                </a:lnTo>
                <a:lnTo>
                  <a:pt x="1165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8" y="413"/>
                </a:lnTo>
                <a:lnTo>
                  <a:pt x="1154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4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22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8" y="424"/>
                </a:lnTo>
                <a:lnTo>
                  <a:pt x="1104" y="420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7" y="416"/>
                </a:lnTo>
                <a:lnTo>
                  <a:pt x="1083" y="413"/>
                </a:lnTo>
                <a:lnTo>
                  <a:pt x="1083" y="413"/>
                </a:lnTo>
                <a:lnTo>
                  <a:pt x="1080" y="413"/>
                </a:lnTo>
                <a:lnTo>
                  <a:pt x="1080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9" y="416"/>
                </a:lnTo>
                <a:lnTo>
                  <a:pt x="1065" y="416"/>
                </a:lnTo>
                <a:lnTo>
                  <a:pt x="1065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40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30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23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5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5" y="420"/>
                </a:lnTo>
                <a:lnTo>
                  <a:pt x="1001" y="420"/>
                </a:lnTo>
                <a:lnTo>
                  <a:pt x="1001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13"/>
                </a:lnTo>
                <a:lnTo>
                  <a:pt x="990" y="413"/>
                </a:lnTo>
                <a:lnTo>
                  <a:pt x="990" y="409"/>
                </a:lnTo>
                <a:lnTo>
                  <a:pt x="990" y="409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80" y="413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9" y="416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51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7" y="413"/>
                </a:lnTo>
                <a:lnTo>
                  <a:pt x="937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30" y="416"/>
                </a:lnTo>
                <a:lnTo>
                  <a:pt x="926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6" y="413"/>
                </a:lnTo>
                <a:lnTo>
                  <a:pt x="912" y="416"/>
                </a:lnTo>
                <a:lnTo>
                  <a:pt x="912" y="416"/>
                </a:lnTo>
                <a:lnTo>
                  <a:pt x="909" y="416"/>
                </a:lnTo>
                <a:lnTo>
                  <a:pt x="909" y="416"/>
                </a:lnTo>
                <a:lnTo>
                  <a:pt x="905" y="420"/>
                </a:lnTo>
                <a:lnTo>
                  <a:pt x="905" y="420"/>
                </a:lnTo>
                <a:lnTo>
                  <a:pt x="905" y="420"/>
                </a:lnTo>
                <a:lnTo>
                  <a:pt x="901" y="416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76" y="427"/>
                </a:lnTo>
                <a:lnTo>
                  <a:pt x="880" y="427"/>
                </a:lnTo>
                <a:lnTo>
                  <a:pt x="880" y="427"/>
                </a:lnTo>
                <a:lnTo>
                  <a:pt x="884" y="431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898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59"/>
                </a:lnTo>
                <a:lnTo>
                  <a:pt x="905" y="459"/>
                </a:lnTo>
                <a:lnTo>
                  <a:pt x="905" y="463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09" y="466"/>
                </a:lnTo>
                <a:lnTo>
                  <a:pt x="912" y="466"/>
                </a:lnTo>
                <a:lnTo>
                  <a:pt x="912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0"/>
                </a:lnTo>
                <a:lnTo>
                  <a:pt x="916" y="474"/>
                </a:lnTo>
                <a:lnTo>
                  <a:pt x="916" y="474"/>
                </a:lnTo>
                <a:lnTo>
                  <a:pt x="912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7" y="477"/>
                </a:lnTo>
                <a:lnTo>
                  <a:pt x="884" y="481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6" y="477"/>
                </a:lnTo>
                <a:lnTo>
                  <a:pt x="873" y="477"/>
                </a:lnTo>
                <a:lnTo>
                  <a:pt x="873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9" y="481"/>
                </a:lnTo>
                <a:lnTo>
                  <a:pt x="869" y="481"/>
                </a:lnTo>
                <a:lnTo>
                  <a:pt x="866" y="481"/>
                </a:lnTo>
                <a:lnTo>
                  <a:pt x="866" y="481"/>
                </a:lnTo>
                <a:lnTo>
                  <a:pt x="862" y="484"/>
                </a:lnTo>
                <a:lnTo>
                  <a:pt x="862" y="484"/>
                </a:lnTo>
                <a:lnTo>
                  <a:pt x="859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5" y="481"/>
                </a:lnTo>
                <a:lnTo>
                  <a:pt x="852" y="484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1"/>
                </a:lnTo>
                <a:lnTo>
                  <a:pt x="841" y="491"/>
                </a:lnTo>
                <a:lnTo>
                  <a:pt x="841" y="495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6"/>
                </a:lnTo>
                <a:lnTo>
                  <a:pt x="823" y="509"/>
                </a:lnTo>
                <a:lnTo>
                  <a:pt x="823" y="509"/>
                </a:lnTo>
                <a:lnTo>
                  <a:pt x="819" y="513"/>
                </a:lnTo>
                <a:lnTo>
                  <a:pt x="819" y="513"/>
                </a:lnTo>
                <a:lnTo>
                  <a:pt x="816" y="513"/>
                </a:lnTo>
                <a:lnTo>
                  <a:pt x="816" y="513"/>
                </a:lnTo>
                <a:lnTo>
                  <a:pt x="812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9" y="509"/>
                </a:lnTo>
                <a:lnTo>
                  <a:pt x="805" y="509"/>
                </a:lnTo>
                <a:lnTo>
                  <a:pt x="805" y="509"/>
                </a:lnTo>
                <a:lnTo>
                  <a:pt x="802" y="509"/>
                </a:lnTo>
                <a:lnTo>
                  <a:pt x="802" y="509"/>
                </a:lnTo>
                <a:lnTo>
                  <a:pt x="798" y="509"/>
                </a:lnTo>
                <a:lnTo>
                  <a:pt x="798" y="509"/>
                </a:lnTo>
                <a:lnTo>
                  <a:pt x="795" y="509"/>
                </a:lnTo>
                <a:lnTo>
                  <a:pt x="795" y="509"/>
                </a:lnTo>
                <a:lnTo>
                  <a:pt x="791" y="509"/>
                </a:lnTo>
                <a:lnTo>
                  <a:pt x="791" y="509"/>
                </a:lnTo>
                <a:lnTo>
                  <a:pt x="791" y="509"/>
                </a:lnTo>
                <a:lnTo>
                  <a:pt x="787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7" y="513"/>
                </a:lnTo>
                <a:lnTo>
                  <a:pt x="773" y="513"/>
                </a:lnTo>
                <a:lnTo>
                  <a:pt x="773" y="513"/>
                </a:lnTo>
                <a:lnTo>
                  <a:pt x="770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6"/>
                </a:lnTo>
                <a:lnTo>
                  <a:pt x="759" y="513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8" y="516"/>
                </a:lnTo>
                <a:lnTo>
                  <a:pt x="745" y="516"/>
                </a:lnTo>
                <a:lnTo>
                  <a:pt x="745" y="516"/>
                </a:lnTo>
                <a:lnTo>
                  <a:pt x="741" y="516"/>
                </a:lnTo>
                <a:lnTo>
                  <a:pt x="741" y="516"/>
                </a:lnTo>
                <a:lnTo>
                  <a:pt x="738" y="516"/>
                </a:lnTo>
                <a:lnTo>
                  <a:pt x="738" y="516"/>
                </a:lnTo>
                <a:lnTo>
                  <a:pt x="734" y="520"/>
                </a:lnTo>
                <a:lnTo>
                  <a:pt x="734" y="520"/>
                </a:lnTo>
                <a:lnTo>
                  <a:pt x="730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5" y="520"/>
                </a:lnTo>
                <a:lnTo>
                  <a:pt x="702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8" y="523"/>
                </a:lnTo>
                <a:lnTo>
                  <a:pt x="684" y="523"/>
                </a:lnTo>
                <a:lnTo>
                  <a:pt x="684" y="523"/>
                </a:lnTo>
                <a:lnTo>
                  <a:pt x="681" y="523"/>
                </a:lnTo>
                <a:lnTo>
                  <a:pt x="681" y="523"/>
                </a:lnTo>
                <a:lnTo>
                  <a:pt x="677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8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31" y="566"/>
                </a:lnTo>
                <a:lnTo>
                  <a:pt x="627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6" y="588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5"/>
                </a:lnTo>
                <a:lnTo>
                  <a:pt x="641" y="598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1" y="616"/>
                </a:lnTo>
                <a:lnTo>
                  <a:pt x="631" y="616"/>
                </a:lnTo>
                <a:lnTo>
                  <a:pt x="634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0"/>
                </a:lnTo>
                <a:lnTo>
                  <a:pt x="634" y="623"/>
                </a:lnTo>
                <a:lnTo>
                  <a:pt x="634" y="623"/>
                </a:lnTo>
                <a:lnTo>
                  <a:pt x="634" y="627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31" y="634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52" y="680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7"/>
                </a:lnTo>
                <a:lnTo>
                  <a:pt x="531" y="684"/>
                </a:lnTo>
                <a:lnTo>
                  <a:pt x="531" y="684"/>
                </a:lnTo>
                <a:lnTo>
                  <a:pt x="534" y="680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6" y="680"/>
                </a:lnTo>
                <a:lnTo>
                  <a:pt x="502" y="677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60" y="648"/>
                </a:lnTo>
                <a:lnTo>
                  <a:pt x="460" y="648"/>
                </a:lnTo>
                <a:lnTo>
                  <a:pt x="456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48"/>
                </a:lnTo>
                <a:lnTo>
                  <a:pt x="438" y="652"/>
                </a:lnTo>
                <a:lnTo>
                  <a:pt x="438" y="652"/>
                </a:lnTo>
                <a:lnTo>
                  <a:pt x="435" y="655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4" y="655"/>
                </a:lnTo>
                <a:lnTo>
                  <a:pt x="420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92" y="652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8" y="655"/>
                </a:lnTo>
                <a:lnTo>
                  <a:pt x="374" y="659"/>
                </a:lnTo>
                <a:lnTo>
                  <a:pt x="374" y="659"/>
                </a:lnTo>
                <a:lnTo>
                  <a:pt x="371" y="655"/>
                </a:lnTo>
                <a:lnTo>
                  <a:pt x="371" y="655"/>
                </a:lnTo>
                <a:lnTo>
                  <a:pt x="371" y="655"/>
                </a:lnTo>
                <a:lnTo>
                  <a:pt x="371" y="652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4"/>
                </a:lnTo>
                <a:lnTo>
                  <a:pt x="360" y="634"/>
                </a:lnTo>
                <a:lnTo>
                  <a:pt x="360" y="630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6" y="627"/>
                </a:lnTo>
                <a:lnTo>
                  <a:pt x="353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9" y="627"/>
                </a:lnTo>
                <a:lnTo>
                  <a:pt x="335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6" y="630"/>
                </a:lnTo>
                <a:lnTo>
                  <a:pt x="296" y="630"/>
                </a:lnTo>
                <a:lnTo>
                  <a:pt x="292" y="630"/>
                </a:lnTo>
                <a:lnTo>
                  <a:pt x="292" y="630"/>
                </a:lnTo>
                <a:lnTo>
                  <a:pt x="289" y="630"/>
                </a:lnTo>
                <a:lnTo>
                  <a:pt x="289" y="630"/>
                </a:lnTo>
                <a:lnTo>
                  <a:pt x="285" y="630"/>
                </a:lnTo>
                <a:lnTo>
                  <a:pt x="285" y="630"/>
                </a:lnTo>
                <a:lnTo>
                  <a:pt x="281" y="630"/>
                </a:lnTo>
                <a:lnTo>
                  <a:pt x="281" y="630"/>
                </a:lnTo>
                <a:lnTo>
                  <a:pt x="278" y="634"/>
                </a:lnTo>
                <a:lnTo>
                  <a:pt x="278" y="634"/>
                </a:lnTo>
                <a:lnTo>
                  <a:pt x="274" y="634"/>
                </a:lnTo>
                <a:lnTo>
                  <a:pt x="274" y="634"/>
                </a:lnTo>
                <a:lnTo>
                  <a:pt x="271" y="630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4" y="630"/>
                </a:lnTo>
                <a:lnTo>
                  <a:pt x="260" y="630"/>
                </a:lnTo>
                <a:lnTo>
                  <a:pt x="260" y="630"/>
                </a:lnTo>
                <a:lnTo>
                  <a:pt x="260" y="630"/>
                </a:lnTo>
                <a:lnTo>
                  <a:pt x="257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9" y="634"/>
                </a:lnTo>
                <a:lnTo>
                  <a:pt x="249" y="634"/>
                </a:lnTo>
                <a:lnTo>
                  <a:pt x="246" y="634"/>
                </a:lnTo>
                <a:lnTo>
                  <a:pt x="246" y="634"/>
                </a:lnTo>
                <a:lnTo>
                  <a:pt x="242" y="634"/>
                </a:lnTo>
                <a:lnTo>
                  <a:pt x="242" y="634"/>
                </a:lnTo>
                <a:lnTo>
                  <a:pt x="239" y="634"/>
                </a:lnTo>
                <a:lnTo>
                  <a:pt x="239" y="634"/>
                </a:lnTo>
                <a:lnTo>
                  <a:pt x="235" y="634"/>
                </a:lnTo>
                <a:lnTo>
                  <a:pt x="235" y="634"/>
                </a:lnTo>
                <a:lnTo>
                  <a:pt x="232" y="630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10" y="623"/>
                </a:lnTo>
                <a:lnTo>
                  <a:pt x="207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200" y="620"/>
                </a:lnTo>
                <a:lnTo>
                  <a:pt x="200" y="620"/>
                </a:lnTo>
                <a:lnTo>
                  <a:pt x="196" y="620"/>
                </a:lnTo>
                <a:lnTo>
                  <a:pt x="196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20"/>
                </a:lnTo>
                <a:lnTo>
                  <a:pt x="185" y="616"/>
                </a:lnTo>
                <a:lnTo>
                  <a:pt x="185" y="616"/>
                </a:lnTo>
                <a:lnTo>
                  <a:pt x="182" y="616"/>
                </a:lnTo>
                <a:lnTo>
                  <a:pt x="182" y="616"/>
                </a:lnTo>
                <a:lnTo>
                  <a:pt x="178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71" y="616"/>
                </a:lnTo>
                <a:lnTo>
                  <a:pt x="171" y="616"/>
                </a:lnTo>
                <a:lnTo>
                  <a:pt x="167" y="616"/>
                </a:lnTo>
                <a:lnTo>
                  <a:pt x="167" y="616"/>
                </a:lnTo>
                <a:lnTo>
                  <a:pt x="167" y="616"/>
                </a:lnTo>
                <a:lnTo>
                  <a:pt x="164" y="616"/>
                </a:lnTo>
                <a:lnTo>
                  <a:pt x="164" y="616"/>
                </a:lnTo>
                <a:lnTo>
                  <a:pt x="160" y="616"/>
                </a:lnTo>
                <a:lnTo>
                  <a:pt x="160" y="616"/>
                </a:lnTo>
                <a:lnTo>
                  <a:pt x="160" y="616"/>
                </a:lnTo>
                <a:lnTo>
                  <a:pt x="157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16"/>
                </a:lnTo>
                <a:lnTo>
                  <a:pt x="153" y="620"/>
                </a:lnTo>
                <a:lnTo>
                  <a:pt x="153" y="620"/>
                </a:lnTo>
                <a:lnTo>
                  <a:pt x="150" y="616"/>
                </a:lnTo>
                <a:lnTo>
                  <a:pt x="150" y="616"/>
                </a:lnTo>
                <a:lnTo>
                  <a:pt x="150" y="616"/>
                </a:lnTo>
                <a:lnTo>
                  <a:pt x="146" y="616"/>
                </a:lnTo>
                <a:lnTo>
                  <a:pt x="146" y="616"/>
                </a:lnTo>
                <a:lnTo>
                  <a:pt x="146" y="616"/>
                </a:lnTo>
                <a:lnTo>
                  <a:pt x="143" y="612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9"/>
                </a:lnTo>
                <a:lnTo>
                  <a:pt x="143" y="605"/>
                </a:lnTo>
                <a:lnTo>
                  <a:pt x="143" y="605"/>
                </a:lnTo>
                <a:lnTo>
                  <a:pt x="143" y="602"/>
                </a:lnTo>
                <a:lnTo>
                  <a:pt x="143" y="602"/>
                </a:lnTo>
                <a:lnTo>
                  <a:pt x="139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5"/>
                </a:lnTo>
                <a:lnTo>
                  <a:pt x="135" y="595"/>
                </a:lnTo>
                <a:lnTo>
                  <a:pt x="135" y="591"/>
                </a:lnTo>
                <a:lnTo>
                  <a:pt x="135" y="591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8"/>
                </a:lnTo>
                <a:lnTo>
                  <a:pt x="128" y="584"/>
                </a:lnTo>
                <a:lnTo>
                  <a:pt x="128" y="584"/>
                </a:lnTo>
                <a:lnTo>
                  <a:pt x="125" y="584"/>
                </a:lnTo>
                <a:lnTo>
                  <a:pt x="125" y="584"/>
                </a:lnTo>
                <a:lnTo>
                  <a:pt x="125" y="584"/>
                </a:lnTo>
                <a:lnTo>
                  <a:pt x="121" y="584"/>
                </a:lnTo>
                <a:lnTo>
                  <a:pt x="121" y="584"/>
                </a:lnTo>
                <a:lnTo>
                  <a:pt x="121" y="584"/>
                </a:lnTo>
                <a:lnTo>
                  <a:pt x="121" y="584"/>
                </a:lnTo>
                <a:lnTo>
                  <a:pt x="118" y="584"/>
                </a:lnTo>
                <a:lnTo>
                  <a:pt x="118" y="584"/>
                </a:lnTo>
                <a:lnTo>
                  <a:pt x="118" y="584"/>
                </a:lnTo>
                <a:lnTo>
                  <a:pt x="114" y="584"/>
                </a:lnTo>
                <a:lnTo>
                  <a:pt x="114" y="584"/>
                </a:lnTo>
                <a:lnTo>
                  <a:pt x="110" y="580"/>
                </a:lnTo>
                <a:lnTo>
                  <a:pt x="110" y="580"/>
                </a:lnTo>
                <a:lnTo>
                  <a:pt x="107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6" y="573"/>
                </a:lnTo>
                <a:lnTo>
                  <a:pt x="82" y="573"/>
                </a:lnTo>
                <a:lnTo>
                  <a:pt x="82" y="573"/>
                </a:lnTo>
                <a:lnTo>
                  <a:pt x="78" y="573"/>
                </a:lnTo>
                <a:lnTo>
                  <a:pt x="78" y="573"/>
                </a:lnTo>
                <a:lnTo>
                  <a:pt x="78" y="573"/>
                </a:lnTo>
                <a:lnTo>
                  <a:pt x="75" y="573"/>
                </a:lnTo>
                <a:lnTo>
                  <a:pt x="75" y="573"/>
                </a:lnTo>
                <a:lnTo>
                  <a:pt x="71" y="573"/>
                </a:lnTo>
                <a:lnTo>
                  <a:pt x="71" y="573"/>
                </a:lnTo>
                <a:lnTo>
                  <a:pt x="71" y="573"/>
                </a:lnTo>
                <a:lnTo>
                  <a:pt x="68" y="570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3" y="573"/>
                </a:lnTo>
                <a:lnTo>
                  <a:pt x="50" y="573"/>
                </a:lnTo>
                <a:lnTo>
                  <a:pt x="50" y="573"/>
                </a:lnTo>
                <a:lnTo>
                  <a:pt x="46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9" y="570"/>
                </a:lnTo>
                <a:lnTo>
                  <a:pt x="39" y="570"/>
                </a:lnTo>
                <a:lnTo>
                  <a:pt x="36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6"/>
                </a:lnTo>
                <a:lnTo>
                  <a:pt x="32" y="563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9"/>
                </a:lnTo>
                <a:lnTo>
                  <a:pt x="32" y="555"/>
                </a:lnTo>
                <a:lnTo>
                  <a:pt x="32" y="555"/>
                </a:lnTo>
                <a:lnTo>
                  <a:pt x="29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52"/>
                </a:lnTo>
                <a:lnTo>
                  <a:pt x="36" y="552"/>
                </a:lnTo>
                <a:lnTo>
                  <a:pt x="36" y="552"/>
                </a:lnTo>
                <a:lnTo>
                  <a:pt x="36" y="548"/>
                </a:lnTo>
                <a:lnTo>
                  <a:pt x="36" y="548"/>
                </a:lnTo>
                <a:lnTo>
                  <a:pt x="36" y="548"/>
                </a:lnTo>
                <a:lnTo>
                  <a:pt x="36" y="548"/>
                </a:lnTo>
                <a:lnTo>
                  <a:pt x="32" y="545"/>
                </a:lnTo>
                <a:lnTo>
                  <a:pt x="32" y="545"/>
                </a:lnTo>
                <a:lnTo>
                  <a:pt x="32" y="541"/>
                </a:lnTo>
                <a:lnTo>
                  <a:pt x="32" y="541"/>
                </a:lnTo>
                <a:lnTo>
                  <a:pt x="29" y="541"/>
                </a:lnTo>
                <a:lnTo>
                  <a:pt x="29" y="541"/>
                </a:lnTo>
                <a:lnTo>
                  <a:pt x="25" y="541"/>
                </a:lnTo>
                <a:lnTo>
                  <a:pt x="25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8"/>
                </a:lnTo>
                <a:lnTo>
                  <a:pt x="7" y="534"/>
                </a:lnTo>
                <a:lnTo>
                  <a:pt x="7" y="534"/>
                </a:lnTo>
                <a:lnTo>
                  <a:pt x="4" y="534"/>
                </a:lnTo>
                <a:lnTo>
                  <a:pt x="4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9"/>
                </a:lnTo>
                <a:lnTo>
                  <a:pt x="4" y="506"/>
                </a:lnTo>
                <a:lnTo>
                  <a:pt x="4" y="506"/>
                </a:lnTo>
                <a:lnTo>
                  <a:pt x="4" y="506"/>
                </a:lnTo>
                <a:lnTo>
                  <a:pt x="4" y="506"/>
                </a:lnTo>
                <a:lnTo>
                  <a:pt x="4" y="502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18" y="502"/>
                </a:lnTo>
                <a:lnTo>
                  <a:pt x="21" y="502"/>
                </a:lnTo>
                <a:lnTo>
                  <a:pt x="21" y="502"/>
                </a:lnTo>
                <a:lnTo>
                  <a:pt x="25" y="506"/>
                </a:lnTo>
                <a:lnTo>
                  <a:pt x="25" y="506"/>
                </a:lnTo>
                <a:lnTo>
                  <a:pt x="25" y="506"/>
                </a:lnTo>
                <a:lnTo>
                  <a:pt x="25" y="506"/>
                </a:lnTo>
                <a:lnTo>
                  <a:pt x="29" y="506"/>
                </a:lnTo>
                <a:lnTo>
                  <a:pt x="29" y="506"/>
                </a:lnTo>
                <a:lnTo>
                  <a:pt x="32" y="506"/>
                </a:lnTo>
                <a:lnTo>
                  <a:pt x="32" y="506"/>
                </a:lnTo>
                <a:lnTo>
                  <a:pt x="36" y="509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91"/>
                </a:lnTo>
                <a:lnTo>
                  <a:pt x="68" y="488"/>
                </a:lnTo>
                <a:lnTo>
                  <a:pt x="68" y="488"/>
                </a:lnTo>
                <a:lnTo>
                  <a:pt x="71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96" y="488"/>
                </a:lnTo>
                <a:lnTo>
                  <a:pt x="100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0" y="481"/>
                </a:lnTo>
                <a:lnTo>
                  <a:pt x="114" y="481"/>
                </a:lnTo>
                <a:lnTo>
                  <a:pt x="114" y="481"/>
                </a:lnTo>
                <a:lnTo>
                  <a:pt x="118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4"/>
                </a:lnTo>
                <a:lnTo>
                  <a:pt x="128" y="488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5" y="488"/>
                </a:lnTo>
                <a:lnTo>
                  <a:pt x="139" y="488"/>
                </a:lnTo>
                <a:lnTo>
                  <a:pt x="139" y="488"/>
                </a:lnTo>
                <a:lnTo>
                  <a:pt x="143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81"/>
                </a:lnTo>
                <a:lnTo>
                  <a:pt x="153" y="477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57" y="474"/>
                </a:lnTo>
                <a:lnTo>
                  <a:pt x="160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5" y="474"/>
                </a:lnTo>
                <a:lnTo>
                  <a:pt x="189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07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17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28" y="481"/>
                </a:lnTo>
                <a:lnTo>
                  <a:pt x="232" y="481"/>
                </a:lnTo>
                <a:lnTo>
                  <a:pt x="232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2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49" y="474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4" y="474"/>
                </a:lnTo>
                <a:lnTo>
                  <a:pt x="267" y="470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9"/>
                </a:lnTo>
                <a:lnTo>
                  <a:pt x="281" y="459"/>
                </a:lnTo>
                <a:lnTo>
                  <a:pt x="281" y="459"/>
                </a:lnTo>
                <a:lnTo>
                  <a:pt x="281" y="456"/>
                </a:lnTo>
                <a:lnTo>
                  <a:pt x="281" y="456"/>
                </a:lnTo>
                <a:lnTo>
                  <a:pt x="281" y="452"/>
                </a:lnTo>
                <a:lnTo>
                  <a:pt x="281" y="452"/>
                </a:lnTo>
                <a:lnTo>
                  <a:pt x="281" y="449"/>
                </a:lnTo>
                <a:lnTo>
                  <a:pt x="281" y="449"/>
                </a:lnTo>
                <a:lnTo>
                  <a:pt x="281" y="449"/>
                </a:lnTo>
                <a:lnTo>
                  <a:pt x="281" y="445"/>
                </a:lnTo>
                <a:lnTo>
                  <a:pt x="281" y="445"/>
                </a:lnTo>
                <a:lnTo>
                  <a:pt x="281" y="445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2" y="431"/>
                </a:lnTo>
                <a:lnTo>
                  <a:pt x="296" y="427"/>
                </a:lnTo>
                <a:lnTo>
                  <a:pt x="296" y="427"/>
                </a:lnTo>
                <a:lnTo>
                  <a:pt x="296" y="427"/>
                </a:lnTo>
                <a:lnTo>
                  <a:pt x="299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3" y="413"/>
                </a:lnTo>
                <a:lnTo>
                  <a:pt x="303" y="413"/>
                </a:lnTo>
                <a:lnTo>
                  <a:pt x="306" y="409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6" y="402"/>
                </a:lnTo>
                <a:lnTo>
                  <a:pt x="296" y="402"/>
                </a:lnTo>
                <a:lnTo>
                  <a:pt x="292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9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5" y="399"/>
                </a:lnTo>
                <a:lnTo>
                  <a:pt x="281" y="399"/>
                </a:lnTo>
                <a:lnTo>
                  <a:pt x="281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2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399"/>
                </a:lnTo>
                <a:lnTo>
                  <a:pt x="253" y="402"/>
                </a:lnTo>
                <a:lnTo>
                  <a:pt x="253" y="402"/>
                </a:lnTo>
                <a:lnTo>
                  <a:pt x="253" y="406"/>
                </a:lnTo>
                <a:lnTo>
                  <a:pt x="253" y="406"/>
                </a:lnTo>
                <a:lnTo>
                  <a:pt x="253" y="409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9" y="416"/>
                </a:lnTo>
                <a:lnTo>
                  <a:pt x="246" y="416"/>
                </a:lnTo>
                <a:lnTo>
                  <a:pt x="246" y="416"/>
                </a:lnTo>
                <a:lnTo>
                  <a:pt x="242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5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42"/>
                </a:lnTo>
                <a:lnTo>
                  <a:pt x="228" y="238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9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8" y="188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9"/>
                </a:lnTo>
                <a:lnTo>
                  <a:pt x="777" y="146"/>
                </a:lnTo>
                <a:lnTo>
                  <a:pt x="777" y="146"/>
                </a:lnTo>
                <a:lnTo>
                  <a:pt x="777" y="142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39"/>
                </a:lnTo>
                <a:lnTo>
                  <a:pt x="759" y="139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2"/>
                </a:lnTo>
                <a:lnTo>
                  <a:pt x="759" y="146"/>
                </a:lnTo>
                <a:lnTo>
                  <a:pt x="759" y="146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3" y="156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70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88"/>
                </a:lnTo>
                <a:lnTo>
                  <a:pt x="734" y="192"/>
                </a:lnTo>
                <a:lnTo>
                  <a:pt x="734" y="192"/>
                </a:lnTo>
                <a:lnTo>
                  <a:pt x="730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4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3"/>
                </a:lnTo>
                <a:lnTo>
                  <a:pt x="745" y="206"/>
                </a:lnTo>
                <a:lnTo>
                  <a:pt x="745" y="206"/>
                </a:lnTo>
                <a:lnTo>
                  <a:pt x="745" y="206"/>
                </a:lnTo>
                <a:lnTo>
                  <a:pt x="748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80" y="253"/>
                </a:lnTo>
                <a:lnTo>
                  <a:pt x="777" y="249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8"/>
                </a:lnTo>
                <a:lnTo>
                  <a:pt x="784" y="224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87" y="224"/>
                </a:lnTo>
                <a:lnTo>
                  <a:pt x="791" y="228"/>
                </a:lnTo>
                <a:lnTo>
                  <a:pt x="791" y="228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5" y="203"/>
                </a:lnTo>
                <a:lnTo>
                  <a:pt x="809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23" y="188"/>
                </a:lnTo>
                <a:lnTo>
                  <a:pt x="823" y="188"/>
                </a:lnTo>
                <a:lnTo>
                  <a:pt x="819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8"/>
                </a:lnTo>
                <a:lnTo>
                  <a:pt x="809" y="185"/>
                </a:lnTo>
                <a:lnTo>
                  <a:pt x="809" y="185"/>
                </a:lnTo>
                <a:lnTo>
                  <a:pt x="809" y="185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5" y="178"/>
                </a:lnTo>
                <a:lnTo>
                  <a:pt x="791" y="174"/>
                </a:lnTo>
                <a:lnTo>
                  <a:pt x="791" y="174"/>
                </a:lnTo>
                <a:lnTo>
                  <a:pt x="791" y="174"/>
                </a:lnTo>
                <a:lnTo>
                  <a:pt x="791" y="171"/>
                </a:lnTo>
                <a:lnTo>
                  <a:pt x="791" y="171"/>
                </a:lnTo>
                <a:lnTo>
                  <a:pt x="791" y="167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5" y="160"/>
                </a:lnTo>
                <a:lnTo>
                  <a:pt x="798" y="156"/>
                </a:lnTo>
                <a:lnTo>
                  <a:pt x="798" y="156"/>
                </a:lnTo>
                <a:lnTo>
                  <a:pt x="798" y="156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56"/>
                </a:lnTo>
                <a:lnTo>
                  <a:pt x="784" y="160"/>
                </a:lnTo>
                <a:lnTo>
                  <a:pt x="784" y="160"/>
                </a:lnTo>
                <a:lnTo>
                  <a:pt x="784" y="163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3"/>
                </a:lnTo>
                <a:lnTo>
                  <a:pt x="777" y="160"/>
                </a:lnTo>
                <a:lnTo>
                  <a:pt x="777" y="160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6"/>
                </a:lnTo>
                <a:lnTo>
                  <a:pt x="777" y="153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50 w 100"/>
              <a:gd name="T1" fmla="*/ 14 h 118"/>
              <a:gd name="T2" fmla="*/ 50 w 100"/>
              <a:gd name="T3" fmla="*/ 7 h 118"/>
              <a:gd name="T4" fmla="*/ 32 w 100"/>
              <a:gd name="T5" fmla="*/ 4 h 118"/>
              <a:gd name="T6" fmla="*/ 32 w 100"/>
              <a:gd name="T7" fmla="*/ 7 h 118"/>
              <a:gd name="T8" fmla="*/ 32 w 100"/>
              <a:gd name="T9" fmla="*/ 11 h 118"/>
              <a:gd name="T10" fmla="*/ 35 w 100"/>
              <a:gd name="T11" fmla="*/ 14 h 118"/>
              <a:gd name="T12" fmla="*/ 35 w 100"/>
              <a:gd name="T13" fmla="*/ 18 h 118"/>
              <a:gd name="T14" fmla="*/ 43 w 100"/>
              <a:gd name="T15" fmla="*/ 18 h 118"/>
              <a:gd name="T16" fmla="*/ 43 w 100"/>
              <a:gd name="T17" fmla="*/ 25 h 118"/>
              <a:gd name="T18" fmla="*/ 39 w 100"/>
              <a:gd name="T19" fmla="*/ 36 h 118"/>
              <a:gd name="T20" fmla="*/ 43 w 100"/>
              <a:gd name="T21" fmla="*/ 39 h 118"/>
              <a:gd name="T22" fmla="*/ 32 w 100"/>
              <a:gd name="T23" fmla="*/ 39 h 118"/>
              <a:gd name="T24" fmla="*/ 18 w 100"/>
              <a:gd name="T25" fmla="*/ 46 h 118"/>
              <a:gd name="T26" fmla="*/ 7 w 100"/>
              <a:gd name="T27" fmla="*/ 53 h 118"/>
              <a:gd name="T28" fmla="*/ 3 w 100"/>
              <a:gd name="T29" fmla="*/ 57 h 118"/>
              <a:gd name="T30" fmla="*/ 7 w 100"/>
              <a:gd name="T31" fmla="*/ 64 h 118"/>
              <a:gd name="T32" fmla="*/ 11 w 100"/>
              <a:gd name="T33" fmla="*/ 68 h 118"/>
              <a:gd name="T34" fmla="*/ 18 w 100"/>
              <a:gd name="T35" fmla="*/ 68 h 118"/>
              <a:gd name="T36" fmla="*/ 21 w 100"/>
              <a:gd name="T37" fmla="*/ 71 h 118"/>
              <a:gd name="T38" fmla="*/ 18 w 100"/>
              <a:gd name="T39" fmla="*/ 85 h 118"/>
              <a:gd name="T40" fmla="*/ 25 w 100"/>
              <a:gd name="T41" fmla="*/ 93 h 118"/>
              <a:gd name="T42" fmla="*/ 35 w 100"/>
              <a:gd name="T43" fmla="*/ 93 h 118"/>
              <a:gd name="T44" fmla="*/ 39 w 100"/>
              <a:gd name="T45" fmla="*/ 103 h 118"/>
              <a:gd name="T46" fmla="*/ 39 w 100"/>
              <a:gd name="T47" fmla="*/ 114 h 118"/>
              <a:gd name="T48" fmla="*/ 35 w 100"/>
              <a:gd name="T49" fmla="*/ 118 h 118"/>
              <a:gd name="T50" fmla="*/ 50 w 100"/>
              <a:gd name="T51" fmla="*/ 118 h 118"/>
              <a:gd name="T52" fmla="*/ 50 w 100"/>
              <a:gd name="T53" fmla="*/ 114 h 118"/>
              <a:gd name="T54" fmla="*/ 46 w 100"/>
              <a:gd name="T55" fmla="*/ 93 h 118"/>
              <a:gd name="T56" fmla="*/ 57 w 100"/>
              <a:gd name="T57" fmla="*/ 89 h 118"/>
              <a:gd name="T58" fmla="*/ 50 w 100"/>
              <a:gd name="T59" fmla="*/ 89 h 118"/>
              <a:gd name="T60" fmla="*/ 57 w 100"/>
              <a:gd name="T61" fmla="*/ 89 h 118"/>
              <a:gd name="T62" fmla="*/ 64 w 100"/>
              <a:gd name="T63" fmla="*/ 93 h 118"/>
              <a:gd name="T64" fmla="*/ 71 w 100"/>
              <a:gd name="T65" fmla="*/ 93 h 118"/>
              <a:gd name="T66" fmla="*/ 71 w 100"/>
              <a:gd name="T67" fmla="*/ 85 h 118"/>
              <a:gd name="T68" fmla="*/ 75 w 100"/>
              <a:gd name="T69" fmla="*/ 71 h 118"/>
              <a:gd name="T70" fmla="*/ 82 w 100"/>
              <a:gd name="T71" fmla="*/ 68 h 118"/>
              <a:gd name="T72" fmla="*/ 96 w 100"/>
              <a:gd name="T73" fmla="*/ 68 h 118"/>
              <a:gd name="T74" fmla="*/ 100 w 100"/>
              <a:gd name="T75" fmla="*/ 57 h 118"/>
              <a:gd name="T76" fmla="*/ 96 w 100"/>
              <a:gd name="T77" fmla="*/ 53 h 118"/>
              <a:gd name="T78" fmla="*/ 85 w 100"/>
              <a:gd name="T79" fmla="*/ 57 h 118"/>
              <a:gd name="T80" fmla="*/ 82 w 100"/>
              <a:gd name="T81" fmla="*/ 53 h 118"/>
              <a:gd name="T82" fmla="*/ 82 w 100"/>
              <a:gd name="T83" fmla="*/ 50 h 118"/>
              <a:gd name="T84" fmla="*/ 75 w 100"/>
              <a:gd name="T85" fmla="*/ 46 h 118"/>
              <a:gd name="T86" fmla="*/ 68 w 100"/>
              <a:gd name="T87" fmla="*/ 43 h 118"/>
              <a:gd name="T88" fmla="*/ 64 w 100"/>
              <a:gd name="T89" fmla="*/ 36 h 118"/>
              <a:gd name="T90" fmla="*/ 64 w 100"/>
              <a:gd name="T91" fmla="*/ 28 h 118"/>
              <a:gd name="T92" fmla="*/ 71 w 100"/>
              <a:gd name="T93" fmla="*/ 21 h 118"/>
              <a:gd name="T94" fmla="*/ 64 w 100"/>
              <a:gd name="T95" fmla="*/ 21 h 118"/>
              <a:gd name="T96" fmla="*/ 57 w 100"/>
              <a:gd name="T97" fmla="*/ 21 h 118"/>
              <a:gd name="T98" fmla="*/ 57 w 100"/>
              <a:gd name="T99" fmla="*/ 28 h 118"/>
              <a:gd name="T100" fmla="*/ 53 w 100"/>
              <a:gd name="T101" fmla="*/ 39 h 118"/>
              <a:gd name="T102" fmla="*/ 50 w 100"/>
              <a:gd name="T103" fmla="*/ 36 h 118"/>
              <a:gd name="T104" fmla="*/ 50 w 100"/>
              <a:gd name="T105" fmla="*/ 25 h 118"/>
              <a:gd name="T106" fmla="*/ 50 w 100"/>
              <a:gd name="T107" fmla="*/ 2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4"/>
                </a:lnTo>
                <a:lnTo>
                  <a:pt x="50" y="11"/>
                </a:lnTo>
                <a:lnTo>
                  <a:pt x="50" y="11"/>
                </a:lnTo>
                <a:lnTo>
                  <a:pt x="50" y="7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4"/>
                </a:lnTo>
                <a:lnTo>
                  <a:pt x="32" y="4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7"/>
                </a:lnTo>
                <a:lnTo>
                  <a:pt x="32" y="11"/>
                </a:lnTo>
                <a:lnTo>
                  <a:pt x="32" y="11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6" y="21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43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3"/>
                </a:lnTo>
                <a:lnTo>
                  <a:pt x="7" y="57"/>
                </a:lnTo>
                <a:lnTo>
                  <a:pt x="7" y="57"/>
                </a:lnTo>
                <a:lnTo>
                  <a:pt x="3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7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68"/>
                </a:lnTo>
                <a:lnTo>
                  <a:pt x="18" y="71"/>
                </a:lnTo>
                <a:lnTo>
                  <a:pt x="18" y="71"/>
                </a:lnTo>
                <a:lnTo>
                  <a:pt x="18" y="71"/>
                </a:lnTo>
                <a:lnTo>
                  <a:pt x="21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3" y="118"/>
                </a:lnTo>
                <a:lnTo>
                  <a:pt x="50" y="114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93"/>
                </a:lnTo>
                <a:lnTo>
                  <a:pt x="57" y="89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0" y="89"/>
                </a:lnTo>
                <a:lnTo>
                  <a:pt x="64" y="93"/>
                </a:lnTo>
                <a:lnTo>
                  <a:pt x="64" y="93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78" y="68"/>
                </a:lnTo>
                <a:lnTo>
                  <a:pt x="82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6" y="53"/>
                </a:lnTo>
                <a:lnTo>
                  <a:pt x="96" y="53"/>
                </a:lnTo>
                <a:lnTo>
                  <a:pt x="92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3"/>
                </a:lnTo>
                <a:lnTo>
                  <a:pt x="82" y="50"/>
                </a:lnTo>
                <a:lnTo>
                  <a:pt x="82" y="50"/>
                </a:lnTo>
                <a:lnTo>
                  <a:pt x="82" y="50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8" y="43"/>
                </a:lnTo>
                <a:lnTo>
                  <a:pt x="64" y="39"/>
                </a:lnTo>
                <a:lnTo>
                  <a:pt x="64" y="39"/>
                </a:lnTo>
                <a:lnTo>
                  <a:pt x="64" y="39"/>
                </a:lnTo>
                <a:lnTo>
                  <a:pt x="64" y="36"/>
                </a:lnTo>
                <a:lnTo>
                  <a:pt x="64" y="36"/>
                </a:lnTo>
                <a:lnTo>
                  <a:pt x="64" y="32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68" y="25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1"/>
                </a:lnTo>
                <a:lnTo>
                  <a:pt x="57" y="25"/>
                </a:lnTo>
                <a:lnTo>
                  <a:pt x="57" y="25"/>
                </a:lnTo>
                <a:lnTo>
                  <a:pt x="57" y="28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9"/>
                </a:lnTo>
                <a:lnTo>
                  <a:pt x="50" y="36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8"/>
                </a:lnTo>
                <a:lnTo>
                  <a:pt x="50" y="25"/>
                </a:lnTo>
                <a:lnTo>
                  <a:pt x="50" y="25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0200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38100 w 39"/>
              <a:gd name="T1" fmla="*/ 4763 h 60"/>
              <a:gd name="T2" fmla="*/ 33338 w 39"/>
              <a:gd name="T3" fmla="*/ 17463 h 60"/>
              <a:gd name="T4" fmla="*/ 26988 w 39"/>
              <a:gd name="T5" fmla="*/ 11113 h 60"/>
              <a:gd name="T6" fmla="*/ 26988 w 39"/>
              <a:gd name="T7" fmla="*/ 17463 h 60"/>
              <a:gd name="T8" fmla="*/ 26988 w 39"/>
              <a:gd name="T9" fmla="*/ 22225 h 60"/>
              <a:gd name="T10" fmla="*/ 26988 w 39"/>
              <a:gd name="T11" fmla="*/ 28575 h 60"/>
              <a:gd name="T12" fmla="*/ 22225 w 39"/>
              <a:gd name="T13" fmla="*/ 33338 h 60"/>
              <a:gd name="T14" fmla="*/ 22225 w 39"/>
              <a:gd name="T15" fmla="*/ 28575 h 60"/>
              <a:gd name="T16" fmla="*/ 15875 w 39"/>
              <a:gd name="T17" fmla="*/ 33338 h 60"/>
              <a:gd name="T18" fmla="*/ 11113 w 39"/>
              <a:gd name="T19" fmla="*/ 28575 h 60"/>
              <a:gd name="T20" fmla="*/ 4763 w 39"/>
              <a:gd name="T21" fmla="*/ 28575 h 60"/>
              <a:gd name="T22" fmla="*/ 11113 w 39"/>
              <a:gd name="T23" fmla="*/ 33338 h 60"/>
              <a:gd name="T24" fmla="*/ 11113 w 39"/>
              <a:gd name="T25" fmla="*/ 39688 h 60"/>
              <a:gd name="T26" fmla="*/ 11113 w 39"/>
              <a:gd name="T27" fmla="*/ 39688 h 60"/>
              <a:gd name="T28" fmla="*/ 11113 w 39"/>
              <a:gd name="T29" fmla="*/ 44450 h 60"/>
              <a:gd name="T30" fmla="*/ 11113 w 39"/>
              <a:gd name="T31" fmla="*/ 44450 h 60"/>
              <a:gd name="T32" fmla="*/ 4763 w 39"/>
              <a:gd name="T33" fmla="*/ 50800 h 60"/>
              <a:gd name="T34" fmla="*/ 4763 w 39"/>
              <a:gd name="T35" fmla="*/ 57150 h 60"/>
              <a:gd name="T36" fmla="*/ 11113 w 39"/>
              <a:gd name="T37" fmla="*/ 57150 h 60"/>
              <a:gd name="T38" fmla="*/ 11113 w 39"/>
              <a:gd name="T39" fmla="*/ 61913 h 60"/>
              <a:gd name="T40" fmla="*/ 15875 w 39"/>
              <a:gd name="T41" fmla="*/ 57150 h 60"/>
              <a:gd name="T42" fmla="*/ 22225 w 39"/>
              <a:gd name="T43" fmla="*/ 57150 h 60"/>
              <a:gd name="T44" fmla="*/ 22225 w 39"/>
              <a:gd name="T45" fmla="*/ 61913 h 60"/>
              <a:gd name="T46" fmla="*/ 22225 w 39"/>
              <a:gd name="T47" fmla="*/ 68263 h 60"/>
              <a:gd name="T48" fmla="*/ 22225 w 39"/>
              <a:gd name="T49" fmla="*/ 68263 h 60"/>
              <a:gd name="T50" fmla="*/ 26988 w 39"/>
              <a:gd name="T51" fmla="*/ 68263 h 60"/>
              <a:gd name="T52" fmla="*/ 26988 w 39"/>
              <a:gd name="T53" fmla="*/ 73025 h 60"/>
              <a:gd name="T54" fmla="*/ 33338 w 39"/>
              <a:gd name="T55" fmla="*/ 73025 h 60"/>
              <a:gd name="T56" fmla="*/ 33338 w 39"/>
              <a:gd name="T57" fmla="*/ 73025 h 60"/>
              <a:gd name="T58" fmla="*/ 33338 w 39"/>
              <a:gd name="T59" fmla="*/ 79375 h 60"/>
              <a:gd name="T60" fmla="*/ 26988 w 39"/>
              <a:gd name="T61" fmla="*/ 79375 h 60"/>
              <a:gd name="T62" fmla="*/ 26988 w 39"/>
              <a:gd name="T63" fmla="*/ 84138 h 60"/>
              <a:gd name="T64" fmla="*/ 22225 w 39"/>
              <a:gd name="T65" fmla="*/ 90488 h 60"/>
              <a:gd name="T66" fmla="*/ 15875 w 39"/>
              <a:gd name="T67" fmla="*/ 90488 h 60"/>
              <a:gd name="T68" fmla="*/ 4763 w 39"/>
              <a:gd name="T69" fmla="*/ 90488 h 60"/>
              <a:gd name="T70" fmla="*/ 0 w 39"/>
              <a:gd name="T71" fmla="*/ 95250 h 60"/>
              <a:gd name="T72" fmla="*/ 15875 w 39"/>
              <a:gd name="T73" fmla="*/ 95250 h 60"/>
              <a:gd name="T74" fmla="*/ 33338 w 39"/>
              <a:gd name="T75" fmla="*/ 95250 h 60"/>
              <a:gd name="T76" fmla="*/ 44450 w 39"/>
              <a:gd name="T77" fmla="*/ 90488 h 60"/>
              <a:gd name="T78" fmla="*/ 50800 w 39"/>
              <a:gd name="T79" fmla="*/ 90488 h 60"/>
              <a:gd name="T80" fmla="*/ 44450 w 39"/>
              <a:gd name="T81" fmla="*/ 84138 h 60"/>
              <a:gd name="T82" fmla="*/ 38100 w 39"/>
              <a:gd name="T83" fmla="*/ 79375 h 60"/>
              <a:gd name="T84" fmla="*/ 44450 w 39"/>
              <a:gd name="T85" fmla="*/ 79375 h 60"/>
              <a:gd name="T86" fmla="*/ 50800 w 39"/>
              <a:gd name="T87" fmla="*/ 84138 h 60"/>
              <a:gd name="T88" fmla="*/ 55563 w 39"/>
              <a:gd name="T89" fmla="*/ 79375 h 60"/>
              <a:gd name="T90" fmla="*/ 61913 w 39"/>
              <a:gd name="T91" fmla="*/ 79375 h 60"/>
              <a:gd name="T92" fmla="*/ 61913 w 39"/>
              <a:gd name="T93" fmla="*/ 73025 h 60"/>
              <a:gd name="T94" fmla="*/ 55563 w 39"/>
              <a:gd name="T95" fmla="*/ 73025 h 60"/>
              <a:gd name="T96" fmla="*/ 55563 w 39"/>
              <a:gd name="T97" fmla="*/ 68263 h 60"/>
              <a:gd name="T98" fmla="*/ 50800 w 39"/>
              <a:gd name="T99" fmla="*/ 61913 h 60"/>
              <a:gd name="T100" fmla="*/ 50800 w 39"/>
              <a:gd name="T101" fmla="*/ 57150 h 60"/>
              <a:gd name="T102" fmla="*/ 44450 w 39"/>
              <a:gd name="T103" fmla="*/ 57150 h 60"/>
              <a:gd name="T104" fmla="*/ 44450 w 39"/>
              <a:gd name="T105" fmla="*/ 50800 h 60"/>
              <a:gd name="T106" fmla="*/ 38100 w 39"/>
              <a:gd name="T107" fmla="*/ 44450 h 60"/>
              <a:gd name="T108" fmla="*/ 44450 w 39"/>
              <a:gd name="T109" fmla="*/ 44450 h 60"/>
              <a:gd name="T110" fmla="*/ 38100 w 39"/>
              <a:gd name="T111" fmla="*/ 44450 h 60"/>
              <a:gd name="T112" fmla="*/ 38100 w 39"/>
              <a:gd name="T113" fmla="*/ 39688 h 60"/>
              <a:gd name="T114" fmla="*/ 38100 w 39"/>
              <a:gd name="T115" fmla="*/ 33338 h 60"/>
              <a:gd name="T116" fmla="*/ 38100 w 39"/>
              <a:gd name="T117" fmla="*/ 28575 h 60"/>
              <a:gd name="T118" fmla="*/ 38100 w 39"/>
              <a:gd name="T119" fmla="*/ 17463 h 60"/>
              <a:gd name="T120" fmla="*/ 44450 w 39"/>
              <a:gd name="T121" fmla="*/ 11113 h 60"/>
              <a:gd name="T122" fmla="*/ 44450 w 39"/>
              <a:gd name="T123" fmla="*/ 4763 h 60"/>
              <a:gd name="T124" fmla="*/ 44450 w 39"/>
              <a:gd name="T125" fmla="*/ 0 h 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17" y="7"/>
                </a:lnTo>
                <a:lnTo>
                  <a:pt x="17" y="11"/>
                </a:lnTo>
                <a:lnTo>
                  <a:pt x="17" y="14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43"/>
                </a:lnTo>
                <a:lnTo>
                  <a:pt x="17" y="43"/>
                </a:lnTo>
                <a:lnTo>
                  <a:pt x="17" y="46"/>
                </a:lnTo>
                <a:lnTo>
                  <a:pt x="21" y="46"/>
                </a:lnTo>
                <a:lnTo>
                  <a:pt x="21" y="50"/>
                </a:lnTo>
                <a:lnTo>
                  <a:pt x="17" y="50"/>
                </a:lnTo>
                <a:lnTo>
                  <a:pt x="17" y="53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28" y="53"/>
                </a:lnTo>
                <a:lnTo>
                  <a:pt x="24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2" y="39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25"/>
                </a:lnTo>
                <a:lnTo>
                  <a:pt x="24" y="21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201" name="TextBox 32"/>
          <p:cNvSpPr txBox="1">
            <a:spLocks noChangeArrowheads="1"/>
          </p:cNvSpPr>
          <p:nvPr/>
        </p:nvSpPr>
        <p:spPr bwMode="auto">
          <a:xfrm>
            <a:off x="914400" y="2560638"/>
            <a:ext cx="2479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err="1">
                <a:latin typeface="Arial" pitchFamily="34" charset="0"/>
              </a:rPr>
              <a:t>Таласская</a:t>
            </a:r>
            <a:r>
              <a:rPr lang="ru-RU" dirty="0">
                <a:latin typeface="Arial" pitchFamily="34" charset="0"/>
              </a:rPr>
              <a:t>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12,2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202" name="TextBox 33"/>
          <p:cNvSpPr txBox="1">
            <a:spLocks noChangeArrowheads="1"/>
          </p:cNvSpPr>
          <p:nvPr/>
        </p:nvSpPr>
        <p:spPr bwMode="auto">
          <a:xfrm>
            <a:off x="3276600" y="2514600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latin typeface="Arial" pitchFamily="34" charset="0"/>
              </a:rPr>
              <a:t>Чуйская область</a:t>
            </a:r>
            <a:endParaRPr lang="en-US" dirty="0">
              <a:latin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</a:rPr>
              <a:t>22,0</a:t>
            </a:r>
            <a:r>
              <a:rPr lang="en-US" dirty="0" smtClean="0">
                <a:latin typeface="Arial" pitchFamily="34" charset="0"/>
              </a:rPr>
              <a:t>%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0203" name="TextBox 34"/>
          <p:cNvSpPr txBox="1">
            <a:spLocks noChangeArrowheads="1"/>
          </p:cNvSpPr>
          <p:nvPr/>
        </p:nvSpPr>
        <p:spPr bwMode="auto">
          <a:xfrm>
            <a:off x="4298950" y="1908175"/>
            <a:ext cx="1841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г. Бишкек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32,8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37" name="Straight Connector 36"/>
          <p:cNvCxnSpPr>
            <a:stCxn id="50188" idx="3"/>
          </p:cNvCxnSpPr>
          <p:nvPr/>
        </p:nvCxnSpPr>
        <p:spPr>
          <a:xfrm flipV="1">
            <a:off x="4411663" y="2246313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05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776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г. Ош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13,1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%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0" y="279400"/>
            <a:ext cx="9128125" cy="12954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Женщины, которые пользуются всеми тремя видами СМИ  как минимум один раз в неделю по территории</a:t>
            </a:r>
            <a:endParaRPr lang="en-US" sz="35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Женщины, которые пользуются всеми тремя видами СМИ  как минимум один раз в неделю в зависимости от </a:t>
            </a:r>
            <a:r>
              <a:rPr lang="ru-RU" sz="3600" dirty="0" err="1" smtClean="0"/>
              <a:t>квинтиля</a:t>
            </a:r>
            <a:r>
              <a:rPr lang="ru-RU" sz="3600" dirty="0" smtClean="0"/>
              <a:t> благосостояния</a:t>
            </a:r>
            <a:endParaRPr lang="en-US" sz="3600" dirty="0" smtClean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2500306"/>
          <a:ext cx="822960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1571636"/>
          </a:xfrm>
        </p:spPr>
        <p:txBody>
          <a:bodyPr>
            <a:noAutofit/>
          </a:bodyPr>
          <a:lstStyle/>
          <a:p>
            <a:r>
              <a:rPr lang="ru-RU" sz="3500" dirty="0" smtClean="0"/>
              <a:t>Женщины в возрасте 15 -24 лет пользующиеся компьютером и интернетом</a:t>
            </a:r>
            <a:endParaRPr lang="en-US" sz="3500" dirty="0" smtClean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Женщины в возрасте 15 -24 лет пользующиеся Интернетом в последние 12 месяцев в зависимости от </a:t>
            </a:r>
            <a:r>
              <a:rPr lang="ru-RU" sz="3600" dirty="0" err="1" smtClean="0"/>
              <a:t>квинтиля</a:t>
            </a:r>
            <a:r>
              <a:rPr lang="ru-RU" sz="3600" dirty="0" smtClean="0"/>
              <a:t> благосостояния</a:t>
            </a:r>
            <a:endParaRPr lang="en-US" sz="36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28802"/>
          <a:ext cx="822960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Многоиндикаторное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кластерное обследование</a:t>
            </a:r>
            <a:b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СУБЪЕКТИВНОЕ </a:t>
            </a:r>
            <a:r>
              <a:rPr lang="ru-RU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</a:t>
            </a:r>
            <a:endParaRPr lang="en-US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792088" cy="78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nurbaeva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60648"/>
            <a:ext cx="792088" cy="78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26202" t="23000" r="25096" b="16770"/>
          <a:stretch/>
        </p:blipFill>
        <p:spPr>
          <a:xfrm>
            <a:off x="82010" y="908720"/>
            <a:ext cx="9026494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3"/>
          <p:cNvSpPr>
            <a:spLocks noGrp="1"/>
          </p:cNvSpPr>
          <p:nvPr>
            <p:ph sz="half" idx="1"/>
          </p:nvPr>
        </p:nvSpPr>
        <p:spPr>
          <a:xfrm>
            <a:off x="179512" y="1772816"/>
            <a:ext cx="8303840" cy="3672408"/>
          </a:xfrm>
        </p:spPr>
        <p:txBody>
          <a:bodyPr>
            <a:normAutofit lnSpcReduction="1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жизнью — это мера восприятия индивидом уровня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собственного   благополучия.</a:t>
            </a: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Счастье — это мимолетное эмоциональное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25649" t="15731" r="23989" b="24038"/>
          <a:stretch/>
        </p:blipFill>
        <p:spPr>
          <a:xfrm>
            <a:off x="-36512" y="1052736"/>
            <a:ext cx="9108259" cy="580526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625520"/>
            <a:ext cx="34194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25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1413940"/>
          </a:xfrm>
        </p:spPr>
        <p:txBody>
          <a:bodyPr>
            <a:noAutofit/>
          </a:bodyPr>
          <a:lstStyle/>
          <a:p>
            <a:r>
              <a:rPr lang="ru-RU" sz="2500" b="1" dirty="0" smtClean="0"/>
              <a:t>Процентная </a:t>
            </a:r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</a:t>
            </a:r>
            <a:r>
              <a:rPr lang="ru-RU" sz="2500" b="1" dirty="0" smtClean="0"/>
              <a:t> женщин в возрасте 15-24 лет, которые полностью или отчасти удовлетворены отдельными сферами жизни</a:t>
            </a:r>
            <a:endParaRPr lang="en-US" sz="2500" b="1" dirty="0" smtClean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2706425"/>
              </p:ext>
            </p:extLst>
          </p:nvPr>
        </p:nvGraphicFramePr>
        <p:xfrm>
          <a:off x="0" y="1935163"/>
          <a:ext cx="8972520" cy="473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Процентная доля женщин в возрасте 15-24 лет, которые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  <a:r>
              <a:rPr lang="ru-RU" sz="2400" b="1" dirty="0"/>
              <a:t> или отчасти удовлетворены отдельными сферами </a:t>
            </a:r>
            <a:r>
              <a:rPr lang="ru-RU" sz="2400" b="1" dirty="0" smtClean="0"/>
              <a:t>жизни 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37573"/>
              </p:ext>
            </p:extLst>
          </p:nvPr>
        </p:nvGraphicFramePr>
        <p:xfrm>
          <a:off x="457200" y="1556793"/>
          <a:ext cx="8363272" cy="476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24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Процентная доля женщин в возрасте 15-24 лет, которые полностью или отчасти удовлетворены отдельными сферами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по уровню образования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26871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4611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/>
          <a:lstStyle/>
          <a:p>
            <a:r>
              <a:rPr lang="ru-RU" sz="2400" b="1" dirty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Процентная доля женщин в возрасте 15-24 лет, которые полностью или отчасти удовлетворены отдельными сферами жизни </a:t>
            </a:r>
            <a:r>
              <a:rPr lang="ru-RU" sz="2400" b="1" dirty="0" smtClean="0">
                <a:solidFill>
                  <a:srgbClr val="0461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индексу благосостояния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208412"/>
              </p:ext>
            </p:extLst>
          </p:nvPr>
        </p:nvGraphicFramePr>
        <p:xfrm>
          <a:off x="7560" y="1988840"/>
          <a:ext cx="9144000" cy="476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0645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115212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удовлетворенность жизнью и ощущение счастья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847579"/>
              </p:ext>
            </p:extLst>
          </p:nvPr>
        </p:nvGraphicFramePr>
        <p:xfrm>
          <a:off x="0" y="1556793"/>
          <a:ext cx="9036496" cy="476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379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525" y="31557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удовлетворенность жизнью и ощущение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счастья по состоянию в браке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078" y="15029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05664"/>
              </p:ext>
            </p:extLst>
          </p:nvPr>
        </p:nvGraphicFramePr>
        <p:xfrm>
          <a:off x="457200" y="1935163"/>
          <a:ext cx="8363272" cy="4806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3061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женщин о лучшей жизни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450651"/>
              </p:ext>
            </p:extLst>
          </p:nvPr>
        </p:nvGraphicFramePr>
        <p:xfrm>
          <a:off x="15240" y="1196752"/>
          <a:ext cx="880523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5303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ru-RU" sz="2400" b="1" dirty="0" smtClean="0"/>
              <a:t>Основные выводы 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30,9 %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женщин знают, что внешне здоровый человек может быть ВИЧ–инфицирован.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целом, только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21,8 %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женщин имели всесторонние знания о ВИЧ. 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целом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90,6 %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женщин знают, что ВИЧ может передаваться от матери к ребенку. 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Женщины в возрасте до 20 лет с большей вероятностью, чем женщины более старшего возраста, контактируют со всеми тремя видами СМИ.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Среди женщин, которые в течение последних 12 месяцев пользовались и компьютером,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Интернетом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преобладают пользователи в возрасте 15–19 лет.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012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ru-RU" sz="2400" b="1" dirty="0" smtClean="0"/>
              <a:t>Основные выводы 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Необходимо проводить различие между понятиями «удовлетворенность жизнью» и «счастье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97,4 </a:t>
            </a: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молодых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женщин  удовлетворены  тем,  как  они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выглядят.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Доля женщин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15–24 лет, которые считают, что за последний год их жизнь стала лучше,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70 %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Чрезмерное  употребление  алкоголя  повышает  риск  возникновения  многих  опасных  для здоровья состояний.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Вредное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влияние алкоголя имеет сильное воздействие на общество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Распространенность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потребления табачных изделий  среди  женщин,  проживающих  в  городских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поселениях,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выше,  чем среди сельских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жительниц. 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выше уровень благосостояния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домохозяйства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тем больше распространенность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потребления табачных изделий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150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Office Theme">
  <a:themeElements>
    <a:clrScheme name="Timor Leste">
      <a:dk1>
        <a:sysClr val="windowText" lastClr="000000"/>
      </a:dk1>
      <a:lt1>
        <a:sysClr val="window" lastClr="FFFFFF"/>
      </a:lt1>
      <a:dk2>
        <a:srgbClr val="996699"/>
      </a:dk2>
      <a:lt2>
        <a:srgbClr val="EEECE1"/>
      </a:lt2>
      <a:accent1>
        <a:srgbClr val="BD2134"/>
      </a:accent1>
      <a:accent2>
        <a:srgbClr val="F5E191"/>
      </a:accent2>
      <a:accent3>
        <a:srgbClr val="3E9FC8"/>
      </a:accent3>
      <a:accent4>
        <a:srgbClr val="F68A59"/>
      </a:accent4>
      <a:accent5>
        <a:srgbClr val="EE60A3"/>
      </a:accent5>
      <a:accent6>
        <a:srgbClr val="FECB5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Kyrgyz">
      <a:dk1>
        <a:srgbClr val="000000"/>
      </a:dk1>
      <a:lt1>
        <a:srgbClr val="FFFFFF"/>
      </a:lt1>
      <a:dk2>
        <a:srgbClr val="9584BB"/>
      </a:dk2>
      <a:lt2>
        <a:srgbClr val="EFCB6D"/>
      </a:lt2>
      <a:accent1>
        <a:srgbClr val="9584BB"/>
      </a:accent1>
      <a:accent2>
        <a:srgbClr val="D87534"/>
      </a:accent2>
      <a:accent3>
        <a:srgbClr val="EFCB6D"/>
      </a:accent3>
      <a:accent4>
        <a:srgbClr val="BCB1D3"/>
      </a:accent4>
      <a:accent5>
        <a:srgbClr val="E8AC84"/>
      </a:accent5>
      <a:accent6>
        <a:srgbClr val="7F7F7F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Kyrgyz">
      <a:dk1>
        <a:srgbClr val="000000"/>
      </a:dk1>
      <a:lt1>
        <a:srgbClr val="FFFFFF"/>
      </a:lt1>
      <a:dk2>
        <a:srgbClr val="9584BB"/>
      </a:dk2>
      <a:lt2>
        <a:srgbClr val="EFCB6D"/>
      </a:lt2>
      <a:accent1>
        <a:srgbClr val="9584BB"/>
      </a:accent1>
      <a:accent2>
        <a:srgbClr val="D87534"/>
      </a:accent2>
      <a:accent3>
        <a:srgbClr val="EFCB6D"/>
      </a:accent3>
      <a:accent4>
        <a:srgbClr val="BCB1D3"/>
      </a:accent4>
      <a:accent5>
        <a:srgbClr val="E8AC84"/>
      </a:accent5>
      <a:accent6>
        <a:srgbClr val="7F7F7F"/>
      </a:accent6>
      <a:hlink>
        <a:srgbClr val="009999"/>
      </a:hlink>
      <a:folHlink>
        <a:srgbClr val="99CC00"/>
      </a:folHlink>
    </a:clrScheme>
    <a:fontScheme name="Default Design">
      <a:majorFont>
        <a:latin typeface="Gill Sans Std"/>
        <a:ea typeface=""/>
        <a:cs typeface="Arial"/>
      </a:majorFont>
      <a:minorFont>
        <a:latin typeface="Gill Sans St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2987</TotalTime>
  <Words>1572</Words>
  <Application>Microsoft Office PowerPoint</Application>
  <PresentationFormat>Экран (4:3)</PresentationFormat>
  <Paragraphs>219</Paragraphs>
  <Slides>37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1_Office Theme</vt:lpstr>
      <vt:lpstr>Custom Design</vt:lpstr>
      <vt:lpstr>Default Design</vt:lpstr>
      <vt:lpstr>Поток</vt:lpstr>
      <vt:lpstr>Многоиндикаторное кластерное обследование в Кыргызской Республике </vt:lpstr>
      <vt:lpstr>Презентация PowerPoint</vt:lpstr>
      <vt:lpstr>Знания женщин о методах предотвращения ВИЧ зависимости от семейного статуса </vt:lpstr>
      <vt:lpstr>Знания женщин о предотвращении ВИЧ в зависимости от уровня образования</vt:lpstr>
      <vt:lpstr>Презентация PowerPoint</vt:lpstr>
      <vt:lpstr>Процентная доля женщин, которые имеют всесторонние знания о профилактике ВИЧ </vt:lpstr>
      <vt:lpstr>Знания о передаче ВИЧ/СПИД от матери к ребенку (ПМР)</vt:lpstr>
      <vt:lpstr>Показатели отношения к людям, живущим с ВИЧ/СПИДом</vt:lpstr>
      <vt:lpstr>79% женщин знают где можно сделать тест на ВИЧ.    </vt:lpstr>
      <vt:lpstr> Процентная доля женщин, которые когда–либо проходили тестирование</vt:lpstr>
      <vt:lpstr>Последний тест на ВИЧ по уровню образования</vt:lpstr>
      <vt:lpstr>Последний тест на ВИЧ по территории</vt:lpstr>
      <vt:lpstr>Тест на ВИЧ во время беременности в зависимости от уровня образования</vt:lpstr>
      <vt:lpstr>Тест на ВИЧ во время беременности в зависимости от квинтиля благосостояния</vt:lpstr>
      <vt:lpstr>Основные факты</vt:lpstr>
      <vt:lpstr>Презентация PowerPoint</vt:lpstr>
      <vt:lpstr>Презентация PowerPoint</vt:lpstr>
      <vt:lpstr>Презентация PowerPoint</vt:lpstr>
      <vt:lpstr>Женщины в возрасте 15–49 лет, еженедельно контактирующие с отдельными видами СМИ</vt:lpstr>
      <vt:lpstr>Женщины, которые пользуются всеми тремя видами СМИ по уровню образования </vt:lpstr>
      <vt:lpstr>Женщины, которые пользуются всеми тремя видами СМИ  как минимум один раз в неделю по территории</vt:lpstr>
      <vt:lpstr>Женщины, которые пользуются всеми тремя видами СМИ  как минимум один раз в неделю в зависимости от квинтиля благосостояния</vt:lpstr>
      <vt:lpstr>Женщины в возрасте 15 -24 лет пользующиеся компьютером и интернетом</vt:lpstr>
      <vt:lpstr>Женщины в возрасте 15 -24 лет пользующиеся Интернетом в последние 12 месяцев в зависимости от квинтиля благосостояния</vt:lpstr>
      <vt:lpstr>Многоиндикаторное кластерное обследование в Кыргызской Республике </vt:lpstr>
      <vt:lpstr>Презентация PowerPoint</vt:lpstr>
      <vt:lpstr>Презентация PowerPoint</vt:lpstr>
      <vt:lpstr>Презентация PowerPoint</vt:lpstr>
      <vt:lpstr>Процентная доля женщин в возрасте 15-24 лет, которые полностью или отчасти удовлетворены отдельными сферами жизни</vt:lpstr>
      <vt:lpstr>Процентная доля женщин в возрасте 15-24 лет, которые полностью или отчасти удовлетворены отдельными сферами жизни </vt:lpstr>
      <vt:lpstr>Процентная доля женщин в возрасте 15-24 лет, которые полностью или отчасти удовлетворены отдельными сферами жизни по уровню образования</vt:lpstr>
      <vt:lpstr>Процентная доля женщин в возрасте 15-24 лет, которые полностью или отчасти удовлетворены отдельными сферами жизни по индексу благосостояния</vt:lpstr>
      <vt:lpstr>Общая удовлетворенность жизнью и ощущение счастья</vt:lpstr>
      <vt:lpstr>Общая удовлетворенность жизнью и ощущение счастья по состоянию в браке</vt:lpstr>
      <vt:lpstr>Восприятие женщин о лучшей жизни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24394</dc:creator>
  <cp:lastModifiedBy>Anurbaeva</cp:lastModifiedBy>
  <cp:revision>600</cp:revision>
  <cp:lastPrinted>2015-12-16T03:24:21Z</cp:lastPrinted>
  <dcterms:created xsi:type="dcterms:W3CDTF">2010-10-01T13:18:19Z</dcterms:created>
  <dcterms:modified xsi:type="dcterms:W3CDTF">2015-12-16T03:25:24Z</dcterms:modified>
</cp:coreProperties>
</file>