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0" r:id="rId2"/>
  </p:sldMasterIdLst>
  <p:notesMasterIdLst>
    <p:notesMasterId r:id="rId14"/>
  </p:notesMasterIdLst>
  <p:sldIdLst>
    <p:sldId id="256" r:id="rId3"/>
    <p:sldId id="291" r:id="rId4"/>
    <p:sldId id="305" r:id="rId5"/>
    <p:sldId id="295" r:id="rId6"/>
    <p:sldId id="303" r:id="rId7"/>
    <p:sldId id="304" r:id="rId8"/>
    <p:sldId id="297" r:id="rId9"/>
    <p:sldId id="306" r:id="rId10"/>
    <p:sldId id="298" r:id="rId11"/>
    <p:sldId id="299" r:id="rId12"/>
    <p:sldId id="296" r:id="rId13"/>
  </p:sldIdLst>
  <p:sldSz cx="12192000" cy="6858000"/>
  <p:notesSz cx="6735763" cy="98663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Обложка" id="{09BD8EDA-5430-4B4C-9E05-F32D4CA76277}">
          <p14:sldIdLst>
            <p14:sldId id="256"/>
          </p14:sldIdLst>
        </p14:section>
        <p14:section name="Основная часть" id="{1F1C8C30-0E0A-473A-85B6-DBD365E752C7}">
          <p14:sldIdLst>
            <p14:sldId id="291"/>
            <p14:sldId id="305"/>
            <p14:sldId id="295"/>
            <p14:sldId id="303"/>
            <p14:sldId id="304"/>
            <p14:sldId id="297"/>
            <p14:sldId id="306"/>
            <p14:sldId id="298"/>
            <p14:sldId id="299"/>
            <p14:sldId id="296"/>
          </p14:sldIdLst>
        </p14:section>
        <p14:section name="Последняя страница" id="{4FE91FCE-F239-445C-9A5B-61A7535B0391}">
          <p14:sldIdLst/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79E"/>
    <a:srgbClr val="0057A3"/>
    <a:srgbClr val="8ABCEA"/>
    <a:srgbClr val="79ABFB"/>
    <a:srgbClr val="EBF6FF"/>
    <a:srgbClr val="0066FF"/>
    <a:srgbClr val="0099FF"/>
    <a:srgbClr val="0000FF"/>
    <a:srgbClr val="3486CE"/>
    <a:srgbClr val="33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8A107856-5554-42FB-B03E-39F5DBC370BA}" styleName="Средний стиль 4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46" autoAdjust="0"/>
    <p:restoredTop sz="93510" autoAdjust="0"/>
  </p:normalViewPr>
  <p:slideViewPr>
    <p:cSldViewPr snapToGrid="0">
      <p:cViewPr varScale="1">
        <p:scale>
          <a:sx n="67" d="100"/>
          <a:sy n="67" d="100"/>
        </p:scale>
        <p:origin x="816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7" d="100"/>
          <a:sy n="87" d="100"/>
        </p:scale>
        <p:origin x="384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D:\PLAN\&#1055;&#1056;&#1045;&#1057;&#1050;&#1054;&#1053;&#1060;&#1045;&#1056;&#1045;&#1053;&#1062;&#1048;&#1071;\&#1060;&#1080;&#1085;&#1089;&#1077;&#1082;&#1090;&#1086;&#1088;_&#1055;&#1056;&#1045;&#1057;&#1050;&#1054;&#1053;&#1060;\&#1087;&#1088;&#1077;&#1089;&#1082;&#1086;&#1085;&#1092;_&#1084;&#1072;&#1081;2025\GRAFIK2024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valuyskaya\Desktop\GRAFIK2022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D:\PLAN\&#1055;&#1056;&#1045;&#1057;&#1050;&#1054;&#1053;&#1060;&#1045;&#1056;&#1045;&#1053;&#1062;&#1048;&#1071;\GRAFIK2024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valuyskaya\Desktop\GRAFIK2022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D:\PLAN\&#1055;&#1056;&#1045;&#1057;&#1050;&#1054;&#1053;&#1060;&#1045;&#1056;&#1045;&#1053;&#1062;&#1048;&#1071;\GRAFIK2024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autoTitleDeleted val="1"/>
    <c:plotArea>
      <c:layout>
        <c:manualLayout>
          <c:layoutTarget val="inner"/>
          <c:xMode val="edge"/>
          <c:yMode val="edge"/>
          <c:x val="6.0258591271596669E-2"/>
          <c:y val="7.407407407407407E-2"/>
          <c:w val="0.88115401305173935"/>
          <c:h val="0.8480941965587635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кредитыБ!$O$27</c:f>
              <c:strCache>
                <c:ptCount val="1"/>
                <c:pt idx="0">
                  <c:v>Число счетов клиентов банков</c:v>
                </c:pt>
              </c:strCache>
            </c:strRef>
          </c:tx>
          <c:spPr>
            <a:solidFill>
              <a:srgbClr val="0057A3"/>
            </a:solidFill>
            <a:ln>
              <a:noFill/>
            </a:ln>
            <a:effectLst/>
          </c:spPr>
          <c:invertIfNegative val="0"/>
          <c:cat>
            <c:numRef>
              <c:f>кредитыБ!$P$26:$T$26</c:f>
              <c:numCache>
                <c:formatCode>General</c:formatCode>
                <c:ptCount val="5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</c:numCache>
            </c:numRef>
          </c:cat>
          <c:val>
            <c:numRef>
              <c:f>кредитыБ!$P$27:$T$27</c:f>
              <c:numCache>
                <c:formatCode>#\ ##0.0</c:formatCode>
                <c:ptCount val="5"/>
                <c:pt idx="0" formatCode="General">
                  <c:v>4346.5</c:v>
                </c:pt>
                <c:pt idx="1">
                  <c:v>5246.02</c:v>
                </c:pt>
                <c:pt idx="2">
                  <c:v>8432.6589999999997</c:v>
                </c:pt>
                <c:pt idx="3">
                  <c:v>11360.222</c:v>
                </c:pt>
                <c:pt idx="4">
                  <c:v>15001.946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B680-48B6-9725-FC8E70B50F8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9"/>
        <c:axId val="-956050128"/>
        <c:axId val="-956057200"/>
      </c:barChart>
      <c:catAx>
        <c:axId val="-95605012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-956057200"/>
        <c:crosses val="autoZero"/>
        <c:auto val="1"/>
        <c:lblAlgn val="ctr"/>
        <c:lblOffset val="100"/>
        <c:noMultiLvlLbl val="0"/>
      </c:catAx>
      <c:valAx>
        <c:axId val="-95605720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-9560501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5555551181102363"/>
          <c:y val="3.3270816587776489E-2"/>
          <c:w val="0.60444448818897634"/>
          <c:h val="0.93345836682444705"/>
        </c:manualLayout>
      </c:layout>
      <c:barChart>
        <c:barDir val="bar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-956055568"/>
        <c:axId val="-956054480"/>
      </c:barChart>
      <c:catAx>
        <c:axId val="-95605556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-956054480"/>
        <c:crosses val="autoZero"/>
        <c:auto val="1"/>
        <c:lblAlgn val="ctr"/>
        <c:lblOffset val="100"/>
        <c:noMultiLvlLbl val="0"/>
      </c:catAx>
      <c:valAx>
        <c:axId val="-956054480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-9560555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3220016756344789"/>
          <c:y val="0"/>
          <c:w val="0.65252205298797605"/>
          <c:h val="1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rgbClr val="0057A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кредитыБ!$A$24:$A$31</c:f>
              <c:strCache>
                <c:ptCount val="8"/>
                <c:pt idx="0">
                  <c:v>Транспорт и связь</c:v>
                </c:pt>
                <c:pt idx="1">
                  <c:v>Промышленность</c:v>
                </c:pt>
                <c:pt idx="2">
                  <c:v>Строительство</c:v>
                </c:pt>
                <c:pt idx="3">
                  <c:v>Прочие</c:v>
                </c:pt>
                <c:pt idx="4">
                  <c:v>Ипотека</c:v>
                </c:pt>
                <c:pt idx="5">
                  <c:v>Сельское хозяйство</c:v>
                </c:pt>
                <c:pt idx="6">
                  <c:v>Торговля</c:v>
                </c:pt>
                <c:pt idx="7">
                  <c:v>Потребительские кредиты</c:v>
                </c:pt>
              </c:strCache>
            </c:strRef>
          </c:cat>
          <c:val>
            <c:numRef>
              <c:f>кредитыБ!$B$24:$B$31</c:f>
              <c:numCache>
                <c:formatCode>#\ ##0.0</c:formatCode>
                <c:ptCount val="8"/>
                <c:pt idx="0">
                  <c:v>2.9</c:v>
                </c:pt>
                <c:pt idx="1">
                  <c:v>3.9</c:v>
                </c:pt>
                <c:pt idx="2">
                  <c:v>4</c:v>
                </c:pt>
                <c:pt idx="3">
                  <c:v>9</c:v>
                </c:pt>
                <c:pt idx="4">
                  <c:v>11.4</c:v>
                </c:pt>
                <c:pt idx="5">
                  <c:v>13.5</c:v>
                </c:pt>
                <c:pt idx="6">
                  <c:v>26.4</c:v>
                </c:pt>
                <c:pt idx="7">
                  <c:v>28.9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8BAC-4864-A164-8398963190F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-956043600"/>
        <c:axId val="-956046864"/>
      </c:barChart>
      <c:catAx>
        <c:axId val="-95604360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-956046864"/>
        <c:crosses val="autoZero"/>
        <c:auto val="1"/>
        <c:lblAlgn val="ctr"/>
        <c:lblOffset val="100"/>
        <c:noMultiLvlLbl val="0"/>
      </c:catAx>
      <c:valAx>
        <c:axId val="-956046864"/>
        <c:scaling>
          <c:orientation val="minMax"/>
        </c:scaling>
        <c:delete val="1"/>
        <c:axPos val="b"/>
        <c:numFmt formatCode="#\ ##0.0" sourceLinked="1"/>
        <c:majorTickMark val="none"/>
        <c:minorTickMark val="none"/>
        <c:tickLblPos val="nextTo"/>
        <c:crossAx val="-9560436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-956046320"/>
        <c:axId val="-956045776"/>
      </c:barChart>
      <c:catAx>
        <c:axId val="-95604632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-956045776"/>
        <c:crosses val="autoZero"/>
        <c:auto val="1"/>
        <c:lblAlgn val="ctr"/>
        <c:lblOffset val="100"/>
        <c:noMultiLvlLbl val="0"/>
      </c:catAx>
      <c:valAx>
        <c:axId val="-956045776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-9560463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2074415599019912"/>
          <c:y val="0"/>
          <c:w val="0.67925584400980088"/>
          <c:h val="1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rgbClr val="00579E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кредитыБ!$A$46:$A$53</c:f>
              <c:strCache>
                <c:ptCount val="8"/>
                <c:pt idx="0">
                  <c:v>Промышленность</c:v>
                </c:pt>
                <c:pt idx="1">
                  <c:v>Ипотека</c:v>
                </c:pt>
                <c:pt idx="2">
                  <c:v>Транспорт и связь</c:v>
                </c:pt>
                <c:pt idx="3">
                  <c:v>Строительство</c:v>
                </c:pt>
                <c:pt idx="4">
                  <c:v>Прочие</c:v>
                </c:pt>
                <c:pt idx="5">
                  <c:v>Торговля</c:v>
                </c:pt>
                <c:pt idx="6">
                  <c:v>Сельское хозяйство</c:v>
                </c:pt>
                <c:pt idx="7">
                  <c:v>Потребительские кредиты</c:v>
                </c:pt>
              </c:strCache>
            </c:strRef>
          </c:cat>
          <c:val>
            <c:numRef>
              <c:f>кредитыБ!$B$46:$B$53</c:f>
              <c:numCache>
                <c:formatCode>#\ ##0.0</c:formatCode>
                <c:ptCount val="8"/>
                <c:pt idx="0">
                  <c:v>1.2</c:v>
                </c:pt>
                <c:pt idx="1">
                  <c:v>3.9</c:v>
                </c:pt>
                <c:pt idx="2">
                  <c:v>4.2</c:v>
                </c:pt>
                <c:pt idx="3">
                  <c:v>5.9</c:v>
                </c:pt>
                <c:pt idx="4">
                  <c:v>7.5</c:v>
                </c:pt>
                <c:pt idx="5">
                  <c:v>13.9</c:v>
                </c:pt>
                <c:pt idx="6">
                  <c:v>18</c:v>
                </c:pt>
                <c:pt idx="7">
                  <c:v>45.4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CECB-4341-BFDC-5E5A33B5C33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-956044144"/>
        <c:axId val="-956052848"/>
      </c:barChart>
      <c:catAx>
        <c:axId val="-95604414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-956052848"/>
        <c:crosses val="autoZero"/>
        <c:auto val="1"/>
        <c:lblAlgn val="ctr"/>
        <c:lblOffset val="100"/>
        <c:noMultiLvlLbl val="0"/>
      </c:catAx>
      <c:valAx>
        <c:axId val="-956052848"/>
        <c:scaling>
          <c:orientation val="minMax"/>
        </c:scaling>
        <c:delete val="1"/>
        <c:axPos val="b"/>
        <c:numFmt formatCode="#\ ##0.0" sourceLinked="1"/>
        <c:majorTickMark val="none"/>
        <c:minorTickMark val="none"/>
        <c:tickLblPos val="nextTo"/>
        <c:crossAx val="-9560441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5">
  <a:schemeClr val="accent2"/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E4FB91-E4E2-4F4A-9549-32C4CD7BFB74}" type="datetimeFigureOut">
              <a:rPr lang="ru-RU" smtClean="0"/>
              <a:t>14.05.2025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15373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816FCC-19CE-4B9E-95B6-5266DFEBED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80773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a-ET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816FCC-19CE-4B9E-95B6-5266DFEBED56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30888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816FCC-19CE-4B9E-95B6-5266DFEBED56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20715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902540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558032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2.png"/><Relationship Id="rId4" Type="http://schemas.openxmlformats.org/officeDocument/2006/relationships/image" Target="../media/image2.sv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207305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5AE23C6-22F8-0E68-8087-F4505786D7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66FB8FF0-8C69-4F30-7AA7-E4A0D04CE54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-66500" y="6350923"/>
            <a:ext cx="12300065" cy="523703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F7982F31-5075-74ED-6E8B-B0BFDEE86DB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682942" y="6509809"/>
            <a:ext cx="1328394" cy="231025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C4CB0BD4-F0ED-727C-F815-226617EBEB0E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8614" y="5599920"/>
            <a:ext cx="1154084" cy="1154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90860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000" b="1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g"/><Relationship Id="rId5" Type="http://schemas.openxmlformats.org/officeDocument/2006/relationships/image" Target="../media/image7.sv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15">
            <a:extLst>
              <a:ext uri="{FF2B5EF4-FFF2-40B4-BE49-F238E27FC236}">
                <a16:creationId xmlns:a16="http://schemas.microsoft.com/office/drawing/2014/main" xmlns="" id="{109A796F-F81A-ABB0-5471-8B8640DC882B}"/>
              </a:ext>
            </a:extLst>
          </p:cNvPr>
          <p:cNvSpPr/>
          <p:nvPr/>
        </p:nvSpPr>
        <p:spPr>
          <a:xfrm>
            <a:off x="-16934" y="-31826"/>
            <a:ext cx="5763216" cy="4882249"/>
          </a:xfrm>
          <a:custGeom>
            <a:avLst/>
            <a:gdLst>
              <a:gd name="connsiteX0" fmla="*/ 0 w 5801718"/>
              <a:gd name="connsiteY0" fmla="*/ 0 h 4959962"/>
              <a:gd name="connsiteX1" fmla="*/ 5801718 w 5801718"/>
              <a:gd name="connsiteY1" fmla="*/ 0 h 4959962"/>
              <a:gd name="connsiteX2" fmla="*/ 5801718 w 5801718"/>
              <a:gd name="connsiteY2" fmla="*/ 4959962 h 4959962"/>
              <a:gd name="connsiteX3" fmla="*/ 0 w 5801718"/>
              <a:gd name="connsiteY3" fmla="*/ 4959962 h 4959962"/>
              <a:gd name="connsiteX4" fmla="*/ 0 w 5801718"/>
              <a:gd name="connsiteY4" fmla="*/ 0 h 4959962"/>
              <a:gd name="connsiteX0" fmla="*/ 0 w 5801718"/>
              <a:gd name="connsiteY0" fmla="*/ 0 h 4959962"/>
              <a:gd name="connsiteX1" fmla="*/ 5368581 w 5801718"/>
              <a:gd name="connsiteY1" fmla="*/ 9625 h 4959962"/>
              <a:gd name="connsiteX2" fmla="*/ 5801718 w 5801718"/>
              <a:gd name="connsiteY2" fmla="*/ 4959962 h 4959962"/>
              <a:gd name="connsiteX3" fmla="*/ 0 w 5801718"/>
              <a:gd name="connsiteY3" fmla="*/ 4959962 h 4959962"/>
              <a:gd name="connsiteX4" fmla="*/ 0 w 5801718"/>
              <a:gd name="connsiteY4" fmla="*/ 0 h 4959962"/>
              <a:gd name="connsiteX0" fmla="*/ 0 w 5801718"/>
              <a:gd name="connsiteY0" fmla="*/ 0 h 4959962"/>
              <a:gd name="connsiteX1" fmla="*/ 5570712 w 5801718"/>
              <a:gd name="connsiteY1" fmla="*/ 9625 h 4959962"/>
              <a:gd name="connsiteX2" fmla="*/ 5801718 w 5801718"/>
              <a:gd name="connsiteY2" fmla="*/ 4959962 h 4959962"/>
              <a:gd name="connsiteX3" fmla="*/ 0 w 5801718"/>
              <a:gd name="connsiteY3" fmla="*/ 4959962 h 4959962"/>
              <a:gd name="connsiteX4" fmla="*/ 0 w 5801718"/>
              <a:gd name="connsiteY4" fmla="*/ 0 h 4959962"/>
              <a:gd name="connsiteX0" fmla="*/ 0 w 5801718"/>
              <a:gd name="connsiteY0" fmla="*/ 0 h 4959962"/>
              <a:gd name="connsiteX1" fmla="*/ 5570712 w 5801718"/>
              <a:gd name="connsiteY1" fmla="*/ 9625 h 4959962"/>
              <a:gd name="connsiteX2" fmla="*/ 5657338 w 5801718"/>
              <a:gd name="connsiteY2" fmla="*/ 2043507 h 4959962"/>
              <a:gd name="connsiteX3" fmla="*/ 5801718 w 5801718"/>
              <a:gd name="connsiteY3" fmla="*/ 4959962 h 4959962"/>
              <a:gd name="connsiteX4" fmla="*/ 0 w 5801718"/>
              <a:gd name="connsiteY4" fmla="*/ 4959962 h 4959962"/>
              <a:gd name="connsiteX5" fmla="*/ 0 w 5801718"/>
              <a:gd name="connsiteY5" fmla="*/ 0 h 4959962"/>
              <a:gd name="connsiteX0" fmla="*/ 0 w 5801718"/>
              <a:gd name="connsiteY0" fmla="*/ 0 h 4959962"/>
              <a:gd name="connsiteX1" fmla="*/ 5570712 w 5801718"/>
              <a:gd name="connsiteY1" fmla="*/ 9625 h 4959962"/>
              <a:gd name="connsiteX2" fmla="*/ 5763216 w 5801718"/>
              <a:gd name="connsiteY2" fmla="*/ 984728 h 4959962"/>
              <a:gd name="connsiteX3" fmla="*/ 5801718 w 5801718"/>
              <a:gd name="connsiteY3" fmla="*/ 4959962 h 4959962"/>
              <a:gd name="connsiteX4" fmla="*/ 0 w 5801718"/>
              <a:gd name="connsiteY4" fmla="*/ 4959962 h 4959962"/>
              <a:gd name="connsiteX5" fmla="*/ 0 w 5801718"/>
              <a:gd name="connsiteY5" fmla="*/ 0 h 4959962"/>
              <a:gd name="connsiteX0" fmla="*/ 0 w 5801718"/>
              <a:gd name="connsiteY0" fmla="*/ 0 h 4959962"/>
              <a:gd name="connsiteX1" fmla="*/ 5570712 w 5801718"/>
              <a:gd name="connsiteY1" fmla="*/ 9625 h 4959962"/>
              <a:gd name="connsiteX2" fmla="*/ 5763216 w 5801718"/>
              <a:gd name="connsiteY2" fmla="*/ 984728 h 4959962"/>
              <a:gd name="connsiteX3" fmla="*/ 5801718 w 5801718"/>
              <a:gd name="connsiteY3" fmla="*/ 4959962 h 4959962"/>
              <a:gd name="connsiteX4" fmla="*/ 0 w 5801718"/>
              <a:gd name="connsiteY4" fmla="*/ 4959962 h 4959962"/>
              <a:gd name="connsiteX5" fmla="*/ 0 w 5801718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1941987 w 5763216"/>
              <a:gd name="connsiteY3" fmla="*/ 4430573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4175048 w 5763216"/>
              <a:gd name="connsiteY3" fmla="*/ 4122565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4175048 w 5763216"/>
              <a:gd name="connsiteY3" fmla="*/ 4122565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5249"/>
              <a:gd name="connsiteY0" fmla="*/ 0 h 4959962"/>
              <a:gd name="connsiteX1" fmla="*/ 5570712 w 5765249"/>
              <a:gd name="connsiteY1" fmla="*/ 9625 h 4959962"/>
              <a:gd name="connsiteX2" fmla="*/ 5763216 w 5765249"/>
              <a:gd name="connsiteY2" fmla="*/ 984728 h 4959962"/>
              <a:gd name="connsiteX3" fmla="*/ 4175048 w 5765249"/>
              <a:gd name="connsiteY3" fmla="*/ 4122565 h 4959962"/>
              <a:gd name="connsiteX4" fmla="*/ 0 w 5765249"/>
              <a:gd name="connsiteY4" fmla="*/ 4959962 h 4959962"/>
              <a:gd name="connsiteX5" fmla="*/ 0 w 5765249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4175048 w 5763216"/>
              <a:gd name="connsiteY3" fmla="*/ 4122565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4175048 w 5763216"/>
              <a:gd name="connsiteY3" fmla="*/ 4122565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3216"/>
              <a:gd name="connsiteY0" fmla="*/ 0 h 4209192"/>
              <a:gd name="connsiteX1" fmla="*/ 5570712 w 5763216"/>
              <a:gd name="connsiteY1" fmla="*/ 9625 h 4209192"/>
              <a:gd name="connsiteX2" fmla="*/ 5763216 w 5763216"/>
              <a:gd name="connsiteY2" fmla="*/ 984728 h 4209192"/>
              <a:gd name="connsiteX3" fmla="*/ 4175048 w 5763216"/>
              <a:gd name="connsiteY3" fmla="*/ 4122565 h 4209192"/>
              <a:gd name="connsiteX4" fmla="*/ 28876 w 5763216"/>
              <a:gd name="connsiteY4" fmla="*/ 4209192 h 4209192"/>
              <a:gd name="connsiteX5" fmla="*/ 0 w 5763216"/>
              <a:gd name="connsiteY5" fmla="*/ 0 h 4209192"/>
              <a:gd name="connsiteX0" fmla="*/ 0 w 5763216"/>
              <a:gd name="connsiteY0" fmla="*/ 0 h 4536451"/>
              <a:gd name="connsiteX1" fmla="*/ 5570712 w 5763216"/>
              <a:gd name="connsiteY1" fmla="*/ 9625 h 4536451"/>
              <a:gd name="connsiteX2" fmla="*/ 5763216 w 5763216"/>
              <a:gd name="connsiteY2" fmla="*/ 984728 h 4536451"/>
              <a:gd name="connsiteX3" fmla="*/ 4175048 w 5763216"/>
              <a:gd name="connsiteY3" fmla="*/ 4122565 h 4536451"/>
              <a:gd name="connsiteX4" fmla="*/ 0 w 5763216"/>
              <a:gd name="connsiteY4" fmla="*/ 4536451 h 4536451"/>
              <a:gd name="connsiteX5" fmla="*/ 0 w 5763216"/>
              <a:gd name="connsiteY5" fmla="*/ 0 h 4536451"/>
              <a:gd name="connsiteX0" fmla="*/ 0 w 5763216"/>
              <a:gd name="connsiteY0" fmla="*/ 0 h 4848486"/>
              <a:gd name="connsiteX1" fmla="*/ 5570712 w 5763216"/>
              <a:gd name="connsiteY1" fmla="*/ 9625 h 4848486"/>
              <a:gd name="connsiteX2" fmla="*/ 5763216 w 5763216"/>
              <a:gd name="connsiteY2" fmla="*/ 984728 h 4848486"/>
              <a:gd name="connsiteX3" fmla="*/ 4175048 w 5763216"/>
              <a:gd name="connsiteY3" fmla="*/ 4122565 h 4848486"/>
              <a:gd name="connsiteX4" fmla="*/ 0 w 5763216"/>
              <a:gd name="connsiteY4" fmla="*/ 4536451 h 4848486"/>
              <a:gd name="connsiteX5" fmla="*/ 0 w 5763216"/>
              <a:gd name="connsiteY5" fmla="*/ 0 h 4848486"/>
              <a:gd name="connsiteX0" fmla="*/ 0 w 5763216"/>
              <a:gd name="connsiteY0" fmla="*/ 0 h 4965470"/>
              <a:gd name="connsiteX1" fmla="*/ 5570712 w 5763216"/>
              <a:gd name="connsiteY1" fmla="*/ 9625 h 4965470"/>
              <a:gd name="connsiteX2" fmla="*/ 5763216 w 5763216"/>
              <a:gd name="connsiteY2" fmla="*/ 984728 h 4965470"/>
              <a:gd name="connsiteX3" fmla="*/ 4175048 w 5763216"/>
              <a:gd name="connsiteY3" fmla="*/ 4122565 h 4965470"/>
              <a:gd name="connsiteX4" fmla="*/ 0 w 5763216"/>
              <a:gd name="connsiteY4" fmla="*/ 4536451 h 4965470"/>
              <a:gd name="connsiteX5" fmla="*/ 0 w 5763216"/>
              <a:gd name="connsiteY5" fmla="*/ 0 h 4965470"/>
              <a:gd name="connsiteX0" fmla="*/ 0 w 5763216"/>
              <a:gd name="connsiteY0" fmla="*/ 0 h 4816920"/>
              <a:gd name="connsiteX1" fmla="*/ 5570712 w 5763216"/>
              <a:gd name="connsiteY1" fmla="*/ 9625 h 4816920"/>
              <a:gd name="connsiteX2" fmla="*/ 5763216 w 5763216"/>
              <a:gd name="connsiteY2" fmla="*/ 984728 h 4816920"/>
              <a:gd name="connsiteX3" fmla="*/ 4175048 w 5763216"/>
              <a:gd name="connsiteY3" fmla="*/ 4122565 h 4816920"/>
              <a:gd name="connsiteX4" fmla="*/ 0 w 5763216"/>
              <a:gd name="connsiteY4" fmla="*/ 4536451 h 4816920"/>
              <a:gd name="connsiteX5" fmla="*/ 0 w 5763216"/>
              <a:gd name="connsiteY5" fmla="*/ 0 h 4816920"/>
              <a:gd name="connsiteX0" fmla="*/ 0 w 5763216"/>
              <a:gd name="connsiteY0" fmla="*/ 0 h 4884711"/>
              <a:gd name="connsiteX1" fmla="*/ 5570712 w 5763216"/>
              <a:gd name="connsiteY1" fmla="*/ 9625 h 4884711"/>
              <a:gd name="connsiteX2" fmla="*/ 5763216 w 5763216"/>
              <a:gd name="connsiteY2" fmla="*/ 984728 h 4884711"/>
              <a:gd name="connsiteX3" fmla="*/ 4175048 w 5763216"/>
              <a:gd name="connsiteY3" fmla="*/ 4122565 h 4884711"/>
              <a:gd name="connsiteX4" fmla="*/ 0 w 5763216"/>
              <a:gd name="connsiteY4" fmla="*/ 4536451 h 4884711"/>
              <a:gd name="connsiteX5" fmla="*/ 0 w 5763216"/>
              <a:gd name="connsiteY5" fmla="*/ 0 h 4884711"/>
              <a:gd name="connsiteX0" fmla="*/ 0 w 5763216"/>
              <a:gd name="connsiteY0" fmla="*/ 0 h 4882249"/>
              <a:gd name="connsiteX1" fmla="*/ 5570712 w 5763216"/>
              <a:gd name="connsiteY1" fmla="*/ 9625 h 4882249"/>
              <a:gd name="connsiteX2" fmla="*/ 5763216 w 5763216"/>
              <a:gd name="connsiteY2" fmla="*/ 984728 h 4882249"/>
              <a:gd name="connsiteX3" fmla="*/ 4175048 w 5763216"/>
              <a:gd name="connsiteY3" fmla="*/ 4122565 h 4882249"/>
              <a:gd name="connsiteX4" fmla="*/ 0 w 5763216"/>
              <a:gd name="connsiteY4" fmla="*/ 4536451 h 4882249"/>
              <a:gd name="connsiteX5" fmla="*/ 0 w 5763216"/>
              <a:gd name="connsiteY5" fmla="*/ 0 h 4882249"/>
              <a:gd name="connsiteX0" fmla="*/ 0 w 5763216"/>
              <a:gd name="connsiteY0" fmla="*/ 0 h 4882249"/>
              <a:gd name="connsiteX1" fmla="*/ 5570712 w 5763216"/>
              <a:gd name="connsiteY1" fmla="*/ 9625 h 4882249"/>
              <a:gd name="connsiteX2" fmla="*/ 5763216 w 5763216"/>
              <a:gd name="connsiteY2" fmla="*/ 984728 h 4882249"/>
              <a:gd name="connsiteX3" fmla="*/ 4175048 w 5763216"/>
              <a:gd name="connsiteY3" fmla="*/ 4122565 h 4882249"/>
              <a:gd name="connsiteX4" fmla="*/ 0 w 5763216"/>
              <a:gd name="connsiteY4" fmla="*/ 4536451 h 4882249"/>
              <a:gd name="connsiteX5" fmla="*/ 0 w 5763216"/>
              <a:gd name="connsiteY5" fmla="*/ 0 h 4882249"/>
              <a:gd name="connsiteX0" fmla="*/ 0 w 5763216"/>
              <a:gd name="connsiteY0" fmla="*/ 1 h 4882250"/>
              <a:gd name="connsiteX1" fmla="*/ 5416708 w 5763216"/>
              <a:gd name="connsiteY1" fmla="*/ 0 h 4882250"/>
              <a:gd name="connsiteX2" fmla="*/ 5763216 w 5763216"/>
              <a:gd name="connsiteY2" fmla="*/ 984729 h 4882250"/>
              <a:gd name="connsiteX3" fmla="*/ 4175048 w 5763216"/>
              <a:gd name="connsiteY3" fmla="*/ 4122566 h 4882250"/>
              <a:gd name="connsiteX4" fmla="*/ 0 w 5763216"/>
              <a:gd name="connsiteY4" fmla="*/ 4536452 h 4882250"/>
              <a:gd name="connsiteX5" fmla="*/ 0 w 5763216"/>
              <a:gd name="connsiteY5" fmla="*/ 1 h 4882250"/>
              <a:gd name="connsiteX0" fmla="*/ 0 w 5763216"/>
              <a:gd name="connsiteY0" fmla="*/ 0 h 4882249"/>
              <a:gd name="connsiteX1" fmla="*/ 5570712 w 5763216"/>
              <a:gd name="connsiteY1" fmla="*/ 9625 h 4882249"/>
              <a:gd name="connsiteX2" fmla="*/ 5763216 w 5763216"/>
              <a:gd name="connsiteY2" fmla="*/ 984728 h 4882249"/>
              <a:gd name="connsiteX3" fmla="*/ 4175048 w 5763216"/>
              <a:gd name="connsiteY3" fmla="*/ 4122565 h 4882249"/>
              <a:gd name="connsiteX4" fmla="*/ 0 w 5763216"/>
              <a:gd name="connsiteY4" fmla="*/ 4536451 h 4882249"/>
              <a:gd name="connsiteX5" fmla="*/ 0 w 5763216"/>
              <a:gd name="connsiteY5" fmla="*/ 0 h 4882249"/>
              <a:gd name="connsiteX0" fmla="*/ 0 w 5763216"/>
              <a:gd name="connsiteY0" fmla="*/ 0 h 4882249"/>
              <a:gd name="connsiteX1" fmla="*/ 5570712 w 5763216"/>
              <a:gd name="connsiteY1" fmla="*/ 9625 h 4882249"/>
              <a:gd name="connsiteX2" fmla="*/ 5763216 w 5763216"/>
              <a:gd name="connsiteY2" fmla="*/ 984728 h 4882249"/>
              <a:gd name="connsiteX3" fmla="*/ 4175048 w 5763216"/>
              <a:gd name="connsiteY3" fmla="*/ 4122565 h 4882249"/>
              <a:gd name="connsiteX4" fmla="*/ 0 w 5763216"/>
              <a:gd name="connsiteY4" fmla="*/ 4536451 h 4882249"/>
              <a:gd name="connsiteX5" fmla="*/ 0 w 5763216"/>
              <a:gd name="connsiteY5" fmla="*/ 0 h 48822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763216" h="4882249">
                <a:moveTo>
                  <a:pt x="0" y="0"/>
                </a:moveTo>
                <a:lnTo>
                  <a:pt x="5570712" y="9625"/>
                </a:lnTo>
                <a:cubicBezTo>
                  <a:pt x="5663755" y="334659"/>
                  <a:pt x="5708673" y="178431"/>
                  <a:pt x="5763216" y="984728"/>
                </a:cubicBezTo>
                <a:cubicBezTo>
                  <a:pt x="5753591" y="1751541"/>
                  <a:pt x="5599586" y="3009241"/>
                  <a:pt x="4175048" y="4122565"/>
                </a:cubicBezTo>
                <a:cubicBezTo>
                  <a:pt x="3139500" y="4828418"/>
                  <a:pt x="1545687" y="5197386"/>
                  <a:pt x="0" y="4536451"/>
                </a:cubicBez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4B70EBDA-139C-2185-38B3-5C492B7CBCA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5109" y="431444"/>
            <a:ext cx="1804574" cy="1804574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A187EE2-260A-28F8-84C2-6997A8F955B1}"/>
              </a:ext>
            </a:extLst>
          </p:cNvPr>
          <p:cNvSpPr txBox="1">
            <a:spLocks/>
          </p:cNvSpPr>
          <p:nvPr/>
        </p:nvSpPr>
        <p:spPr>
          <a:xfrm>
            <a:off x="5503506" y="2409298"/>
            <a:ext cx="6259483" cy="222295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defTabSz="889000">
              <a:lnSpc>
                <a:spcPct val="100000"/>
              </a:lnSpc>
            </a:pPr>
            <a:r>
              <a:rPr lang="ru-RU" sz="2800" b="1" dirty="0">
                <a:solidFill>
                  <a:srgbClr val="00437A"/>
                </a:solidFill>
                <a:ea typeface="+mn-ea"/>
                <a:cs typeface="+mn-cs"/>
              </a:rPr>
              <a:t>Показатели деятельности</a:t>
            </a:r>
          </a:p>
          <a:p>
            <a:pPr algn="ctr" defTabSz="889000">
              <a:lnSpc>
                <a:spcPct val="100000"/>
              </a:lnSpc>
            </a:pPr>
            <a:r>
              <a:rPr lang="ru-RU" sz="2800" b="1" dirty="0">
                <a:solidFill>
                  <a:srgbClr val="00437A"/>
                </a:solidFill>
                <a:ea typeface="+mn-ea"/>
                <a:cs typeface="+mn-cs"/>
              </a:rPr>
              <a:t>коммерческих банков и </a:t>
            </a:r>
          </a:p>
          <a:p>
            <a:pPr algn="ctr" defTabSz="889000">
              <a:lnSpc>
                <a:spcPct val="100000"/>
              </a:lnSpc>
            </a:pPr>
            <a:r>
              <a:rPr lang="ru-RU" sz="2800" b="1" dirty="0">
                <a:solidFill>
                  <a:srgbClr val="00437A"/>
                </a:solidFill>
                <a:ea typeface="+mn-ea"/>
                <a:cs typeface="+mn-cs"/>
              </a:rPr>
              <a:t>небанковских финансово-кредитных организаций (НФКО) </a:t>
            </a:r>
          </a:p>
          <a:p>
            <a:pPr algn="ctr" defTabSz="889000">
              <a:lnSpc>
                <a:spcPct val="100000"/>
              </a:lnSpc>
            </a:pPr>
            <a:r>
              <a:rPr lang="ru-RU" sz="2800" b="1" dirty="0">
                <a:solidFill>
                  <a:srgbClr val="00437A"/>
                </a:solidFill>
                <a:ea typeface="+mn-ea"/>
                <a:cs typeface="+mn-cs"/>
              </a:rPr>
              <a:t>в 2024 году</a:t>
            </a:r>
            <a:endParaRPr lang="ru-RU" altLang="ru-RU" sz="2800" b="1" dirty="0">
              <a:solidFill>
                <a:srgbClr val="00437A"/>
              </a:solidFill>
              <a:ea typeface="+mn-ea"/>
              <a:cs typeface="+mn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CDB8C29D-9E21-53BC-C4A2-49B66D1ED3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05600" y="5547825"/>
            <a:ext cx="4644278" cy="621771"/>
          </a:xfrm>
          <a:prstGeom prst="rect">
            <a:avLst/>
          </a:prstGeom>
          <a:noFill/>
          <a:ln>
            <a:noFill/>
          </a:ln>
          <a:effectLst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/>
            <a:r>
              <a:rPr lang="ru-RU" sz="1600" b="1" dirty="0">
                <a:solidFill>
                  <a:srgbClr val="0057A3"/>
                </a:solidFill>
                <a:latin typeface="+mn-lt"/>
                <a:cs typeface="Times New Roman" panose="02020603050405020304" pitchFamily="18" charset="0"/>
              </a:rPr>
              <a:t>15 мая 2025 года</a:t>
            </a:r>
          </a:p>
          <a:p>
            <a:pPr algn="r"/>
            <a:r>
              <a:rPr lang="ru-RU" sz="1600" b="1" dirty="0">
                <a:solidFill>
                  <a:srgbClr val="0057A3"/>
                </a:solidFill>
                <a:latin typeface="+mn-lt"/>
                <a:cs typeface="Times New Roman" panose="02020603050405020304" pitchFamily="18" charset="0"/>
              </a:rPr>
              <a:t>Управление статистики финансов и цен</a:t>
            </a:r>
            <a:endParaRPr lang="ky-KG" altLang="ru-RU" sz="1600" b="1" dirty="0">
              <a:solidFill>
                <a:srgbClr val="0057A3"/>
              </a:solidFill>
              <a:latin typeface="+mn-lt"/>
              <a:cs typeface="Times New Roman" panose="02020603050405020304" pitchFamily="18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B11A0B6C-45FA-BA10-40A8-D7121B11003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135466" y="120573"/>
            <a:ext cx="6290733" cy="5401134"/>
          </a:xfrm>
          <a:prstGeom prst="rect">
            <a:avLst/>
          </a:prstGeom>
        </p:spPr>
      </p:pic>
      <p:sp>
        <p:nvSpPr>
          <p:cNvPr id="12" name="Прямоугольник 15">
            <a:extLst>
              <a:ext uri="{FF2B5EF4-FFF2-40B4-BE49-F238E27FC236}">
                <a16:creationId xmlns:a16="http://schemas.microsoft.com/office/drawing/2014/main" xmlns="" id="{DBE86402-3769-60E5-F14A-5699B9A4D9E9}"/>
              </a:ext>
            </a:extLst>
          </p:cNvPr>
          <p:cNvSpPr/>
          <p:nvPr/>
        </p:nvSpPr>
        <p:spPr>
          <a:xfrm>
            <a:off x="135466" y="120574"/>
            <a:ext cx="5763216" cy="4882249"/>
          </a:xfrm>
          <a:custGeom>
            <a:avLst/>
            <a:gdLst>
              <a:gd name="connsiteX0" fmla="*/ 0 w 5801718"/>
              <a:gd name="connsiteY0" fmla="*/ 0 h 4959962"/>
              <a:gd name="connsiteX1" fmla="*/ 5801718 w 5801718"/>
              <a:gd name="connsiteY1" fmla="*/ 0 h 4959962"/>
              <a:gd name="connsiteX2" fmla="*/ 5801718 w 5801718"/>
              <a:gd name="connsiteY2" fmla="*/ 4959962 h 4959962"/>
              <a:gd name="connsiteX3" fmla="*/ 0 w 5801718"/>
              <a:gd name="connsiteY3" fmla="*/ 4959962 h 4959962"/>
              <a:gd name="connsiteX4" fmla="*/ 0 w 5801718"/>
              <a:gd name="connsiteY4" fmla="*/ 0 h 4959962"/>
              <a:gd name="connsiteX0" fmla="*/ 0 w 5801718"/>
              <a:gd name="connsiteY0" fmla="*/ 0 h 4959962"/>
              <a:gd name="connsiteX1" fmla="*/ 5368581 w 5801718"/>
              <a:gd name="connsiteY1" fmla="*/ 9625 h 4959962"/>
              <a:gd name="connsiteX2" fmla="*/ 5801718 w 5801718"/>
              <a:gd name="connsiteY2" fmla="*/ 4959962 h 4959962"/>
              <a:gd name="connsiteX3" fmla="*/ 0 w 5801718"/>
              <a:gd name="connsiteY3" fmla="*/ 4959962 h 4959962"/>
              <a:gd name="connsiteX4" fmla="*/ 0 w 5801718"/>
              <a:gd name="connsiteY4" fmla="*/ 0 h 4959962"/>
              <a:gd name="connsiteX0" fmla="*/ 0 w 5801718"/>
              <a:gd name="connsiteY0" fmla="*/ 0 h 4959962"/>
              <a:gd name="connsiteX1" fmla="*/ 5570712 w 5801718"/>
              <a:gd name="connsiteY1" fmla="*/ 9625 h 4959962"/>
              <a:gd name="connsiteX2" fmla="*/ 5801718 w 5801718"/>
              <a:gd name="connsiteY2" fmla="*/ 4959962 h 4959962"/>
              <a:gd name="connsiteX3" fmla="*/ 0 w 5801718"/>
              <a:gd name="connsiteY3" fmla="*/ 4959962 h 4959962"/>
              <a:gd name="connsiteX4" fmla="*/ 0 w 5801718"/>
              <a:gd name="connsiteY4" fmla="*/ 0 h 4959962"/>
              <a:gd name="connsiteX0" fmla="*/ 0 w 5801718"/>
              <a:gd name="connsiteY0" fmla="*/ 0 h 4959962"/>
              <a:gd name="connsiteX1" fmla="*/ 5570712 w 5801718"/>
              <a:gd name="connsiteY1" fmla="*/ 9625 h 4959962"/>
              <a:gd name="connsiteX2" fmla="*/ 5657338 w 5801718"/>
              <a:gd name="connsiteY2" fmla="*/ 2043507 h 4959962"/>
              <a:gd name="connsiteX3" fmla="*/ 5801718 w 5801718"/>
              <a:gd name="connsiteY3" fmla="*/ 4959962 h 4959962"/>
              <a:gd name="connsiteX4" fmla="*/ 0 w 5801718"/>
              <a:gd name="connsiteY4" fmla="*/ 4959962 h 4959962"/>
              <a:gd name="connsiteX5" fmla="*/ 0 w 5801718"/>
              <a:gd name="connsiteY5" fmla="*/ 0 h 4959962"/>
              <a:gd name="connsiteX0" fmla="*/ 0 w 5801718"/>
              <a:gd name="connsiteY0" fmla="*/ 0 h 4959962"/>
              <a:gd name="connsiteX1" fmla="*/ 5570712 w 5801718"/>
              <a:gd name="connsiteY1" fmla="*/ 9625 h 4959962"/>
              <a:gd name="connsiteX2" fmla="*/ 5763216 w 5801718"/>
              <a:gd name="connsiteY2" fmla="*/ 984728 h 4959962"/>
              <a:gd name="connsiteX3" fmla="*/ 5801718 w 5801718"/>
              <a:gd name="connsiteY3" fmla="*/ 4959962 h 4959962"/>
              <a:gd name="connsiteX4" fmla="*/ 0 w 5801718"/>
              <a:gd name="connsiteY4" fmla="*/ 4959962 h 4959962"/>
              <a:gd name="connsiteX5" fmla="*/ 0 w 5801718"/>
              <a:gd name="connsiteY5" fmla="*/ 0 h 4959962"/>
              <a:gd name="connsiteX0" fmla="*/ 0 w 5801718"/>
              <a:gd name="connsiteY0" fmla="*/ 0 h 4959962"/>
              <a:gd name="connsiteX1" fmla="*/ 5570712 w 5801718"/>
              <a:gd name="connsiteY1" fmla="*/ 9625 h 4959962"/>
              <a:gd name="connsiteX2" fmla="*/ 5763216 w 5801718"/>
              <a:gd name="connsiteY2" fmla="*/ 984728 h 4959962"/>
              <a:gd name="connsiteX3" fmla="*/ 5801718 w 5801718"/>
              <a:gd name="connsiteY3" fmla="*/ 4959962 h 4959962"/>
              <a:gd name="connsiteX4" fmla="*/ 0 w 5801718"/>
              <a:gd name="connsiteY4" fmla="*/ 4959962 h 4959962"/>
              <a:gd name="connsiteX5" fmla="*/ 0 w 5801718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1941987 w 5763216"/>
              <a:gd name="connsiteY3" fmla="*/ 4430573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4175048 w 5763216"/>
              <a:gd name="connsiteY3" fmla="*/ 4122565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4175048 w 5763216"/>
              <a:gd name="connsiteY3" fmla="*/ 4122565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5249"/>
              <a:gd name="connsiteY0" fmla="*/ 0 h 4959962"/>
              <a:gd name="connsiteX1" fmla="*/ 5570712 w 5765249"/>
              <a:gd name="connsiteY1" fmla="*/ 9625 h 4959962"/>
              <a:gd name="connsiteX2" fmla="*/ 5763216 w 5765249"/>
              <a:gd name="connsiteY2" fmla="*/ 984728 h 4959962"/>
              <a:gd name="connsiteX3" fmla="*/ 4175048 w 5765249"/>
              <a:gd name="connsiteY3" fmla="*/ 4122565 h 4959962"/>
              <a:gd name="connsiteX4" fmla="*/ 0 w 5765249"/>
              <a:gd name="connsiteY4" fmla="*/ 4959962 h 4959962"/>
              <a:gd name="connsiteX5" fmla="*/ 0 w 5765249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4175048 w 5763216"/>
              <a:gd name="connsiteY3" fmla="*/ 4122565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4175048 w 5763216"/>
              <a:gd name="connsiteY3" fmla="*/ 4122565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3216"/>
              <a:gd name="connsiteY0" fmla="*/ 0 h 4209192"/>
              <a:gd name="connsiteX1" fmla="*/ 5570712 w 5763216"/>
              <a:gd name="connsiteY1" fmla="*/ 9625 h 4209192"/>
              <a:gd name="connsiteX2" fmla="*/ 5763216 w 5763216"/>
              <a:gd name="connsiteY2" fmla="*/ 984728 h 4209192"/>
              <a:gd name="connsiteX3" fmla="*/ 4175048 w 5763216"/>
              <a:gd name="connsiteY3" fmla="*/ 4122565 h 4209192"/>
              <a:gd name="connsiteX4" fmla="*/ 28876 w 5763216"/>
              <a:gd name="connsiteY4" fmla="*/ 4209192 h 4209192"/>
              <a:gd name="connsiteX5" fmla="*/ 0 w 5763216"/>
              <a:gd name="connsiteY5" fmla="*/ 0 h 4209192"/>
              <a:gd name="connsiteX0" fmla="*/ 0 w 5763216"/>
              <a:gd name="connsiteY0" fmla="*/ 0 h 4536451"/>
              <a:gd name="connsiteX1" fmla="*/ 5570712 w 5763216"/>
              <a:gd name="connsiteY1" fmla="*/ 9625 h 4536451"/>
              <a:gd name="connsiteX2" fmla="*/ 5763216 w 5763216"/>
              <a:gd name="connsiteY2" fmla="*/ 984728 h 4536451"/>
              <a:gd name="connsiteX3" fmla="*/ 4175048 w 5763216"/>
              <a:gd name="connsiteY3" fmla="*/ 4122565 h 4536451"/>
              <a:gd name="connsiteX4" fmla="*/ 0 w 5763216"/>
              <a:gd name="connsiteY4" fmla="*/ 4536451 h 4536451"/>
              <a:gd name="connsiteX5" fmla="*/ 0 w 5763216"/>
              <a:gd name="connsiteY5" fmla="*/ 0 h 4536451"/>
              <a:gd name="connsiteX0" fmla="*/ 0 w 5763216"/>
              <a:gd name="connsiteY0" fmla="*/ 0 h 4848486"/>
              <a:gd name="connsiteX1" fmla="*/ 5570712 w 5763216"/>
              <a:gd name="connsiteY1" fmla="*/ 9625 h 4848486"/>
              <a:gd name="connsiteX2" fmla="*/ 5763216 w 5763216"/>
              <a:gd name="connsiteY2" fmla="*/ 984728 h 4848486"/>
              <a:gd name="connsiteX3" fmla="*/ 4175048 w 5763216"/>
              <a:gd name="connsiteY3" fmla="*/ 4122565 h 4848486"/>
              <a:gd name="connsiteX4" fmla="*/ 0 w 5763216"/>
              <a:gd name="connsiteY4" fmla="*/ 4536451 h 4848486"/>
              <a:gd name="connsiteX5" fmla="*/ 0 w 5763216"/>
              <a:gd name="connsiteY5" fmla="*/ 0 h 4848486"/>
              <a:gd name="connsiteX0" fmla="*/ 0 w 5763216"/>
              <a:gd name="connsiteY0" fmla="*/ 0 h 4965470"/>
              <a:gd name="connsiteX1" fmla="*/ 5570712 w 5763216"/>
              <a:gd name="connsiteY1" fmla="*/ 9625 h 4965470"/>
              <a:gd name="connsiteX2" fmla="*/ 5763216 w 5763216"/>
              <a:gd name="connsiteY2" fmla="*/ 984728 h 4965470"/>
              <a:gd name="connsiteX3" fmla="*/ 4175048 w 5763216"/>
              <a:gd name="connsiteY3" fmla="*/ 4122565 h 4965470"/>
              <a:gd name="connsiteX4" fmla="*/ 0 w 5763216"/>
              <a:gd name="connsiteY4" fmla="*/ 4536451 h 4965470"/>
              <a:gd name="connsiteX5" fmla="*/ 0 w 5763216"/>
              <a:gd name="connsiteY5" fmla="*/ 0 h 4965470"/>
              <a:gd name="connsiteX0" fmla="*/ 0 w 5763216"/>
              <a:gd name="connsiteY0" fmla="*/ 0 h 4816920"/>
              <a:gd name="connsiteX1" fmla="*/ 5570712 w 5763216"/>
              <a:gd name="connsiteY1" fmla="*/ 9625 h 4816920"/>
              <a:gd name="connsiteX2" fmla="*/ 5763216 w 5763216"/>
              <a:gd name="connsiteY2" fmla="*/ 984728 h 4816920"/>
              <a:gd name="connsiteX3" fmla="*/ 4175048 w 5763216"/>
              <a:gd name="connsiteY3" fmla="*/ 4122565 h 4816920"/>
              <a:gd name="connsiteX4" fmla="*/ 0 w 5763216"/>
              <a:gd name="connsiteY4" fmla="*/ 4536451 h 4816920"/>
              <a:gd name="connsiteX5" fmla="*/ 0 w 5763216"/>
              <a:gd name="connsiteY5" fmla="*/ 0 h 4816920"/>
              <a:gd name="connsiteX0" fmla="*/ 0 w 5763216"/>
              <a:gd name="connsiteY0" fmla="*/ 0 h 4884711"/>
              <a:gd name="connsiteX1" fmla="*/ 5570712 w 5763216"/>
              <a:gd name="connsiteY1" fmla="*/ 9625 h 4884711"/>
              <a:gd name="connsiteX2" fmla="*/ 5763216 w 5763216"/>
              <a:gd name="connsiteY2" fmla="*/ 984728 h 4884711"/>
              <a:gd name="connsiteX3" fmla="*/ 4175048 w 5763216"/>
              <a:gd name="connsiteY3" fmla="*/ 4122565 h 4884711"/>
              <a:gd name="connsiteX4" fmla="*/ 0 w 5763216"/>
              <a:gd name="connsiteY4" fmla="*/ 4536451 h 4884711"/>
              <a:gd name="connsiteX5" fmla="*/ 0 w 5763216"/>
              <a:gd name="connsiteY5" fmla="*/ 0 h 4884711"/>
              <a:gd name="connsiteX0" fmla="*/ 0 w 5763216"/>
              <a:gd name="connsiteY0" fmla="*/ 0 h 4882249"/>
              <a:gd name="connsiteX1" fmla="*/ 5570712 w 5763216"/>
              <a:gd name="connsiteY1" fmla="*/ 9625 h 4882249"/>
              <a:gd name="connsiteX2" fmla="*/ 5763216 w 5763216"/>
              <a:gd name="connsiteY2" fmla="*/ 984728 h 4882249"/>
              <a:gd name="connsiteX3" fmla="*/ 4175048 w 5763216"/>
              <a:gd name="connsiteY3" fmla="*/ 4122565 h 4882249"/>
              <a:gd name="connsiteX4" fmla="*/ 0 w 5763216"/>
              <a:gd name="connsiteY4" fmla="*/ 4536451 h 4882249"/>
              <a:gd name="connsiteX5" fmla="*/ 0 w 5763216"/>
              <a:gd name="connsiteY5" fmla="*/ 0 h 4882249"/>
              <a:gd name="connsiteX0" fmla="*/ 0 w 5763216"/>
              <a:gd name="connsiteY0" fmla="*/ 0 h 4882249"/>
              <a:gd name="connsiteX1" fmla="*/ 5570712 w 5763216"/>
              <a:gd name="connsiteY1" fmla="*/ 9625 h 4882249"/>
              <a:gd name="connsiteX2" fmla="*/ 5763216 w 5763216"/>
              <a:gd name="connsiteY2" fmla="*/ 984728 h 4882249"/>
              <a:gd name="connsiteX3" fmla="*/ 4175048 w 5763216"/>
              <a:gd name="connsiteY3" fmla="*/ 4122565 h 4882249"/>
              <a:gd name="connsiteX4" fmla="*/ 0 w 5763216"/>
              <a:gd name="connsiteY4" fmla="*/ 4536451 h 4882249"/>
              <a:gd name="connsiteX5" fmla="*/ 0 w 5763216"/>
              <a:gd name="connsiteY5" fmla="*/ 0 h 4882249"/>
              <a:gd name="connsiteX0" fmla="*/ 0 w 5763216"/>
              <a:gd name="connsiteY0" fmla="*/ 1 h 4882250"/>
              <a:gd name="connsiteX1" fmla="*/ 5416708 w 5763216"/>
              <a:gd name="connsiteY1" fmla="*/ 0 h 4882250"/>
              <a:gd name="connsiteX2" fmla="*/ 5763216 w 5763216"/>
              <a:gd name="connsiteY2" fmla="*/ 984729 h 4882250"/>
              <a:gd name="connsiteX3" fmla="*/ 4175048 w 5763216"/>
              <a:gd name="connsiteY3" fmla="*/ 4122566 h 4882250"/>
              <a:gd name="connsiteX4" fmla="*/ 0 w 5763216"/>
              <a:gd name="connsiteY4" fmla="*/ 4536452 h 4882250"/>
              <a:gd name="connsiteX5" fmla="*/ 0 w 5763216"/>
              <a:gd name="connsiteY5" fmla="*/ 1 h 4882250"/>
              <a:gd name="connsiteX0" fmla="*/ 0 w 5763216"/>
              <a:gd name="connsiteY0" fmla="*/ 0 h 4882249"/>
              <a:gd name="connsiteX1" fmla="*/ 5570712 w 5763216"/>
              <a:gd name="connsiteY1" fmla="*/ 9625 h 4882249"/>
              <a:gd name="connsiteX2" fmla="*/ 5763216 w 5763216"/>
              <a:gd name="connsiteY2" fmla="*/ 984728 h 4882249"/>
              <a:gd name="connsiteX3" fmla="*/ 4175048 w 5763216"/>
              <a:gd name="connsiteY3" fmla="*/ 4122565 h 4882249"/>
              <a:gd name="connsiteX4" fmla="*/ 0 w 5763216"/>
              <a:gd name="connsiteY4" fmla="*/ 4536451 h 4882249"/>
              <a:gd name="connsiteX5" fmla="*/ 0 w 5763216"/>
              <a:gd name="connsiteY5" fmla="*/ 0 h 4882249"/>
              <a:gd name="connsiteX0" fmla="*/ 0 w 5763216"/>
              <a:gd name="connsiteY0" fmla="*/ 0 h 4882249"/>
              <a:gd name="connsiteX1" fmla="*/ 5570712 w 5763216"/>
              <a:gd name="connsiteY1" fmla="*/ 9625 h 4882249"/>
              <a:gd name="connsiteX2" fmla="*/ 5763216 w 5763216"/>
              <a:gd name="connsiteY2" fmla="*/ 984728 h 4882249"/>
              <a:gd name="connsiteX3" fmla="*/ 4175048 w 5763216"/>
              <a:gd name="connsiteY3" fmla="*/ 4122565 h 4882249"/>
              <a:gd name="connsiteX4" fmla="*/ 0 w 5763216"/>
              <a:gd name="connsiteY4" fmla="*/ 4536451 h 4882249"/>
              <a:gd name="connsiteX5" fmla="*/ 0 w 5763216"/>
              <a:gd name="connsiteY5" fmla="*/ 0 h 48822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763216" h="4882249">
                <a:moveTo>
                  <a:pt x="0" y="0"/>
                </a:moveTo>
                <a:lnTo>
                  <a:pt x="5570712" y="9625"/>
                </a:lnTo>
                <a:cubicBezTo>
                  <a:pt x="5663755" y="334659"/>
                  <a:pt x="5708673" y="178431"/>
                  <a:pt x="5763216" y="984728"/>
                </a:cubicBezTo>
                <a:cubicBezTo>
                  <a:pt x="5753591" y="1751541"/>
                  <a:pt x="5599586" y="3009241"/>
                  <a:pt x="4175048" y="4122565"/>
                </a:cubicBezTo>
                <a:cubicBezTo>
                  <a:pt x="3139500" y="4828418"/>
                  <a:pt x="1545687" y="5197386"/>
                  <a:pt x="0" y="4536451"/>
                </a:cubicBezTo>
                <a:lnTo>
                  <a:pt x="0" y="0"/>
                </a:lnTo>
                <a:close/>
              </a:path>
            </a:pathLst>
          </a:cu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96582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2">
            <a:extLst>
              <a:ext uri="{FF2B5EF4-FFF2-40B4-BE49-F238E27FC236}">
                <a16:creationId xmlns:a16="http://schemas.microsoft.com/office/drawing/2014/main" xmlns="" id="{06CA7DD7-A429-FB97-1C02-CBFA68ADCB3E}"/>
              </a:ext>
            </a:extLst>
          </p:cNvPr>
          <p:cNvSpPr txBox="1">
            <a:spLocks/>
          </p:cNvSpPr>
          <p:nvPr/>
        </p:nvSpPr>
        <p:spPr>
          <a:xfrm>
            <a:off x="1143000" y="1222310"/>
            <a:ext cx="10296939" cy="4671594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just" defTabSz="889000">
              <a:lnSpc>
                <a:spcPct val="11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ru-RU" altLang="ru-RU" sz="2400" b="0" dirty="0">
                <a:solidFill>
                  <a:schemeClr val="tx1"/>
                </a:solidFill>
              </a:rPr>
              <a:t>В 2024 году в республике осуществлял деятельность </a:t>
            </a:r>
            <a:br>
              <a:rPr lang="ru-RU" altLang="ru-RU" sz="2400" b="0" dirty="0">
                <a:solidFill>
                  <a:schemeClr val="tx1"/>
                </a:solidFill>
              </a:rPr>
            </a:br>
            <a:r>
              <a:rPr lang="ru-RU" altLang="ru-RU" sz="2400" dirty="0">
                <a:solidFill>
                  <a:schemeClr val="tx1"/>
                </a:solidFill>
              </a:rPr>
              <a:t>21 коммерческий банк</a:t>
            </a:r>
            <a:r>
              <a:rPr lang="ru-RU" altLang="ru-RU" sz="2400" b="0" dirty="0">
                <a:solidFill>
                  <a:schemeClr val="tx1"/>
                </a:solidFill>
              </a:rPr>
              <a:t>, 11 из которых, с участием иностранного капитала.</a:t>
            </a:r>
            <a:endParaRPr lang="en-US" altLang="ru-RU" sz="2400" b="0" dirty="0">
              <a:solidFill>
                <a:schemeClr val="tx1"/>
              </a:solidFill>
            </a:endParaRPr>
          </a:p>
          <a:p>
            <a:pPr algn="just" defTabSz="889000">
              <a:lnSpc>
                <a:spcPct val="110000"/>
              </a:lnSpc>
              <a:spcBef>
                <a:spcPct val="0"/>
              </a:spcBef>
              <a:spcAft>
                <a:spcPts val="600"/>
              </a:spcAft>
              <a:defRPr/>
            </a:pPr>
            <a:endParaRPr lang="ru-RU" altLang="ru-RU" sz="900" b="0" dirty="0">
              <a:solidFill>
                <a:schemeClr val="tx1"/>
              </a:solidFill>
            </a:endParaRPr>
          </a:p>
          <a:p>
            <a:pPr marL="457200" indent="-457200" algn="just" defTabSz="889000">
              <a:lnSpc>
                <a:spcPct val="11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ru-RU" altLang="ru-RU" sz="2400" b="0" dirty="0">
                <a:solidFill>
                  <a:schemeClr val="tx1"/>
                </a:solidFill>
              </a:rPr>
              <a:t>В процессе ликвидации находятся 3 банка,  у одного банка отозвана лицензия на осуществление деятельности. </a:t>
            </a:r>
            <a:endParaRPr lang="en-US" altLang="ru-RU" sz="2400" b="0" dirty="0">
              <a:solidFill>
                <a:schemeClr val="tx1"/>
              </a:solidFill>
            </a:endParaRPr>
          </a:p>
          <a:p>
            <a:pPr algn="just" defTabSz="889000">
              <a:lnSpc>
                <a:spcPct val="110000"/>
              </a:lnSpc>
              <a:spcBef>
                <a:spcPct val="0"/>
              </a:spcBef>
              <a:spcAft>
                <a:spcPts val="600"/>
              </a:spcAft>
              <a:defRPr/>
            </a:pPr>
            <a:endParaRPr lang="ru-RU" altLang="ru-RU" sz="900" b="0" dirty="0">
              <a:solidFill>
                <a:schemeClr val="tx1"/>
              </a:solidFill>
            </a:endParaRPr>
          </a:p>
          <a:p>
            <a:pPr marL="457200" indent="-457200" algn="just" defTabSz="889000">
              <a:lnSpc>
                <a:spcPct val="11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ru-RU" altLang="ru-RU" sz="2400" b="0" dirty="0">
                <a:solidFill>
                  <a:schemeClr val="tx1"/>
                </a:solidFill>
              </a:rPr>
              <a:t>Сеть банковских учреждений представлена </a:t>
            </a:r>
            <a:r>
              <a:rPr lang="ru-RU" altLang="ru-RU" sz="2400" dirty="0">
                <a:solidFill>
                  <a:schemeClr val="tx1"/>
                </a:solidFill>
              </a:rPr>
              <a:t>314 филиалами </a:t>
            </a:r>
            <a:r>
              <a:rPr lang="ru-RU" altLang="ru-RU" sz="2400" b="0" dirty="0">
                <a:solidFill>
                  <a:schemeClr val="tx1"/>
                </a:solidFill>
              </a:rPr>
              <a:t>во всех регионах республики. </a:t>
            </a:r>
            <a:endParaRPr lang="en-US" altLang="ru-RU" sz="2400" b="0" dirty="0">
              <a:solidFill>
                <a:schemeClr val="tx1"/>
              </a:solidFill>
            </a:endParaRPr>
          </a:p>
          <a:p>
            <a:pPr algn="just" defTabSz="889000">
              <a:lnSpc>
                <a:spcPct val="110000"/>
              </a:lnSpc>
              <a:spcBef>
                <a:spcPct val="0"/>
              </a:spcBef>
              <a:spcAft>
                <a:spcPts val="600"/>
              </a:spcAft>
              <a:defRPr/>
            </a:pPr>
            <a:endParaRPr lang="ru-RU" altLang="ru-RU" sz="900" b="0" dirty="0">
              <a:solidFill>
                <a:schemeClr val="tx1"/>
              </a:solidFill>
            </a:endParaRPr>
          </a:p>
          <a:p>
            <a:pPr marL="457200" indent="-457200" algn="just" defTabSz="889000">
              <a:lnSpc>
                <a:spcPct val="1100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ru-RU" altLang="ru-RU" sz="2400" b="0" dirty="0">
                <a:solidFill>
                  <a:schemeClr val="tx1"/>
                </a:solidFill>
              </a:rPr>
              <a:t>Численность занятых в коммерческих банках составила </a:t>
            </a:r>
            <a:br>
              <a:rPr lang="ru-RU" altLang="ru-RU" sz="2400" b="0" dirty="0">
                <a:solidFill>
                  <a:schemeClr val="tx1"/>
                </a:solidFill>
              </a:rPr>
            </a:br>
            <a:r>
              <a:rPr lang="ru-RU" altLang="ru-RU" sz="2400" b="0" dirty="0">
                <a:solidFill>
                  <a:schemeClr val="tx1"/>
                </a:solidFill>
              </a:rPr>
              <a:t>около 23 тыс. человек.</a:t>
            </a:r>
            <a:endParaRPr lang="ru-RU" altLang="ru-RU" sz="2400" b="0" dirty="0">
              <a:solidFill>
                <a:schemeClr val="tx1"/>
              </a:solidFill>
              <a:cs typeface="Times New Roman" panose="02020603050405020304" pitchFamily="18" charset="0"/>
            </a:endParaRPr>
          </a:p>
          <a:p>
            <a:pPr marL="36000" lvl="1" indent="0" defTabSz="457200">
              <a:lnSpc>
                <a:spcPct val="120000"/>
              </a:lnSpc>
              <a:spcBef>
                <a:spcPct val="0"/>
              </a:spcBef>
              <a:buNone/>
              <a:defRPr/>
            </a:pPr>
            <a:endParaRPr lang="ru-RU" sz="7200" b="1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721800" lvl="1" indent="-685800" defTabSz="457200">
              <a:lnSpc>
                <a:spcPct val="120000"/>
              </a:lnSpc>
              <a:spcBef>
                <a:spcPct val="0"/>
              </a:spcBef>
              <a:defRPr/>
            </a:pPr>
            <a:endParaRPr lang="ru-RU" sz="6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xmlns="" id="{DEB2639C-FB25-688A-FD5D-77222766473A}"/>
              </a:ext>
            </a:extLst>
          </p:cNvPr>
          <p:cNvSpPr txBox="1">
            <a:spLocks/>
          </p:cNvSpPr>
          <p:nvPr/>
        </p:nvSpPr>
        <p:spPr>
          <a:xfrm>
            <a:off x="657225" y="414498"/>
            <a:ext cx="11108056" cy="94344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ru-RU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xmlns="" id="{71E76660-7FC2-1EBE-128C-73D7969C5D80}"/>
              </a:ext>
            </a:extLst>
          </p:cNvPr>
          <p:cNvSpPr txBox="1">
            <a:spLocks noChangeArrowheads="1"/>
          </p:cNvSpPr>
          <p:nvPr/>
        </p:nvSpPr>
        <p:spPr>
          <a:xfrm>
            <a:off x="1142999" y="467119"/>
            <a:ext cx="8578517" cy="596571"/>
          </a:xfrm>
          <a:prstGeom prst="rect">
            <a:avLst/>
          </a:prstGeom>
        </p:spPr>
        <p:txBody>
          <a:bodyPr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altLang="ru-RU" sz="3200" b="1" dirty="0">
                <a:solidFill>
                  <a:srgbClr val="0057A3"/>
                </a:solidFill>
                <a:cs typeface="Times New Roman" panose="02020603050405020304" pitchFamily="18" charset="0"/>
              </a:rPr>
              <a:t>Коммерческие банки</a:t>
            </a:r>
          </a:p>
        </p:txBody>
      </p:sp>
    </p:spTree>
    <p:extLst>
      <p:ext uri="{BB962C8B-B14F-4D97-AF65-F5344CB8AC3E}">
        <p14:creationId xmlns:p14="http://schemas.microsoft.com/office/powerpoint/2010/main" val="3011099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9D8A8A94-E502-4DD0-BECC-1C41E2AC46DF}"/>
              </a:ext>
            </a:extLst>
          </p:cNvPr>
          <p:cNvSpPr txBox="1"/>
          <p:nvPr/>
        </p:nvSpPr>
        <p:spPr>
          <a:xfrm>
            <a:off x="802564" y="924798"/>
            <a:ext cx="969099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defRPr/>
            </a:pPr>
            <a:r>
              <a:rPr lang="ru-RU" altLang="ru-RU" sz="2000" b="0" dirty="0">
                <a:solidFill>
                  <a:schemeClr val="tx1"/>
                </a:solidFill>
                <a:cs typeface="Times New Roman" panose="02020603050405020304" pitchFamily="18" charset="0"/>
              </a:rPr>
              <a:t>В 2024 году количество счетов клиентов достигло 15 млн. </a:t>
            </a:r>
          </a:p>
          <a:p>
            <a:pPr>
              <a:spcBef>
                <a:spcPts val="0"/>
              </a:spcBef>
              <a:defRPr/>
            </a:pPr>
            <a:r>
              <a:rPr lang="ru-RU" altLang="ru-RU" sz="2000" b="0" dirty="0">
                <a:solidFill>
                  <a:schemeClr val="tx1"/>
                </a:solidFill>
                <a:cs typeface="Times New Roman" panose="02020603050405020304" pitchFamily="18" charset="0"/>
              </a:rPr>
              <a:t>Около 97% о</a:t>
            </a:r>
            <a:r>
              <a:rPr lang="ru-RU" sz="2000" b="0" dirty="0">
                <a:solidFill>
                  <a:schemeClr val="tx1"/>
                </a:solidFill>
                <a:cs typeface="Times New Roman" panose="02020603050405020304" pitchFamily="18" charset="0"/>
              </a:rPr>
              <a:t>т их общего числа пришлось на счета физических лиц (14,5 млн.)</a:t>
            </a:r>
            <a:endParaRPr lang="ru-RU" altLang="ru-RU" sz="2000" b="0" dirty="0">
              <a:solidFill>
                <a:schemeClr val="tx1"/>
              </a:solidFill>
              <a:cs typeface="Times New Roman" panose="02020603050405020304" pitchFamily="18" charset="0"/>
            </a:endParaRP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xmlns="" id="{628BE967-3D6F-218C-400B-A80709EDF42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0868888"/>
              </p:ext>
            </p:extLst>
          </p:nvPr>
        </p:nvGraphicFramePr>
        <p:xfrm>
          <a:off x="1147665" y="1737343"/>
          <a:ext cx="9000796" cy="1491633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3884509">
                  <a:extLst>
                    <a:ext uri="{9D8B030D-6E8A-4147-A177-3AD203B41FA5}">
                      <a16:colId xmlns:a16="http://schemas.microsoft.com/office/drawing/2014/main" xmlns="" val="3912994148"/>
                    </a:ext>
                  </a:extLst>
                </a:gridCol>
                <a:gridCol w="898146">
                  <a:extLst>
                    <a:ext uri="{9D8B030D-6E8A-4147-A177-3AD203B41FA5}">
                      <a16:colId xmlns:a16="http://schemas.microsoft.com/office/drawing/2014/main" xmlns="" val="1695845371"/>
                    </a:ext>
                  </a:extLst>
                </a:gridCol>
                <a:gridCol w="1055835">
                  <a:extLst>
                    <a:ext uri="{9D8B030D-6E8A-4147-A177-3AD203B41FA5}">
                      <a16:colId xmlns:a16="http://schemas.microsoft.com/office/drawing/2014/main" xmlns="" val="1383360334"/>
                    </a:ext>
                  </a:extLst>
                </a:gridCol>
                <a:gridCol w="1055835">
                  <a:extLst>
                    <a:ext uri="{9D8B030D-6E8A-4147-A177-3AD203B41FA5}">
                      <a16:colId xmlns:a16="http://schemas.microsoft.com/office/drawing/2014/main" xmlns="" val="2158292741"/>
                    </a:ext>
                  </a:extLst>
                </a:gridCol>
                <a:gridCol w="1090117">
                  <a:extLst>
                    <a:ext uri="{9D8B030D-6E8A-4147-A177-3AD203B41FA5}">
                      <a16:colId xmlns:a16="http://schemas.microsoft.com/office/drawing/2014/main" xmlns="" val="4045238586"/>
                    </a:ext>
                  </a:extLst>
                </a:gridCol>
                <a:gridCol w="1016354">
                  <a:extLst>
                    <a:ext uri="{9D8B030D-6E8A-4147-A177-3AD203B41FA5}">
                      <a16:colId xmlns:a16="http://schemas.microsoft.com/office/drawing/2014/main" xmlns="" val="3273852722"/>
                    </a:ext>
                  </a:extLst>
                </a:gridCol>
              </a:tblGrid>
              <a:tr h="386133">
                <a:tc>
                  <a:txBody>
                    <a:bodyPr/>
                    <a:lstStyle/>
                    <a:p>
                      <a:pPr algn="l" fontAlgn="b"/>
                      <a:endParaRPr lang="ky-KG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6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2020</a:t>
                      </a:r>
                      <a:endParaRPr lang="ky-KG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6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2021</a:t>
                      </a:r>
                      <a:endParaRPr lang="ky-KG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6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2022</a:t>
                      </a:r>
                      <a:endParaRPr lang="ky-KG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6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2023</a:t>
                      </a:r>
                      <a:endParaRPr lang="ky-KG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6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2024</a:t>
                      </a:r>
                      <a:endParaRPr lang="ky-KG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903909599"/>
                  </a:ext>
                </a:extLst>
              </a:tr>
              <a:tr h="418984">
                <a:tc>
                  <a:txBody>
                    <a:bodyPr/>
                    <a:lstStyle/>
                    <a:p>
                      <a:pPr algn="l" fontAlgn="b"/>
                      <a:r>
                        <a:rPr lang="ky-KG" sz="16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 Число клиентов,  тыс. счетов</a:t>
                      </a:r>
                      <a:endParaRPr lang="ky-KG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4 346,5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5 246,0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8 432,7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11 360,2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15 001,9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259273694"/>
                  </a:ext>
                </a:extLst>
              </a:tr>
              <a:tr h="343258">
                <a:tc>
                  <a:txBody>
                    <a:bodyPr/>
                    <a:lstStyle/>
                    <a:p>
                      <a:pPr algn="l" fontAlgn="b"/>
                      <a:r>
                        <a:rPr lang="ky-KG" sz="16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   - физических лиц</a:t>
                      </a:r>
                      <a:endParaRPr lang="ky-KG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4 102,8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4 951,7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8 065,3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10 962,3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14 514,8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256478378"/>
                  </a:ext>
                </a:extLst>
              </a:tr>
              <a:tr h="343258">
                <a:tc>
                  <a:txBody>
                    <a:bodyPr/>
                    <a:lstStyle/>
                    <a:p>
                      <a:pPr algn="l" fontAlgn="b"/>
                      <a:r>
                        <a:rPr lang="ky-KG" sz="16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   - юридических лиц      </a:t>
                      </a:r>
                      <a:endParaRPr lang="ky-KG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243,7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294,3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367,4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397,9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487,1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2102871551"/>
                  </a:ext>
                </a:extLst>
              </a:tr>
            </a:tbl>
          </a:graphicData>
        </a:graphic>
      </p:graphicFrame>
      <p:graphicFrame>
        <p:nvGraphicFramePr>
          <p:cNvPr id="2" name="Диаграмма 1">
            <a:extLst>
              <a:ext uri="{FF2B5EF4-FFF2-40B4-BE49-F238E27FC236}">
                <a16:creationId xmlns:a16="http://schemas.microsoft.com/office/drawing/2014/main" xmlns="" id="{4404A2CA-4BEB-8ECB-7E04-B7AE1D2824F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23500678"/>
              </p:ext>
            </p:extLst>
          </p:nvPr>
        </p:nvGraphicFramePr>
        <p:xfrm>
          <a:off x="1147665" y="3314700"/>
          <a:ext cx="8820542" cy="29813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F400D1EF-185A-26D9-BACF-E57D8484F6B1}"/>
              </a:ext>
            </a:extLst>
          </p:cNvPr>
          <p:cNvSpPr txBox="1"/>
          <p:nvPr/>
        </p:nvSpPr>
        <p:spPr>
          <a:xfrm>
            <a:off x="692824" y="340023"/>
            <a:ext cx="980073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defRPr/>
            </a:pPr>
            <a:r>
              <a:rPr lang="ru-RU" alt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altLang="ru-RU" sz="3200" b="1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Число счетов клиентов коммерческих банков</a:t>
            </a:r>
            <a:endParaRPr lang="ru-RU" altLang="ru-RU" sz="2000" b="0" dirty="0">
              <a:solidFill>
                <a:schemeClr val="tx1"/>
              </a:solidFill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270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D6BE73FD-A87F-4B8C-AF69-9716E8C8A6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4716F836-0CFB-9ADB-E198-BC26225843A5}"/>
              </a:ext>
            </a:extLst>
          </p:cNvPr>
          <p:cNvSpPr txBox="1"/>
          <p:nvPr/>
        </p:nvSpPr>
        <p:spPr>
          <a:xfrm>
            <a:off x="775253" y="599105"/>
            <a:ext cx="9233451" cy="5355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ru-RU" altLang="ru-RU" sz="2800" b="1" dirty="0">
                <a:latin typeface="+mj-lt"/>
                <a:ea typeface="+mj-ea"/>
                <a:cs typeface="Times New Roman" panose="02020603050405020304" pitchFamily="18" charset="0"/>
              </a:rPr>
              <a:t>Финансовые показатели коммерческих банков</a:t>
            </a:r>
            <a:r>
              <a:rPr lang="ru-RU" altLang="ru-RU" sz="3200" b="1" dirty="0">
                <a:latin typeface="+mj-lt"/>
                <a:ea typeface="+mj-ea"/>
                <a:cs typeface="Times New Roman" panose="02020603050405020304" pitchFamily="18" charset="0"/>
              </a:rPr>
              <a:t> </a:t>
            </a:r>
            <a:endParaRPr lang="ru-RU" sz="3200" b="1" dirty="0">
              <a:latin typeface="+mj-lt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E3B8083B-3CF2-5E73-E7CF-5BB3B4350032}"/>
              </a:ext>
            </a:extLst>
          </p:cNvPr>
          <p:cNvSpPr txBox="1"/>
          <p:nvPr/>
        </p:nvSpPr>
        <p:spPr>
          <a:xfrm>
            <a:off x="622663" y="1457581"/>
            <a:ext cx="10946674" cy="46782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altLang="ru-RU" sz="2800" dirty="0">
                <a:cs typeface="Times New Roman" panose="02020603050405020304" pitchFamily="18" charset="0"/>
              </a:rPr>
              <a:t>Доходы банков в 2024 году составили </a:t>
            </a:r>
            <a:r>
              <a:rPr lang="ru-RU" altLang="ru-RU" sz="2800" b="1" dirty="0">
                <a:cs typeface="Times New Roman" panose="02020603050405020304" pitchFamily="18" charset="0"/>
              </a:rPr>
              <a:t>117,2</a:t>
            </a:r>
            <a:r>
              <a:rPr lang="ru-RU" altLang="ru-RU" sz="2800" dirty="0">
                <a:cs typeface="Times New Roman" panose="02020603050405020304" pitchFamily="18" charset="0"/>
              </a:rPr>
              <a:t> </a:t>
            </a:r>
            <a:r>
              <a:rPr lang="ru-RU" altLang="ru-RU" sz="2800" b="1" dirty="0">
                <a:solidFill>
                  <a:schemeClr val="tx1"/>
                </a:solidFill>
                <a:cs typeface="Times New Roman" panose="02020603050405020304" pitchFamily="18" charset="0"/>
              </a:rPr>
              <a:t>млрд. сомов, </a:t>
            </a:r>
            <a:r>
              <a:rPr lang="ru-RU" altLang="ru-RU" sz="2800" dirty="0">
                <a:solidFill>
                  <a:schemeClr val="tx1"/>
                </a:solidFill>
                <a:cs typeface="Times New Roman" panose="02020603050405020304" pitchFamily="18" charset="0"/>
              </a:rPr>
              <a:t>увеличившись </a:t>
            </a:r>
            <a:r>
              <a:rPr lang="ru-RU" altLang="ru-RU" sz="2800" dirty="0">
                <a:cs typeface="Times New Roman" panose="02020603050405020304" pitchFamily="18" charset="0"/>
              </a:rPr>
              <a:t>по сравнению с 2023 годом на 36,2%. </a:t>
            </a:r>
          </a:p>
          <a:p>
            <a:pPr algn="just"/>
            <a:endParaRPr lang="ru-RU" altLang="ru-RU" sz="2800" dirty="0">
              <a:cs typeface="Times New Roman" panose="02020603050405020304" pitchFamily="18" charset="0"/>
            </a:endParaRPr>
          </a:p>
          <a:p>
            <a:pPr marL="342900" lvl="0" indent="-342900" algn="just">
              <a:buFont typeface="Arial" panose="020B0604020202020204" pitchFamily="34" charset="0"/>
              <a:buChar char="•"/>
            </a:pPr>
            <a:r>
              <a:rPr lang="ru-RU" altLang="ru-RU" sz="2800" dirty="0">
                <a:solidFill>
                  <a:schemeClr val="tx1"/>
                </a:solidFill>
                <a:cs typeface="Times New Roman" panose="02020603050405020304" pitchFamily="18" charset="0"/>
              </a:rPr>
              <a:t>По итогам 2024 г</a:t>
            </a:r>
            <a:r>
              <a:rPr lang="ru-RU" altLang="ru-RU" sz="2800" dirty="0">
                <a:cs typeface="Times New Roman" panose="02020603050405020304" pitchFamily="18" charset="0"/>
              </a:rPr>
              <a:t>ода</a:t>
            </a:r>
            <a:r>
              <a:rPr lang="ru-RU" altLang="ru-RU" sz="2800" dirty="0">
                <a:solidFill>
                  <a:schemeClr val="tx1"/>
                </a:solidFill>
                <a:cs typeface="Times New Roman" panose="02020603050405020304" pitchFamily="18" charset="0"/>
              </a:rPr>
              <a:t> банками получена </a:t>
            </a:r>
            <a:r>
              <a:rPr lang="ru-RU" altLang="ru-RU" sz="2800" dirty="0">
                <a:cs typeface="Times New Roman" panose="02020603050405020304" pitchFamily="18" charset="0"/>
              </a:rPr>
              <a:t>сальдированная прибыль на сумму </a:t>
            </a:r>
            <a:r>
              <a:rPr lang="ru-RU" altLang="ru-RU" sz="2800" b="1" dirty="0">
                <a:cs typeface="Times New Roman" panose="02020603050405020304" pitchFamily="18" charset="0"/>
              </a:rPr>
              <a:t>33,5 млрд. сомов</a:t>
            </a:r>
            <a:r>
              <a:rPr lang="ru-RU" altLang="ru-RU" sz="2800" dirty="0">
                <a:cs typeface="Times New Roman" panose="02020603050405020304" pitchFamily="18" charset="0"/>
              </a:rPr>
              <a:t>, что на 27,3%</a:t>
            </a:r>
            <a:r>
              <a:rPr lang="ru-RU" sz="2800" dirty="0">
                <a:cs typeface="Times New Roman" panose="02020603050405020304" pitchFamily="18" charset="0"/>
              </a:rPr>
              <a:t> превысило уровень 2023 года.</a:t>
            </a:r>
          </a:p>
          <a:p>
            <a:pPr lvl="0" algn="just"/>
            <a:endParaRPr lang="ru-RU" sz="2800" dirty="0">
              <a:cs typeface="Times New Roman" panose="02020603050405020304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8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Лидирующие позиции по объему прибыли в 202</a:t>
            </a:r>
            <a:r>
              <a:rPr lang="ky-KG" sz="28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4 </a:t>
            </a:r>
            <a:r>
              <a:rPr lang="ru-RU" sz="28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году занимали ОАО «</a:t>
            </a:r>
            <a:r>
              <a:rPr lang="ru-RU" sz="2800" dirty="0" err="1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Айыл</a:t>
            </a:r>
            <a:r>
              <a:rPr lang="ru-RU" sz="28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Банк»</a:t>
            </a:r>
            <a:r>
              <a:rPr lang="ky-KG" sz="28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ОАО «</a:t>
            </a:r>
            <a:r>
              <a:rPr lang="ky-KG" sz="28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Мбанк</a:t>
            </a:r>
            <a:r>
              <a:rPr lang="ru-RU" sz="28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ky-KG" sz="28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и ОАО </a:t>
            </a:r>
            <a:r>
              <a:rPr lang="ru-RU" sz="28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ky-KG" sz="28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Элдик Банк</a:t>
            </a:r>
            <a:r>
              <a:rPr lang="ru-RU" sz="28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</a:p>
          <a:p>
            <a:pPr algn="just"/>
            <a:endParaRPr lang="ru-RU" sz="18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928145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1DBA273E-CBEB-892B-D522-D23B433E86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617E18EF-B87E-46FF-27E1-C0DD5725A743}"/>
              </a:ext>
            </a:extLst>
          </p:cNvPr>
          <p:cNvSpPr txBox="1"/>
          <p:nvPr/>
        </p:nvSpPr>
        <p:spPr>
          <a:xfrm>
            <a:off x="765728" y="465755"/>
            <a:ext cx="10608288" cy="4801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ru-RU" altLang="ru-RU" sz="2800" b="1" dirty="0">
                <a:latin typeface="+mj-lt"/>
                <a:ea typeface="+mj-ea"/>
                <a:cs typeface="Times New Roman" panose="02020603050405020304" pitchFamily="18" charset="0"/>
              </a:rPr>
              <a:t>Депозиты населения и кредиты коммерческих банков</a:t>
            </a:r>
            <a:endParaRPr lang="ru-RU" sz="2800" b="1" dirty="0">
              <a:latin typeface="+mj-lt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03A98E87-6707-F448-2B12-3DB0F3D0526E}"/>
              </a:ext>
            </a:extLst>
          </p:cNvPr>
          <p:cNvSpPr txBox="1"/>
          <p:nvPr/>
        </p:nvSpPr>
        <p:spPr>
          <a:xfrm>
            <a:off x="427342" y="1001286"/>
            <a:ext cx="10946674" cy="50321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eaLnBrk="1" hangingPunct="1">
              <a:buFont typeface="Arial" panose="020B0604020202020204" pitchFamily="34" charset="0"/>
              <a:buChar char="•"/>
            </a:pPr>
            <a:r>
              <a:rPr lang="ru-RU" altLang="ru-RU" sz="2400" b="0" dirty="0">
                <a:solidFill>
                  <a:schemeClr val="tx1"/>
                </a:solidFill>
                <a:cs typeface="Times New Roman" panose="02020603050405020304" pitchFamily="18" charset="0"/>
              </a:rPr>
              <a:t>В 2024 году к</a:t>
            </a:r>
            <a:r>
              <a:rPr lang="ru-RU" sz="2400" b="0" dirty="0">
                <a:solidFill>
                  <a:schemeClr val="tx1"/>
                </a:solidFill>
                <a:cs typeface="Times New Roman" panose="02020603050405020304" pitchFamily="18" charset="0"/>
              </a:rPr>
              <a:t>оличество вкладов населения в банках составило 14,5 </a:t>
            </a:r>
            <a:r>
              <a:rPr lang="ru-RU" sz="2400" dirty="0">
                <a:solidFill>
                  <a:schemeClr val="tx1"/>
                </a:solidFill>
                <a:cs typeface="Times New Roman" panose="02020603050405020304" pitchFamily="18" charset="0"/>
              </a:rPr>
              <a:t>миллионов</a:t>
            </a:r>
            <a:r>
              <a:rPr lang="ru-RU" sz="2400" b="0" dirty="0">
                <a:solidFill>
                  <a:schemeClr val="tx1"/>
                </a:solidFill>
                <a:cs typeface="Times New Roman" panose="02020603050405020304" pitchFamily="18" charset="0"/>
              </a:rPr>
              <a:t>, увеличившись за</a:t>
            </a:r>
            <a:r>
              <a:rPr lang="ky-KG" sz="2400" b="0" dirty="0">
                <a:solidFill>
                  <a:schemeClr val="tx1"/>
                </a:solidFill>
                <a:cs typeface="Times New Roman" panose="02020603050405020304" pitchFamily="18" charset="0"/>
              </a:rPr>
              <a:t> год на 3,6 млн. счетов, что обусловлено развитием системы мобильного банкинга.  </a:t>
            </a:r>
            <a:endParaRPr lang="ru-RU" sz="2400" b="0" dirty="0">
              <a:solidFill>
                <a:schemeClr val="tx1"/>
              </a:solidFill>
              <a:cs typeface="Times New Roman" panose="02020603050405020304" pitchFamily="18" charset="0"/>
            </a:endParaRPr>
          </a:p>
          <a:p>
            <a:pPr marL="342900" indent="-342900" eaLnBrk="1" hangingPunct="1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altLang="ru-RU" sz="2400" b="0" dirty="0">
                <a:solidFill>
                  <a:schemeClr val="tx1"/>
                </a:solidFill>
                <a:cs typeface="Times New Roman" panose="02020603050405020304" pitchFamily="18" charset="0"/>
              </a:rPr>
              <a:t>На депозитные счета в банки за 2024 год привлечено (с учетом оттока) средств населения на сумму </a:t>
            </a:r>
            <a:r>
              <a:rPr lang="ru-RU" altLang="ru-RU" sz="2400" b="1" dirty="0">
                <a:solidFill>
                  <a:schemeClr val="tx1"/>
                </a:solidFill>
                <a:cs typeface="Times New Roman" panose="02020603050405020304" pitchFamily="18" charset="0"/>
              </a:rPr>
              <a:t>55,6 млрд. сомов</a:t>
            </a:r>
            <a:r>
              <a:rPr lang="ru-RU" altLang="ru-RU" sz="2400" b="0" dirty="0">
                <a:solidFill>
                  <a:schemeClr val="tx1"/>
                </a:solidFill>
                <a:cs typeface="Times New Roman" panose="02020603050405020304" pitchFamily="18" charset="0"/>
              </a:rPr>
              <a:t>.  </a:t>
            </a:r>
            <a:r>
              <a:rPr lang="ru-RU" sz="2400" b="0" dirty="0">
                <a:solidFill>
                  <a:schemeClr val="tx1"/>
                </a:solidFill>
                <a:cs typeface="Times New Roman" panose="02020603050405020304" pitchFamily="18" charset="0"/>
              </a:rPr>
              <a:t>Остаток вкладов населения на 1.01.2025 года  достиг почти 270 млрд. сомов.</a:t>
            </a:r>
          </a:p>
          <a:p>
            <a:pPr marL="342900" lvl="0" indent="-342900" eaLnBrk="1" hangingPunct="1">
              <a:buFont typeface="Arial" panose="020B0604020202020204" pitchFamily="34" charset="0"/>
              <a:buChar char="•"/>
            </a:pPr>
            <a:r>
              <a:rPr lang="ru-RU" altLang="ru-RU" sz="2400" b="0" dirty="0">
                <a:solidFill>
                  <a:schemeClr val="tx1"/>
                </a:solidFill>
                <a:cs typeface="Times New Roman" panose="02020603050405020304" pitchFamily="18" charset="0"/>
              </a:rPr>
              <a:t>Объем кредитов, выданный банками в 2024 году превысил </a:t>
            </a:r>
            <a:r>
              <a:rPr lang="ru-RU" altLang="ru-RU" sz="2400" b="1" dirty="0">
                <a:solidFill>
                  <a:schemeClr val="tx1"/>
                </a:solidFill>
                <a:cs typeface="Times New Roman" panose="02020603050405020304" pitchFamily="18" charset="0"/>
              </a:rPr>
              <a:t>363 млрд. сомов</a:t>
            </a:r>
            <a:r>
              <a:rPr lang="ru-RU" altLang="ru-RU" sz="2400" dirty="0">
                <a:solidFill>
                  <a:schemeClr val="tx1"/>
                </a:solidFill>
                <a:cs typeface="Times New Roman" panose="02020603050405020304" pitchFamily="18" charset="0"/>
              </a:rPr>
              <a:t>. </a:t>
            </a:r>
            <a:endParaRPr lang="ru-RU" altLang="ru-RU" sz="2400" b="0" dirty="0">
              <a:solidFill>
                <a:schemeClr val="tx1"/>
              </a:solidFill>
              <a:cs typeface="Times New Roman" panose="02020603050405020304" pitchFamily="18" charset="0"/>
            </a:endParaRPr>
          </a:p>
          <a:p>
            <a:pPr marL="342900" indent="-342900" eaLnBrk="1" hangingPunct="1"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ru-RU" altLang="ru-RU" sz="2400" b="0" dirty="0">
                <a:solidFill>
                  <a:schemeClr val="tx1"/>
                </a:solidFill>
                <a:cs typeface="Times New Roman" panose="02020603050405020304" pitchFamily="18" charset="0"/>
              </a:rPr>
              <a:t>Открытый кредитный портфель на конец года </a:t>
            </a:r>
            <a:r>
              <a:rPr lang="ru-RU" sz="2400" b="0" dirty="0">
                <a:solidFill>
                  <a:schemeClr val="tx1"/>
                </a:solidFill>
                <a:cs typeface="Times New Roman" panose="02020603050405020304" pitchFamily="18" charset="0"/>
              </a:rPr>
              <a:t>составил почти </a:t>
            </a:r>
            <a:r>
              <a:rPr lang="ru-RU" sz="2400" b="1" dirty="0">
                <a:solidFill>
                  <a:schemeClr val="tx1"/>
                </a:solidFill>
                <a:cs typeface="Times New Roman" panose="02020603050405020304" pitchFamily="18" charset="0"/>
              </a:rPr>
              <a:t>341 млрд. сомов</a:t>
            </a:r>
            <a:r>
              <a:rPr lang="ru-RU" sz="2400" b="0" dirty="0">
                <a:solidFill>
                  <a:schemeClr val="tx1"/>
                </a:solidFill>
                <a:cs typeface="Times New Roman" panose="02020603050405020304" pitchFamily="18" charset="0"/>
              </a:rPr>
              <a:t>, увеличившись за год на  32%. </a:t>
            </a:r>
          </a:p>
          <a:p>
            <a:pPr marL="342900" indent="-342900" eaLnBrk="1" hangingPunct="1"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ru-RU" sz="2400" dirty="0">
                <a:cs typeface="Times New Roman" panose="02020603050405020304" pitchFamily="18" charset="0"/>
              </a:rPr>
              <a:t>Половина </a:t>
            </a:r>
            <a:r>
              <a:rPr lang="ru-RU" sz="2400" b="0" dirty="0">
                <a:solidFill>
                  <a:schemeClr val="tx1"/>
                </a:solidFill>
                <a:cs typeface="Times New Roman" panose="02020603050405020304" pitchFamily="18" charset="0"/>
              </a:rPr>
              <a:t>объема кредитов пришлась на заемщиков г. Бишкек (171,6 млрд. сомов). </a:t>
            </a:r>
            <a:endParaRPr lang="ru-RU" sz="2400" dirty="0">
              <a:solidFill>
                <a:schemeClr val="tx1"/>
              </a:solidFill>
            </a:endParaRPr>
          </a:p>
          <a:p>
            <a:pPr marL="342900" indent="-342900" eaLnBrk="1" hangingPunct="1"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ru-RU" altLang="ru-RU" sz="2400" b="0" dirty="0">
                <a:solidFill>
                  <a:schemeClr val="tx1"/>
                </a:solidFill>
                <a:cs typeface="Times New Roman" panose="02020603050405020304" pitchFamily="18" charset="0"/>
              </a:rPr>
              <a:t>На кредиты физическим лицам пришлось  </a:t>
            </a:r>
            <a:r>
              <a:rPr lang="ru-RU" altLang="ru-RU" sz="2400" b="1" dirty="0">
                <a:cs typeface="Times New Roman" panose="02020603050405020304" pitchFamily="18" charset="0"/>
              </a:rPr>
              <a:t>62</a:t>
            </a:r>
            <a:r>
              <a:rPr lang="ru-RU" altLang="ru-RU" sz="2400" b="1" dirty="0">
                <a:solidFill>
                  <a:schemeClr val="tx1"/>
                </a:solidFill>
                <a:cs typeface="Times New Roman" panose="02020603050405020304" pitchFamily="18" charset="0"/>
              </a:rPr>
              <a:t>%</a:t>
            </a:r>
            <a:r>
              <a:rPr lang="ru-RU" altLang="ru-RU" sz="2400" b="0" dirty="0">
                <a:solidFill>
                  <a:schemeClr val="tx1"/>
                </a:solidFill>
                <a:cs typeface="Times New Roman" panose="02020603050405020304" pitchFamily="18" charset="0"/>
              </a:rPr>
              <a:t> кредитного портфеля.</a:t>
            </a:r>
            <a:r>
              <a:rPr lang="ru-RU" sz="2400" b="0" dirty="0">
                <a:solidFill>
                  <a:schemeClr val="tx1"/>
                </a:solidFill>
                <a:cs typeface="Times New Roman" panose="02020603050405020304" pitchFamily="18" charset="0"/>
              </a:rPr>
              <a:t> </a:t>
            </a:r>
            <a:endParaRPr lang="ru-RU" altLang="ru-RU" sz="2400" b="0" dirty="0">
              <a:solidFill>
                <a:schemeClr val="tx1"/>
              </a:solidFill>
              <a:cs typeface="Times New Roman" panose="02020603050405020304" pitchFamily="18" charset="0"/>
            </a:endParaRPr>
          </a:p>
          <a:p>
            <a:pPr algn="just"/>
            <a:endParaRPr lang="ru-RU" sz="18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999547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xmlns="" id="{90BC2659-75B2-28F3-F138-3DA100732B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199" y="457200"/>
            <a:ext cx="11077576" cy="873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defTabSz="457200" rtl="0" fontAlgn="base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anose="020B0603020202020204" pitchFamily="34" charset="0"/>
              </a:defRPr>
            </a:lvl2pPr>
            <a:lvl3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anose="020B0603020202020204" pitchFamily="34" charset="0"/>
              </a:defRPr>
            </a:lvl3pPr>
            <a:lvl4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anose="020B0603020202020204" pitchFamily="34" charset="0"/>
              </a:defRPr>
            </a:lvl4pPr>
            <a:lvl5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anose="020B0603020202020204" pitchFamily="34" charset="0"/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eaLnBrk="1" hangingPunct="1"/>
            <a:r>
              <a:rPr lang="ru-RU" altLang="ru-RU" sz="3200" b="1" dirty="0">
                <a:solidFill>
                  <a:schemeClr val="tx1"/>
                </a:solidFill>
                <a:cs typeface="Times New Roman" panose="02020603050405020304" pitchFamily="18" charset="0"/>
              </a:rPr>
              <a:t>Кредиты коммерческих банков по целям получения </a:t>
            </a:r>
          </a:p>
          <a:p>
            <a:pPr eaLnBrk="1" hangingPunct="1"/>
            <a:r>
              <a:rPr lang="ru-RU" altLang="ru-RU" sz="16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altLang="ru-RU" sz="1600" b="0" i="1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(в процентах к общему объему кредитов)</a:t>
            </a:r>
          </a:p>
        </p:txBody>
      </p:sp>
      <p:graphicFrame>
        <p:nvGraphicFramePr>
          <p:cNvPr id="3" name="Диаграмма 2">
            <a:extLst>
              <a:ext uri="{FF2B5EF4-FFF2-40B4-BE49-F238E27FC236}">
                <a16:creationId xmlns:a16="http://schemas.microsoft.com/office/drawing/2014/main" xmlns="" id="{27351FE5-93B7-3683-9276-C95339D7C8B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05506263"/>
              </p:ext>
            </p:extLst>
          </p:nvPr>
        </p:nvGraphicFramePr>
        <p:xfrm>
          <a:off x="914400" y="1417668"/>
          <a:ext cx="9545053" cy="44858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Диаграмма 4">
            <a:extLst>
              <a:ext uri="{FF2B5EF4-FFF2-40B4-BE49-F238E27FC236}">
                <a16:creationId xmlns:a16="http://schemas.microsoft.com/office/drawing/2014/main" xmlns="" id="{F14ABB4C-C277-9021-A6B8-0EA1717A5F2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00124578"/>
              </p:ext>
            </p:extLst>
          </p:nvPr>
        </p:nvGraphicFramePr>
        <p:xfrm>
          <a:off x="914400" y="1417668"/>
          <a:ext cx="9673389" cy="45725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461452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E19A6A27-E1A7-FDB1-1E53-606393452C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2">
            <a:extLst>
              <a:ext uri="{FF2B5EF4-FFF2-40B4-BE49-F238E27FC236}">
                <a16:creationId xmlns:a16="http://schemas.microsoft.com/office/drawing/2014/main" xmlns="" id="{3507B3D3-7EC7-1831-23B4-A8E005D8555A}"/>
              </a:ext>
            </a:extLst>
          </p:cNvPr>
          <p:cNvSpPr txBox="1">
            <a:spLocks/>
          </p:cNvSpPr>
          <p:nvPr/>
        </p:nvSpPr>
        <p:spPr>
          <a:xfrm>
            <a:off x="1797353" y="1018112"/>
            <a:ext cx="8578288" cy="4389437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 2" panose="05020102010507070707" pitchFamily="18" charset="2"/>
              <a:buNone/>
              <a:defRPr/>
            </a:pPr>
            <a:endParaRPr lang="ru-RU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6447DF4D-3E0F-5168-6532-B97C1E67ECF3}"/>
              </a:ext>
            </a:extLst>
          </p:cNvPr>
          <p:cNvSpPr txBox="1"/>
          <p:nvPr/>
        </p:nvSpPr>
        <p:spPr>
          <a:xfrm>
            <a:off x="867933" y="407448"/>
            <a:ext cx="10437127" cy="4524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ru-RU" sz="2600" b="1" dirty="0">
                <a:solidFill>
                  <a:srgbClr val="0057A3"/>
                </a:solidFill>
                <a:latin typeface="+mj-lt"/>
                <a:ea typeface="+mj-ea"/>
                <a:cs typeface="Times New Roman" panose="02020603050405020304" pitchFamily="18" charset="0"/>
              </a:rPr>
              <a:t>Небанковские финансово-кредитные организации (НФКО)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E0D55424-82DE-DCD6-45A3-471F1F44AAED}"/>
              </a:ext>
            </a:extLst>
          </p:cNvPr>
          <p:cNvSpPr txBox="1"/>
          <p:nvPr/>
        </p:nvSpPr>
        <p:spPr>
          <a:xfrm>
            <a:off x="956949" y="887579"/>
            <a:ext cx="10278101" cy="51090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altLang="ru-RU" sz="2200" dirty="0">
                <a:solidFill>
                  <a:schemeClr val="tx1"/>
                </a:solidFill>
                <a:cs typeface="Times New Roman" panose="02020603050405020304" pitchFamily="18" charset="0"/>
              </a:rPr>
              <a:t>В 2024 году в республике насчитывалось 586 небанковских финансово-кредитных организаций, в том числе:</a:t>
            </a:r>
            <a:r>
              <a:rPr lang="ru-RU" altLang="ru-RU" sz="2200" b="1" dirty="0">
                <a:solidFill>
                  <a:schemeClr val="tx1"/>
                </a:solidFill>
                <a:cs typeface="Times New Roman" panose="02020603050405020304" pitchFamily="18" charset="0"/>
              </a:rPr>
              <a:t> </a:t>
            </a:r>
          </a:p>
          <a:p>
            <a:pPr marL="1714500" lvl="3" indent="-342900">
              <a:buFont typeface="Arial" panose="020B0604020202020204" pitchFamily="34" charset="0"/>
              <a:buChar char="•"/>
            </a:pPr>
            <a:r>
              <a:rPr lang="ru-RU" altLang="ru-RU" sz="2200" b="1" dirty="0">
                <a:cs typeface="Times New Roman" panose="02020603050405020304" pitchFamily="18" charset="0"/>
              </a:rPr>
              <a:t>355 ломбардов </a:t>
            </a:r>
          </a:p>
          <a:p>
            <a:pPr marL="1714500" lvl="3" indent="-342900">
              <a:buFont typeface="Arial" panose="020B0604020202020204" pitchFamily="34" charset="0"/>
              <a:buChar char="•"/>
            </a:pPr>
            <a:r>
              <a:rPr lang="en-US" altLang="ru-RU" sz="2200" b="1" dirty="0">
                <a:solidFill>
                  <a:schemeClr val="tx1"/>
                </a:solidFill>
                <a:cs typeface="Times New Roman" panose="02020603050405020304" pitchFamily="18" charset="0"/>
              </a:rPr>
              <a:t>1</a:t>
            </a:r>
            <a:r>
              <a:rPr lang="ru-RU" altLang="ru-RU" sz="2200" b="1" dirty="0">
                <a:solidFill>
                  <a:schemeClr val="tx1"/>
                </a:solidFill>
                <a:cs typeface="Times New Roman" panose="02020603050405020304" pitchFamily="18" charset="0"/>
              </a:rPr>
              <a:t>40 микрокредитных организаций </a:t>
            </a:r>
          </a:p>
          <a:p>
            <a:pPr marL="1714500" lvl="3" indent="-342900">
              <a:buFont typeface="Arial" panose="020B0604020202020204" pitchFamily="34" charset="0"/>
              <a:buChar char="•"/>
            </a:pPr>
            <a:r>
              <a:rPr lang="en-US" altLang="ru-RU" sz="2200" b="1" dirty="0">
                <a:solidFill>
                  <a:schemeClr val="tx1"/>
                </a:solidFill>
                <a:cs typeface="Times New Roman" panose="02020603050405020304" pitchFamily="18" charset="0"/>
              </a:rPr>
              <a:t>9</a:t>
            </a:r>
            <a:r>
              <a:rPr lang="ru-RU" altLang="ru-RU" sz="2200" b="1" dirty="0">
                <a:solidFill>
                  <a:schemeClr val="tx1"/>
                </a:solidFill>
                <a:cs typeface="Times New Roman" panose="02020603050405020304" pitchFamily="18" charset="0"/>
              </a:rPr>
              <a:t>0</a:t>
            </a:r>
            <a:r>
              <a:rPr lang="en-US" altLang="ru-RU" sz="2200" b="1" dirty="0">
                <a:solidFill>
                  <a:schemeClr val="tx1"/>
                </a:solidFill>
                <a:cs typeface="Times New Roman" panose="02020603050405020304" pitchFamily="18" charset="0"/>
              </a:rPr>
              <a:t> </a:t>
            </a:r>
            <a:r>
              <a:rPr lang="ru-RU" altLang="ru-RU" sz="2200" b="1" dirty="0">
                <a:solidFill>
                  <a:schemeClr val="tx1"/>
                </a:solidFill>
                <a:cs typeface="Times New Roman" panose="02020603050405020304" pitchFamily="18" charset="0"/>
              </a:rPr>
              <a:t>кредитных союзов </a:t>
            </a:r>
          </a:p>
          <a:p>
            <a:pPr marL="1714500" lvl="3" indent="-342900">
              <a:buFont typeface="Arial" panose="020B0604020202020204" pitchFamily="34" charset="0"/>
              <a:buChar char="•"/>
            </a:pPr>
            <a:r>
              <a:rPr lang="ru-RU" altLang="ru-RU" sz="2200" b="1" dirty="0">
                <a:solidFill>
                  <a:schemeClr val="tx1"/>
                </a:solidFill>
                <a:cs typeface="Times New Roman" panose="02020603050405020304" pitchFamily="18" charset="0"/>
              </a:rPr>
              <a:t>1 специализированная финансово-кредитная организация</a:t>
            </a:r>
          </a:p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altLang="ru-RU" sz="2200" dirty="0">
                <a:solidFill>
                  <a:schemeClr val="tx1"/>
                </a:solidFill>
                <a:cs typeface="Times New Roman" panose="02020603050405020304" pitchFamily="18" charset="0"/>
              </a:rPr>
              <a:t>По территории республики </a:t>
            </a:r>
            <a:r>
              <a:rPr lang="ru-RU" altLang="ru-RU" sz="2200" dirty="0">
                <a:cs typeface="Times New Roman" panose="02020603050405020304" pitchFamily="18" charset="0"/>
              </a:rPr>
              <a:t>осуществляли деятельность </a:t>
            </a:r>
            <a:r>
              <a:rPr lang="ru-RU" altLang="ru-RU" sz="2200" b="1" dirty="0">
                <a:solidFill>
                  <a:schemeClr val="tx1"/>
                </a:solidFill>
                <a:cs typeface="Times New Roman" panose="02020603050405020304" pitchFamily="18" charset="0"/>
              </a:rPr>
              <a:t>436 </a:t>
            </a:r>
            <a:r>
              <a:rPr lang="ru-RU" altLang="ru-RU" sz="2200" dirty="0">
                <a:solidFill>
                  <a:schemeClr val="tx1"/>
                </a:solidFill>
                <a:cs typeface="Times New Roman" panose="02020603050405020304" pitchFamily="18" charset="0"/>
              </a:rPr>
              <a:t>их филиалов</a:t>
            </a:r>
            <a:r>
              <a:rPr lang="ru-RU" altLang="ru-RU" sz="2200" b="1" dirty="0">
                <a:solidFill>
                  <a:schemeClr val="tx1"/>
                </a:solidFill>
                <a:cs typeface="Times New Roman" panose="02020603050405020304" pitchFamily="18" charset="0"/>
              </a:rPr>
              <a:t>.  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altLang="ru-RU" sz="2200" dirty="0">
                <a:solidFill>
                  <a:schemeClr val="tx1"/>
                </a:solidFill>
                <a:cs typeface="Times New Roman" panose="02020603050405020304" pitchFamily="18" charset="0"/>
              </a:rPr>
              <a:t>Численность занятых в них работников составила  </a:t>
            </a:r>
            <a:r>
              <a:rPr lang="ru-RU" altLang="ru-RU" sz="2200" b="1" dirty="0">
                <a:solidFill>
                  <a:schemeClr val="tx1"/>
                </a:solidFill>
                <a:cs typeface="Times New Roman" panose="02020603050405020304" pitchFamily="18" charset="0"/>
              </a:rPr>
              <a:t>6 </a:t>
            </a:r>
            <a:r>
              <a:rPr lang="ru-RU" altLang="ru-RU" sz="2200" dirty="0">
                <a:solidFill>
                  <a:schemeClr val="tx1"/>
                </a:solidFill>
                <a:cs typeface="Times New Roman" panose="02020603050405020304" pitchFamily="18" charset="0"/>
              </a:rPr>
              <a:t>тыс. человек.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altLang="ru-RU" sz="2200" dirty="0">
                <a:solidFill>
                  <a:schemeClr val="tx1"/>
                </a:solidFill>
                <a:cs typeface="Times New Roman" panose="02020603050405020304" pitchFamily="18" charset="0"/>
              </a:rPr>
              <a:t>Количество клиентов (юридических и физических лиц)  достигло  </a:t>
            </a:r>
            <a:r>
              <a:rPr lang="ru-RU" altLang="ru-RU" sz="2200" b="1" dirty="0">
                <a:solidFill>
                  <a:schemeClr val="tx1"/>
                </a:solidFill>
                <a:cs typeface="Times New Roman" panose="02020603050405020304" pitchFamily="18" charset="0"/>
              </a:rPr>
              <a:t>808</a:t>
            </a:r>
            <a:r>
              <a:rPr lang="ru-RU" altLang="ru-RU" sz="2200" dirty="0">
                <a:solidFill>
                  <a:schemeClr val="tx1"/>
                </a:solidFill>
                <a:cs typeface="Times New Roman" panose="02020603050405020304" pitchFamily="18" charset="0"/>
              </a:rPr>
              <a:t> тысяч.</a:t>
            </a:r>
            <a:r>
              <a:rPr lang="ru-RU" altLang="ru-RU" sz="2200" dirty="0">
                <a:cs typeface="Times New Roman" panose="02020603050405020304" pitchFamily="18" charset="0"/>
              </a:rPr>
              <a:t> </a:t>
            </a:r>
            <a:endParaRPr lang="en-US" altLang="ru-RU" sz="2200" dirty="0">
              <a:cs typeface="Times New Roman" panose="02020603050405020304" pitchFamily="18" charset="0"/>
            </a:endParaRPr>
          </a:p>
          <a:p>
            <a:pPr marL="720000">
              <a:spcBef>
                <a:spcPts val="600"/>
              </a:spcBef>
            </a:pPr>
            <a:r>
              <a:rPr lang="en-US" altLang="ru-RU" sz="2200" dirty="0">
                <a:cs typeface="Times New Roman" panose="02020603050405020304" pitchFamily="18" charset="0"/>
              </a:rPr>
              <a:t>35% </a:t>
            </a:r>
            <a:r>
              <a:rPr lang="ru-RU" altLang="ru-RU" sz="2200" dirty="0">
                <a:cs typeface="Times New Roman" panose="02020603050405020304" pitchFamily="18" charset="0"/>
              </a:rPr>
              <a:t>общего числа клиентов приходится на г. Бишкек,  </a:t>
            </a:r>
            <a:endParaRPr lang="en-US" altLang="ru-RU" sz="2200" dirty="0">
              <a:cs typeface="Times New Roman" panose="02020603050405020304" pitchFamily="18" charset="0"/>
            </a:endParaRPr>
          </a:p>
          <a:p>
            <a:pPr marL="720000">
              <a:spcBef>
                <a:spcPts val="600"/>
              </a:spcBef>
            </a:pPr>
            <a:r>
              <a:rPr lang="ru-RU" altLang="ru-RU" sz="2200" dirty="0">
                <a:cs typeface="Times New Roman" panose="02020603050405020304" pitchFamily="18" charset="0"/>
              </a:rPr>
              <a:t>18% - Ошскую область и г. Ош, </a:t>
            </a:r>
            <a:endParaRPr lang="en-US" altLang="ru-RU" sz="2200" dirty="0">
              <a:cs typeface="Times New Roman" panose="02020603050405020304" pitchFamily="18" charset="0"/>
            </a:endParaRPr>
          </a:p>
          <a:p>
            <a:pPr marL="720000">
              <a:spcBef>
                <a:spcPts val="600"/>
              </a:spcBef>
            </a:pPr>
            <a:r>
              <a:rPr lang="ru-RU" altLang="ru-RU" sz="2200" dirty="0">
                <a:cs typeface="Times New Roman" panose="02020603050405020304" pitchFamily="18" charset="0"/>
              </a:rPr>
              <a:t>13% - Джалал-Абадскую область, </a:t>
            </a:r>
            <a:endParaRPr lang="en-US" altLang="ru-RU" sz="2200" dirty="0">
              <a:cs typeface="Times New Roman" panose="02020603050405020304" pitchFamily="18" charset="0"/>
            </a:endParaRPr>
          </a:p>
          <a:p>
            <a:pPr marL="720000">
              <a:spcBef>
                <a:spcPts val="600"/>
              </a:spcBef>
            </a:pPr>
            <a:r>
              <a:rPr lang="ru-RU" altLang="ru-RU" sz="2200" dirty="0">
                <a:cs typeface="Times New Roman" panose="02020603050405020304" pitchFamily="18" charset="0"/>
              </a:rPr>
              <a:t>12% - Чуйскую область.</a:t>
            </a:r>
          </a:p>
        </p:txBody>
      </p:sp>
    </p:spTree>
    <p:extLst>
      <p:ext uri="{BB962C8B-B14F-4D97-AF65-F5344CB8AC3E}">
        <p14:creationId xmlns:p14="http://schemas.microsoft.com/office/powerpoint/2010/main" val="406159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FAF239F0-BE25-1D4B-85BC-EC58C4C42B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2">
            <a:extLst>
              <a:ext uri="{FF2B5EF4-FFF2-40B4-BE49-F238E27FC236}">
                <a16:creationId xmlns:a16="http://schemas.microsoft.com/office/drawing/2014/main" xmlns="" id="{1B1FDA5A-AB73-747C-CC9D-0912540740C5}"/>
              </a:ext>
            </a:extLst>
          </p:cNvPr>
          <p:cNvSpPr txBox="1">
            <a:spLocks/>
          </p:cNvSpPr>
          <p:nvPr/>
        </p:nvSpPr>
        <p:spPr>
          <a:xfrm>
            <a:off x="1797353" y="1018112"/>
            <a:ext cx="8578288" cy="4389437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 2" panose="05020102010507070707" pitchFamily="18" charset="2"/>
              <a:buNone/>
              <a:defRPr/>
            </a:pPr>
            <a:endParaRPr lang="ru-RU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EF3D8A10-8586-4789-02A5-88DEAE445359}"/>
              </a:ext>
            </a:extLst>
          </p:cNvPr>
          <p:cNvSpPr txBox="1"/>
          <p:nvPr/>
        </p:nvSpPr>
        <p:spPr>
          <a:xfrm>
            <a:off x="1062446" y="629186"/>
            <a:ext cx="10437127" cy="5355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ru-RU" sz="3200" b="1" dirty="0">
                <a:latin typeface="+mj-lt"/>
                <a:ea typeface="+mj-ea"/>
                <a:cs typeface="Times New Roman" panose="02020603050405020304" pitchFamily="18" charset="0"/>
              </a:rPr>
              <a:t>Доходы и прибыль НФКО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8AC605AA-FA41-521E-232D-E3BF56142DD3}"/>
              </a:ext>
            </a:extLst>
          </p:cNvPr>
          <p:cNvSpPr txBox="1"/>
          <p:nvPr/>
        </p:nvSpPr>
        <p:spPr>
          <a:xfrm>
            <a:off x="961053" y="1450451"/>
            <a:ext cx="10264494" cy="37394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spcBef>
                <a:spcPts val="6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altLang="ru-RU" sz="2400" dirty="0">
                <a:cs typeface="Times New Roman" panose="02020603050405020304" pitchFamily="18" charset="0"/>
              </a:rPr>
              <a:t>Доходы в 20</a:t>
            </a:r>
            <a:r>
              <a:rPr lang="en-US" altLang="ru-RU" sz="2400" dirty="0">
                <a:cs typeface="Times New Roman" panose="02020603050405020304" pitchFamily="18" charset="0"/>
              </a:rPr>
              <a:t>2</a:t>
            </a:r>
            <a:r>
              <a:rPr lang="ru-RU" altLang="ru-RU" sz="2400" dirty="0">
                <a:cs typeface="Times New Roman" panose="02020603050405020304" pitchFamily="18" charset="0"/>
              </a:rPr>
              <a:t>4 году составили </a:t>
            </a:r>
            <a:r>
              <a:rPr lang="ru-RU" altLang="ru-RU" sz="2400" b="1" dirty="0">
                <a:cs typeface="Times New Roman" panose="02020603050405020304" pitchFamily="18" charset="0"/>
              </a:rPr>
              <a:t>17,3 млрд. сомов, </a:t>
            </a:r>
            <a:r>
              <a:rPr lang="ru-RU" altLang="ru-RU" sz="2400" dirty="0">
                <a:cs typeface="Times New Roman" panose="02020603050405020304" pitchFamily="18" charset="0"/>
              </a:rPr>
              <a:t>увеличившись по сравнению с 2023 годом на 27,5</a:t>
            </a:r>
            <a:r>
              <a:rPr lang="en-US" altLang="ru-RU" sz="2400" dirty="0">
                <a:cs typeface="Times New Roman" panose="02020603050405020304" pitchFamily="18" charset="0"/>
              </a:rPr>
              <a:t>%</a:t>
            </a:r>
            <a:r>
              <a:rPr lang="ru-RU" altLang="ru-RU" sz="2400" dirty="0">
                <a:cs typeface="Times New Roman" panose="02020603050405020304" pitchFamily="18" charset="0"/>
              </a:rPr>
              <a:t>. </a:t>
            </a:r>
          </a:p>
          <a:p>
            <a:pPr marL="342900" indent="-342900">
              <a:spcBef>
                <a:spcPts val="6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altLang="ru-RU" sz="2400" dirty="0">
                <a:cs typeface="Times New Roman" panose="02020603050405020304" pitchFamily="18" charset="0"/>
              </a:rPr>
              <a:t>По итогам 2024 года получено </a:t>
            </a:r>
            <a:r>
              <a:rPr lang="ru-RU" altLang="ru-RU" sz="2400" b="1" dirty="0">
                <a:cs typeface="Times New Roman" panose="02020603050405020304" pitchFamily="18" charset="0"/>
              </a:rPr>
              <a:t>5 млрд. сомов </a:t>
            </a:r>
            <a:r>
              <a:rPr lang="ru-RU" altLang="ru-RU" sz="2400" dirty="0">
                <a:cs typeface="Times New Roman" panose="02020603050405020304" pitchFamily="18" charset="0"/>
              </a:rPr>
              <a:t>прибыли, что почти на 10% превысило объем предыдущего года. </a:t>
            </a:r>
          </a:p>
          <a:p>
            <a:pPr marL="342900" indent="-342900">
              <a:spcBef>
                <a:spcPts val="6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altLang="ru-RU" sz="2400" b="1" dirty="0">
                <a:cs typeface="Times New Roman" panose="02020603050405020304" pitchFamily="18" charset="0"/>
              </a:rPr>
              <a:t>78% </a:t>
            </a:r>
            <a:r>
              <a:rPr lang="ru-RU" altLang="ru-RU" sz="2400" dirty="0">
                <a:cs typeface="Times New Roman" panose="02020603050405020304" pitchFamily="18" charset="0"/>
              </a:rPr>
              <a:t>общего объема прибыли получено микро кредитными организациями, </a:t>
            </a:r>
            <a:r>
              <a:rPr lang="ru-RU" altLang="ru-RU" sz="2400" b="1" dirty="0">
                <a:cs typeface="Times New Roman" panose="02020603050405020304" pitchFamily="18" charset="0"/>
              </a:rPr>
              <a:t>20% </a:t>
            </a:r>
            <a:r>
              <a:rPr lang="ru-RU" altLang="ru-RU" sz="2400" dirty="0">
                <a:cs typeface="Times New Roman" panose="02020603050405020304" pitchFamily="18" charset="0"/>
              </a:rPr>
              <a:t>- ломбардами.</a:t>
            </a:r>
          </a:p>
          <a:p>
            <a:pPr marL="342900" indent="-342900">
              <a:spcBef>
                <a:spcPts val="6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altLang="ru-RU" sz="2400" dirty="0">
                <a:cs typeface="Times New Roman" panose="02020603050405020304" pitchFamily="18" charset="0"/>
              </a:rPr>
              <a:t>Лидером по числу клиентов и объему прибыли в секторе НФКО является   "Микрокредитная Компания "М Булак"</a:t>
            </a:r>
          </a:p>
        </p:txBody>
      </p:sp>
    </p:spTree>
    <p:extLst>
      <p:ext uri="{BB962C8B-B14F-4D97-AF65-F5344CB8AC3E}">
        <p14:creationId xmlns:p14="http://schemas.microsoft.com/office/powerpoint/2010/main" val="2915555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3E1A41E3-2EAC-84B8-6DE4-0BA65690EC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2">
            <a:extLst>
              <a:ext uri="{FF2B5EF4-FFF2-40B4-BE49-F238E27FC236}">
                <a16:creationId xmlns:a16="http://schemas.microsoft.com/office/drawing/2014/main" xmlns="" id="{62A41C60-9505-8A7A-5E82-B8180C7F697F}"/>
              </a:ext>
            </a:extLst>
          </p:cNvPr>
          <p:cNvSpPr txBox="1">
            <a:spLocks/>
          </p:cNvSpPr>
          <p:nvPr/>
        </p:nvSpPr>
        <p:spPr>
          <a:xfrm>
            <a:off x="1797353" y="1018112"/>
            <a:ext cx="8578288" cy="4389437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 2" panose="05020102010507070707" pitchFamily="18" charset="2"/>
              <a:buNone/>
              <a:defRPr/>
            </a:pPr>
            <a:endParaRPr lang="ru-RU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AC5EBA11-1743-F159-62C5-572B3B2F29B8}"/>
              </a:ext>
            </a:extLst>
          </p:cNvPr>
          <p:cNvSpPr txBox="1"/>
          <p:nvPr/>
        </p:nvSpPr>
        <p:spPr>
          <a:xfrm>
            <a:off x="923300" y="629186"/>
            <a:ext cx="10206253" cy="5355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ru-RU" sz="3200" b="1" dirty="0">
                <a:latin typeface="+mj-lt"/>
                <a:ea typeface="+mj-ea"/>
                <a:cs typeface="Times New Roman" panose="02020603050405020304" pitchFamily="18" charset="0"/>
              </a:rPr>
              <a:t>Кредиты НФКО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EDF9185C-19DA-BB98-379C-4B670AE596EC}"/>
              </a:ext>
            </a:extLst>
          </p:cNvPr>
          <p:cNvSpPr txBox="1"/>
          <p:nvPr/>
        </p:nvSpPr>
        <p:spPr>
          <a:xfrm>
            <a:off x="923300" y="1294818"/>
            <a:ext cx="10380576" cy="4462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 eaLnBrk="1" hangingPunct="1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altLang="ru-RU" sz="2400" b="0" dirty="0">
                <a:solidFill>
                  <a:schemeClr val="tx1"/>
                </a:solidFill>
                <a:cs typeface="Times New Roman" panose="02020603050405020304" pitchFamily="18" charset="0"/>
              </a:rPr>
              <a:t>В 2024 году  НФКО выдано кредитов на сумму </a:t>
            </a:r>
            <a:r>
              <a:rPr lang="ru-RU" altLang="ru-RU" sz="2400" b="1" dirty="0">
                <a:solidFill>
                  <a:schemeClr val="tx1"/>
                </a:solidFill>
                <a:cs typeface="Times New Roman" panose="02020603050405020304" pitchFamily="18" charset="0"/>
              </a:rPr>
              <a:t>78,2 </a:t>
            </a:r>
            <a:r>
              <a:rPr lang="ru-RU" altLang="ru-RU" sz="2400" dirty="0">
                <a:solidFill>
                  <a:schemeClr val="tx1"/>
                </a:solidFill>
                <a:cs typeface="Times New Roman" panose="02020603050405020304" pitchFamily="18" charset="0"/>
              </a:rPr>
              <a:t>млрд. сомов</a:t>
            </a:r>
            <a:r>
              <a:rPr lang="ru-RU" altLang="ru-RU" sz="2400" b="0" dirty="0">
                <a:solidFill>
                  <a:schemeClr val="tx1"/>
                </a:solidFill>
                <a:cs typeface="Times New Roman" panose="02020603050405020304" pitchFamily="18" charset="0"/>
              </a:rPr>
              <a:t>. </a:t>
            </a:r>
          </a:p>
          <a:p>
            <a:pPr marL="342900" indent="-342900" algn="just" eaLnBrk="1" hangingPunct="1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altLang="ru-RU" sz="2400" b="0" dirty="0">
                <a:solidFill>
                  <a:schemeClr val="tx1"/>
                </a:solidFill>
                <a:cs typeface="Times New Roman" panose="02020603050405020304" pitchFamily="18" charset="0"/>
              </a:rPr>
              <a:t>На конец 2024 года объем кредитного портфеля составил  </a:t>
            </a:r>
            <a:br>
              <a:rPr lang="ru-RU" altLang="ru-RU" sz="2400" b="0" dirty="0">
                <a:solidFill>
                  <a:schemeClr val="tx1"/>
                </a:solidFill>
                <a:cs typeface="Times New Roman" panose="02020603050405020304" pitchFamily="18" charset="0"/>
              </a:rPr>
            </a:br>
            <a:r>
              <a:rPr lang="ru-RU" altLang="ru-RU" sz="2400" b="1" dirty="0">
                <a:solidFill>
                  <a:schemeClr val="tx1"/>
                </a:solidFill>
                <a:cs typeface="Times New Roman" panose="02020603050405020304" pitchFamily="18" charset="0"/>
              </a:rPr>
              <a:t>53 млрд. сомов</a:t>
            </a:r>
            <a:r>
              <a:rPr lang="ru-RU" altLang="ru-RU" sz="2400" b="0" dirty="0">
                <a:solidFill>
                  <a:schemeClr val="tx1"/>
                </a:solidFill>
                <a:cs typeface="Times New Roman" panose="02020603050405020304" pitchFamily="18" charset="0"/>
              </a:rPr>
              <a:t>.</a:t>
            </a:r>
          </a:p>
          <a:p>
            <a:pPr marL="342900" indent="-342900" algn="just" eaLnBrk="1" hangingPunct="1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altLang="ru-RU" sz="2400" b="0" dirty="0">
                <a:solidFill>
                  <a:schemeClr val="tx1"/>
                </a:solidFill>
                <a:cs typeface="Times New Roman" panose="02020603050405020304" pitchFamily="18" charset="0"/>
              </a:rPr>
              <a:t>Более</a:t>
            </a:r>
            <a:r>
              <a:rPr lang="ru-RU" altLang="ru-RU" sz="2400" dirty="0">
                <a:solidFill>
                  <a:schemeClr val="tx1"/>
                </a:solidFill>
                <a:cs typeface="Times New Roman" panose="02020603050405020304" pitchFamily="18" charset="0"/>
              </a:rPr>
              <a:t> 97%</a:t>
            </a:r>
            <a:r>
              <a:rPr lang="ru-RU" altLang="ru-RU" sz="2400" b="0" dirty="0">
                <a:solidFill>
                  <a:schemeClr val="tx1"/>
                </a:solidFill>
                <a:cs typeface="Times New Roman" panose="02020603050405020304" pitchFamily="18" charset="0"/>
              </a:rPr>
              <a:t> общего объема кредитов  выдано в национальной валюте. </a:t>
            </a:r>
          </a:p>
          <a:p>
            <a:pPr marL="342900" indent="-342900" algn="just" eaLnBrk="1" hangingPunct="1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altLang="ru-RU" sz="2400" b="0" dirty="0">
                <a:solidFill>
                  <a:schemeClr val="tx1"/>
                </a:solidFill>
                <a:cs typeface="Times New Roman" panose="02020603050405020304" pitchFamily="18" charset="0"/>
              </a:rPr>
              <a:t>На долю кредитования физических лиц пришлось </a:t>
            </a:r>
            <a:r>
              <a:rPr lang="ru-RU" altLang="ru-RU" sz="2400" dirty="0">
                <a:solidFill>
                  <a:schemeClr val="tx1"/>
                </a:solidFill>
                <a:cs typeface="Times New Roman" panose="02020603050405020304" pitchFamily="18" charset="0"/>
              </a:rPr>
              <a:t>94%</a:t>
            </a:r>
            <a:r>
              <a:rPr lang="ru-RU" altLang="ru-RU" sz="2400" b="0" dirty="0">
                <a:solidFill>
                  <a:schemeClr val="tx1"/>
                </a:solidFill>
                <a:cs typeface="Times New Roman" panose="02020603050405020304" pitchFamily="18" charset="0"/>
              </a:rPr>
              <a:t> кредитного портфеля.</a:t>
            </a:r>
          </a:p>
          <a:p>
            <a:pPr marL="342900" indent="-342900" algn="just" eaLnBrk="1" hangingPunct="1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2400" b="0" dirty="0">
                <a:solidFill>
                  <a:schemeClr val="tx1"/>
                </a:solidFill>
                <a:cs typeface="Times New Roman" panose="02020603050405020304" pitchFamily="18" charset="0"/>
              </a:rPr>
              <a:t>Основная доля кредитов заимствована получателями:</a:t>
            </a:r>
          </a:p>
          <a:p>
            <a:pPr marL="1026900" indent="-342900" algn="just" eaLnBrk="1" hangingPunct="1">
              <a:buFont typeface="Wingdings" panose="05000000000000000000" pitchFamily="2" charset="2"/>
              <a:buChar char="§"/>
            </a:pPr>
            <a:r>
              <a:rPr lang="ru-RU" sz="2400" b="0" dirty="0">
                <a:solidFill>
                  <a:schemeClr val="tx1"/>
                </a:solidFill>
                <a:cs typeface="Times New Roman" panose="02020603050405020304" pitchFamily="18" charset="0"/>
              </a:rPr>
              <a:t>г. Бишкек (32%) </a:t>
            </a:r>
          </a:p>
          <a:p>
            <a:pPr marL="1026900" indent="-342900" algn="just" eaLnBrk="1" hangingPunct="1">
              <a:buFont typeface="Wingdings" panose="05000000000000000000" pitchFamily="2" charset="2"/>
              <a:buChar char="§"/>
            </a:pPr>
            <a:r>
              <a:rPr lang="ru-RU" sz="2400" b="0" dirty="0">
                <a:solidFill>
                  <a:schemeClr val="tx1"/>
                </a:solidFill>
                <a:cs typeface="Times New Roman" panose="02020603050405020304" pitchFamily="18" charset="0"/>
              </a:rPr>
              <a:t>Ошской области и г. Ош (около 19%) </a:t>
            </a:r>
          </a:p>
          <a:p>
            <a:pPr marL="1026900" indent="-342900" algn="just" eaLnBrk="1" hangingPunct="1">
              <a:buFont typeface="Wingdings" panose="05000000000000000000" pitchFamily="2" charset="2"/>
              <a:buChar char="§"/>
            </a:pPr>
            <a:r>
              <a:rPr lang="ru-RU" sz="2400" b="0" dirty="0">
                <a:solidFill>
                  <a:schemeClr val="tx1"/>
                </a:solidFill>
                <a:cs typeface="Times New Roman" panose="02020603050405020304" pitchFamily="18" charset="0"/>
              </a:rPr>
              <a:t>Чуйской области (15%)</a:t>
            </a:r>
          </a:p>
          <a:p>
            <a:pPr marL="1026900" indent="-342900" algn="just" eaLnBrk="1" hangingPunct="1">
              <a:buFont typeface="Wingdings" panose="05000000000000000000" pitchFamily="2" charset="2"/>
              <a:buChar char="§"/>
            </a:pPr>
            <a:r>
              <a:rPr lang="ru-RU" sz="2400" b="0" dirty="0">
                <a:solidFill>
                  <a:schemeClr val="tx1"/>
                </a:solidFill>
                <a:cs typeface="Times New Roman" panose="02020603050405020304" pitchFamily="18" charset="0"/>
              </a:rPr>
              <a:t>Джалал-Абадской области (12,5%)</a:t>
            </a:r>
          </a:p>
        </p:txBody>
      </p:sp>
    </p:spTree>
    <p:extLst>
      <p:ext uri="{BB962C8B-B14F-4D97-AF65-F5344CB8AC3E}">
        <p14:creationId xmlns:p14="http://schemas.microsoft.com/office/powerpoint/2010/main" val="965696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47319F70-E00C-D032-2FB7-2817A6947C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2">
            <a:extLst>
              <a:ext uri="{FF2B5EF4-FFF2-40B4-BE49-F238E27FC236}">
                <a16:creationId xmlns:a16="http://schemas.microsoft.com/office/drawing/2014/main" xmlns="" id="{8B5BF78F-EB93-3F46-3669-0A1492481F37}"/>
              </a:ext>
            </a:extLst>
          </p:cNvPr>
          <p:cNvSpPr txBox="1">
            <a:spLocks/>
          </p:cNvSpPr>
          <p:nvPr/>
        </p:nvSpPr>
        <p:spPr>
          <a:xfrm>
            <a:off x="1797353" y="1018112"/>
            <a:ext cx="8578288" cy="4389437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 2" panose="05020102010507070707" pitchFamily="18" charset="2"/>
              <a:buNone/>
              <a:defRPr/>
            </a:pPr>
            <a:endParaRPr lang="ru-RU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B24F1513-B885-48E4-553B-AC6FADEB9B60}"/>
              </a:ext>
            </a:extLst>
          </p:cNvPr>
          <p:cNvSpPr txBox="1"/>
          <p:nvPr/>
        </p:nvSpPr>
        <p:spPr>
          <a:xfrm>
            <a:off x="905070" y="482062"/>
            <a:ext cx="919038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b="1" dirty="0">
                <a:latin typeface="+mj-lt"/>
                <a:cs typeface="Times New Roman" panose="02020603050405020304" pitchFamily="18" charset="0"/>
              </a:rPr>
              <a:t>Кредиты НФКО по целям получения </a:t>
            </a:r>
          </a:p>
          <a:p>
            <a:r>
              <a:rPr lang="ru-RU" sz="1600" dirty="0">
                <a:cs typeface="Times New Roman" panose="02020603050405020304" pitchFamily="18" charset="0"/>
              </a:rPr>
              <a:t>  </a:t>
            </a:r>
            <a:r>
              <a:rPr lang="ru-RU" sz="1600" i="1" dirty="0">
                <a:cs typeface="Times New Roman" panose="02020603050405020304" pitchFamily="18" charset="0"/>
              </a:rPr>
              <a:t>(в процентах к общему объему кредитов)</a:t>
            </a:r>
          </a:p>
        </p:txBody>
      </p:sp>
      <p:graphicFrame>
        <p:nvGraphicFramePr>
          <p:cNvPr id="3" name="Диаграмма 2">
            <a:extLst>
              <a:ext uri="{FF2B5EF4-FFF2-40B4-BE49-F238E27FC236}">
                <a16:creationId xmlns:a16="http://schemas.microsoft.com/office/drawing/2014/main" xmlns="" id="{C9F2075D-010C-A5A7-DB98-7BDC1BAC244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09791477"/>
              </p:ext>
            </p:extLst>
          </p:nvPr>
        </p:nvGraphicFramePr>
        <p:xfrm>
          <a:off x="1066800" y="1685924"/>
          <a:ext cx="7394373" cy="42576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Диаграмма 5">
            <a:extLst>
              <a:ext uri="{FF2B5EF4-FFF2-40B4-BE49-F238E27FC236}">
                <a16:creationId xmlns:a16="http://schemas.microsoft.com/office/drawing/2014/main" xmlns="" id="{23BB4D01-4D70-473E-BC4B-6859010F263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65914697"/>
              </p:ext>
            </p:extLst>
          </p:nvPr>
        </p:nvGraphicFramePr>
        <p:xfrm>
          <a:off x="905070" y="1450452"/>
          <a:ext cx="9907310" cy="46249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894749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B085B1D9-BA16-2236-4DB4-A75B026902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2">
            <a:extLst>
              <a:ext uri="{FF2B5EF4-FFF2-40B4-BE49-F238E27FC236}">
                <a16:creationId xmlns:a16="http://schemas.microsoft.com/office/drawing/2014/main" xmlns="" id="{61401664-1BDD-13EC-B601-38FA88F70D3B}"/>
              </a:ext>
            </a:extLst>
          </p:cNvPr>
          <p:cNvSpPr txBox="1">
            <a:spLocks/>
          </p:cNvSpPr>
          <p:nvPr/>
        </p:nvSpPr>
        <p:spPr>
          <a:xfrm>
            <a:off x="1797353" y="1018112"/>
            <a:ext cx="8578288" cy="4389437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defRPr/>
            </a:pPr>
            <a:endParaRPr lang="ru-RU" sz="4800" dirty="0">
              <a:solidFill>
                <a:srgbClr val="002060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algn="ctr">
              <a:spcBef>
                <a:spcPct val="0"/>
              </a:spcBef>
              <a:defRPr/>
            </a:pPr>
            <a:endParaRPr lang="ru-RU" sz="4800" dirty="0">
              <a:solidFill>
                <a:srgbClr val="002060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algn="ctr">
              <a:spcBef>
                <a:spcPct val="0"/>
              </a:spcBef>
              <a:defRPr/>
            </a:pPr>
            <a:r>
              <a:rPr lang="ru-RU" sz="4800" dirty="0">
                <a:solidFill>
                  <a:srgbClr val="002060"/>
                </a:solidFill>
                <a:ea typeface="+mj-ea"/>
                <a:cs typeface="Times New Roman" panose="02020603050405020304" pitchFamily="18" charset="0"/>
              </a:rPr>
              <a:t>Спасибо за внимание!</a:t>
            </a:r>
          </a:p>
          <a:p>
            <a:pPr>
              <a:buFont typeface="Wingdings 2" panose="05020102010507070707" pitchFamily="18" charset="2"/>
              <a:buNone/>
              <a:defRPr/>
            </a:pP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 2" panose="05020102010507070707" pitchFamily="18" charset="2"/>
              <a:buNone/>
              <a:defRPr/>
            </a:pP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</a:t>
            </a:r>
            <a:endParaRPr lang="en-US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822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бложка">
  <a:themeElements>
    <a:clrScheme name="НСК">
      <a:dk1>
        <a:sysClr val="windowText" lastClr="000000"/>
      </a:dk1>
      <a:lt1>
        <a:sysClr val="window" lastClr="FFFFFF"/>
      </a:lt1>
      <a:dk2>
        <a:srgbClr val="0059A3"/>
      </a:dk2>
      <a:lt2>
        <a:srgbClr val="E9C869"/>
      </a:lt2>
      <a:accent1>
        <a:srgbClr val="8A2472"/>
      </a:accent1>
      <a:accent2>
        <a:srgbClr val="79AFDF"/>
      </a:accent2>
      <a:accent3>
        <a:srgbClr val="5AC1DE"/>
      </a:accent3>
      <a:accent4>
        <a:srgbClr val="00A98F"/>
      </a:accent4>
      <a:accent5>
        <a:srgbClr val="98C03D"/>
      </a:accent5>
      <a:accent6>
        <a:srgbClr val="ED7625"/>
      </a:accent6>
      <a:hlink>
        <a:srgbClr val="F5B335"/>
      </a:hlink>
      <a:folHlink>
        <a:srgbClr val="954F72"/>
      </a:folHlink>
    </a:clrScheme>
    <a:fontScheme name="НСК">
      <a:majorFont>
        <a:latin typeface="DIN Pro Bold"/>
        <a:ea typeface=""/>
        <a:cs typeface=""/>
      </a:majorFont>
      <a:minorFont>
        <a:latin typeface="DIN Pro Regular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Обложка">
  <a:themeElements>
    <a:clrScheme name="НСК">
      <a:dk1>
        <a:sysClr val="windowText" lastClr="000000"/>
      </a:dk1>
      <a:lt1>
        <a:sysClr val="window" lastClr="FFFFFF"/>
      </a:lt1>
      <a:dk2>
        <a:srgbClr val="0059A3"/>
      </a:dk2>
      <a:lt2>
        <a:srgbClr val="E9C869"/>
      </a:lt2>
      <a:accent1>
        <a:srgbClr val="8A2472"/>
      </a:accent1>
      <a:accent2>
        <a:srgbClr val="79AFDF"/>
      </a:accent2>
      <a:accent3>
        <a:srgbClr val="5AC1DE"/>
      </a:accent3>
      <a:accent4>
        <a:srgbClr val="00A98F"/>
      </a:accent4>
      <a:accent5>
        <a:srgbClr val="98C03D"/>
      </a:accent5>
      <a:accent6>
        <a:srgbClr val="ED7625"/>
      </a:accent6>
      <a:hlink>
        <a:srgbClr val="F5B335"/>
      </a:hlink>
      <a:folHlink>
        <a:srgbClr val="954F72"/>
      </a:folHlink>
    </a:clrScheme>
    <a:fontScheme name="НСК">
      <a:majorFont>
        <a:latin typeface="DIN Pro Bold"/>
        <a:ea typeface=""/>
        <a:cs typeface=""/>
      </a:majorFont>
      <a:minorFont>
        <a:latin typeface="DIN Pro Regular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4822</TotalTime>
  <Words>551</Words>
  <Application>Microsoft Office PowerPoint</Application>
  <PresentationFormat>Широкоэкранный</PresentationFormat>
  <Paragraphs>92</Paragraphs>
  <Slides>11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11</vt:i4>
      </vt:variant>
    </vt:vector>
  </HeadingPairs>
  <TitlesOfParts>
    <vt:vector size="20" baseType="lpstr">
      <vt:lpstr>Arial</vt:lpstr>
      <vt:lpstr>Calibri</vt:lpstr>
      <vt:lpstr>DIN Pro Bold</vt:lpstr>
      <vt:lpstr>DIN Pro Regular</vt:lpstr>
      <vt:lpstr>Times New Roman</vt:lpstr>
      <vt:lpstr>Wingdings</vt:lpstr>
      <vt:lpstr>Wingdings 2</vt:lpstr>
      <vt:lpstr>Обложка</vt:lpstr>
      <vt:lpstr>1_Обложка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Proto</dc:creator>
  <cp:lastModifiedBy>RePack by Diakov</cp:lastModifiedBy>
  <cp:revision>136</cp:revision>
  <cp:lastPrinted>2025-01-13T09:08:38Z</cp:lastPrinted>
  <dcterms:created xsi:type="dcterms:W3CDTF">2024-10-02T10:12:32Z</dcterms:created>
  <dcterms:modified xsi:type="dcterms:W3CDTF">2025-05-14T11:46:47Z</dcterms:modified>
</cp:coreProperties>
</file>