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3" r:id="rId3"/>
  </p:sldMasterIdLst>
  <p:notesMasterIdLst>
    <p:notesMasterId r:id="rId15"/>
  </p:notesMasterIdLst>
  <p:handoutMasterIdLst>
    <p:handoutMasterId r:id="rId16"/>
  </p:handoutMasterIdLst>
  <p:sldIdLst>
    <p:sldId id="262" r:id="rId4"/>
    <p:sldId id="318" r:id="rId5"/>
    <p:sldId id="319" r:id="rId6"/>
    <p:sldId id="328" r:id="rId7"/>
    <p:sldId id="333" r:id="rId8"/>
    <p:sldId id="334" r:id="rId9"/>
    <p:sldId id="329" r:id="rId10"/>
    <p:sldId id="326" r:id="rId11"/>
    <p:sldId id="337" r:id="rId12"/>
    <p:sldId id="335" r:id="rId13"/>
    <p:sldId id="279" r:id="rId14"/>
  </p:sldIdLst>
  <p:sldSz cx="12192000" cy="6858000"/>
  <p:notesSz cx="6797675" cy="9926638"/>
  <p:defaultTextStyle>
    <a:defPPr>
      <a:defRPr lang="ky-K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CC2FC0-875B-4032-9839-AE7E1B329F7B}">
          <p14:sldIdLst>
            <p14:sldId id="262"/>
            <p14:sldId id="318"/>
            <p14:sldId id="319"/>
            <p14:sldId id="328"/>
            <p14:sldId id="333"/>
            <p14:sldId id="334"/>
            <p14:sldId id="329"/>
            <p14:sldId id="326"/>
            <p14:sldId id="337"/>
            <p14:sldId id="335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ekeeva" initials="l" lastIdx="1" clrIdx="0">
    <p:extLst>
      <p:ext uri="{19B8F6BF-5375-455C-9EA6-DF929625EA0E}">
        <p15:presenceInfo xmlns:p15="http://schemas.microsoft.com/office/powerpoint/2012/main" userId="S-1-5-21-379961216-2183780427-2185431998-14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61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73009623797027"/>
          <c:y val="0.19812094537507996"/>
          <c:w val="0.56909558180227471"/>
          <c:h val="0.6829145189200738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3B-4D32-BF26-ABD7CE0C09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3B-4D32-BF26-ABD7CE0C09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3B-4D32-BF26-ABD7CE0C094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F3B-4D32-BF26-ABD7CE0C094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F3B-4D32-BF26-ABD7CE0C094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F3B-4D32-BF26-ABD7CE0C094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F3B-4D32-BF26-ABD7CE0C094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F3B-4D32-BF26-ABD7CE0C094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F3B-4D32-BF26-ABD7CE0C0944}"/>
              </c:ext>
            </c:extLst>
          </c:dPt>
          <c:dLbls>
            <c:dLbl>
              <c:idx val="0"/>
              <c:layout>
                <c:manualLayout>
                  <c:x val="-1.4492753623188494E-2"/>
                  <c:y val="-6.8682092726421159E-2"/>
                </c:manualLayout>
              </c:layout>
              <c:tx>
                <c:rich>
                  <a:bodyPr/>
                  <a:lstStyle/>
                  <a:p>
                    <a:fld id="{7E013BF0-83B2-4586-9311-ECC1E97C95CC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E2D20AF-AC64-4C75-A587-1681DEAEBAD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3B-4D32-BF26-ABD7CE0C0944}"/>
                </c:ext>
              </c:extLst>
            </c:dLbl>
            <c:dLbl>
              <c:idx val="1"/>
              <c:layout>
                <c:manualLayout>
                  <c:x val="0.16111111111111112"/>
                  <c:y val="3.0927835051546393E-2"/>
                </c:manualLayout>
              </c:layout>
              <c:tx>
                <c:rich>
                  <a:bodyPr/>
                  <a:lstStyle/>
                  <a:p>
                    <a:fld id="{01C5065F-2B11-4CF1-B25F-846C4FBA6E64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4171B393-AF3D-47C9-AC66-44B66694C93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F3B-4D32-BF26-ABD7CE0C0944}"/>
                </c:ext>
              </c:extLst>
            </c:dLbl>
            <c:dLbl>
              <c:idx val="2"/>
              <c:layout>
                <c:manualLayout>
                  <c:x val="7.7657004830917878E-2"/>
                  <c:y val="8.3321727707661303E-2"/>
                </c:manualLayout>
              </c:layout>
              <c:tx>
                <c:rich>
                  <a:bodyPr/>
                  <a:lstStyle/>
                  <a:p>
                    <a:fld id="{BDB32F91-0805-49DE-A0EF-4613E27A852A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071D3939-4B2C-4134-A1C0-8B315864986F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F3B-4D32-BF26-ABD7CE0C0944}"/>
                </c:ext>
              </c:extLst>
            </c:dLbl>
            <c:dLbl>
              <c:idx val="3"/>
              <c:layout>
                <c:manualLayout>
                  <c:x val="-4.3840579710144975E-2"/>
                  <c:y val="0.10712865789786946"/>
                </c:manualLayout>
              </c:layout>
              <c:tx>
                <c:rich>
                  <a:bodyPr/>
                  <a:lstStyle/>
                  <a:p>
                    <a:fld id="{A0984E8B-333A-49F6-BF83-27B51561687B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7A79F7AF-F67A-43EC-B506-F8301B9E251A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F3B-4D32-BF26-ABD7CE0C0944}"/>
                </c:ext>
              </c:extLst>
            </c:dLbl>
            <c:dLbl>
              <c:idx val="4"/>
              <c:layout>
                <c:manualLayout>
                  <c:x val="-6.6545893719806765E-2"/>
                  <c:y val="2.8803324402746924E-2"/>
                </c:manualLayout>
              </c:layout>
              <c:tx>
                <c:rich>
                  <a:bodyPr/>
                  <a:lstStyle/>
                  <a:p>
                    <a:fld id="{D4B1FBAD-3A46-4200-B8AC-93303E3E868D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FCEF2EB0-7CD4-49FF-8E0E-5F9BD96F89A8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F3B-4D32-BF26-ABD7CE0C0944}"/>
                </c:ext>
              </c:extLst>
            </c:dLbl>
            <c:dLbl>
              <c:idx val="5"/>
              <c:layout>
                <c:manualLayout>
                  <c:x val="-5.9903381642512077E-2"/>
                  <c:y val="-7.0797763814256676E-2"/>
                </c:manualLayout>
              </c:layout>
              <c:tx>
                <c:rich>
                  <a:bodyPr/>
                  <a:lstStyle/>
                  <a:p>
                    <a:fld id="{6FD0CDA2-6D8A-4A33-866F-C498BB818AB8}" type="CATEGORYNAME">
                      <a:rPr lang="ky-KG"/>
                      <a:pPr/>
                      <a:t>[ИМЯ КАТЕГОРИИ]</a:t>
                    </a:fld>
                    <a:endParaRPr lang="ky-KG" dirty="0"/>
                  </a:p>
                  <a:p>
                    <a:fld id="{9C827BFD-FF72-4ED6-882B-D83FF6405565}" type="VALUE">
                      <a:rPr lang="ky-KG" baseline="0"/>
                      <a:pPr/>
                      <a:t>[ЗНАЧЕНИЕ]</a:t>
                    </a:fld>
                    <a:r>
                      <a:rPr lang="ky-KG" baseline="0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F3B-4D32-BF26-ABD7CE0C0944}"/>
                </c:ext>
              </c:extLst>
            </c:dLbl>
            <c:dLbl>
              <c:idx val="6"/>
              <c:layout>
                <c:manualLayout>
                  <c:x val="-6.3164251207729463E-2"/>
                  <c:y val="-6.8708521378941373E-2"/>
                </c:manualLayout>
              </c:layout>
              <c:tx>
                <c:rich>
                  <a:bodyPr/>
                  <a:lstStyle/>
                  <a:p>
                    <a:fld id="{47B3F889-D612-441B-A5FA-582A38A29579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F57B50BD-F518-49AE-BCB1-7D44B770D5B9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F3B-4D32-BF26-ABD7CE0C0944}"/>
                </c:ext>
              </c:extLst>
            </c:dLbl>
            <c:dLbl>
              <c:idx val="7"/>
              <c:layout>
                <c:manualLayout>
                  <c:x val="-9.4565217391304399E-2"/>
                  <c:y val="-4.7081380485726472E-2"/>
                </c:manualLayout>
              </c:layout>
              <c:tx>
                <c:rich>
                  <a:bodyPr/>
                  <a:lstStyle/>
                  <a:p>
                    <a:fld id="{FA270168-8A05-4A71-935C-31F3DFE4AF3B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72EDD0A3-EF35-43DA-8C7A-60715F0C4D4A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F3B-4D32-BF26-ABD7CE0C0944}"/>
                </c:ext>
              </c:extLst>
            </c:dLbl>
            <c:dLbl>
              <c:idx val="8"/>
              <c:layout>
                <c:manualLayout>
                  <c:x val="-0.11002415458937198"/>
                  <c:y val="-8.4122860600578483E-2"/>
                </c:manualLayout>
              </c:layout>
              <c:tx>
                <c:rich>
                  <a:bodyPr/>
                  <a:lstStyle/>
                  <a:p>
                    <a:fld id="{49BD3A58-56E7-4774-A263-C757BCAFC7D6}" type="CATEGORYNAME">
                      <a:rPr lang="ky-KG"/>
                      <a:pPr/>
                      <a:t>[ИМЯ КАТЕГОРИИ]</a:t>
                    </a:fld>
                    <a:endParaRPr lang="ky-KG"/>
                  </a:p>
                  <a:p>
                    <a:fld id="{ED4D229D-F28D-4B53-A85B-3699EFFF419D}" type="VALUE">
                      <a:rPr lang="ky-KG" baseline="0"/>
                      <a:pPr/>
                      <a:t>[ЗНАЧЕНИЕ]</a:t>
                    </a:fld>
                    <a:r>
                      <a:rPr lang="ky-KG" baseline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F3B-4D32-BF26-ABD7CE0C09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ky-KG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Регионы!$A$5:$A$13</c:f>
              <c:strCache>
                <c:ptCount val="9"/>
                <c:pt idx="0">
                  <c:v>Баткенская область</c:v>
                </c:pt>
                <c:pt idx="1">
                  <c:v>Джалал-Абадская область</c:v>
                </c:pt>
                <c:pt idx="2">
                  <c:v>Иссык-Кульская область</c:v>
                </c:pt>
                <c:pt idx="3">
                  <c:v>Нарынская область</c:v>
                </c:pt>
                <c:pt idx="4">
                  <c:v>Ошская область</c:v>
                </c:pt>
                <c:pt idx="5">
                  <c:v>Таласская область</c:v>
                </c:pt>
                <c:pt idx="6">
                  <c:v>Чуйская область</c:v>
                </c:pt>
                <c:pt idx="7">
                  <c:v>г. Бишкек</c:v>
                </c:pt>
                <c:pt idx="8">
                  <c:v>г. Ош</c:v>
                </c:pt>
              </c:strCache>
            </c:strRef>
          </c:cat>
          <c:val>
            <c:numRef>
              <c:f>Регионы!$E$5:$E$13</c:f>
              <c:numCache>
                <c:formatCode>0.0</c:formatCode>
                <c:ptCount val="9"/>
                <c:pt idx="0">
                  <c:v>1.4</c:v>
                </c:pt>
                <c:pt idx="1">
                  <c:v>3.8</c:v>
                </c:pt>
                <c:pt idx="2">
                  <c:v>66.099999999999994</c:v>
                </c:pt>
                <c:pt idx="3">
                  <c:v>3.8</c:v>
                </c:pt>
                <c:pt idx="4">
                  <c:v>3.6</c:v>
                </c:pt>
                <c:pt idx="5">
                  <c:v>0.7</c:v>
                </c:pt>
                <c:pt idx="6">
                  <c:v>9.5</c:v>
                </c:pt>
                <c:pt idx="7">
                  <c:v>3.6</c:v>
                </c:pt>
                <c:pt idx="8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F3B-4D32-BF26-ABD7CE0C0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'9 мес'!$B$50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мес'!$B$51:$B$54</c:f>
              <c:numCache>
                <c:formatCode>#\ ##0.0</c:formatCode>
                <c:ptCount val="4"/>
                <c:pt idx="0">
                  <c:v>461.7</c:v>
                </c:pt>
                <c:pt idx="1">
                  <c:v>216</c:v>
                </c:pt>
                <c:pt idx="2">
                  <c:v>634.5</c:v>
                </c:pt>
                <c:pt idx="3">
                  <c:v>427.1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A-4E88-B4F9-CD9A78BBFDC8}"/>
            </c:ext>
          </c:extLst>
        </c:ser>
        <c:ser>
          <c:idx val="1"/>
          <c:order val="1"/>
          <c:tx>
            <c:strRef>
              <c:f>'9 мес'!$C$50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ky-K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 мес'!$A$51:$A$54</c:f>
              <c:strCache>
                <c:ptCount val="4"/>
                <c:pt idx="0">
                  <c:v>организованный сектор</c:v>
                </c:pt>
                <c:pt idx="1">
                  <c:v>гостевые дома на территории учреждения</c:v>
                </c:pt>
                <c:pt idx="2">
                  <c:v>гостевые дома вне территории учреждения </c:v>
                </c:pt>
                <c:pt idx="3">
                  <c:v>домашние хозяйства</c:v>
                </c:pt>
              </c:strCache>
            </c:strRef>
          </c:cat>
          <c:val>
            <c:numRef>
              <c:f>'9 мес'!$C$51:$C$54</c:f>
              <c:numCache>
                <c:formatCode>#\ ##0.0</c:formatCode>
                <c:ptCount val="4"/>
                <c:pt idx="0">
                  <c:v>598.4</c:v>
                </c:pt>
                <c:pt idx="1">
                  <c:v>331.3</c:v>
                </c:pt>
                <c:pt idx="2">
                  <c:v>846.6</c:v>
                </c:pt>
                <c:pt idx="3">
                  <c:v>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CA-4E88-B4F9-CD9A78BBF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0574960"/>
        <c:axId val="410574176"/>
      </c:barChart>
      <c:catAx>
        <c:axId val="410574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10574176"/>
        <c:crosses val="autoZero"/>
        <c:auto val="1"/>
        <c:lblAlgn val="ctr"/>
        <c:lblOffset val="100"/>
        <c:noMultiLvlLbl val="0"/>
      </c:catAx>
      <c:valAx>
        <c:axId val="410574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ky-KG"/>
          </a:p>
        </c:txPr>
        <c:crossAx val="4105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1460123339651"/>
          <c:y val="0.91743466586028222"/>
          <c:w val="0.36255304441114039"/>
          <c:h val="6.0237391158603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ky-K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y-K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1CB5F-04D0-4D2E-B62F-044AC1F5194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D7F13-BB1D-4DAD-8D04-EE0D33C4A9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893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926E-51BF-46DC-8754-44E048BBE537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y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y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4D00F-A171-4918-9AFA-90C18603F476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6035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FE4AD-C232-4BAC-943B-74741990D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95BB0F-31E2-4B0A-A532-C19771687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98E5C-B8CA-4383-ADB2-D83CF71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91B49-3414-4D3B-B3E1-9BC2FF82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84B5A-12AB-49D8-8174-03B05417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30861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1B35-9629-4D13-A7B0-617DC9D5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A345C-5C51-4FA5-89FC-E4E1B2E17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8896E-FC77-4619-8434-B0633917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025C6-D02F-4F6B-8E53-DDF607D4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375210-96E6-490E-94A6-4A20468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43834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F14-C514-4958-99A9-7574B9FF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3BC8E-6752-48C2-A892-265A4D9AB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66C18-72E6-4B35-A578-75C551514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D6DCC-8FAF-4934-A399-E6DD9D634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58EFA-8635-47F4-8A97-C2B93798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4229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CBB25-8F9F-451A-B959-EC0A2F63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6E5E1-4948-4B18-B2B8-169158223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C53CB-9A43-4453-B385-4D1C7A7C5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86B969-F717-44E5-9AD9-97D872F1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77CEBE-6B8B-430A-8499-62003B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551978-DE9A-4A92-8602-430BD39D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87625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2E3BF-5632-4388-95DA-0C0D0721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32CD1-C877-4A39-B5D9-CD25C2BFC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BDA60D-38ED-46B0-B305-4B59F8715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16509A-8082-4076-889A-8E8D3CCF6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ABF512-3845-47F7-9FD1-ECB184D15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46917-654C-4904-8F9B-3C3F37C5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3C5700-B2DA-425B-AD49-88C7CE14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A8FC03-94A4-4EAA-AFD8-4DBF7B31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863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057-79F1-45CB-AB89-87E026B8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1B1F31-6063-45A4-B526-628E61DE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1653B9-764F-46C6-AF3C-90F6EAC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46309F-77AC-4920-B226-8B4D407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11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46933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B34AC-6852-4F1F-A778-6FA2CDBF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9F958-CA8D-42B8-B70B-AA8978615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EE70A8-50A4-409F-8DB4-A038AAB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6A7CAB-A879-4451-A601-FF7790F3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BCCC97-6D8C-4789-956B-E51460C7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BD0DC-FDD0-4D8B-9F3B-CD5AECC1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80330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E9D47-5023-44A5-A24C-06A66F85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F381A1-53D6-46C7-843C-F6B54150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y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C890C1-A6DE-4971-AE48-C5ABD7293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E5911A-F89A-46F2-8920-D22DED3D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75DCB-89DF-4FFE-ACCA-0CC34DC8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8D4AC-7572-4FDE-84B5-0CDD5766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966627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AE112-CE01-4DD1-8DDC-65B5EB74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BDD0F-94DF-4120-8AD1-32492B460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60FB03-F937-431D-8885-DD4B865CA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C26C0-DA71-422A-94EF-63219EC9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DC97B-C1FD-4421-BDC3-E8B7FF4E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113389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ACC17A6-41D6-453A-8747-B6D14EDE8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9D6986-7366-4FE0-AA6A-9937C6E1E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D8C11-5AF2-418F-B0C9-B7D4030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C1849-5CBA-4A97-84B3-62F1B055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8D8F9-B3CC-4B98-AA5B-A5718B36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55155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29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860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1C84C-07AD-4B1A-90C4-C04BD304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E9DFD7-913E-418B-AFC2-F376ED0B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y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EB834-0D21-4081-85F8-A50F2FB5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3228771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45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2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07A5-31F6-4EAA-AAAB-DEA4FE5E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ky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A04981-0FCB-44FD-9D47-835D4F683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y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55DBB-0442-47F8-98D3-99E999EC9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30F2-C934-4FBB-A6E4-C447BCFE1A4F}" type="datetimeFigureOut">
              <a:rPr lang="ky-KG" smtClean="0"/>
              <a:t>14.10.25</a:t>
            </a:fld>
            <a:endParaRPr lang="ky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7AF1C-AF9D-4B94-A744-5BE3B7C88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y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746D3-C80F-4630-A629-9C41ACEE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A052-81A1-4E1D-90B9-076D5E7F4089}" type="slidenum">
              <a:rPr lang="ky-KG" smtClean="0"/>
              <a:t>‹#›</a:t>
            </a:fld>
            <a:endParaRPr lang="ky-KG"/>
          </a:p>
        </p:txBody>
      </p:sp>
    </p:spTree>
    <p:extLst>
      <p:ext uri="{BB962C8B-B14F-4D97-AF65-F5344CB8AC3E}">
        <p14:creationId xmlns:p14="http://schemas.microsoft.com/office/powerpoint/2010/main" val="263988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y-K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7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872899" y="2948312"/>
            <a:ext cx="6182311" cy="1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О летнем туризме в Кыргызской Республике в 2025 году</a:t>
            </a:r>
            <a:endParaRPr lang="ru-RU" sz="3200" dirty="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6E6B8F1C-3146-A55C-E893-C16537806AF6}"/>
              </a:ext>
            </a:extLst>
          </p:cNvPr>
          <p:cNvSpPr txBox="1">
            <a:spLocks/>
          </p:cNvSpPr>
          <p:nvPr/>
        </p:nvSpPr>
        <p:spPr>
          <a:xfrm>
            <a:off x="3503712" y="5256515"/>
            <a:ext cx="8165971" cy="90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Текеева</a:t>
            </a:r>
            <a:r>
              <a:rPr lang="ru-RU" dirty="0"/>
              <a:t> Л.А., начальник управления статистики торговли и услуг, ИКТ и туризма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D9506-5351-7B9F-478D-76F406E08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192" y="350728"/>
            <a:ext cx="180360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B1D9-BA16-2236-4DB4-A75B0269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8D8EE4-2963-41A4-84F8-3616AA43BF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33947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Дефиниции, используемые в презентации</a:t>
            </a:r>
            <a:endParaRPr lang="ky-KG" sz="28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CD8E2921-1A1F-4EA9-A796-F1FF0A54E7DB}"/>
              </a:ext>
            </a:extLst>
          </p:cNvPr>
          <p:cNvSpPr txBox="1">
            <a:spLocks/>
          </p:cNvSpPr>
          <p:nvPr/>
        </p:nvSpPr>
        <p:spPr>
          <a:xfrm>
            <a:off x="510822" y="1038258"/>
            <a:ext cx="10203611" cy="513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Организованный сектор </a:t>
            </a:r>
            <a:r>
              <a:rPr lang="ru-RU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коллективные средства размещения, представляющие официальную статистическую отчетность: гостиницы, санатории, курорты, дома отдыха, пансионаты, туристические базы, юрточные городки, природные парки, заповедники.</a:t>
            </a: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Неорганизованный сектор </a:t>
            </a:r>
            <a:r>
              <a:rPr lang="ru-RU" sz="2400" dirty="0">
                <a:solidFill>
                  <a:srgbClr val="00B0F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частные гостевые дома, домашние хозяйства, принимающие туристов в рекреационной зоне Иссык-Кульской области.</a:t>
            </a:r>
            <a:endParaRPr lang="ky-KG" sz="2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9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499F3-5171-42FF-AAB9-5DFD4A98A373}"/>
              </a:ext>
            </a:extLst>
          </p:cNvPr>
          <p:cNvSpPr txBox="1">
            <a:spLocks/>
          </p:cNvSpPr>
          <p:nvPr/>
        </p:nvSpPr>
        <p:spPr>
          <a:xfrm>
            <a:off x="838200" y="164592"/>
            <a:ext cx="10427208" cy="82296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Источники данных: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6942CD-569E-4289-8682-6B6C0FD3AE86}"/>
              </a:ext>
            </a:extLst>
          </p:cNvPr>
          <p:cNvSpPr/>
          <p:nvPr/>
        </p:nvSpPr>
        <p:spPr>
          <a:xfrm>
            <a:off x="575733" y="740664"/>
            <a:ext cx="11183451" cy="5584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статистических данных о летнем туристическом сезоне проводятся специальные статистические обследования:</a:t>
            </a:r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Организованный сектор </a:t>
            </a:r>
            <a:r>
              <a:rPr lang="ru-RU" alt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Предприятия и учреждения, представляющие услуги гостиниц и аналогичных им средств размещения, независимо от форм собственности и организационно–правовой формы, представляют официальную статистическую отчетность по ф.№1-Туризм (краткая, месячная) «Отчет о туристической деятельности» за июнь, июль, август.</a:t>
            </a:r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ru-RU" alt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Неорганизованный сектор </a:t>
            </a:r>
            <a:r>
              <a:rPr lang="ru-RU" alt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Проводятся специализированные обследования в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рекреационной зоне Иссык-Кульской области.  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Погода, сезонность – оказывают существенное влияние на  деятельность субъектов сферы туризма и поведение туристов.</a:t>
            </a:r>
          </a:p>
          <a:p>
            <a:pPr marL="342900" lvl="1" defTabSz="685800" fontAlgn="base">
              <a:lnSpc>
                <a:spcPct val="90000"/>
              </a:lnSpc>
              <a:spcAft>
                <a:spcPct val="0"/>
              </a:spcAft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9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3B87-0E25-40E2-80CE-DF482C46E9FA}"/>
              </a:ext>
            </a:extLst>
          </p:cNvPr>
          <p:cNvSpPr txBox="1">
            <a:spLocks/>
          </p:cNvSpPr>
          <p:nvPr/>
        </p:nvSpPr>
        <p:spPr>
          <a:xfrm>
            <a:off x="992038" y="235730"/>
            <a:ext cx="9851366" cy="842572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средств размещения организованного                         и неорганизованного сектора туризма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в июне- августе 2025 г.</a:t>
            </a:r>
            <a:endParaRPr lang="aa-E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1569FF89-D71A-4098-B59F-21CA0615BA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126779"/>
              </p:ext>
            </p:extLst>
          </p:nvPr>
        </p:nvGraphicFramePr>
        <p:xfrm>
          <a:off x="245806" y="1253124"/>
          <a:ext cx="10365749" cy="500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3608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595630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640581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645930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275472">
                <a:tc>
                  <a:txBody>
                    <a:bodyPr/>
                    <a:lstStyle/>
                    <a:p>
                      <a:endParaRPr lang="aa-ET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endParaRPr lang="aa-ET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</a:t>
                      </a:r>
                      <a:endParaRPr lang="aa-ET" sz="2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% к 2024</a:t>
                      </a:r>
                      <a:endParaRPr lang="aa-ET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Коллективные средства размещения</a:t>
                      </a:r>
                    </a:p>
                    <a:p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(организации отдыха и туризма) – всего </a:t>
                      </a:r>
                    </a:p>
                    <a:p>
                      <a:r>
                        <a:rPr lang="ru-RU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endParaRPr lang="aa-ET" sz="2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669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113,8%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7044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noProof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 них в Иссык-Кульской области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178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181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y-KG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101,7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521870"/>
                  </a:ext>
                </a:extLst>
              </a:tr>
              <a:tr h="707923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Гостевые дома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(Иссык-Кульская область)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2 013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2 316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115,1%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416796"/>
                  </a:ext>
                </a:extLst>
              </a:tr>
              <a:tr h="17601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домашних хозяйств принимающих туристов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(по данным выборочного обследования домашних хозяйств в рекреационных зонах Иссык-Кульской области)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4 866</a:t>
                      </a:r>
                      <a:endParaRPr lang="aa-ET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6 330</a:t>
                      </a:r>
                      <a:endParaRPr lang="aa-ET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130,1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  <a:endParaRPr lang="aa-ET" sz="2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2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0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9BAA0-9150-48DC-BE2B-DE91ABFBAFE9}"/>
              </a:ext>
            </a:extLst>
          </p:cNvPr>
          <p:cNvSpPr txBox="1">
            <a:spLocks/>
          </p:cNvSpPr>
          <p:nvPr/>
        </p:nvSpPr>
        <p:spPr>
          <a:xfrm>
            <a:off x="237067" y="241540"/>
            <a:ext cx="11115295" cy="1237303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2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Число посетителей (отдохнувших) в июне-августе 2025г. по регионам, тыс. человек</a:t>
            </a:r>
          </a:p>
          <a:p>
            <a:pPr algn="l"/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7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aa-ET" sz="53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F532C65-025E-499B-8EC9-567533CED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721059"/>
              </p:ext>
            </p:extLst>
          </p:nvPr>
        </p:nvGraphicFramePr>
        <p:xfrm>
          <a:off x="467590" y="996695"/>
          <a:ext cx="11087101" cy="4714232"/>
        </p:xfrm>
        <a:graphic>
          <a:graphicData uri="http://schemas.openxmlformats.org/drawingml/2006/table">
            <a:tbl>
              <a:tblPr/>
              <a:tblGrid>
                <a:gridCol w="3904097">
                  <a:extLst>
                    <a:ext uri="{9D8B030D-6E8A-4147-A177-3AD203B41FA5}">
                      <a16:colId xmlns:a16="http://schemas.microsoft.com/office/drawing/2014/main" val="1650941350"/>
                    </a:ext>
                  </a:extLst>
                </a:gridCol>
                <a:gridCol w="1462604">
                  <a:extLst>
                    <a:ext uri="{9D8B030D-6E8A-4147-A177-3AD203B41FA5}">
                      <a16:colId xmlns:a16="http://schemas.microsoft.com/office/drawing/2014/main" val="1497991562"/>
                    </a:ext>
                  </a:extLst>
                </a:gridCol>
                <a:gridCol w="1738872">
                  <a:extLst>
                    <a:ext uri="{9D8B030D-6E8A-4147-A177-3AD203B41FA5}">
                      <a16:colId xmlns:a16="http://schemas.microsoft.com/office/drawing/2014/main" val="902223624"/>
                    </a:ext>
                  </a:extLst>
                </a:gridCol>
                <a:gridCol w="2004306">
                  <a:extLst>
                    <a:ext uri="{9D8B030D-6E8A-4147-A177-3AD203B41FA5}">
                      <a16:colId xmlns:a16="http://schemas.microsoft.com/office/drawing/2014/main" val="2369409539"/>
                    </a:ext>
                  </a:extLst>
                </a:gridCol>
                <a:gridCol w="1977222">
                  <a:extLst>
                    <a:ext uri="{9D8B030D-6E8A-4147-A177-3AD203B41FA5}">
                      <a16:colId xmlns:a16="http://schemas.microsoft.com/office/drawing/2014/main" val="2973134886"/>
                    </a:ext>
                  </a:extLst>
                </a:gridCol>
              </a:tblGrid>
              <a:tr h="343667">
                <a:tc gridSpan="3">
                  <a:txBody>
                    <a:bodyPr/>
                    <a:lstStyle/>
                    <a:p>
                      <a:pPr algn="l" fontAlgn="b"/>
                      <a:endParaRPr lang="ru-RU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y-K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y-KG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503544"/>
                  </a:ext>
                </a:extLst>
              </a:tr>
              <a:tr h="945502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 в % к 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Увеличение (+), (уменьшение (-), тыс. чел.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48916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Кыргызская Республика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2 345,4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533</a:t>
                      </a: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50</a:t>
                      </a: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endParaRPr lang="aa-ET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1 187</a:t>
                      </a:r>
                      <a:r>
                        <a:rPr lang="aa-ET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746943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Иссык-Кульская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1 739,3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334</a:t>
                      </a: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134</a:t>
                      </a: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aa-ET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595</a:t>
                      </a: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869026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Джалал-Абадская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46082"/>
                  </a:ext>
                </a:extLst>
              </a:tr>
              <a:tr h="329486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Нарынская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02964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Баткенская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06217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Ошская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564378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Таласская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15588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Чуйская область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334,4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245,4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342976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Бишкек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54539"/>
                  </a:ext>
                </a:extLst>
              </a:tr>
              <a:tr h="343953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г. Ош</a:t>
                      </a:r>
                    </a:p>
                  </a:txBody>
                  <a:tcPr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265,4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260,5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aa-ET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163,5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19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BF4B-EA35-3C86-68E4-9B3E53A0D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DCD98-7662-35D8-C115-96BF05F6DC93}"/>
              </a:ext>
            </a:extLst>
          </p:cNvPr>
          <p:cNvSpPr txBox="1">
            <a:spLocks/>
          </p:cNvSpPr>
          <p:nvPr/>
        </p:nvSpPr>
        <p:spPr>
          <a:xfrm>
            <a:off x="1184215" y="349957"/>
            <a:ext cx="10515600" cy="92939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  <a:t>Число отдохнувших (туристов) в июне-августе 2025 года</a:t>
            </a:r>
            <a:b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200" b="1" dirty="0">
                <a:latin typeface="Arial" panose="020B0604020202020204" pitchFamily="34" charset="0"/>
                <a:cs typeface="Arial" panose="020B0604020202020204" pitchFamily="34" charset="0"/>
              </a:rPr>
              <a:t> по регионам Кыргызской Республики</a:t>
            </a:r>
          </a:p>
          <a:p>
            <a:pPr algn="ctr"/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i="1" dirty="0">
                <a:latin typeface="Arial" panose="020B0604020202020204" pitchFamily="34" charset="0"/>
                <a:cs typeface="Arial" panose="020B0604020202020204" pitchFamily="34" charset="0"/>
              </a:rPr>
              <a:t>(в процентах к итогу)</a:t>
            </a:r>
            <a:br>
              <a:rPr lang="ru-RU" sz="8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a-ET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5">
            <a:extLst>
              <a:ext uri="{FF2B5EF4-FFF2-40B4-BE49-F238E27FC236}">
                <a16:creationId xmlns:a16="http://schemas.microsoft.com/office/drawing/2014/main" id="{3B30671F-55A6-58EF-FB41-F1BA4E34EF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3144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75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EC04A-9EF8-4D5F-AD42-5AB4C035A27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97848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Число отдохнувших в организованном и неорганизованном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секторе туризма в июне-августе 2025г.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(тыс. человек)</a:t>
            </a:r>
            <a:endParaRPr lang="aa-ET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61364359-EDF1-4021-9491-E5780BE72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832760"/>
              </p:ext>
            </p:extLst>
          </p:nvPr>
        </p:nvGraphicFramePr>
        <p:xfrm>
          <a:off x="371362" y="1362974"/>
          <a:ext cx="6633711" cy="481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992">
                  <a:extLst>
                    <a:ext uri="{9D8B030D-6E8A-4147-A177-3AD203B41FA5}">
                      <a16:colId xmlns:a16="http://schemas.microsoft.com/office/drawing/2014/main" val="856543619"/>
                    </a:ext>
                  </a:extLst>
                </a:gridCol>
                <a:gridCol w="1197271">
                  <a:extLst>
                    <a:ext uri="{9D8B030D-6E8A-4147-A177-3AD203B41FA5}">
                      <a16:colId xmlns:a16="http://schemas.microsoft.com/office/drawing/2014/main" val="1155497094"/>
                    </a:ext>
                  </a:extLst>
                </a:gridCol>
                <a:gridCol w="1144174">
                  <a:extLst>
                    <a:ext uri="{9D8B030D-6E8A-4147-A177-3AD203B41FA5}">
                      <a16:colId xmlns:a16="http://schemas.microsoft.com/office/drawing/2014/main" val="1027114475"/>
                    </a:ext>
                  </a:extLst>
                </a:gridCol>
                <a:gridCol w="1113274">
                  <a:extLst>
                    <a:ext uri="{9D8B030D-6E8A-4147-A177-3AD203B41FA5}">
                      <a16:colId xmlns:a16="http://schemas.microsoft.com/office/drawing/2014/main" val="3546900337"/>
                    </a:ext>
                  </a:extLst>
                </a:gridCol>
              </a:tblGrid>
              <a:tr h="874262">
                <a:tc>
                  <a:txBody>
                    <a:bodyPr/>
                    <a:lstStyle/>
                    <a:p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aa-ET" sz="20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</a:p>
                    <a:p>
                      <a:pPr algn="ctr" fontAlgn="b"/>
                      <a:r>
                        <a:rPr lang="ky-KG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% к 2024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925356"/>
                  </a:ext>
                </a:extLst>
              </a:tr>
              <a:tr h="830151">
                <a:tc>
                  <a:txBody>
                    <a:bodyPr/>
                    <a:lstStyle/>
                    <a:p>
                      <a:pPr algn="l" fontAlgn="t"/>
                      <a:r>
                        <a:rPr lang="ky-KG" sz="2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2 345,4</a:t>
                      </a:r>
                      <a:endParaRPr lang="aa-ET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3 533,1</a:t>
                      </a:r>
                      <a:endParaRPr lang="aa-ET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150,6</a:t>
                      </a:r>
                      <a:endParaRPr lang="aa-ET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38822"/>
                  </a:ext>
                </a:extLst>
              </a:tr>
              <a:tr h="429842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1 067,8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1 797,2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168,3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565590"/>
                  </a:ext>
                </a:extLst>
              </a:tr>
              <a:tr h="666143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1 277,6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1 735,9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135,9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534704"/>
                  </a:ext>
                </a:extLst>
              </a:tr>
              <a:tr h="376516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из нее: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59121"/>
                  </a:ext>
                </a:extLst>
              </a:tr>
              <a:tr h="400014">
                <a:tc>
                  <a:txBody>
                    <a:bodyPr/>
                    <a:lstStyle/>
                    <a:p>
                      <a:pPr algn="l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Иссык-Кульская обл.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1 739,3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2 334,3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134,2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806072"/>
                  </a:ext>
                </a:extLst>
              </a:tr>
              <a:tr h="418047">
                <a:tc>
                  <a:txBody>
                    <a:bodyPr/>
                    <a:lstStyle/>
                    <a:p>
                      <a:pPr algn="just" fontAlgn="t"/>
                      <a:r>
                        <a:rPr lang="ky-KG" sz="1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461,7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598,4</a:t>
                      </a:r>
                      <a:endParaRPr lang="aa-ET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129,6</a:t>
                      </a:r>
                      <a:endParaRPr lang="aa-ET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237778"/>
                  </a:ext>
                </a:extLst>
              </a:tr>
              <a:tr h="672011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Неорганизованный сектор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1 277,6</a:t>
                      </a:r>
                      <a:endParaRPr lang="aa-ET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1 735,9</a:t>
                      </a:r>
                      <a:endParaRPr lang="aa-ET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135,9</a:t>
                      </a:r>
                      <a:endParaRPr lang="aa-ET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24419"/>
                  </a:ext>
                </a:extLst>
              </a:tr>
            </a:tbl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568D3A-2158-413F-8B24-7FBEFF34C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603026"/>
              </p:ext>
            </p:extLst>
          </p:nvPr>
        </p:nvGraphicFramePr>
        <p:xfrm>
          <a:off x="7337778" y="1521020"/>
          <a:ext cx="4572000" cy="4123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3" imgW="6105485" imgH="3438499" progId="Excel.Sheet.12">
                  <p:embed/>
                </p:oleObj>
              </mc:Choice>
              <mc:Fallback>
                <p:oleObj name="Worksheet" r:id="rId3" imgW="6105485" imgH="34384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37778" y="1521020"/>
                        <a:ext cx="4572000" cy="4123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993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6B2E16B-53B2-B01D-BE63-3A0B6FDCBB78}"/>
              </a:ext>
            </a:extLst>
          </p:cNvPr>
          <p:cNvSpPr txBox="1"/>
          <p:nvPr/>
        </p:nvSpPr>
        <p:spPr>
          <a:xfrm>
            <a:off x="741872" y="120770"/>
            <a:ext cx="106449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59A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Обследование субъектов, осуществляющих деятельность в сфере туризма на территории Иссык-Кульской области</a:t>
            </a:r>
            <a:endParaRPr kumimoji="0" lang="ru-KG" sz="2800" b="1" i="0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9DB2A-A2BB-E7D2-1731-D53E7F4BF204}"/>
              </a:ext>
            </a:extLst>
          </p:cNvPr>
          <p:cNvSpPr txBox="1"/>
          <p:nvPr/>
        </p:nvSpPr>
        <p:spPr>
          <a:xfrm>
            <a:off x="439947" y="1216325"/>
            <a:ext cx="1110219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целях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проведения обследования субъектов туризма,  были разработаны 3 анкеты, в зависимости от статуса субъекта: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№1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«Сплошное единовременное обследование субъектов, коллективных средств размещения, осуществляющих экономическую деятельность в сфере туризма.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№2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«Единовременное обследование гостевых домов, принимающих туристов, расположенных на территории учреждения отдыха»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№3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«Единовременное обследование гостевых домов, принимающих неорганизованных туристов, расположенных вне территории учреждения отдыха»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Обследование проводилось в период с 01 по 10 августа текущего года</a:t>
            </a:r>
            <a:endParaRPr kumimoji="0" lang="ru-K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400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8B619-BBA4-4488-984E-DD015F9CD8DF}"/>
              </a:ext>
            </a:extLst>
          </p:cNvPr>
          <p:cNvSpPr txBox="1">
            <a:spLocks/>
          </p:cNvSpPr>
          <p:nvPr/>
        </p:nvSpPr>
        <p:spPr>
          <a:xfrm>
            <a:off x="838200" y="100585"/>
            <a:ext cx="10335768" cy="713231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a-E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5DDB0-E223-4337-B468-0CC5C72B64EC}"/>
              </a:ext>
            </a:extLst>
          </p:cNvPr>
          <p:cNvSpPr txBox="1">
            <a:spLocks/>
          </p:cNvSpPr>
          <p:nvPr/>
        </p:nvSpPr>
        <p:spPr>
          <a:xfrm>
            <a:off x="603849" y="218210"/>
            <a:ext cx="10909277" cy="595875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9000"/>
              </a:lnSpc>
              <a:spcAft>
                <a:spcPts val="600"/>
              </a:spcAft>
              <a:defRPr/>
            </a:pPr>
            <a:r>
              <a:rPr lang="ru-RU" sz="2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Обследованием были охвачены субъекты: 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коллективные средства размещения (организованный сектор);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гостевые дома: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расположенные на территории учреждений отдыха;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расположенные вне территории учреждений отдыха;</a:t>
            </a:r>
          </a:p>
          <a:p>
            <a:pPr marL="1143000" lvl="1" indent="-685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домашние хозяйства, принимающие  неорганизованных туристов.</a:t>
            </a:r>
          </a:p>
          <a:p>
            <a:pPr marL="1143000" lvl="1" indent="-685800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spcBef>
                <a:spcPts val="0"/>
              </a:spcBef>
              <a:buClr>
                <a:srgbClr val="9BBB5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Было обследовано: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181 коллективное средство размещения;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1 272 гостевых дома на территории учреждений отдыха;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1044 гостевых дома вне территорий учреждений отдыха;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6 330 домашних хозяйств, принимающих неорганизованных туристов.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dirty="0">
                <a:latin typeface="Calibri" panose="020F0502020204030204"/>
                <a:cs typeface="Tahoma" pitchFamily="34" charset="0"/>
              </a:rPr>
              <a:t>           </a:t>
            </a:r>
          </a:p>
          <a:p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89809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DD3D9-7AE7-44A8-AD4F-3DCBFB8ED2C9}"/>
              </a:ext>
            </a:extLst>
          </p:cNvPr>
          <p:cNvSpPr txBox="1">
            <a:spLocks/>
          </p:cNvSpPr>
          <p:nvPr/>
        </p:nvSpPr>
        <p:spPr>
          <a:xfrm>
            <a:off x="405246" y="173215"/>
            <a:ext cx="10577946" cy="606103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Число посетителей Иссык-Кульской области в июне-августе 2025г.</a:t>
            </a:r>
            <a:b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aa-ET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aa-E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945F4D-9DE3-40F3-B184-6A2D2C75E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806827"/>
              </p:ext>
            </p:extLst>
          </p:nvPr>
        </p:nvGraphicFramePr>
        <p:xfrm>
          <a:off x="408595" y="987136"/>
          <a:ext cx="5784386" cy="4967349"/>
        </p:xfrm>
        <a:graphic>
          <a:graphicData uri="http://schemas.openxmlformats.org/drawingml/2006/table">
            <a:tbl>
              <a:tblPr/>
              <a:tblGrid>
                <a:gridCol w="2500613">
                  <a:extLst>
                    <a:ext uri="{9D8B030D-6E8A-4147-A177-3AD203B41FA5}">
                      <a16:colId xmlns:a16="http://schemas.microsoft.com/office/drawing/2014/main" val="1062358341"/>
                    </a:ext>
                  </a:extLst>
                </a:gridCol>
                <a:gridCol w="1167869">
                  <a:extLst>
                    <a:ext uri="{9D8B030D-6E8A-4147-A177-3AD203B41FA5}">
                      <a16:colId xmlns:a16="http://schemas.microsoft.com/office/drawing/2014/main" val="1065248523"/>
                    </a:ext>
                  </a:extLst>
                </a:gridCol>
                <a:gridCol w="1099171">
                  <a:extLst>
                    <a:ext uri="{9D8B030D-6E8A-4147-A177-3AD203B41FA5}">
                      <a16:colId xmlns:a16="http://schemas.microsoft.com/office/drawing/2014/main" val="2442193573"/>
                    </a:ext>
                  </a:extLst>
                </a:gridCol>
                <a:gridCol w="1016733">
                  <a:extLst>
                    <a:ext uri="{9D8B030D-6E8A-4147-A177-3AD203B41FA5}">
                      <a16:colId xmlns:a16="http://schemas.microsoft.com/office/drawing/2014/main" val="1395439410"/>
                    </a:ext>
                  </a:extLst>
                </a:gridCol>
              </a:tblGrid>
              <a:tr h="1049440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2025 в % к 2024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382773"/>
                  </a:ext>
                </a:extLst>
              </a:tr>
              <a:tr h="559701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Посетители - всего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1 739,3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2 334,3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134,2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982837"/>
                  </a:ext>
                </a:extLst>
              </a:tr>
              <a:tr h="559701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организованный сектор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461,7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598,4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129,6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8253"/>
                  </a:ext>
                </a:extLst>
              </a:tr>
              <a:tr h="111940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на территории учреждения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216,0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331,3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19341"/>
                  </a:ext>
                </a:extLst>
              </a:tr>
              <a:tr h="111940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гостевые дома вне территории учреждения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634,5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846,6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133,4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252247"/>
                  </a:ext>
                </a:extLst>
              </a:tr>
              <a:tr h="559701">
                <a:tc>
                  <a:txBody>
                    <a:bodyPr/>
                    <a:lstStyle/>
                    <a:p>
                      <a:pPr algn="l" fontAlgn="b"/>
                      <a:r>
                        <a:rPr lang="ky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 домашние хозяйства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427,1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558,0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y-KG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130,6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88144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3B27883-9233-449E-B408-D11C9D87DF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039452"/>
              </p:ext>
            </p:extLst>
          </p:nvPr>
        </p:nvGraphicFramePr>
        <p:xfrm>
          <a:off x="6691745" y="945573"/>
          <a:ext cx="4881577" cy="5161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5248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32B0F3-F310-44D9-99C5-72D657EFE37E}"/>
              </a:ext>
            </a:extLst>
          </p:cNvPr>
          <p:cNvSpPr/>
          <p:nvPr/>
        </p:nvSpPr>
        <p:spPr>
          <a:xfrm>
            <a:off x="3084124" y="2967335"/>
            <a:ext cx="60237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80CBB8-F73E-27EC-155A-DAE7ED4DB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2224"/>
            <a:ext cx="12192000" cy="12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35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4089</TotalTime>
  <Words>745</Words>
  <Application>Microsoft Office PowerPoint</Application>
  <PresentationFormat>Широкоэкранный</PresentationFormat>
  <Paragraphs>190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DIN Pro Bold</vt:lpstr>
      <vt:lpstr>DIN Pro Regular</vt:lpstr>
      <vt:lpstr>Times New Roman</vt:lpstr>
      <vt:lpstr>Wingdings</vt:lpstr>
      <vt:lpstr>Тема Office</vt:lpstr>
      <vt:lpstr>1_Обложка</vt:lpstr>
      <vt:lpstr>2_Обложка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ltekeeva</dc:creator>
  <cp:lastModifiedBy>ltekeeva</cp:lastModifiedBy>
  <cp:revision>208</cp:revision>
  <cp:lastPrinted>2025-10-10T07:35:27Z</cp:lastPrinted>
  <dcterms:created xsi:type="dcterms:W3CDTF">2022-07-25T13:40:24Z</dcterms:created>
  <dcterms:modified xsi:type="dcterms:W3CDTF">2025-10-14T11:38:52Z</dcterms:modified>
</cp:coreProperties>
</file>