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61" r:id="rId4"/>
    <p:sldId id="305" r:id="rId5"/>
    <p:sldId id="300" r:id="rId6"/>
    <p:sldId id="297" r:id="rId7"/>
    <p:sldId id="299" r:id="rId8"/>
    <p:sldId id="295" r:id="rId9"/>
    <p:sldId id="302" r:id="rId10"/>
    <p:sldId id="303" r:id="rId11"/>
    <p:sldId id="30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0"/>
            <p14:sldId id="297"/>
            <p14:sldId id="299"/>
            <p14:sldId id="295"/>
            <p14:sldId id="302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008000"/>
    <a:srgbClr val="969696"/>
    <a:srgbClr val="C0C0C0"/>
    <a:srgbClr val="FF9900"/>
    <a:srgbClr val="E1A269"/>
    <a:srgbClr val="2187A3"/>
    <a:srgbClr val="6699FF"/>
    <a:srgbClr val="33CC33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3" autoAdjust="0"/>
    <p:restoredTop sz="94189" autoAdjust="0"/>
  </p:normalViewPr>
  <p:slideViewPr>
    <p:cSldViewPr snapToGrid="0">
      <p:cViewPr varScale="1">
        <p:scale>
          <a:sx n="104" d="100"/>
          <a:sy n="104" d="100"/>
        </p:scale>
        <p:origin x="5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4219384357613899E-2"/>
          <c:y val="0"/>
          <c:w val="0.72000434988078088"/>
          <c:h val="0.8865523838996388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D7625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A0-4E3F-AFFC-874DDDAE2824}"/>
              </c:ext>
            </c:extLst>
          </c:dPt>
          <c:dPt>
            <c:idx val="1"/>
            <c:bubble3D val="0"/>
            <c:spPr>
              <a:solidFill>
                <a:srgbClr val="5AC1DE">
                  <a:lumMod val="60000"/>
                  <a:lumOff val="40000"/>
                </a:srgbClr>
              </a:solidFill>
              <a:ln>
                <a:solidFill>
                  <a:schemeClr val="accent1"/>
                </a:solidFill>
                <a:miter lim="800000"/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46A0-4E3F-AFFC-874DDDAE282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6A0-4E3F-AFFC-874DDDAE2824}"/>
              </c:ext>
            </c:extLst>
          </c:dPt>
          <c:dPt>
            <c:idx val="3"/>
            <c:bubble3D val="0"/>
            <c:spPr>
              <a:solidFill>
                <a:srgbClr val="99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6A0-4E3F-AFFC-874DDDAE2824}"/>
              </c:ext>
            </c:extLst>
          </c:dPt>
          <c:cat>
            <c:strRef>
              <c:f>'Лист1 (2)'!$B$4:$B$7</c:f>
              <c:strCache>
                <c:ptCount val="4"/>
                <c:pt idx="0">
                  <c:v>Добыча полезных ископаемых</c:v>
                </c:pt>
                <c:pt idx="1">
                  <c:v>Обрабатывающая промышленность</c:v>
                </c:pt>
                <c:pt idx="2">
                  <c:v>Обеспечение (снабжение)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'Лист1 (2)'!$C$4:$C$7</c:f>
              <c:numCache>
                <c:formatCode>0</c:formatCode>
                <c:ptCount val="4"/>
                <c:pt idx="0">
                  <c:v>10</c:v>
                </c:pt>
                <c:pt idx="1">
                  <c:v>77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A0-4E3F-AFFC-874DDDAE2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E13A8-9215-5DA1-41B5-594F101C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15A8C-8A5B-91BF-6DBB-05E40FE1D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B9799-CFCD-D9E1-8802-9890E1424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506E2-8997-6A99-A9BE-EACED366C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0B20-2974-BC7C-13EB-3E35D18C2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E6D61-415B-3B55-2A8A-65DD0316E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00EFC2-F7C1-296A-B1B8-434C8C2FA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BE54C-B8C7-34AB-3E3E-CF29BED78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91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4B528-0744-D632-92F6-4C80DCC80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63429"/>
            <a:ext cx="2045617" cy="2014163"/>
          </a:xfrm>
          <a:prstGeom prst="rect">
            <a:avLst/>
          </a:prstGeom>
        </p:spPr>
      </p:pic>
      <p:pic>
        <p:nvPicPr>
          <p:cNvPr id="2" name="Picture 2" descr="обрабатывающая промышленность">
            <a:extLst>
              <a:ext uri="{FF2B5EF4-FFF2-40B4-BE49-F238E27FC236}">
                <a16:creationId xmlns:a16="http://schemas.microsoft.com/office/drawing/2014/main" id="{C276CA7D-CCA4-BAFC-5989-4373236EB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988"/>
            <a:ext cx="4887883" cy="358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DF2363-67B5-6AA1-303F-24E230546A85}"/>
              </a:ext>
            </a:extLst>
          </p:cNvPr>
          <p:cNvSpPr/>
          <p:nvPr/>
        </p:nvSpPr>
        <p:spPr>
          <a:xfrm>
            <a:off x="7509164" y="5866496"/>
            <a:ext cx="42835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</a:t>
            </a:r>
            <a:r>
              <a:rPr lang="ru-RU" sz="16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Өнөр</a:t>
            </a:r>
            <a:r>
              <a:rPr lang="ru-RU" sz="1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6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жай</a:t>
            </a:r>
            <a:r>
              <a:rPr lang="ru-RU" sz="1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6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жана</a:t>
            </a:r>
            <a:r>
              <a:rPr lang="ru-RU" sz="1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энергетика </a:t>
            </a:r>
            <a:r>
              <a:rPr lang="ru-RU" sz="16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бөлүмү</a:t>
            </a:r>
            <a:endParaRPr lang="ru-RU" sz="1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r>
              <a:rPr lang="ru-RU" sz="1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Маманова А.Т.</a:t>
            </a:r>
            <a:endParaRPr sz="16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1AAE50F-5A98-9039-6CD6-6F8DABB9AC4A}"/>
              </a:ext>
            </a:extLst>
          </p:cNvPr>
          <p:cNvSpPr txBox="1">
            <a:spLocks/>
          </p:cNvSpPr>
          <p:nvPr/>
        </p:nvSpPr>
        <p:spPr>
          <a:xfrm>
            <a:off x="5900964" y="3334348"/>
            <a:ext cx="5768719" cy="2401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ru-RU" sz="30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2025</a:t>
            </a:r>
            <a:r>
              <a:rPr lang="ru-RU" sz="3000" b="1" dirty="0"/>
              <a:t> – ж. январь – </a:t>
            </a:r>
            <a:r>
              <a:rPr lang="ru-RU" sz="3000" b="1" dirty="0" err="1"/>
              <a:t>мартындагы</a:t>
            </a:r>
            <a:r>
              <a:rPr lang="ru-RU" sz="3000" b="1" dirty="0"/>
              <a:t>                Кыргыз </a:t>
            </a:r>
            <a:r>
              <a:rPr lang="ru-RU" sz="3000" b="1" dirty="0" err="1"/>
              <a:t>Республикасынын</a:t>
            </a:r>
            <a:r>
              <a:rPr lang="ru-RU" sz="3000" b="1" dirty="0"/>
              <a:t> </a:t>
            </a:r>
            <a:r>
              <a:rPr lang="ru-RU" sz="3000" b="1" dirty="0" err="1">
                <a:solidFill>
                  <a:srgbClr val="0059A3"/>
                </a:solidFill>
                <a:latin typeface="DIN Pro Regular"/>
                <a:sym typeface="+mn-ea"/>
              </a:rPr>
              <a:t>өнөр</a:t>
            </a:r>
            <a:r>
              <a:rPr lang="ru-RU" sz="30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3000" b="1" dirty="0" err="1">
                <a:solidFill>
                  <a:srgbClr val="0059A3"/>
                </a:solidFill>
                <a:latin typeface="DIN Pro Regular"/>
                <a:sym typeface="+mn-ea"/>
              </a:rPr>
              <a:t>жайынын</a:t>
            </a:r>
            <a:r>
              <a:rPr lang="ru-RU" sz="30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3000" b="1" dirty="0" err="1">
                <a:solidFill>
                  <a:srgbClr val="0059A3"/>
                </a:solidFill>
                <a:latin typeface="DIN Pro Regular"/>
              </a:rPr>
              <a:t>өнүгүүсү</a:t>
            </a:r>
            <a:endParaRPr lang="ru-RU" sz="3000" b="1" dirty="0">
              <a:solidFill>
                <a:srgbClr val="0059A3"/>
              </a:solidFill>
              <a:latin typeface="DIN Pro Regular"/>
            </a:endParaRPr>
          </a:p>
          <a:p>
            <a:pPr algn="l">
              <a:spcAft>
                <a:spcPts val="600"/>
              </a:spcAft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906" y="200179"/>
            <a:ext cx="1107018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2025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ж. январь –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мартындагы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ишканаларынын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ишмерд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үүлүгүнүн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жыйынтыгы</a:t>
            </a:r>
            <a:endParaRPr lang="ru-RU" sz="2800" b="1" dirty="0">
              <a:solidFill>
                <a:srgbClr val="0059A3"/>
              </a:solidFill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DC164-C3D3-02D4-E3C3-7BE30F8C0868}"/>
              </a:ext>
            </a:extLst>
          </p:cNvPr>
          <p:cNvSpPr/>
          <p:nvPr/>
        </p:nvSpPr>
        <p:spPr>
          <a:xfrm>
            <a:off x="955934" y="1574646"/>
            <a:ext cx="10675157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көлөмү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159,2 млрд. </a:t>
            </a:r>
            <a:r>
              <a:rPr lang="ru-RU" sz="2200" b="1" dirty="0" err="1">
                <a:solidFill>
                  <a:srgbClr val="0059A3"/>
                </a:solidFill>
                <a:latin typeface="DIN Pro Regular"/>
              </a:rPr>
              <a:t>сомду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түздү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кенин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иштеткен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ишканаларды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эске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албаганда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көлөмү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103,2 млрд. </a:t>
            </a:r>
            <a:r>
              <a:rPr lang="ru-RU" sz="2200" b="1" dirty="0" err="1">
                <a:solidFill>
                  <a:srgbClr val="0059A3"/>
                </a:solidFill>
                <a:latin typeface="DIN Pro Regular"/>
              </a:rPr>
              <a:t>сомду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түздү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жалпысынан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116,3%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кенин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иштеткен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ишканаларды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эске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албаганда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124,3%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«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ишканаларынын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жалпы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өндүрүшүндөгү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үлүшү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35,2%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ишканаларынын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кайра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иштетүүчү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өндүрүшүндөгү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үлүшү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48,6%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.</a:t>
            </a:r>
            <a:endParaRPr lang="ky-KG" sz="2200" dirty="0">
              <a:solidFill>
                <a:srgbClr val="0059A3"/>
              </a:solidFill>
              <a:latin typeface="DIN Pro Regular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Соединительная линия уступом 30">
            <a:extLst>
              <a:ext uri="{FF2B5EF4-FFF2-40B4-BE49-F238E27FC236}">
                <a16:creationId xmlns:a16="http://schemas.microsoft.com/office/drawing/2014/main" id="{BE418400-A219-6469-9797-F77081C17CA8}"/>
              </a:ext>
            </a:extLst>
          </p:cNvPr>
          <p:cNvCxnSpPr>
            <a:cxnSpLocks/>
          </p:cNvCxnSpPr>
          <p:nvPr/>
        </p:nvCxnSpPr>
        <p:spPr>
          <a:xfrm>
            <a:off x="5984331" y="2642279"/>
            <a:ext cx="2245269" cy="781016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27">
            <a:extLst>
              <a:ext uri="{FF2B5EF4-FFF2-40B4-BE49-F238E27FC236}">
                <a16:creationId xmlns:a16="http://schemas.microsoft.com/office/drawing/2014/main" id="{9DC68536-24EB-A6E7-1D97-B4E7EEB6171A}"/>
              </a:ext>
            </a:extLst>
          </p:cNvPr>
          <p:cNvCxnSpPr>
            <a:cxnSpLocks/>
          </p:cNvCxnSpPr>
          <p:nvPr/>
        </p:nvCxnSpPr>
        <p:spPr>
          <a:xfrm flipV="1">
            <a:off x="2493045" y="2890808"/>
            <a:ext cx="2650309" cy="2200924"/>
          </a:xfrm>
          <a:prstGeom prst="bentConnector3">
            <a:avLst>
              <a:gd name="adj1" fmla="val 58713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2">
            <a:extLst>
              <a:ext uri="{FF2B5EF4-FFF2-40B4-BE49-F238E27FC236}">
                <a16:creationId xmlns:a16="http://schemas.microsoft.com/office/drawing/2014/main" id="{E98D9425-65FF-D466-A1A4-54DA7FEC137B}"/>
              </a:ext>
            </a:extLst>
          </p:cNvPr>
          <p:cNvCxnSpPr>
            <a:cxnSpLocks/>
          </p:cNvCxnSpPr>
          <p:nvPr/>
        </p:nvCxnSpPr>
        <p:spPr>
          <a:xfrm>
            <a:off x="6737207" y="3866000"/>
            <a:ext cx="2013850" cy="1212056"/>
          </a:xfrm>
          <a:prstGeom prst="bentConnector3">
            <a:avLst>
              <a:gd name="adj1" fmla="val 18216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Текст 2">
            <a:extLst>
              <a:ext uri="{FF2B5EF4-FFF2-40B4-BE49-F238E27FC236}">
                <a16:creationId xmlns:a16="http://schemas.microsoft.com/office/drawing/2014/main" id="{26A09804-61A4-B420-5845-137081AF3781}"/>
              </a:ext>
            </a:extLst>
          </p:cNvPr>
          <p:cNvSpPr txBox="1">
            <a:spLocks/>
          </p:cNvSpPr>
          <p:nvPr/>
        </p:nvSpPr>
        <p:spPr>
          <a:xfrm>
            <a:off x="777322" y="1579348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4D7780A-67DF-356C-9727-FF8B39C6F7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0487102"/>
              </p:ext>
            </p:extLst>
          </p:nvPr>
        </p:nvGraphicFramePr>
        <p:xfrm>
          <a:off x="3951111" y="2537469"/>
          <a:ext cx="3724240" cy="302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DBA02A-7800-EB08-2089-D7EF17A7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491" y="4282206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5BAD97-8E11-9F2B-8444-A3A1E5B48ED8}"/>
              </a:ext>
            </a:extLst>
          </p:cNvPr>
          <p:cNvSpPr/>
          <p:nvPr/>
        </p:nvSpPr>
        <p:spPr>
          <a:xfrm>
            <a:off x="7879120" y="4287979"/>
            <a:ext cx="1468711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300"/>
              </a:spcAft>
            </a:pP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Кайра </a:t>
            </a: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иштетүүчү</a:t>
            </a:r>
            <a:b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</a:b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өнөр</a:t>
            </a: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жай</a:t>
            </a:r>
            <a:b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115,3 млрд. сом</a:t>
            </a:r>
          </a:p>
          <a:p>
            <a:pPr algn="ctr" fontAlgn="b"/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ӨӨИ 121,0%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76A4AA-C500-C9EF-988C-EE1E2F4CC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368" y="2630476"/>
            <a:ext cx="791172" cy="6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8B8A3D-AD20-82C5-DAF4-788B73FFC437}"/>
              </a:ext>
            </a:extLst>
          </p:cNvPr>
          <p:cNvSpPr/>
          <p:nvPr/>
        </p:nvSpPr>
        <p:spPr>
          <a:xfrm>
            <a:off x="2557806" y="2364971"/>
            <a:ext cx="132854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Суу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менен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жабдуу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,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тазалоо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,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калдыктарды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иштет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  <a:sym typeface="+mn-ea"/>
              </a:rPr>
              <a:t>үү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  <a:sym typeface="+mn-ea"/>
              </a:rPr>
              <a:t> </a:t>
            </a:r>
            <a:endParaRPr lang="ru-RU" sz="1000" b="1" dirty="0">
              <a:solidFill>
                <a:srgbClr val="009900"/>
              </a:solidFill>
              <a:ea typeface="Verdana" panose="020B0604030504040204" pitchFamily="34" charset="0"/>
            </a:endParaRPr>
          </a:p>
          <a:p>
            <a:pPr algn="ctr" fontAlgn="b">
              <a:spcAft>
                <a:spcPts val="3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1,5 млрд. сом</a:t>
            </a:r>
          </a:p>
          <a:p>
            <a:pPr algn="ctr" fontAlgn="b">
              <a:spcAft>
                <a:spcPts val="6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ӨӨИ 121,5%</a:t>
            </a:r>
          </a:p>
        </p:txBody>
      </p:sp>
      <p:cxnSp>
        <p:nvCxnSpPr>
          <p:cNvPr id="35" name="Соединительная линия уступом 51">
            <a:extLst>
              <a:ext uri="{FF2B5EF4-FFF2-40B4-BE49-F238E27FC236}">
                <a16:creationId xmlns:a16="http://schemas.microsoft.com/office/drawing/2014/main" id="{19B27E21-0465-6B96-5CF5-49C161CB00A4}"/>
              </a:ext>
            </a:extLst>
          </p:cNvPr>
          <p:cNvCxnSpPr>
            <a:cxnSpLocks/>
          </p:cNvCxnSpPr>
          <p:nvPr/>
        </p:nvCxnSpPr>
        <p:spPr>
          <a:xfrm flipV="1">
            <a:off x="2294689" y="2537469"/>
            <a:ext cx="3286365" cy="875754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A0A3834-D57E-3FEE-8065-26C591C33C84}"/>
              </a:ext>
            </a:extLst>
          </p:cNvPr>
          <p:cNvSpPr/>
          <p:nvPr/>
        </p:nvSpPr>
        <p:spPr>
          <a:xfrm>
            <a:off x="7974378" y="2689568"/>
            <a:ext cx="1508747" cy="68480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">
              <a:spcAft>
                <a:spcPts val="300"/>
              </a:spcAft>
            </a:pPr>
            <a:r>
              <a:rPr lang="ru-RU" sz="900" b="1" dirty="0" err="1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Пайдалуу</a:t>
            </a:r>
            <a:r>
              <a:rPr lang="ru-RU" sz="900" b="1" dirty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900" b="1" dirty="0" err="1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кендерди</a:t>
            </a:r>
            <a:br>
              <a:rPr lang="ru-RU" sz="900" b="1" dirty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900" b="1" dirty="0" err="1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казып</a:t>
            </a:r>
            <a:r>
              <a:rPr lang="ru-RU" sz="900" b="1" dirty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900" b="1" dirty="0" err="1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алуу</a:t>
            </a:r>
            <a:br>
              <a:rPr lang="ru-RU" sz="900" b="1" dirty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900" b="1" dirty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14,2 млрд. сом</a:t>
            </a:r>
          </a:p>
          <a:p>
            <a:pPr algn="ctr" fontAlgn="b"/>
            <a:r>
              <a:rPr lang="ru-RU" sz="900" b="1" dirty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ӨӨИ 96,4%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276A3AB-290F-3C6B-696E-4DAF166CADE8}"/>
              </a:ext>
            </a:extLst>
          </p:cNvPr>
          <p:cNvSpPr/>
          <p:nvPr/>
        </p:nvSpPr>
        <p:spPr>
          <a:xfrm>
            <a:off x="2619353" y="4204464"/>
            <a:ext cx="125377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Электр </a:t>
            </a:r>
            <a:r>
              <a:rPr lang="ru-RU" sz="1000" b="1" dirty="0" err="1">
                <a:solidFill>
                  <a:srgbClr val="0070C0"/>
                </a:solidFill>
                <a:ea typeface="Verdana" panose="020B0604030504040204" pitchFamily="34" charset="0"/>
              </a:rPr>
              <a:t>энергиясы</a:t>
            </a: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, газ, буу </a:t>
            </a:r>
            <a:r>
              <a:rPr lang="ru-RU" sz="1000" b="1" dirty="0" err="1">
                <a:solidFill>
                  <a:srgbClr val="0070C0"/>
                </a:solidFill>
                <a:ea typeface="Verdana" panose="020B0604030504040204" pitchFamily="34" charset="0"/>
              </a:rPr>
              <a:t>менен</a:t>
            </a: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ea typeface="Verdana" panose="020B0604030504040204" pitchFamily="34" charset="0"/>
              </a:rPr>
              <a:t>камсыздоо</a:t>
            </a:r>
            <a:b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28,1 млрд. сом</a:t>
            </a:r>
            <a:b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ӨӨИ 110,3%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388924D1-04DE-304A-3A58-8EF55E7688DE}"/>
              </a:ext>
            </a:extLst>
          </p:cNvPr>
          <p:cNvSpPr/>
          <p:nvPr/>
        </p:nvSpPr>
        <p:spPr>
          <a:xfrm>
            <a:off x="4873307" y="3346970"/>
            <a:ext cx="1267126" cy="1026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300"/>
              </a:spcAft>
            </a:pPr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Ө</a:t>
            </a:r>
            <a:r>
              <a:rPr lang="en-US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дүрүү</a:t>
            </a:r>
            <a:r>
              <a:rPr lang="ru-RU" alt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sz="900" b="1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өлөм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</a:t>
            </a:r>
            <a:endParaRPr lang="ru-RU" altLang="ru-RU" sz="900" b="1" dirty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ky-KG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159,2</a:t>
            </a:r>
            <a:r>
              <a:rPr lang="en-US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900" b="1" kern="1200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</a:t>
            </a:r>
            <a:r>
              <a:rPr lang="ky-KG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900" b="1" kern="1200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сом</a:t>
            </a:r>
            <a:endParaRPr lang="ru-RU" sz="900" b="1" kern="1200" dirty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ӨӨИ</a:t>
            </a:r>
            <a:r>
              <a:rPr lang="ru-RU" sz="900" b="1" dirty="0">
                <a:solidFill>
                  <a:srgbClr val="00B0F0"/>
                </a:solidFill>
                <a:ea typeface="Verdana" panose="020B0604030504040204" pitchFamily="34" charset="0"/>
              </a:rPr>
              <a:t> </a:t>
            </a:r>
            <a:r>
              <a:rPr lang="ru-RU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116,3%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"/>
            <a:endParaRPr lang="ru-RU" sz="1000" dirty="0"/>
          </a:p>
        </p:txBody>
      </p:sp>
      <p:grpSp>
        <p:nvGrpSpPr>
          <p:cNvPr id="66" name="Group 4">
            <a:extLst>
              <a:ext uri="{FF2B5EF4-FFF2-40B4-BE49-F238E27FC236}">
                <a16:creationId xmlns:a16="http://schemas.microsoft.com/office/drawing/2014/main" id="{D048F136-F64A-6825-DBCC-FCF779FE761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3020" y="4303855"/>
            <a:ext cx="801687" cy="689739"/>
            <a:chOff x="1193" y="2572"/>
            <a:chExt cx="505" cy="480"/>
          </a:xfrm>
          <a:solidFill>
            <a:srgbClr val="00B050"/>
          </a:solidFill>
        </p:grpSpPr>
        <p:sp>
          <p:nvSpPr>
            <p:cNvPr id="67" name="AutoShape 3">
              <a:extLst>
                <a:ext uri="{FF2B5EF4-FFF2-40B4-BE49-F238E27FC236}">
                  <a16:creationId xmlns:a16="http://schemas.microsoft.com/office/drawing/2014/main" id="{AD0E0A6A-E5E7-92B4-E082-FA10FFECA66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93" y="2572"/>
              <a:ext cx="505" cy="48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KG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495A74AA-E6EC-68EB-1727-5A774FFB0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2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" y="2572"/>
              <a:ext cx="508" cy="482"/>
            </a:xfrm>
            <a:prstGeom prst="rect">
              <a:avLst/>
            </a:prstGeom>
            <a:grpFill/>
            <a:ln w="9525">
              <a:solidFill>
                <a:schemeClr val="accent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</p:pic>
      </p:grp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AB8A5C68-2F74-15EC-6CDC-FCF201B85034}"/>
              </a:ext>
            </a:extLst>
          </p:cNvPr>
          <p:cNvSpPr txBox="1"/>
          <p:nvPr/>
        </p:nvSpPr>
        <p:spPr>
          <a:xfrm>
            <a:off x="896567" y="74767"/>
            <a:ext cx="10518111" cy="17440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2025 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– ж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. январь 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мартындагы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экономикалык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ишмердиктин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негизги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т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үрл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өр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боюнча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өнөр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үрүшүнүн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к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өлөм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</a:p>
          <a:p>
            <a:pPr algn="ctr"/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Ө</a:t>
            </a:r>
            <a:r>
              <a:rPr lang="en-US" sz="1600" b="1" dirty="0">
                <a:solidFill>
                  <a:srgbClr val="0059A3"/>
                </a:solidFill>
                <a:latin typeface="DIN Pro Regular"/>
              </a:rPr>
              <a:t>н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өр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үрүшүнүн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к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өлөм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(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учурдагы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баа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)</a:t>
            </a:r>
          </a:p>
          <a:p>
            <a:pPr algn="ctr"/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жана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өнөр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үрүшүнүн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</a:t>
            </a:r>
          </a:p>
          <a:p>
            <a:pPr algn="ctr">
              <a:spcAft>
                <a:spcPts val="1200"/>
              </a:spcAft>
            </a:pP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                 (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салыштырмалуу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баа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менен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, 2024-ж. январь</a:t>
            </a:r>
            <a:r>
              <a:rPr lang="ru-KG" sz="16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мартына карата, %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менен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)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F7B6D3-2533-0D5D-C53E-E5A49059D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2709799"/>
            <a:ext cx="772838" cy="7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3E26424A-5873-EDE2-7A7E-A5B276624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3409" y="1405912"/>
            <a:ext cx="1372237" cy="103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432000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9900"/>
                </a:solidFill>
                <a:latin typeface="Calibri"/>
                <a:cs typeface="Arial" panose="020B0604020202020204"/>
              </a:rPr>
              <a:t>                      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</a:rPr>
              <a:t>103,2%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kumimoji="0" lang="ru-RU" altLang="ru-RU" sz="100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Негизги</a:t>
            </a:r>
            <a:r>
              <a:rPr kumimoji="0" lang="ru-RU" altLang="ru-RU" sz="10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altLang="ru-RU" sz="100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металлдарды</a:t>
            </a:r>
            <a:r>
              <a:rPr kumimoji="0" lang="ru-RU" altLang="ru-RU" sz="10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10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1BACA47-C9EA-2493-EB34-F1AAFCB93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4585" y="1592233"/>
            <a:ext cx="1884777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129,9%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Жыгачтан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кагаздан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, </a:t>
            </a:r>
            <a:r>
              <a:rPr lang="en-US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полиграфиялык</a:t>
            </a:r>
            <a:r>
              <a:rPr lang="en-US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ишмердик</a:t>
            </a:r>
            <a:endParaRPr lang="ru-RU" sz="1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8365D059-E58F-9B6E-1CD7-F793F13E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063" y="1606968"/>
            <a:ext cx="1689724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171,0%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Тамак-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аш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продукцияларын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(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суусундуктарды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)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тамеки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lang="ru-RU" sz="1000" spc="-25" dirty="0">
              <a:solidFill>
                <a:srgbClr val="585858"/>
              </a:solidFill>
              <a:latin typeface="+mn-lt"/>
              <a:cs typeface="Arial" panose="020B0604020202020204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98CF8DA7-640B-4772-E922-A1B87F0B9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1380" y="1630344"/>
            <a:ext cx="1689724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143,0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Резина, пластмасса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курулуш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материалдарын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lang="ru-RU" alt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28">
            <a:extLst>
              <a:ext uri="{FF2B5EF4-FFF2-40B4-BE49-F238E27FC236}">
                <a16:creationId xmlns:a16="http://schemas.microsoft.com/office/drawing/2014/main" id="{3F9B359F-9609-C4DC-7132-74B2DEB33C99}"/>
              </a:ext>
            </a:extLst>
          </p:cNvPr>
          <p:cNvCxnSpPr>
            <a:cxnSpLocks/>
          </p:cNvCxnSpPr>
          <p:nvPr/>
        </p:nvCxnSpPr>
        <p:spPr>
          <a:xfrm>
            <a:off x="754262" y="2455701"/>
            <a:ext cx="1355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8">
            <a:extLst>
              <a:ext uri="{FF2B5EF4-FFF2-40B4-BE49-F238E27FC236}">
                <a16:creationId xmlns:a16="http://schemas.microsoft.com/office/drawing/2014/main" id="{B58319DE-3239-1E0F-0735-917E14EC5898}"/>
              </a:ext>
            </a:extLst>
          </p:cNvPr>
          <p:cNvCxnSpPr>
            <a:cxnSpLocks/>
          </p:cNvCxnSpPr>
          <p:nvPr/>
        </p:nvCxnSpPr>
        <p:spPr>
          <a:xfrm flipV="1">
            <a:off x="2353615" y="2440354"/>
            <a:ext cx="1668387" cy="153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8">
            <a:extLst>
              <a:ext uri="{FF2B5EF4-FFF2-40B4-BE49-F238E27FC236}">
                <a16:creationId xmlns:a16="http://schemas.microsoft.com/office/drawing/2014/main" id="{DAB231EF-424B-DF5E-B61E-6C1D946297FB}"/>
              </a:ext>
            </a:extLst>
          </p:cNvPr>
          <p:cNvCxnSpPr>
            <a:cxnSpLocks/>
          </p:cNvCxnSpPr>
          <p:nvPr/>
        </p:nvCxnSpPr>
        <p:spPr>
          <a:xfrm flipV="1">
            <a:off x="4294643" y="2429389"/>
            <a:ext cx="1470139" cy="44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8">
            <a:extLst>
              <a:ext uri="{FF2B5EF4-FFF2-40B4-BE49-F238E27FC236}">
                <a16:creationId xmlns:a16="http://schemas.microsoft.com/office/drawing/2014/main" id="{4E13F45D-1832-BDDD-F12A-E5537EF60F51}"/>
              </a:ext>
            </a:extLst>
          </p:cNvPr>
          <p:cNvCxnSpPr>
            <a:cxnSpLocks/>
          </p:cNvCxnSpPr>
          <p:nvPr/>
        </p:nvCxnSpPr>
        <p:spPr>
          <a:xfrm>
            <a:off x="6165090" y="2414314"/>
            <a:ext cx="1534852" cy="10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8">
            <a:extLst>
              <a:ext uri="{FF2B5EF4-FFF2-40B4-BE49-F238E27FC236}">
                <a16:creationId xmlns:a16="http://schemas.microsoft.com/office/drawing/2014/main" id="{5A1634CC-3975-C058-DEBE-86DC6698B8FA}"/>
              </a:ext>
            </a:extLst>
          </p:cNvPr>
          <p:cNvCxnSpPr>
            <a:cxnSpLocks/>
          </p:cNvCxnSpPr>
          <p:nvPr/>
        </p:nvCxnSpPr>
        <p:spPr>
          <a:xfrm>
            <a:off x="7919907" y="2390369"/>
            <a:ext cx="17693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8">
            <a:extLst>
              <a:ext uri="{FF2B5EF4-FFF2-40B4-BE49-F238E27FC236}">
                <a16:creationId xmlns:a16="http://schemas.microsoft.com/office/drawing/2014/main" id="{6D1F22F8-E71C-528F-33B9-80C842C9609F}"/>
              </a:ext>
            </a:extLst>
          </p:cNvPr>
          <p:cNvCxnSpPr>
            <a:cxnSpLocks/>
          </p:cNvCxnSpPr>
          <p:nvPr/>
        </p:nvCxnSpPr>
        <p:spPr>
          <a:xfrm>
            <a:off x="9921378" y="2406414"/>
            <a:ext cx="1199198" cy="8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bject 33">
            <a:extLst>
              <a:ext uri="{FF2B5EF4-FFF2-40B4-BE49-F238E27FC236}">
                <a16:creationId xmlns:a16="http://schemas.microsoft.com/office/drawing/2014/main" id="{F92228B1-1464-FC07-50EE-432A569050FC}"/>
              </a:ext>
            </a:extLst>
          </p:cNvPr>
          <p:cNvSpPr/>
          <p:nvPr/>
        </p:nvSpPr>
        <p:spPr>
          <a:xfrm>
            <a:off x="1311894" y="4618985"/>
            <a:ext cx="9491109" cy="72114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1B10C0B-0C9E-AABA-4B23-9538FEEE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62" y="1735914"/>
            <a:ext cx="1803421" cy="63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en-US" altLang="ru-RU" sz="1200" b="1" kern="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185,7%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dirty="0" err="1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Мунайзат</a:t>
            </a: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sz="1000" dirty="0" err="1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продукцияларын</a:t>
            </a: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10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38" name="Picture 14" descr="Глубина переработки нефти">
            <a:extLst>
              <a:ext uri="{FF2B5EF4-FFF2-40B4-BE49-F238E27FC236}">
                <a16:creationId xmlns:a16="http://schemas.microsoft.com/office/drawing/2014/main" id="{F85BE1F2-B2A7-A45C-C129-8F5095365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668" y="4712414"/>
            <a:ext cx="329533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Изделия из дерева кыргызов конца 19-го начала 20-го веков » Информационный  портал о Кыргызстане, новости Кыргызстана и туризма">
            <a:extLst>
              <a:ext uri="{FF2B5EF4-FFF2-40B4-BE49-F238E27FC236}">
                <a16:creationId xmlns:a16="http://schemas.microsoft.com/office/drawing/2014/main" id="{7B32633D-B710-6DCF-1982-C9D1F0E14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476" y="4716336"/>
            <a:ext cx="315639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При поддержке РКФР в КР запущено новое молочное производство - Российско -  Кыргызский Фонд развития">
            <a:extLst>
              <a:ext uri="{FF2B5EF4-FFF2-40B4-BE49-F238E27FC236}">
                <a16:creationId xmlns:a16="http://schemas.microsoft.com/office/drawing/2014/main" id="{22D9CE71-3FF4-CE73-4E75-6439DC84D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26058" y="4716456"/>
            <a:ext cx="308564" cy="24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Соки кыргызстанского производства могут выйти на рынки России и Китая">
            <a:extLst>
              <a:ext uri="{FF2B5EF4-FFF2-40B4-BE49-F238E27FC236}">
                <a16:creationId xmlns:a16="http://schemas.microsoft.com/office/drawing/2014/main" id="{A5E1BEEA-0BEA-320A-2A0B-0C33DA34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98810" y="4743879"/>
            <a:ext cx="308565" cy="25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Замещающее содержимое 108">
            <a:extLst>
              <a:ext uri="{FF2B5EF4-FFF2-40B4-BE49-F238E27FC236}">
                <a16:creationId xmlns:a16="http://schemas.microsoft.com/office/drawing/2014/main" id="{9A2A245B-E7AD-1E4D-0F8A-4E94AC248C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7599" y="4690958"/>
            <a:ext cx="297645" cy="269947"/>
          </a:xfrm>
          <a:prstGeom prst="rect">
            <a:avLst/>
          </a:prstGeom>
        </p:spPr>
      </p:pic>
      <p:pic>
        <p:nvPicPr>
          <p:cNvPr id="19" name="Замещающее содержимое 104">
            <a:extLst>
              <a:ext uri="{FF2B5EF4-FFF2-40B4-BE49-F238E27FC236}">
                <a16:creationId xmlns:a16="http://schemas.microsoft.com/office/drawing/2014/main" id="{DE9102BB-57A8-229D-8E87-E15FAA80790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3809147" y="4685436"/>
            <a:ext cx="319279" cy="249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Замещающее содержимое 102">
            <a:extLst>
              <a:ext uri="{FF2B5EF4-FFF2-40B4-BE49-F238E27FC236}">
                <a16:creationId xmlns:a16="http://schemas.microsoft.com/office/drawing/2014/main" id="{4254BF43-336F-8A73-0500-4EDA4CADD5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8442" y="4716336"/>
            <a:ext cx="335915" cy="318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Замещающее содержимое 103">
            <a:extLst>
              <a:ext uri="{FF2B5EF4-FFF2-40B4-BE49-F238E27FC236}">
                <a16:creationId xmlns:a16="http://schemas.microsoft.com/office/drawing/2014/main" id="{9F03AB04-4B11-19CE-EAB2-460B62248431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9027220" y="4678110"/>
            <a:ext cx="295119" cy="2886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8" name="Picture 24" descr="Лекарственный рынок: Кто снабжает кыргызстанцев лекарственными препаратами?  (страны+компании+объемы) — Tazabek">
            <a:extLst>
              <a:ext uri="{FF2B5EF4-FFF2-40B4-BE49-F238E27FC236}">
                <a16:creationId xmlns:a16="http://schemas.microsoft.com/office/drawing/2014/main" id="{4029DC35-E9CD-5FB9-E465-0953C5587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15076" y="4735931"/>
            <a:ext cx="329604" cy="2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е поле 5">
            <a:extLst>
              <a:ext uri="{FF2B5EF4-FFF2-40B4-BE49-F238E27FC236}">
                <a16:creationId xmlns:a16="http://schemas.microsoft.com/office/drawing/2014/main" id="{7BC48DA9-4183-C027-58E4-9BC64E26B265}"/>
              </a:ext>
            </a:extLst>
          </p:cNvPr>
          <p:cNvSpPr txBox="1"/>
          <p:nvPr/>
        </p:nvSpPr>
        <p:spPr>
          <a:xfrm>
            <a:off x="1249018" y="208739"/>
            <a:ext cx="988223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Иштет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үү</a:t>
            </a:r>
            <a:r>
              <a:rPr lang="ru-RU" sz="28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өнөр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жайынын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негизги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т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рлөр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боюнча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en-US" sz="2800" b="1" dirty="0">
                <a:solidFill>
                  <a:srgbClr val="0059A3"/>
                </a:solidFill>
                <a:latin typeface="DIN Pro Regular"/>
                <a:sym typeface="+mn-ea"/>
              </a:rPr>
              <a:t>                   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үрүү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индекстери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                                      </a:t>
            </a:r>
            <a:r>
              <a:rPr lang="ru-RU" sz="28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                                                                                     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(2025 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ж. январь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марты 2024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ж. январь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мартына карата, %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) </a:t>
            </a:r>
            <a:endParaRPr lang="ru-RU" sz="16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7" name="object 89">
            <a:extLst>
              <a:ext uri="{FF2B5EF4-FFF2-40B4-BE49-F238E27FC236}">
                <a16:creationId xmlns:a16="http://schemas.microsoft.com/office/drawing/2014/main" id="{DB5A744F-3E43-301D-E9C6-CDD49312FDA5}"/>
              </a:ext>
            </a:extLst>
          </p:cNvPr>
          <p:cNvSpPr txBox="1"/>
          <p:nvPr/>
        </p:nvSpPr>
        <p:spPr>
          <a:xfrm>
            <a:off x="2639869" y="5045013"/>
            <a:ext cx="738664" cy="1098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Мунайзат продукцияларын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8" name="object 89">
            <a:extLst>
              <a:ext uri="{FF2B5EF4-FFF2-40B4-BE49-F238E27FC236}">
                <a16:creationId xmlns:a16="http://schemas.microsoft.com/office/drawing/2014/main" id="{798FEE3F-F7CD-20FD-BD2F-A4F5A7AAB298}"/>
              </a:ext>
            </a:extLst>
          </p:cNvPr>
          <p:cNvSpPr txBox="1"/>
          <p:nvPr/>
        </p:nvSpPr>
        <p:spPr>
          <a:xfrm>
            <a:off x="7930224" y="4959452"/>
            <a:ext cx="692497" cy="1124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Жыгачтан жана кагаздан </a:t>
            </a:r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өндүрүү, </a:t>
            </a:r>
            <a:r>
              <a:rPr lang="en-US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полиграфиялык ишмердик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object 89">
            <a:extLst>
              <a:ext uri="{FF2B5EF4-FFF2-40B4-BE49-F238E27FC236}">
                <a16:creationId xmlns:a16="http://schemas.microsoft.com/office/drawing/2014/main" id="{AF39DFDF-0E57-906A-0CBA-245ACF8DF952}"/>
              </a:ext>
            </a:extLst>
          </p:cNvPr>
          <p:cNvSpPr txBox="1"/>
          <p:nvPr/>
        </p:nvSpPr>
        <p:spPr>
          <a:xfrm>
            <a:off x="1572591" y="4929460"/>
            <a:ext cx="415498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Тамак-аш продукцияларын өндүрүү</a:t>
            </a:r>
            <a:endParaRPr lang="ru-RU" sz="900" spc="-25" dirty="0">
              <a:solidFill>
                <a:srgbClr val="585858"/>
              </a:solidFill>
              <a:cs typeface="Arial" panose="020B0604020202020204"/>
            </a:endParaRPr>
          </a:p>
        </p:txBody>
      </p:sp>
      <p:sp>
        <p:nvSpPr>
          <p:cNvPr id="11" name="object 89">
            <a:extLst>
              <a:ext uri="{FF2B5EF4-FFF2-40B4-BE49-F238E27FC236}">
                <a16:creationId xmlns:a16="http://schemas.microsoft.com/office/drawing/2014/main" id="{E7CEDBEA-ABC3-E920-B398-CA89409D78C1}"/>
              </a:ext>
            </a:extLst>
          </p:cNvPr>
          <p:cNvSpPr txBox="1"/>
          <p:nvPr/>
        </p:nvSpPr>
        <p:spPr>
          <a:xfrm>
            <a:off x="6942259" y="4971538"/>
            <a:ext cx="400110" cy="10013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Суусундуктарды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18" name="object 89">
            <a:extLst>
              <a:ext uri="{FF2B5EF4-FFF2-40B4-BE49-F238E27FC236}">
                <a16:creationId xmlns:a16="http://schemas.microsoft.com/office/drawing/2014/main" id="{2DCDD720-5E91-E52B-193D-41C11E4DE7E7}"/>
              </a:ext>
            </a:extLst>
          </p:cNvPr>
          <p:cNvSpPr txBox="1"/>
          <p:nvPr/>
        </p:nvSpPr>
        <p:spPr>
          <a:xfrm>
            <a:off x="3811233" y="5025887"/>
            <a:ext cx="276999" cy="1215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Резина жана пластмасса буюмдарын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object 89">
            <a:extLst>
              <a:ext uri="{FF2B5EF4-FFF2-40B4-BE49-F238E27FC236}">
                <a16:creationId xmlns:a16="http://schemas.microsoft.com/office/drawing/2014/main" id="{C67CF3F4-5AD8-CDA4-5FA2-991323262317}"/>
              </a:ext>
            </a:extLst>
          </p:cNvPr>
          <p:cNvSpPr txBox="1"/>
          <p:nvPr/>
        </p:nvSpPr>
        <p:spPr>
          <a:xfrm>
            <a:off x="5790403" y="5100120"/>
            <a:ext cx="415498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altLang="ru-RU" sz="900" kern="0" dirty="0" err="1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урулуш</a:t>
            </a:r>
            <a:r>
              <a:rPr lang="ru-RU" altLang="ru-RU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материалдарын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object 89">
            <a:extLst>
              <a:ext uri="{FF2B5EF4-FFF2-40B4-BE49-F238E27FC236}">
                <a16:creationId xmlns:a16="http://schemas.microsoft.com/office/drawing/2014/main" id="{DC8E599A-8838-2B49-6763-61B311206FFE}"/>
              </a:ext>
            </a:extLst>
          </p:cNvPr>
          <p:cNvSpPr txBox="1"/>
          <p:nvPr/>
        </p:nvSpPr>
        <p:spPr>
          <a:xfrm>
            <a:off x="9011733" y="5036457"/>
            <a:ext cx="538609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Химиялык продукцияларды 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endParaRPr lang="ru-RU" sz="8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object 89">
            <a:extLst>
              <a:ext uri="{FF2B5EF4-FFF2-40B4-BE49-F238E27FC236}">
                <a16:creationId xmlns:a16="http://schemas.microsoft.com/office/drawing/2014/main" id="{38F4689D-9A6F-6B4E-CF77-54EA98F6125F}"/>
              </a:ext>
            </a:extLst>
          </p:cNvPr>
          <p:cNvSpPr txBox="1"/>
          <p:nvPr/>
        </p:nvSpPr>
        <p:spPr>
          <a:xfrm>
            <a:off x="10043797" y="5213440"/>
            <a:ext cx="415498" cy="77415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/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Негизги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</a:p>
          <a:p>
            <a:pPr algn="l"/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металлдарды</a:t>
            </a:r>
          </a:p>
          <a:p>
            <a:pPr algn="l"/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sz="900" dirty="0">
              <a:solidFill>
                <a:srgbClr val="585858"/>
              </a:solidFill>
              <a:cs typeface="Verdana" panose="020B0604030504040204" pitchFamily="34" charset="0"/>
            </a:endParaRPr>
          </a:p>
        </p:txBody>
      </p:sp>
      <p:sp>
        <p:nvSpPr>
          <p:cNvPr id="45" name="object 89">
            <a:extLst>
              <a:ext uri="{FF2B5EF4-FFF2-40B4-BE49-F238E27FC236}">
                <a16:creationId xmlns:a16="http://schemas.microsoft.com/office/drawing/2014/main" id="{E31CAC45-5E3C-FC20-6684-E2BE7DDB59BC}"/>
              </a:ext>
            </a:extLst>
          </p:cNvPr>
          <p:cNvSpPr txBox="1"/>
          <p:nvPr/>
        </p:nvSpPr>
        <p:spPr>
          <a:xfrm>
            <a:off x="4863686" y="4929460"/>
            <a:ext cx="415498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Ф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армацевтикалык продукцияларды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CEA8E72-5645-AF56-0F5A-DE804A494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221" y="1790632"/>
            <a:ext cx="1803421" cy="63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sym typeface="+mn-ea"/>
              </a:rPr>
              <a:t>               141,7%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Фармацевтикалык</a:t>
            </a: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продукцияларды</a:t>
            </a: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өндүрүү</a:t>
            </a:r>
            <a:endParaRPr 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854764-27A8-CC24-62DF-55039EB937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7426" y="2815108"/>
            <a:ext cx="9602032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B61400A-7BA9-B720-47D2-B4229A5067C1}"/>
              </a:ext>
            </a:extLst>
          </p:cNvPr>
          <p:cNvSpPr txBox="1">
            <a:spLocks/>
          </p:cNvSpPr>
          <p:nvPr/>
        </p:nvSpPr>
        <p:spPr>
          <a:xfrm>
            <a:off x="5114146" y="3761750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61F9FFC-888E-C9A0-6C1A-4CFBA213508F}"/>
              </a:ext>
            </a:extLst>
          </p:cNvPr>
          <p:cNvSpPr/>
          <p:nvPr/>
        </p:nvSpPr>
        <p:spPr>
          <a:xfrm>
            <a:off x="465948" y="1782835"/>
            <a:ext cx="2531364" cy="478277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ky-KG" sz="1200" b="1" spc="-15" dirty="0">
                <a:solidFill>
                  <a:srgbClr val="48A148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  </a:t>
            </a:r>
            <a:r>
              <a:rPr lang="ky-KG" sz="1200" b="1" spc="-15" dirty="0">
                <a:solidFill>
                  <a:srgbClr val="008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96,4</a:t>
            </a:r>
            <a:r>
              <a:rPr lang="ru-RU" sz="1200" b="1" dirty="0">
                <a:solidFill>
                  <a:srgbClr val="008000"/>
                </a:solidFill>
                <a:ea typeface="Verdana" panose="020B0604030504040204" pitchFamily="34" charset="0"/>
              </a:rPr>
              <a:t>%</a:t>
            </a:r>
          </a:p>
          <a:p>
            <a:pPr marL="55245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dashHeavy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Пайдалуу</a:t>
            </a:r>
            <a:r>
              <a:rPr kumimoji="0" lang="ru-RU" sz="1000" b="1" i="0" u="dashHeavy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000" b="1" i="0" u="dashHeavy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кендерди</a:t>
            </a:r>
            <a:r>
              <a:rPr kumimoji="0" lang="ru-RU" sz="1000" b="1" i="0" u="dashHeavy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000" b="1" i="0" u="dashHeavy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казып</a:t>
            </a:r>
            <a:r>
              <a:rPr kumimoji="0" lang="ru-RU" sz="1000" b="1" i="0" u="dashHeavy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000" b="1" i="0" u="dashHeavy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алуу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</a:t>
            </a:r>
          </a:p>
          <a:p>
            <a:pPr marL="55245"/>
            <a:endParaRPr lang="ru-RU" sz="1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</a:endParaRPr>
          </a:p>
        </p:txBody>
      </p:sp>
      <p:sp>
        <p:nvSpPr>
          <p:cNvPr id="9" name="object 48">
            <a:extLst>
              <a:ext uri="{FF2B5EF4-FFF2-40B4-BE49-F238E27FC236}">
                <a16:creationId xmlns:a16="http://schemas.microsoft.com/office/drawing/2014/main" id="{A3F0F8DD-4F43-F12C-69F3-88BAC759A668}"/>
              </a:ext>
            </a:extLst>
          </p:cNvPr>
          <p:cNvSpPr txBox="1"/>
          <p:nvPr/>
        </p:nvSpPr>
        <p:spPr>
          <a:xfrm>
            <a:off x="586077" y="2261112"/>
            <a:ext cx="2517140" cy="369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43815"/>
            <a:r>
              <a:rPr lang="ru-RU" b="1" spc="-110" dirty="0">
                <a:solidFill>
                  <a:srgbClr val="008000"/>
                </a:solidFill>
                <a:latin typeface="Arial" panose="020B0604020202020204"/>
                <a:cs typeface="Arial" panose="020B0604020202020204"/>
              </a:rPr>
              <a:t>                               </a:t>
            </a:r>
            <a:r>
              <a:rPr lang="ru-RU" sz="1200" b="1" spc="-15" dirty="0">
                <a:solidFill>
                  <a:srgbClr val="008000"/>
                </a:solidFill>
                <a:ea typeface="Verdana" panose="020B0604030504040204" pitchFamily="34" charset="0"/>
              </a:rPr>
              <a:t>95,9</a:t>
            </a:r>
            <a:r>
              <a:rPr lang="ky-KG" sz="1200" b="1" dirty="0">
                <a:solidFill>
                  <a:srgbClr val="008000"/>
                </a:solidFill>
                <a:ea typeface="Verdana" panose="020B0604030504040204" pitchFamily="34" charset="0"/>
              </a:rPr>
              <a:t>%</a:t>
            </a:r>
            <a:endParaRPr sz="1200" b="1" dirty="0">
              <a:solidFill>
                <a:srgbClr val="008000"/>
              </a:solidFill>
              <a:ea typeface="Verdana" panose="020B0604030504040204" pitchFamily="34" charset="0"/>
            </a:endParaRPr>
          </a:p>
          <a:p>
            <a:pPr marR="45720">
              <a:spcBef>
                <a:spcPts val="655"/>
              </a:spcBef>
            </a:pPr>
            <a:r>
              <a:rPr lang="ru-RU" sz="1200" dirty="0">
                <a:solidFill>
                  <a:srgbClr val="0059A3"/>
                </a:solidFill>
              </a:rPr>
              <a:t>Металл </a:t>
            </a:r>
            <a:r>
              <a:rPr lang="ru-RU" sz="1200" dirty="0" err="1">
                <a:solidFill>
                  <a:srgbClr val="0059A3"/>
                </a:solidFill>
              </a:rPr>
              <a:t>рудаларын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казуу</a:t>
            </a:r>
            <a:endParaRPr lang="ru-RU" sz="1200" dirty="0">
              <a:solidFill>
                <a:srgbClr val="0059A3"/>
              </a:solidFill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>
              <a:spcBef>
                <a:spcPts val="615"/>
              </a:spcBef>
            </a:pPr>
            <a:r>
              <a:rPr lang="ru-RU" b="1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200" b="1" spc="-15" dirty="0">
                <a:solidFill>
                  <a:srgbClr val="008000"/>
                </a:solidFill>
                <a:ea typeface="Verdana" panose="020B0604030504040204" pitchFamily="34" charset="0"/>
              </a:rPr>
              <a:t>107,6%</a:t>
            </a:r>
            <a:endParaRPr sz="1200" b="1" spc="-15" dirty="0">
              <a:solidFill>
                <a:srgbClr val="008000"/>
              </a:solidFill>
              <a:ea typeface="Verdana" panose="020B0604030504040204" pitchFamily="34" charset="0"/>
            </a:endParaRPr>
          </a:p>
          <a:p>
            <a:pPr marL="44450"/>
            <a:r>
              <a:rPr lang="ru-RU" sz="1000" u="dashHeavy" spc="-15" dirty="0"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44450"/>
            <a:endParaRPr lang="ru-RU"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445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err="1">
                <a:solidFill>
                  <a:srgbClr val="0059A3"/>
                </a:solidFill>
              </a:rPr>
              <a:t>Көмур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казуу</a:t>
            </a:r>
            <a:endParaRPr lang="ru-RU" sz="1200" dirty="0">
              <a:solidFill>
                <a:srgbClr val="0059A3"/>
              </a:solidFill>
            </a:endParaRPr>
          </a:p>
          <a:p>
            <a:pPr>
              <a:spcBef>
                <a:spcPts val="30"/>
              </a:spcBef>
            </a:pPr>
            <a:endParaRPr lang="ru-KG" sz="125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/>
            <a:r>
              <a:rPr lang="ru-RU" b="1" dirty="0">
                <a:solidFill>
                  <a:srgbClr val="33CC33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200" b="1" dirty="0">
                <a:solidFill>
                  <a:srgbClr val="008000"/>
                </a:solidFill>
                <a:ea typeface="Verdana" panose="020B0604030504040204" pitchFamily="34" charset="0"/>
              </a:rPr>
              <a:t>90,2%</a:t>
            </a: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dashHeavy" strike="noStrike" kern="1200" cap="none" spc="-35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err="1">
                <a:solidFill>
                  <a:srgbClr val="0059A3"/>
                </a:solidFill>
              </a:rPr>
              <a:t>Чийки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мунайзат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жана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жаратылыш</a:t>
            </a:r>
            <a:endParaRPr lang="ru-RU" sz="1200" dirty="0">
              <a:solidFill>
                <a:srgbClr val="0059A3"/>
              </a:solidFill>
            </a:endParaRP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err="1">
                <a:solidFill>
                  <a:srgbClr val="0059A3"/>
                </a:solidFill>
              </a:rPr>
              <a:t>газын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казуу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</a:p>
          <a:p>
            <a:pPr marR="5080">
              <a:spcBef>
                <a:spcPts val="600"/>
              </a:spcBef>
            </a:pPr>
            <a:endParaRPr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>
              <a:spcBef>
                <a:spcPts val="35"/>
              </a:spcBef>
            </a:pPr>
            <a:r>
              <a:rPr lang="ru-RU" sz="900" b="1" spc="-110" dirty="0">
                <a:solidFill>
                  <a:srgbClr val="008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00" b="1" spc="-110" dirty="0">
                <a:solidFill>
                  <a:srgbClr val="008000"/>
                </a:solidFill>
                <a:latin typeface="Arial" panose="020B0604020202020204"/>
                <a:cs typeface="Arial" panose="020B0604020202020204"/>
              </a:rPr>
              <a:t>                                                                                     </a:t>
            </a:r>
            <a:r>
              <a:rPr lang="ru-RU" sz="1200" b="1" dirty="0">
                <a:solidFill>
                  <a:srgbClr val="008000"/>
                </a:solidFill>
                <a:ea typeface="Verdana" panose="020B0604030504040204" pitchFamily="34" charset="0"/>
              </a:rPr>
              <a:t>121,9</a:t>
            </a:r>
            <a:r>
              <a:rPr lang="en-US" sz="1200" b="1" dirty="0">
                <a:solidFill>
                  <a:srgbClr val="008000"/>
                </a:solidFill>
                <a:ea typeface="Verdana" panose="020B0604030504040204" pitchFamily="34" charset="0"/>
              </a:rPr>
              <a:t> </a:t>
            </a:r>
            <a:r>
              <a:rPr lang="ru-RU" sz="1200" b="1" dirty="0">
                <a:solidFill>
                  <a:srgbClr val="008000"/>
                </a:solidFill>
                <a:ea typeface="Verdana" panose="020B0604030504040204" pitchFamily="34" charset="0"/>
              </a:rPr>
              <a:t>%</a:t>
            </a:r>
            <a:endParaRPr sz="1200" b="1" dirty="0">
              <a:solidFill>
                <a:srgbClr val="008000"/>
              </a:solidFill>
              <a:ea typeface="Verdana" panose="020B0604030504040204" pitchFamily="34" charset="0"/>
            </a:endParaRPr>
          </a:p>
          <a:p>
            <a:pPr marL="55245" marR="0" lvl="0" indent="0" algn="l" defTabSz="914400" rtl="0" eaLnBrk="1" fontAlgn="auto" latinLnBrk="0" hangingPunct="1">
              <a:lnSpc>
                <a:spcPts val="875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err="1">
                <a:solidFill>
                  <a:srgbClr val="0059A3"/>
                </a:solidFill>
              </a:rPr>
              <a:t>Пайдалуу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кендердин</a:t>
            </a:r>
            <a:r>
              <a:rPr lang="ru-RU" sz="1200" dirty="0">
                <a:solidFill>
                  <a:srgbClr val="0059A3"/>
                </a:solidFill>
              </a:rPr>
              <a:t> башка  </a:t>
            </a:r>
            <a:r>
              <a:rPr lang="ru-RU" sz="1200" dirty="0" err="1">
                <a:solidFill>
                  <a:srgbClr val="0059A3"/>
                </a:solidFill>
              </a:rPr>
              <a:t>т</a:t>
            </a:r>
            <a:r>
              <a:rPr lang="ru-RU" sz="1200" dirty="0" err="1">
                <a:solidFill>
                  <a:srgbClr val="0059A3"/>
                </a:solidFill>
                <a:sym typeface="+mn-ea"/>
              </a:rPr>
              <a:t>үрлөрү</a:t>
            </a:r>
            <a:r>
              <a:rPr lang="ru-RU" sz="1200" dirty="0" err="1">
                <a:solidFill>
                  <a:srgbClr val="0059A3"/>
                </a:solidFill>
              </a:rPr>
              <a:t>н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ка</a:t>
            </a:r>
            <a:r>
              <a:rPr lang="ru-RU" sz="1200" dirty="0" err="1">
                <a:solidFill>
                  <a:srgbClr val="0059A3"/>
                </a:solidFill>
                <a:sym typeface="+mn-ea"/>
              </a:rPr>
              <a:t>зуу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</a:p>
        </p:txBody>
      </p:sp>
      <p:sp>
        <p:nvSpPr>
          <p:cNvPr id="10" name="object 36">
            <a:extLst>
              <a:ext uri="{FF2B5EF4-FFF2-40B4-BE49-F238E27FC236}">
                <a16:creationId xmlns:a16="http://schemas.microsoft.com/office/drawing/2014/main" id="{F6110EFB-B3C0-B5BD-22F7-0D47D8C9A2B1}"/>
              </a:ext>
            </a:extLst>
          </p:cNvPr>
          <p:cNvSpPr txBox="1"/>
          <p:nvPr/>
        </p:nvSpPr>
        <p:spPr>
          <a:xfrm>
            <a:off x="7468518" y="4114498"/>
            <a:ext cx="1036954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Металл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рудасын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1" name="object 35">
            <a:extLst>
              <a:ext uri="{FF2B5EF4-FFF2-40B4-BE49-F238E27FC236}">
                <a16:creationId xmlns:a16="http://schemas.microsoft.com/office/drawing/2014/main" id="{D20F87BD-A823-9268-5EC1-D650B0405639}"/>
              </a:ext>
            </a:extLst>
          </p:cNvPr>
          <p:cNvSpPr txBox="1"/>
          <p:nvPr/>
        </p:nvSpPr>
        <p:spPr>
          <a:xfrm>
            <a:off x="6147785" y="4085012"/>
            <a:ext cx="72510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Көмур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2" name="object 38">
            <a:extLst>
              <a:ext uri="{FF2B5EF4-FFF2-40B4-BE49-F238E27FC236}">
                <a16:creationId xmlns:a16="http://schemas.microsoft.com/office/drawing/2014/main" id="{195498C5-F003-E0B0-E5E2-CBF2717675F4}"/>
              </a:ext>
            </a:extLst>
          </p:cNvPr>
          <p:cNvSpPr txBox="1"/>
          <p:nvPr/>
        </p:nvSpPr>
        <p:spPr>
          <a:xfrm>
            <a:off x="8864709" y="4108541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Чийки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мунайзат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жана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жаратылыш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газын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3" name="object 34">
            <a:extLst>
              <a:ext uri="{FF2B5EF4-FFF2-40B4-BE49-F238E27FC236}">
                <a16:creationId xmlns:a16="http://schemas.microsoft.com/office/drawing/2014/main" id="{A293D8D1-B924-4CD5-CCAD-43BAD01BAF8C}"/>
              </a:ext>
            </a:extLst>
          </p:cNvPr>
          <p:cNvSpPr txBox="1"/>
          <p:nvPr/>
        </p:nvSpPr>
        <p:spPr>
          <a:xfrm>
            <a:off x="4366497" y="4108541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Пайдалуу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кендерди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         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башка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түрлөрүн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object 33">
            <a:extLst>
              <a:ext uri="{FF2B5EF4-FFF2-40B4-BE49-F238E27FC236}">
                <a16:creationId xmlns:a16="http://schemas.microsoft.com/office/drawing/2014/main" id="{2B0B1757-0CAC-3E98-3746-DA7A2499A503}"/>
              </a:ext>
            </a:extLst>
          </p:cNvPr>
          <p:cNvSpPr/>
          <p:nvPr/>
        </p:nvSpPr>
        <p:spPr>
          <a:xfrm flipV="1">
            <a:off x="4201047" y="3928040"/>
            <a:ext cx="5687111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0" name="Picture 2" descr="Золото и серебро в больших объемах в Кыргызстане смогут добывать только  госкомпании">
            <a:extLst>
              <a:ext uri="{FF2B5EF4-FFF2-40B4-BE49-F238E27FC236}">
                <a16:creationId xmlns:a16="http://schemas.microsoft.com/office/drawing/2014/main" id="{C5575327-A536-4670-D086-49D6DF6C2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27" y="2394322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356A15D-BA41-D345-70CA-F0C22154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27" y="3388840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полнение бюджета до миллиарда сомов: кто в Кыргызстане добывает “черное  золото” - Factcheck">
            <a:extLst>
              <a:ext uri="{FF2B5EF4-FFF2-40B4-BE49-F238E27FC236}">
                <a16:creationId xmlns:a16="http://schemas.microsoft.com/office/drawing/2014/main" id="{4DEACBBB-7143-5C37-FD61-B86DFA2B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7027" y="4144434"/>
            <a:ext cx="582581" cy="40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де добывают мрамор в Кыргызстане">
            <a:extLst>
              <a:ext uri="{FF2B5EF4-FFF2-40B4-BE49-F238E27FC236}">
                <a16:creationId xmlns:a16="http://schemas.microsoft.com/office/drawing/2014/main" id="{FFED2CBF-1FC6-D5F4-1C92-B3ECA613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639" y="5050201"/>
            <a:ext cx="582581" cy="4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F53FDD19-5562-9E03-3EE6-D1126BB90A54}"/>
              </a:ext>
            </a:extLst>
          </p:cNvPr>
          <p:cNvSpPr txBox="1"/>
          <p:nvPr/>
        </p:nvSpPr>
        <p:spPr>
          <a:xfrm>
            <a:off x="1731630" y="166062"/>
            <a:ext cx="967232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Пайдалуу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кендерди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казып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алуунун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үрүү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индекстери</a:t>
            </a:r>
            <a:endParaRPr lang="ru-RU" sz="28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5" name="object 49">
            <a:extLst>
              <a:ext uri="{FF2B5EF4-FFF2-40B4-BE49-F238E27FC236}">
                <a16:creationId xmlns:a16="http://schemas.microsoft.com/office/drawing/2014/main" id="{499C7CE1-FB35-52C3-AFCA-934A496E891C}"/>
              </a:ext>
            </a:extLst>
          </p:cNvPr>
          <p:cNvSpPr txBox="1"/>
          <p:nvPr/>
        </p:nvSpPr>
        <p:spPr>
          <a:xfrm>
            <a:off x="465948" y="1074826"/>
            <a:ext cx="4366228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 (2025 </a:t>
            </a:r>
            <a:r>
              <a:rPr lang="ru-RU" sz="14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ж. январь </a:t>
            </a:r>
            <a:r>
              <a:rPr lang="ru-RU" sz="14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марты 2024</a:t>
            </a:r>
            <a:r>
              <a:rPr lang="ru-RU" sz="14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ж. январь</a:t>
            </a:r>
            <a:r>
              <a:rPr lang="ru-RU" sz="14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мартына</a:t>
            </a:r>
          </a:p>
          <a:p>
            <a:pPr marL="12700"/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 карата, % </a:t>
            </a:r>
            <a:r>
              <a:rPr lang="ru-RU" sz="14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)</a:t>
            </a:r>
            <a:endParaRPr sz="1400" b="1" dirty="0">
              <a:solidFill>
                <a:srgbClr val="0059A3"/>
              </a:solidFill>
              <a:latin typeface="DIN Pro Regular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58548A-8CA0-D1BA-7279-AA8BC49CB6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920" y="2011946"/>
            <a:ext cx="6059949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2EBDE623-84F8-7F2B-2F27-F27AD0B3A567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0" name="Rectangle 3620">
            <a:extLst>
              <a:ext uri="{FF2B5EF4-FFF2-40B4-BE49-F238E27FC236}">
                <a16:creationId xmlns:a16="http://schemas.microsoft.com/office/drawing/2014/main" id="{66F76336-182C-F277-A638-A95F657DF3F3}"/>
              </a:ext>
            </a:extLst>
          </p:cNvPr>
          <p:cNvSpPr/>
          <p:nvPr/>
        </p:nvSpPr>
        <p:spPr>
          <a:xfrm>
            <a:off x="4751601" y="4037512"/>
            <a:ext cx="154200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 энергиясын </a:t>
            </a:r>
            <a:r>
              <a:rPr lang="ru-RU" alt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өндүрүү</a:t>
            </a:r>
            <a:endParaRPr lang="ru-RU" alt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sym typeface="+mn-ea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</a:t>
            </a:r>
            <a:endParaRPr lang="ru-RU"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ectangle 3620">
            <a:extLst>
              <a:ext uri="{FF2B5EF4-FFF2-40B4-BE49-F238E27FC236}">
                <a16:creationId xmlns:a16="http://schemas.microsoft.com/office/drawing/2014/main" id="{69CAEE3F-000A-626F-30B1-C408F01B79F8}"/>
              </a:ext>
            </a:extLst>
          </p:cNvPr>
          <p:cNvSpPr/>
          <p:nvPr/>
        </p:nvSpPr>
        <p:spPr>
          <a:xfrm>
            <a:off x="6389540" y="3994935"/>
            <a:ext cx="2347610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ГЭСтерде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энергиясын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өндүрүү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42" name="Rectangle 3620">
            <a:extLst>
              <a:ext uri="{FF2B5EF4-FFF2-40B4-BE49-F238E27FC236}">
                <a16:creationId xmlns:a16="http://schemas.microsoft.com/office/drawing/2014/main" id="{2C360CF2-B994-098E-FD7C-BB20CDEB2608}"/>
              </a:ext>
            </a:extLst>
          </p:cNvPr>
          <p:cNvSpPr/>
          <p:nvPr/>
        </p:nvSpPr>
        <p:spPr>
          <a:xfrm>
            <a:off x="8467909" y="4058424"/>
            <a:ext cx="2160309" cy="4250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ЖЭБтерде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энергиясын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                       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өндүрүү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45" name="Rectangle 3620">
            <a:extLst>
              <a:ext uri="{FF2B5EF4-FFF2-40B4-BE49-F238E27FC236}">
                <a16:creationId xmlns:a16="http://schemas.microsoft.com/office/drawing/2014/main" id="{799E598F-8CA7-3995-727F-CBC34AA8B192}"/>
              </a:ext>
            </a:extLst>
          </p:cNvPr>
          <p:cNvSpPr/>
          <p:nvPr/>
        </p:nvSpPr>
        <p:spPr>
          <a:xfrm>
            <a:off x="2552217" y="2153718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008000"/>
                </a:solidFill>
                <a:ea typeface="Verdana" panose="020B0604030504040204" pitchFamily="34" charset="0"/>
              </a:rPr>
              <a:t>110,3%</a:t>
            </a:r>
          </a:p>
        </p:txBody>
      </p:sp>
      <p:sp>
        <p:nvSpPr>
          <p:cNvPr id="47" name="Rectangle 3620">
            <a:extLst>
              <a:ext uri="{FF2B5EF4-FFF2-40B4-BE49-F238E27FC236}">
                <a16:creationId xmlns:a16="http://schemas.microsoft.com/office/drawing/2014/main" id="{E9C3D11B-5180-3C6E-7AAD-685C6FE7E27A}"/>
              </a:ext>
            </a:extLst>
          </p:cNvPr>
          <p:cNvSpPr/>
          <p:nvPr/>
        </p:nvSpPr>
        <p:spPr>
          <a:xfrm>
            <a:off x="2552217" y="2871052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rgbClr val="008000"/>
                </a:solidFill>
                <a:ea typeface="Arial" panose="020B0604020202020204" pitchFamily="34" charset="0"/>
              </a:rPr>
              <a:t>1</a:t>
            </a:r>
            <a:r>
              <a:rPr lang="ky-KG" sz="1200" b="1" dirty="0">
                <a:solidFill>
                  <a:srgbClr val="008000"/>
                </a:solidFill>
                <a:ea typeface="Arial" panose="020B0604020202020204" pitchFamily="34" charset="0"/>
              </a:rPr>
              <a:t>04,6%</a:t>
            </a:r>
            <a:endParaRPr lang="ru-RU" sz="1200" b="1" dirty="0">
              <a:solidFill>
                <a:srgbClr val="008000"/>
              </a:solidFill>
              <a:ea typeface="Arial" panose="020B0604020202020204" pitchFamily="34" charset="0"/>
            </a:endParaRPr>
          </a:p>
        </p:txBody>
      </p:sp>
      <p:sp>
        <p:nvSpPr>
          <p:cNvPr id="49" name="Rectangle 3620">
            <a:extLst>
              <a:ext uri="{FF2B5EF4-FFF2-40B4-BE49-F238E27FC236}">
                <a16:creationId xmlns:a16="http://schemas.microsoft.com/office/drawing/2014/main" id="{9C70A224-A686-3113-A2F4-FAF777F8D2FD}"/>
              </a:ext>
            </a:extLst>
          </p:cNvPr>
          <p:cNvSpPr/>
          <p:nvPr/>
        </p:nvSpPr>
        <p:spPr>
          <a:xfrm>
            <a:off x="2573671" y="3799213"/>
            <a:ext cx="796792" cy="2612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200" b="1" dirty="0">
                <a:solidFill>
                  <a:srgbClr val="008000"/>
                </a:solidFill>
              </a:rPr>
              <a:t>111,9%</a:t>
            </a:r>
            <a:endParaRPr lang="ru-RU" sz="1200" b="1" dirty="0">
              <a:solidFill>
                <a:srgbClr val="008000"/>
              </a:solidFill>
            </a:endParaRPr>
          </a:p>
        </p:txBody>
      </p:sp>
      <p:sp>
        <p:nvSpPr>
          <p:cNvPr id="51" name="Rectangle 3620">
            <a:extLst>
              <a:ext uri="{FF2B5EF4-FFF2-40B4-BE49-F238E27FC236}">
                <a16:creationId xmlns:a16="http://schemas.microsoft.com/office/drawing/2014/main" id="{9829B09A-784F-7A7A-FE6B-A1392E25D864}"/>
              </a:ext>
            </a:extLst>
          </p:cNvPr>
          <p:cNvSpPr/>
          <p:nvPr/>
        </p:nvSpPr>
        <p:spPr>
          <a:xfrm>
            <a:off x="2552217" y="4765453"/>
            <a:ext cx="796792" cy="29988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rgbClr val="008000"/>
                </a:solidFill>
              </a:rPr>
              <a:t>1</a:t>
            </a:r>
            <a:r>
              <a:rPr lang="ky-KG" sz="1200" b="1" dirty="0">
                <a:solidFill>
                  <a:srgbClr val="008000"/>
                </a:solidFill>
              </a:rPr>
              <a:t>46,0%</a:t>
            </a:r>
            <a:endParaRPr lang="ru-RU" sz="1200" b="1" dirty="0">
              <a:solidFill>
                <a:srgbClr val="008000"/>
              </a:solidFill>
            </a:endParaRPr>
          </a:p>
        </p:txBody>
      </p:sp>
      <p:sp>
        <p:nvSpPr>
          <p:cNvPr id="52" name="object 33">
            <a:extLst>
              <a:ext uri="{FF2B5EF4-FFF2-40B4-BE49-F238E27FC236}">
                <a16:creationId xmlns:a16="http://schemas.microsoft.com/office/drawing/2014/main" id="{68C1ED34-766D-C6B7-FE41-D9D7F5A2DB02}"/>
              </a:ext>
            </a:extLst>
          </p:cNvPr>
          <p:cNvSpPr/>
          <p:nvPr/>
        </p:nvSpPr>
        <p:spPr>
          <a:xfrm flipV="1">
            <a:off x="5059935" y="3476582"/>
            <a:ext cx="5120769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Прямоугольник 3">
            <a:extLst>
              <a:ext uri="{FF2B5EF4-FFF2-40B4-BE49-F238E27FC236}">
                <a16:creationId xmlns:a16="http://schemas.microsoft.com/office/drawing/2014/main" id="{78265B9B-2597-4B4A-4D9C-0C153E0AF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6740" y="5105959"/>
            <a:ext cx="7235896" cy="61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2025-жылдын январь-март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айларында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4,9 млрд. кВт/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саат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электр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энергиясы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өндүрүлдү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Республикада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өндүрүлгөн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электр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энергиясынын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90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пайызга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жакыны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гидроэнергетикага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туура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келди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.</a:t>
            </a:r>
            <a:endParaRPr lang="ru-RU" altLang="en-US" sz="1200" dirty="0">
              <a:solidFill>
                <a:srgbClr val="0059A3"/>
              </a:solidFill>
              <a:latin typeface="+mn-lt"/>
              <a:cs typeface="+mn-cs"/>
            </a:endParaRPr>
          </a:p>
        </p:txBody>
      </p:sp>
      <p:pic>
        <p:nvPicPr>
          <p:cNvPr id="2058" name="Picture 10" descr="Card image">
            <a:extLst>
              <a:ext uri="{FF2B5EF4-FFF2-40B4-BE49-F238E27FC236}">
                <a16:creationId xmlns:a16="http://schemas.microsoft.com/office/drawing/2014/main" id="{8AE7A162-63C1-8DC9-9171-26535409C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24448" y="3633135"/>
            <a:ext cx="529038" cy="3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C0D94FA-BD08-DB79-FED2-D51B426AE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68032" y="3620993"/>
            <a:ext cx="560065" cy="34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43F1F10-3E49-C624-D0F6-F4DA01844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165" y="3606240"/>
            <a:ext cx="560065" cy="35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9844FF5C-7E36-476B-7CED-8147E42F9B60}"/>
              </a:ext>
            </a:extLst>
          </p:cNvPr>
          <p:cNvSpPr txBox="1"/>
          <p:nvPr/>
        </p:nvSpPr>
        <p:spPr>
          <a:xfrm>
            <a:off x="1154882" y="42354"/>
            <a:ext cx="9882236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Электр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энергиясы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, газ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жана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буу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камсыз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кылуу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боюнча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                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үрүү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индекстери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endParaRPr lang="ru-RU" sz="28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FB3206-2CEC-226F-0694-AF381DED29BC}"/>
              </a:ext>
            </a:extLst>
          </p:cNvPr>
          <p:cNvSpPr/>
          <p:nvPr/>
        </p:nvSpPr>
        <p:spPr>
          <a:xfrm>
            <a:off x="347878" y="2391349"/>
            <a:ext cx="3456994" cy="461665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err="1">
                <a:solidFill>
                  <a:srgbClr val="0059A3"/>
                </a:solidFill>
              </a:rPr>
              <a:t>Электр</a:t>
            </a:r>
            <a:r>
              <a:rPr kumimoji="0" lang="en-US" sz="1000" b="0" i="0" u="dashHeavy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>
                <a:solidFill>
                  <a:srgbClr val="0059A3"/>
                </a:solidFill>
              </a:rPr>
              <a:t>энергиясы, газ жана буу менен </a:t>
            </a:r>
            <a:r>
              <a:rPr lang="en-US" sz="1200" b="1" dirty="0" err="1">
                <a:solidFill>
                  <a:srgbClr val="0059A3"/>
                </a:solidFill>
              </a:rPr>
              <a:t>камсыз</a:t>
            </a:r>
            <a:r>
              <a:rPr lang="en-US" sz="1200" b="1" dirty="0">
                <a:solidFill>
                  <a:srgbClr val="0059A3"/>
                </a:solidFill>
              </a:rPr>
              <a:t> </a:t>
            </a:r>
            <a:r>
              <a:rPr lang="en-US" sz="1200" b="1" dirty="0" err="1">
                <a:solidFill>
                  <a:srgbClr val="0059A3"/>
                </a:solidFill>
              </a:rPr>
              <a:t>кылуу</a:t>
            </a:r>
            <a:endParaRPr lang="ru-RU" sz="1200" b="1" dirty="0">
              <a:solidFill>
                <a:srgbClr val="0059A3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DD47F4-FB1C-044D-E979-A6ED806B3EDD}"/>
              </a:ext>
            </a:extLst>
          </p:cNvPr>
          <p:cNvSpPr/>
          <p:nvPr/>
        </p:nvSpPr>
        <p:spPr>
          <a:xfrm>
            <a:off x="308197" y="3050576"/>
            <a:ext cx="34569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59A3"/>
                </a:solidFill>
              </a:rPr>
              <a:t>Электр </a:t>
            </a:r>
            <a:r>
              <a:rPr lang="en-US" sz="1200" dirty="0" err="1">
                <a:solidFill>
                  <a:srgbClr val="0059A3"/>
                </a:solidFill>
              </a:rPr>
              <a:t>энергиясын</a:t>
            </a:r>
            <a:r>
              <a:rPr lang="en-US" sz="1200" dirty="0">
                <a:solidFill>
                  <a:srgbClr val="0059A3"/>
                </a:solidFill>
              </a:rPr>
              <a:t> </a:t>
            </a:r>
            <a:r>
              <a:rPr lang="ru-RU" altLang="ru-RU" sz="1200" dirty="0" err="1">
                <a:solidFill>
                  <a:srgbClr val="0059A3"/>
                </a:solidFill>
                <a:sym typeface="+mn-ea"/>
              </a:rPr>
              <a:t>өндүрүү</a:t>
            </a:r>
            <a:r>
              <a:rPr lang="ru-RU" altLang="ru-RU" sz="1200" dirty="0">
                <a:solidFill>
                  <a:srgbClr val="0059A3"/>
                </a:solidFill>
                <a:sym typeface="+mn-ea"/>
              </a:rPr>
              <a:t>, </a:t>
            </a:r>
            <a:r>
              <a:rPr lang="ru-RU" altLang="ru-RU" sz="1200" dirty="0" err="1">
                <a:solidFill>
                  <a:srgbClr val="0059A3"/>
                </a:solidFill>
                <a:sym typeface="+mn-ea"/>
              </a:rPr>
              <a:t>аны</a:t>
            </a:r>
            <a:r>
              <a:rPr lang="ru-RU" altLang="ru-RU" sz="1200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altLang="ru-RU" sz="1200" dirty="0" err="1">
                <a:solidFill>
                  <a:srgbClr val="0059A3"/>
                </a:solidFill>
                <a:sym typeface="+mn-ea"/>
              </a:rPr>
              <a:t>берүү</a:t>
            </a:r>
            <a:r>
              <a:rPr lang="ru-RU" altLang="ru-RU" sz="1200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altLang="ru-RU" sz="1200" dirty="0" err="1">
                <a:solidFill>
                  <a:srgbClr val="0059A3"/>
                </a:solidFill>
                <a:sym typeface="+mn-ea"/>
              </a:rPr>
              <a:t>жана</a:t>
            </a:r>
            <a:r>
              <a:rPr lang="ru-RU" altLang="ru-RU" sz="1200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бөлүштүрүү</a:t>
            </a:r>
            <a:endParaRPr lang="ru-RU" altLang="ru-RU" sz="1200" dirty="0">
              <a:solidFill>
                <a:srgbClr val="0059A3"/>
              </a:solidFill>
              <a:sym typeface="+mn-ea"/>
            </a:endParaRPr>
          </a:p>
          <a:p>
            <a:r>
              <a:rPr lang="en-US" sz="1000" u="dashHeavy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000" u="dashHeavy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angle 481">
            <a:extLst>
              <a:ext uri="{FF2B5EF4-FFF2-40B4-BE49-F238E27FC236}">
                <a16:creationId xmlns:a16="http://schemas.microsoft.com/office/drawing/2014/main" id="{2726066D-B34A-7408-FB96-B32265B49FD8}"/>
              </a:ext>
            </a:extLst>
          </p:cNvPr>
          <p:cNvSpPr/>
          <p:nvPr/>
        </p:nvSpPr>
        <p:spPr>
          <a:xfrm>
            <a:off x="388504" y="4037512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59A3"/>
                </a:solidFill>
              </a:rPr>
              <a:t>Газ</a:t>
            </a:r>
            <a:r>
              <a:rPr lang="ru-RU" sz="1200" u="dashHeavy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өндүрүү</a:t>
            </a:r>
            <a:r>
              <a:rPr lang="ru-RU" sz="1200" dirty="0">
                <a:solidFill>
                  <a:srgbClr val="0059A3"/>
                </a:solidFill>
              </a:rPr>
              <a:t>, газ </a:t>
            </a:r>
            <a:r>
              <a:rPr lang="ru-RU" sz="1200" dirty="0" err="1">
                <a:solidFill>
                  <a:srgbClr val="0059A3"/>
                </a:solidFill>
              </a:rPr>
              <a:t>түрүндөгү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отунду</a:t>
            </a:r>
            <a:r>
              <a:rPr lang="ru-RU" sz="1200" dirty="0">
                <a:solidFill>
                  <a:srgbClr val="0059A3"/>
                </a:solidFill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бөлүштүрүү</a:t>
            </a:r>
            <a:endParaRPr lang="ru-RU" sz="1200" dirty="0">
              <a:solidFill>
                <a:srgbClr val="0059A3"/>
              </a:solidFill>
            </a:endParaRPr>
          </a:p>
        </p:txBody>
      </p:sp>
      <p:sp>
        <p:nvSpPr>
          <p:cNvPr id="14" name="Rectangle 481">
            <a:extLst>
              <a:ext uri="{FF2B5EF4-FFF2-40B4-BE49-F238E27FC236}">
                <a16:creationId xmlns:a16="http://schemas.microsoft.com/office/drawing/2014/main" id="{9FBDEAE6-46D7-B7E9-FBD7-5D405B709DFB}"/>
              </a:ext>
            </a:extLst>
          </p:cNvPr>
          <p:cNvSpPr/>
          <p:nvPr/>
        </p:nvSpPr>
        <p:spPr>
          <a:xfrm>
            <a:off x="469365" y="4964228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59A3"/>
                </a:solidFill>
              </a:rPr>
              <a:t>Буу</a:t>
            </a:r>
            <a:r>
              <a:rPr lang="ru-RU" sz="1000" u="dashHeavy" dirty="0"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dirty="0" err="1">
                <a:solidFill>
                  <a:srgbClr val="0059A3"/>
                </a:solidFill>
              </a:rPr>
              <a:t>жана</a:t>
            </a:r>
            <a:r>
              <a:rPr lang="en-US" sz="1200" dirty="0">
                <a:solidFill>
                  <a:srgbClr val="0059A3"/>
                </a:solidFill>
              </a:rPr>
              <a:t> кондицияланган аба менен </a:t>
            </a:r>
            <a:r>
              <a:rPr lang="en-US" sz="1200" dirty="0" err="1">
                <a:solidFill>
                  <a:srgbClr val="0059A3"/>
                </a:solidFill>
              </a:rPr>
              <a:t>камсыз</a:t>
            </a:r>
            <a:r>
              <a:rPr lang="en-US" sz="1200" dirty="0">
                <a:solidFill>
                  <a:srgbClr val="0059A3"/>
                </a:solidFill>
              </a:rPr>
              <a:t> </a:t>
            </a:r>
            <a:r>
              <a:rPr lang="en-US" sz="1200" dirty="0" err="1">
                <a:solidFill>
                  <a:srgbClr val="0059A3"/>
                </a:solidFill>
              </a:rPr>
              <a:t>кылуу</a:t>
            </a:r>
            <a:r>
              <a:rPr lang="ru-RU" sz="1200" dirty="0">
                <a:solidFill>
                  <a:srgbClr val="0059A3"/>
                </a:solidFill>
              </a:rPr>
              <a:t>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2792DF-6B8C-113C-C9AC-16A254022664}"/>
              </a:ext>
            </a:extLst>
          </p:cNvPr>
          <p:cNvSpPr txBox="1"/>
          <p:nvPr/>
        </p:nvSpPr>
        <p:spPr>
          <a:xfrm>
            <a:off x="273300" y="1373640"/>
            <a:ext cx="4119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(2025 </a:t>
            </a:r>
            <a:r>
              <a:rPr lang="ru-RU" sz="12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ж. январь</a:t>
            </a:r>
            <a:r>
              <a:rPr lang="ru-RU" sz="12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марты 2024</a:t>
            </a:r>
            <a:r>
              <a:rPr lang="ru-RU" sz="12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ж. январь</a:t>
            </a:r>
            <a:r>
              <a:rPr lang="ru-RU" sz="12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мартына</a:t>
            </a:r>
          </a:p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карата, % </a:t>
            </a:r>
            <a:r>
              <a:rPr lang="ru-RU" sz="12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)</a:t>
            </a:r>
            <a:endParaRPr lang="ru-RU" sz="1200" b="1" dirty="0">
              <a:solidFill>
                <a:srgbClr val="0059A3"/>
              </a:solidFill>
              <a:latin typeface="DIN Pro Regular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CEA8C3-534A-2BAB-EB49-F7A3720081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099" y="1408182"/>
            <a:ext cx="6255038" cy="21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59277-C59E-8534-B9A8-CF5FDD9B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E2127335-3CC9-C76C-EE90-DADFB460E092}"/>
              </a:ext>
            </a:extLst>
          </p:cNvPr>
          <p:cNvSpPr txBox="1">
            <a:spLocks/>
          </p:cNvSpPr>
          <p:nvPr/>
        </p:nvSpPr>
        <p:spPr>
          <a:xfrm>
            <a:off x="5162173" y="3749005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A825A6C-48CC-C05C-EBF1-76933BD14F21}"/>
              </a:ext>
            </a:extLst>
          </p:cNvPr>
          <p:cNvSpPr/>
          <p:nvPr/>
        </p:nvSpPr>
        <p:spPr>
          <a:xfrm>
            <a:off x="296683" y="1117695"/>
            <a:ext cx="358412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err="1">
                <a:solidFill>
                  <a:srgbClr val="0059A3"/>
                </a:solidFill>
              </a:rPr>
              <a:t>Ө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нөр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жай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өндүрүшүнүн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түзүмү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,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9A3"/>
                </a:solidFill>
                <a:sym typeface="+mn-ea"/>
              </a:rPr>
              <a:t>(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карата %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менен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)</a:t>
            </a:r>
            <a:endParaRPr lang="ru-RU" sz="1400" b="1" dirty="0">
              <a:solidFill>
                <a:srgbClr val="0059A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7F63F-8C5C-086B-8DA3-3EEDB1A7BE47}"/>
              </a:ext>
            </a:extLst>
          </p:cNvPr>
          <p:cNvSpPr txBox="1"/>
          <p:nvPr/>
        </p:nvSpPr>
        <p:spPr>
          <a:xfrm>
            <a:off x="3039518" y="1735734"/>
            <a:ext cx="1565031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err="1">
                <a:solidFill>
                  <a:srgbClr val="0059A3"/>
                </a:solidFill>
              </a:rPr>
              <a:t>Пайдалуу</a:t>
            </a:r>
            <a:r>
              <a:rPr lang="ru-RU" sz="1000" dirty="0">
                <a:solidFill>
                  <a:srgbClr val="0059A3"/>
                </a:solidFill>
              </a:rPr>
              <a:t> </a:t>
            </a:r>
            <a:r>
              <a:rPr lang="ru-RU" sz="1000" dirty="0" err="1">
                <a:solidFill>
                  <a:srgbClr val="0059A3"/>
                </a:solidFill>
              </a:rPr>
              <a:t>кендерди</a:t>
            </a:r>
            <a:r>
              <a:rPr lang="ru-RU" sz="1000" dirty="0">
                <a:solidFill>
                  <a:srgbClr val="0059A3"/>
                </a:solidFill>
              </a:rPr>
              <a:t> </a:t>
            </a:r>
          </a:p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err="1">
                <a:solidFill>
                  <a:srgbClr val="0059A3"/>
                </a:solidFill>
              </a:rPr>
              <a:t>казуу</a:t>
            </a:r>
            <a:endParaRPr lang="ru-RU" sz="1000" dirty="0">
              <a:solidFill>
                <a:srgbClr val="0059A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DB004-38AE-F2A2-BB32-012DB8E46258}"/>
              </a:ext>
            </a:extLst>
          </p:cNvPr>
          <p:cNvSpPr txBox="1"/>
          <p:nvPr/>
        </p:nvSpPr>
        <p:spPr>
          <a:xfrm>
            <a:off x="233737" y="3269317"/>
            <a:ext cx="1260389" cy="232381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ru-RU" sz="1000" dirty="0" err="1">
                <a:solidFill>
                  <a:srgbClr val="0059A3"/>
                </a:solidFill>
              </a:rPr>
              <a:t>Иштет</a:t>
            </a:r>
            <a:r>
              <a:rPr lang="ru-RU" sz="1000" dirty="0" err="1">
                <a:solidFill>
                  <a:srgbClr val="0059A3"/>
                </a:solidFill>
                <a:sym typeface="+mn-ea"/>
              </a:rPr>
              <a:t>үү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0059A3"/>
                </a:solidFill>
                <a:sym typeface="+mn-ea"/>
              </a:rPr>
              <a:t>өндүрүшү</a:t>
            </a:r>
            <a:endParaRPr lang="ru-RU" sz="1000" dirty="0">
              <a:solidFill>
                <a:srgbClr val="0059A3"/>
              </a:solidFill>
            </a:endParaRPr>
          </a:p>
        </p:txBody>
      </p:sp>
      <p:sp>
        <p:nvSpPr>
          <p:cNvPr id="10" name="Прямоугольник 33">
            <a:extLst>
              <a:ext uri="{FF2B5EF4-FFF2-40B4-BE49-F238E27FC236}">
                <a16:creationId xmlns:a16="http://schemas.microsoft.com/office/drawing/2014/main" id="{BF1F422B-5669-3D98-63AC-5412D7BF6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059" y="2973380"/>
            <a:ext cx="1447490" cy="5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err="1">
                <a:solidFill>
                  <a:srgbClr val="0059A3"/>
                </a:solidFill>
                <a:latin typeface="+mn-lt"/>
              </a:rPr>
              <a:t>Электр</a:t>
            </a:r>
            <a:r>
              <a:rPr lang="en-US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dirty="0" err="1">
                <a:solidFill>
                  <a:srgbClr val="0059A3"/>
                </a:solidFill>
                <a:latin typeface="+mn-lt"/>
              </a:rPr>
              <a:t>энергиясы</a:t>
            </a:r>
            <a:r>
              <a:rPr lang="en-US" sz="1000" dirty="0">
                <a:solidFill>
                  <a:srgbClr val="0059A3"/>
                </a:solidFill>
                <a:latin typeface="+mn-lt"/>
              </a:rPr>
              <a:t>, </a:t>
            </a:r>
            <a:r>
              <a:rPr lang="en-US" sz="1000" dirty="0" err="1">
                <a:solidFill>
                  <a:srgbClr val="0059A3"/>
                </a:solidFill>
                <a:latin typeface="+mn-lt"/>
              </a:rPr>
              <a:t>газ</a:t>
            </a:r>
            <a:r>
              <a:rPr lang="en-US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dirty="0" err="1">
                <a:solidFill>
                  <a:srgbClr val="0059A3"/>
                </a:solidFill>
                <a:latin typeface="+mn-lt"/>
              </a:rPr>
              <a:t>жана</a:t>
            </a:r>
            <a:r>
              <a:rPr lang="en-US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dirty="0" err="1">
                <a:solidFill>
                  <a:srgbClr val="0059A3"/>
                </a:solidFill>
                <a:latin typeface="+mn-lt"/>
              </a:rPr>
              <a:t>буу</a:t>
            </a:r>
            <a:r>
              <a:rPr lang="en-US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dirty="0" err="1">
                <a:solidFill>
                  <a:srgbClr val="0059A3"/>
                </a:solidFill>
                <a:latin typeface="+mn-lt"/>
              </a:rPr>
              <a:t>менен</a:t>
            </a:r>
            <a:r>
              <a:rPr lang="en-US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dirty="0" err="1">
                <a:solidFill>
                  <a:srgbClr val="0059A3"/>
                </a:solidFill>
                <a:latin typeface="+mn-lt"/>
              </a:rPr>
              <a:t>камсыз</a:t>
            </a:r>
            <a:r>
              <a:rPr lang="en-US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dirty="0" err="1">
                <a:solidFill>
                  <a:srgbClr val="0059A3"/>
                </a:solidFill>
                <a:latin typeface="+mn-lt"/>
              </a:rPr>
              <a:t>кылуу</a:t>
            </a:r>
            <a:endParaRPr lang="ru-RU" sz="1000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42D44C-C618-89F6-65E6-BA150E978E7B}"/>
              </a:ext>
            </a:extLst>
          </p:cNvPr>
          <p:cNvSpPr txBox="1"/>
          <p:nvPr/>
        </p:nvSpPr>
        <p:spPr>
          <a:xfrm>
            <a:off x="3223346" y="2279290"/>
            <a:ext cx="1609554" cy="540158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err="1">
                <a:solidFill>
                  <a:srgbClr val="0059A3"/>
                </a:solidFill>
              </a:rPr>
              <a:t>Суу</a:t>
            </a:r>
            <a:r>
              <a:rPr lang="ru-RU" sz="1000" dirty="0">
                <a:solidFill>
                  <a:srgbClr val="0059A3"/>
                </a:solidFill>
              </a:rPr>
              <a:t> </a:t>
            </a:r>
            <a:r>
              <a:rPr lang="ru-RU" sz="1000" dirty="0" err="1">
                <a:solidFill>
                  <a:srgbClr val="0059A3"/>
                </a:solidFill>
              </a:rPr>
              <a:t>менен</a:t>
            </a:r>
            <a:r>
              <a:rPr lang="ru-RU" sz="1000" dirty="0">
                <a:solidFill>
                  <a:srgbClr val="0059A3"/>
                </a:solidFill>
              </a:rPr>
              <a:t> </a:t>
            </a:r>
            <a:r>
              <a:rPr lang="ru-RU" sz="1000" dirty="0" err="1">
                <a:solidFill>
                  <a:srgbClr val="0059A3"/>
                </a:solidFill>
              </a:rPr>
              <a:t>жабдуу</a:t>
            </a:r>
            <a:r>
              <a:rPr lang="ru-RU" sz="1000" dirty="0">
                <a:solidFill>
                  <a:srgbClr val="0059A3"/>
                </a:solidFill>
              </a:rPr>
              <a:t>, </a:t>
            </a:r>
            <a:r>
              <a:rPr lang="ru-RU" sz="1000" dirty="0" err="1">
                <a:solidFill>
                  <a:srgbClr val="0059A3"/>
                </a:solidFill>
              </a:rPr>
              <a:t>тазалоо</a:t>
            </a:r>
            <a:r>
              <a:rPr lang="ru-RU" sz="1000" dirty="0">
                <a:solidFill>
                  <a:srgbClr val="0059A3"/>
                </a:solidFill>
              </a:rPr>
              <a:t>, </a:t>
            </a:r>
            <a:r>
              <a:rPr lang="ru-RU" sz="1000" dirty="0" err="1">
                <a:solidFill>
                  <a:srgbClr val="0059A3"/>
                </a:solidFill>
              </a:rPr>
              <a:t>калдыктарды</a:t>
            </a:r>
            <a:r>
              <a:rPr lang="ru-RU" sz="1000" dirty="0">
                <a:solidFill>
                  <a:srgbClr val="0059A3"/>
                </a:solidFill>
              </a:rPr>
              <a:t> </a:t>
            </a:r>
            <a:r>
              <a:rPr lang="ru-RU" sz="1000" dirty="0" err="1">
                <a:solidFill>
                  <a:srgbClr val="0059A3"/>
                </a:solidFill>
              </a:rPr>
              <a:t>иштет</a:t>
            </a:r>
            <a:r>
              <a:rPr lang="ru-RU" sz="1000" dirty="0" err="1">
                <a:solidFill>
                  <a:srgbClr val="0059A3"/>
                </a:solidFill>
                <a:sym typeface="+mn-ea"/>
              </a:rPr>
              <a:t>үү</a:t>
            </a:r>
            <a:r>
              <a:rPr lang="ru-RU" sz="1000" dirty="0">
                <a:solidFill>
                  <a:srgbClr val="0059A3"/>
                </a:solidFill>
                <a:sym typeface="+mn-ea"/>
              </a:rPr>
              <a:t> </a:t>
            </a:r>
            <a:endParaRPr lang="ru-RU" sz="1000" dirty="0">
              <a:solidFill>
                <a:srgbClr val="0059A3"/>
              </a:solidFill>
            </a:endParaRPr>
          </a:p>
        </p:txBody>
      </p:sp>
      <p:sp>
        <p:nvSpPr>
          <p:cNvPr id="13" name="Прямоугольник 33">
            <a:extLst>
              <a:ext uri="{FF2B5EF4-FFF2-40B4-BE49-F238E27FC236}">
                <a16:creationId xmlns:a16="http://schemas.microsoft.com/office/drawing/2014/main" id="{68397212-01CB-B492-5773-1CD02DDF1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013168"/>
            <a:ext cx="14100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altLang="ru-RU" sz="1000" dirty="0">
                <a:solidFill>
                  <a:srgbClr val="0059A3"/>
                </a:solidFill>
                <a:latin typeface="+mn-lt"/>
              </a:rPr>
              <a:t>Негизги м</a:t>
            </a:r>
            <a:r>
              <a:rPr lang="en-US" altLang="ru-RU" sz="1000" dirty="0" err="1">
                <a:solidFill>
                  <a:srgbClr val="0059A3"/>
                </a:solidFill>
                <a:latin typeface="+mn-lt"/>
              </a:rPr>
              <a:t>еталл</a:t>
            </a:r>
            <a:r>
              <a:rPr lang="ky-KG" altLang="ru-RU" sz="1000" dirty="0">
                <a:solidFill>
                  <a:srgbClr val="0059A3"/>
                </a:solidFill>
                <a:latin typeface="+mn-lt"/>
              </a:rPr>
              <a:t>дар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ky-KG" altLang="ru-RU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altLang="ru-RU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33">
            <a:extLst>
              <a:ext uri="{FF2B5EF4-FFF2-40B4-BE49-F238E27FC236}">
                <a16:creationId xmlns:a16="http://schemas.microsoft.com/office/drawing/2014/main" id="{58D61132-B4A3-D993-996B-79392BBCB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7630" y="2058452"/>
            <a:ext cx="2067560" cy="39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dirty="0">
                <a:solidFill>
                  <a:srgbClr val="0059A3"/>
                </a:solidFill>
                <a:latin typeface="+mn-lt"/>
              </a:rPr>
              <a:t>Тамак-</a:t>
            </a:r>
            <a:r>
              <a:rPr lang="ru-RU" altLang="ru-RU" sz="1000" dirty="0" err="1">
                <a:solidFill>
                  <a:srgbClr val="0059A3"/>
                </a:solidFill>
                <a:latin typeface="+mn-lt"/>
              </a:rPr>
              <a:t>аш</a:t>
            </a:r>
            <a:r>
              <a:rPr lang="ru-RU" altLang="ru-RU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dirty="0" err="1">
                <a:solidFill>
                  <a:srgbClr val="0059A3"/>
                </a:solidFill>
                <a:latin typeface="+mn-lt"/>
              </a:rPr>
              <a:t>продукциялары</a:t>
            </a:r>
            <a:r>
              <a:rPr lang="ru-RU" altLang="ru-RU" sz="1000" dirty="0">
                <a:solidFill>
                  <a:srgbClr val="0059A3"/>
                </a:solidFill>
                <a:latin typeface="+mn-lt"/>
              </a:rPr>
              <a:t> (</a:t>
            </a:r>
            <a:r>
              <a:rPr lang="ru-RU" altLang="ru-RU" sz="1000" dirty="0" err="1">
                <a:solidFill>
                  <a:srgbClr val="0059A3"/>
                </a:solidFill>
                <a:latin typeface="+mn-lt"/>
              </a:rPr>
              <a:t>суусундук</a:t>
            </a:r>
            <a:r>
              <a:rPr lang="ru-RU" altLang="ru-RU" sz="1000" dirty="0">
                <a:solidFill>
                  <a:srgbClr val="0059A3"/>
                </a:solidFill>
                <a:latin typeface="+mn-lt"/>
              </a:rPr>
              <a:t>) </a:t>
            </a:r>
            <a:r>
              <a:rPr lang="ru-RU" altLang="ru-RU" sz="1000" dirty="0" err="1">
                <a:solidFill>
                  <a:srgbClr val="0059A3"/>
                </a:solidFill>
                <a:latin typeface="+mn-lt"/>
              </a:rPr>
              <a:t>жана</a:t>
            </a:r>
            <a:r>
              <a:rPr lang="ru-RU" altLang="ru-RU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dirty="0" err="1">
                <a:solidFill>
                  <a:srgbClr val="0059A3"/>
                </a:solidFill>
                <a:latin typeface="+mn-lt"/>
              </a:rPr>
              <a:t>тамеки</a:t>
            </a:r>
            <a:endParaRPr lang="ru-RU" altLang="ru-RU" sz="1000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5" name="Прямоугольник 33">
            <a:extLst>
              <a:ext uri="{FF2B5EF4-FFF2-40B4-BE49-F238E27FC236}">
                <a16:creationId xmlns:a16="http://schemas.microsoft.com/office/drawing/2014/main" id="{BCB2CFBD-85AC-8A2E-2CA7-ADF68E5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1286" y="2676800"/>
            <a:ext cx="19720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ru-RU" sz="1000" dirty="0" err="1">
                <a:solidFill>
                  <a:srgbClr val="0059A3"/>
                </a:solidFill>
                <a:latin typeface="+mn-lt"/>
              </a:rPr>
              <a:t>Те</a:t>
            </a:r>
            <a:r>
              <a:rPr lang="ky-KG" altLang="ru-RU" sz="1000" dirty="0">
                <a:solidFill>
                  <a:srgbClr val="0059A3"/>
                </a:solidFill>
                <a:latin typeface="+mn-lt"/>
              </a:rPr>
              <a:t>к</a:t>
            </a:r>
            <a:r>
              <a:rPr lang="en-US" altLang="ru-RU" sz="1000" dirty="0" err="1">
                <a:solidFill>
                  <a:srgbClr val="0059A3"/>
                </a:solidFill>
                <a:latin typeface="+mn-lt"/>
              </a:rPr>
              <a:t>стиль</a:t>
            </a:r>
            <a:r>
              <a:rPr lang="ky-KG" altLang="ru-RU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sz="1000" dirty="0" err="1">
                <a:solidFill>
                  <a:srgbClr val="0059A3"/>
                </a:solidFill>
                <a:latin typeface="+mn-lt"/>
                <a:sym typeface="+mn-ea"/>
              </a:rPr>
              <a:t>өндүрүшү</a:t>
            </a:r>
            <a:r>
              <a:rPr lang="ru-RU" sz="1000" dirty="0">
                <a:solidFill>
                  <a:srgbClr val="0059A3"/>
                </a:solidFill>
                <a:latin typeface="+mn-lt"/>
                <a:sym typeface="+mn-ea"/>
              </a:rPr>
              <a:t>,                       </a:t>
            </a:r>
            <a:r>
              <a:rPr lang="ru-RU" sz="1000" dirty="0" err="1">
                <a:solidFill>
                  <a:srgbClr val="0059A3"/>
                </a:solidFill>
                <a:latin typeface="+mn-lt"/>
                <a:sym typeface="+mn-ea"/>
              </a:rPr>
              <a:t>кийим</a:t>
            </a:r>
            <a:r>
              <a:rPr lang="ru-RU" sz="1000" dirty="0">
                <a:solidFill>
                  <a:srgbClr val="0059A3"/>
                </a:solidFill>
                <a:latin typeface="+mn-lt"/>
                <a:sym typeface="+mn-ea"/>
              </a:rPr>
              <a:t> </a:t>
            </a:r>
            <a:r>
              <a:rPr lang="ru-RU" sz="1000" dirty="0" err="1">
                <a:solidFill>
                  <a:srgbClr val="0059A3"/>
                </a:solidFill>
                <a:latin typeface="+mn-lt"/>
                <a:sym typeface="+mn-ea"/>
              </a:rPr>
              <a:t>өндүрүү</a:t>
            </a:r>
            <a:endParaRPr lang="ru-RU" altLang="ru-RU" sz="1000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6" name="Прямоугольник 33">
            <a:extLst>
              <a:ext uri="{FF2B5EF4-FFF2-40B4-BE49-F238E27FC236}">
                <a16:creationId xmlns:a16="http://schemas.microsoft.com/office/drawing/2014/main" id="{F54FA0E6-A7FC-C366-736B-FB0BA68FE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2296" y="3295843"/>
            <a:ext cx="187822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ky-KG" altLang="ru-RU" sz="1000" dirty="0">
                <a:solidFill>
                  <a:srgbClr val="0059A3"/>
                </a:solidFill>
                <a:latin typeface="+mn-lt"/>
              </a:rPr>
              <a:t>Курулуш</a:t>
            </a:r>
            <a:r>
              <a:rPr lang="en-US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dirty="0" err="1">
                <a:solidFill>
                  <a:srgbClr val="0059A3"/>
                </a:solidFill>
                <a:latin typeface="+mn-lt"/>
              </a:rPr>
              <a:t>материал</a:t>
            </a:r>
            <a:r>
              <a:rPr lang="ky-KG" altLang="ru-RU" sz="1000" dirty="0">
                <a:solidFill>
                  <a:srgbClr val="0059A3"/>
                </a:solidFill>
                <a:latin typeface="+mn-lt"/>
              </a:rPr>
              <a:t>дары</a:t>
            </a:r>
            <a:endParaRPr lang="ru-RU" altLang="ru-RU" sz="1000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7" name="Прямоугольник 33">
            <a:extLst>
              <a:ext uri="{FF2B5EF4-FFF2-40B4-BE49-F238E27FC236}">
                <a16:creationId xmlns:a16="http://schemas.microsoft.com/office/drawing/2014/main" id="{FBB4688F-DC22-EA50-5692-EDE828892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4044" y="1886033"/>
            <a:ext cx="10371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dirty="0" err="1">
                <a:solidFill>
                  <a:srgbClr val="0059A3"/>
                </a:solidFill>
                <a:latin typeface="+mn-lt"/>
              </a:rPr>
              <a:t>Тазаланган</a:t>
            </a:r>
            <a:r>
              <a:rPr lang="ru-RU" altLang="ru-RU" sz="1000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dirty="0" err="1">
                <a:solidFill>
                  <a:srgbClr val="0059A3"/>
                </a:solidFill>
                <a:latin typeface="+mn-lt"/>
              </a:rPr>
              <a:t>мунайзат</a:t>
            </a:r>
            <a:endParaRPr lang="ru-RU" altLang="ru-RU" sz="1000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8" name="Прямоугольник 33">
            <a:extLst>
              <a:ext uri="{FF2B5EF4-FFF2-40B4-BE49-F238E27FC236}">
                <a16:creationId xmlns:a16="http://schemas.microsoft.com/office/drawing/2014/main" id="{9B8750F9-1887-F923-D357-33ED9B105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1422" y="1727946"/>
            <a:ext cx="9348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altLang="ru-RU" sz="1000" dirty="0">
                <a:solidFill>
                  <a:srgbClr val="0059A3"/>
                </a:solidFill>
                <a:latin typeface="+mn-lt"/>
              </a:rPr>
              <a:t>Башкалар</a:t>
            </a:r>
            <a:r>
              <a:rPr kumimoji="0" lang="en-US" altLang="ru-RU" sz="1000" i="0" u="none" strike="noStrike" kern="1200" cap="none" spc="0" normalizeH="0" baseline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endParaRPr kumimoji="0" lang="ru-RU" altLang="ru-RU" sz="1000" i="0" u="none" strike="noStrike" kern="1200" cap="none" spc="0" normalizeH="0" baseline="0" noProof="0" dirty="0">
              <a:ln>
                <a:noFill/>
              </a:ln>
              <a:solidFill>
                <a:srgbClr val="25972A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AutoShape 3031">
            <a:extLst>
              <a:ext uri="{FF2B5EF4-FFF2-40B4-BE49-F238E27FC236}">
                <a16:creationId xmlns:a16="http://schemas.microsoft.com/office/drawing/2014/main" id="{AB0A32B8-DD20-4656-5894-997AB900C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62" y="5361266"/>
            <a:ext cx="914400" cy="65024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AutoShape 3031">
            <a:extLst>
              <a:ext uri="{FF2B5EF4-FFF2-40B4-BE49-F238E27FC236}">
                <a16:creationId xmlns:a16="http://schemas.microsoft.com/office/drawing/2014/main" id="{C1D7402F-0CCC-349F-05BB-2AC0ADCB2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298" y="5221234"/>
            <a:ext cx="993775" cy="7823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AutoShape 3031">
            <a:extLst>
              <a:ext uri="{FF2B5EF4-FFF2-40B4-BE49-F238E27FC236}">
                <a16:creationId xmlns:a16="http://schemas.microsoft.com/office/drawing/2014/main" id="{69CB16AD-CFB1-0D84-7F32-254DC92FF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325" y="5107202"/>
            <a:ext cx="995680" cy="888365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AutoShape 3031">
            <a:extLst>
              <a:ext uri="{FF2B5EF4-FFF2-40B4-BE49-F238E27FC236}">
                <a16:creationId xmlns:a16="http://schemas.microsoft.com/office/drawing/2014/main" id="{B3FD23CD-7449-DAB5-D1B8-C592BA3BD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0074" y="4980922"/>
            <a:ext cx="984250" cy="10109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1" name="Oval 3055">
            <a:extLst>
              <a:ext uri="{FF2B5EF4-FFF2-40B4-BE49-F238E27FC236}">
                <a16:creationId xmlns:a16="http://schemas.microsoft.com/office/drawing/2014/main" id="{B70880DF-B74E-53A2-E82D-CB51AA83DAF6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3494679" y="4689279"/>
            <a:ext cx="649605" cy="64325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Oval 3055">
            <a:extLst>
              <a:ext uri="{FF2B5EF4-FFF2-40B4-BE49-F238E27FC236}">
                <a16:creationId xmlns:a16="http://schemas.microsoft.com/office/drawing/2014/main" id="{1576B063-AEC5-771A-87EF-3BD44B41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727" y="4429598"/>
            <a:ext cx="649605" cy="643255"/>
          </a:xfrm>
          <a:prstGeom prst="ellipse">
            <a:avLst/>
          </a:prstGeom>
          <a:solidFill>
            <a:srgbClr val="009999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 16%</a:t>
            </a:r>
            <a:endParaRPr lang="en-US" altLang="ru-RU" sz="14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ea typeface="돋움"/>
              <a:cs typeface="Times New Roman" panose="02020603050405020304" pitchFamily="18" charset="0"/>
            </a:endParaRPr>
          </a:p>
        </p:txBody>
      </p:sp>
      <p:sp>
        <p:nvSpPr>
          <p:cNvPr id="23" name="Text Box 3096">
            <a:extLst>
              <a:ext uri="{FF2B5EF4-FFF2-40B4-BE49-F238E27FC236}">
                <a16:creationId xmlns:a16="http://schemas.microsoft.com/office/drawing/2014/main" id="{6F43A36B-F053-1F33-508F-E2D690A44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982" y="4821819"/>
            <a:ext cx="447040" cy="39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y-KG" altLang="ko-KR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1</a:t>
            </a:r>
            <a:r>
              <a:rPr lang="en-US" altLang="ko-KR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4" name="Oval 3055">
            <a:extLst>
              <a:ext uri="{FF2B5EF4-FFF2-40B4-BE49-F238E27FC236}">
                <a16:creationId xmlns:a16="http://schemas.microsoft.com/office/drawing/2014/main" id="{9844C338-D6B8-5CAB-1F4C-9B155902BE89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4295344" y="4542321"/>
            <a:ext cx="650875" cy="6445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5" name="Text Box 3096">
            <a:extLst>
              <a:ext uri="{FF2B5EF4-FFF2-40B4-BE49-F238E27FC236}">
                <a16:creationId xmlns:a16="http://schemas.microsoft.com/office/drawing/2014/main" id="{401F2F22-EA13-94F1-79A8-8BAA57CA4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0498" y="4682391"/>
            <a:ext cx="582315" cy="40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15</a:t>
            </a:r>
            <a:r>
              <a:rPr lang="en-US" altLang="ko-KR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6" name="Oval 3055">
            <a:extLst>
              <a:ext uri="{FF2B5EF4-FFF2-40B4-BE49-F238E27FC236}">
                <a16:creationId xmlns:a16="http://schemas.microsoft.com/office/drawing/2014/main" id="{390FFDD8-5976-D518-3D8A-FF889AC873C4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5848690" y="4303866"/>
            <a:ext cx="649605" cy="643890"/>
          </a:xfrm>
          <a:prstGeom prst="ellipse">
            <a:avLst/>
          </a:prstGeom>
          <a:solidFill>
            <a:srgbClr val="00B050"/>
          </a:solidFill>
          <a:ln w="19050">
            <a:noFill/>
            <a:prstDash val="sysDot"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7" name="Text Box 3096">
            <a:extLst>
              <a:ext uri="{FF2B5EF4-FFF2-40B4-BE49-F238E27FC236}">
                <a16:creationId xmlns:a16="http://schemas.microsoft.com/office/drawing/2014/main" id="{6A11370D-8F79-681E-EF9A-AE7AA5515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8941" y="4446331"/>
            <a:ext cx="54864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68%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3755CA0-F3A2-FF0A-552F-AAA352417273}"/>
              </a:ext>
            </a:extLst>
          </p:cNvPr>
          <p:cNvSpPr/>
          <p:nvPr/>
        </p:nvSpPr>
        <p:spPr>
          <a:xfrm>
            <a:off x="2120597" y="3894905"/>
            <a:ext cx="4148245" cy="702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Пайдалуу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кендерди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казуу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,                                        (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карата %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менен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)</a:t>
            </a:r>
            <a:endParaRPr lang="ru-RU" sz="1400" b="1" dirty="0">
              <a:solidFill>
                <a:srgbClr val="0059A3"/>
              </a:solidFill>
            </a:endParaRPr>
          </a:p>
          <a:p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9" name="Прямоугольник 33">
            <a:extLst>
              <a:ext uri="{FF2B5EF4-FFF2-40B4-BE49-F238E27FC236}">
                <a16:creationId xmlns:a16="http://schemas.microsoft.com/office/drawing/2014/main" id="{80D24839-CE44-42A3-E839-4FE03BAD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628" y="4759838"/>
            <a:ext cx="122301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</a:t>
            </a: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руд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алары</a:t>
            </a:r>
            <a:endParaRPr lang="ru-RU" altLang="en-US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0" name="Прямоугольник 33">
            <a:extLst>
              <a:ext uri="{FF2B5EF4-FFF2-40B4-BE49-F238E27FC236}">
                <a16:creationId xmlns:a16="http://schemas.microsoft.com/office/drawing/2014/main" id="{3A970BE7-B9B2-BFAE-34FC-3370063F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2957" y="5060581"/>
            <a:ext cx="7207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К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ө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мур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1" name="Прямоугольник 33">
            <a:extLst>
              <a:ext uri="{FF2B5EF4-FFF2-40B4-BE49-F238E27FC236}">
                <a16:creationId xmlns:a16="http://schemas.microsoft.com/office/drawing/2014/main" id="{C5859BA4-389A-FBDA-D0A4-0C2A3082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5189" y="5333585"/>
            <a:ext cx="1183005" cy="38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ь жана жаратылыш газы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2" name="Прямоугольник 33">
            <a:extLst>
              <a:ext uri="{FF2B5EF4-FFF2-40B4-BE49-F238E27FC236}">
                <a16:creationId xmlns:a16="http://schemas.microsoft.com/office/drawing/2014/main" id="{5AC2B7AA-E64B-017D-618E-60CBD486C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860" y="5710889"/>
            <a:ext cx="1326546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Башка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пайдалуу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кендер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3" name="Блок-схема: процесс 96">
            <a:extLst>
              <a:ext uri="{FF2B5EF4-FFF2-40B4-BE49-F238E27FC236}">
                <a16:creationId xmlns:a16="http://schemas.microsoft.com/office/drawing/2014/main" id="{D1CB3B15-5656-6DC5-A4C4-6A58F3CAEFCE}"/>
              </a:ext>
            </a:extLst>
          </p:cNvPr>
          <p:cNvSpPr/>
          <p:nvPr/>
        </p:nvSpPr>
        <p:spPr>
          <a:xfrm>
            <a:off x="6986111" y="4783415"/>
            <a:ext cx="180975" cy="184150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Блок-схема: процесс 96">
            <a:extLst>
              <a:ext uri="{FF2B5EF4-FFF2-40B4-BE49-F238E27FC236}">
                <a16:creationId xmlns:a16="http://schemas.microsoft.com/office/drawing/2014/main" id="{0200E1B1-E957-EA87-DF05-D182F8C42A76}"/>
              </a:ext>
            </a:extLst>
          </p:cNvPr>
          <p:cNvSpPr/>
          <p:nvPr/>
        </p:nvSpPr>
        <p:spPr>
          <a:xfrm>
            <a:off x="6991671" y="5464969"/>
            <a:ext cx="180975" cy="184150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Блок-схема: процесс 96">
            <a:extLst>
              <a:ext uri="{FF2B5EF4-FFF2-40B4-BE49-F238E27FC236}">
                <a16:creationId xmlns:a16="http://schemas.microsoft.com/office/drawing/2014/main" id="{36513D3B-C779-2327-8674-D1479E1150A7}"/>
              </a:ext>
            </a:extLst>
          </p:cNvPr>
          <p:cNvSpPr/>
          <p:nvPr/>
        </p:nvSpPr>
        <p:spPr>
          <a:xfrm>
            <a:off x="6986110" y="5093952"/>
            <a:ext cx="180975" cy="184150"/>
          </a:xfrm>
          <a:prstGeom prst="flowChartProcess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Блок-схема: процесс 60">
            <a:extLst>
              <a:ext uri="{FF2B5EF4-FFF2-40B4-BE49-F238E27FC236}">
                <a16:creationId xmlns:a16="http://schemas.microsoft.com/office/drawing/2014/main" id="{BB96FB8C-70CC-2505-0768-8B9437C16D6C}"/>
              </a:ext>
            </a:extLst>
          </p:cNvPr>
          <p:cNvSpPr/>
          <p:nvPr/>
        </p:nvSpPr>
        <p:spPr>
          <a:xfrm>
            <a:off x="7010267" y="5794837"/>
            <a:ext cx="180975" cy="184150"/>
          </a:xfrm>
          <a:prstGeom prst="flowChartProcess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35889C-9827-3DD2-1DE7-840297DC036F}"/>
              </a:ext>
            </a:extLst>
          </p:cNvPr>
          <p:cNvSpPr/>
          <p:nvPr/>
        </p:nvSpPr>
        <p:spPr>
          <a:xfrm>
            <a:off x="5630562" y="1171480"/>
            <a:ext cx="358412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Иштетүү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өнөр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жай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өндүрүшүнүн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түзүмү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59A3"/>
                </a:solidFill>
                <a:sym typeface="+mn-ea"/>
              </a:rPr>
              <a:t>(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 карата % </a:t>
            </a:r>
            <a:r>
              <a:rPr lang="ru-RU" sz="1400" b="1" dirty="0" err="1">
                <a:solidFill>
                  <a:srgbClr val="0059A3"/>
                </a:solidFill>
                <a:sym typeface="+mn-ea"/>
              </a:rPr>
              <a:t>менен</a:t>
            </a:r>
            <a:r>
              <a:rPr lang="ru-RU" sz="1400" b="1" dirty="0">
                <a:solidFill>
                  <a:srgbClr val="0059A3"/>
                </a:solidFill>
                <a:sym typeface="+mn-ea"/>
              </a:rPr>
              <a:t>)</a:t>
            </a:r>
            <a:endParaRPr lang="ru-RU" sz="1400" b="1" dirty="0">
              <a:solidFill>
                <a:srgbClr val="0059A3"/>
              </a:solidFill>
            </a:endParaRPr>
          </a:p>
        </p:txBody>
      </p:sp>
      <p:sp>
        <p:nvSpPr>
          <p:cNvPr id="38" name="Rectangle 2">
            <a:extLst>
              <a:ext uri="{FF2B5EF4-FFF2-40B4-BE49-F238E27FC236}">
                <a16:creationId xmlns:a16="http://schemas.microsoft.com/office/drawing/2014/main" id="{ACD02879-13F5-9DBB-9898-E9F1BCB00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80" y="-15815"/>
            <a:ext cx="10566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800" b="1" dirty="0">
                <a:solidFill>
                  <a:srgbClr val="4472C4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2025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– ж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. январь 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мартындагы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экономикалык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ишмердиктин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негизги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т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үрл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өр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боюнча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өнөр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үрүшүнүн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түзүмү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A2627A-030D-4EFF-A17D-A7D68442D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80" y="1596240"/>
            <a:ext cx="2828789" cy="23959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3AE3623-106B-7AC1-3819-3CD1685F9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279" y="1554237"/>
            <a:ext cx="3206774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5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A02BD8-A731-5788-1F7B-10902F38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F54AF14F-02C5-19D5-8A36-96DCDB37818D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" name="Текстовое поле 5">
            <a:extLst>
              <a:ext uri="{FF2B5EF4-FFF2-40B4-BE49-F238E27FC236}">
                <a16:creationId xmlns:a16="http://schemas.microsoft.com/office/drawing/2014/main" id="{3982AA4B-B961-11E0-4EA1-70E335375E8C}"/>
              </a:ext>
            </a:extLst>
          </p:cNvPr>
          <p:cNvSpPr txBox="1"/>
          <p:nvPr/>
        </p:nvSpPr>
        <p:spPr>
          <a:xfrm>
            <a:off x="727595" y="127204"/>
            <a:ext cx="10885715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2025 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– ж.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январь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мартындагы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региондор</a:t>
            </a:r>
            <a:r>
              <a:rPr lang="ru-RU" sz="28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</a:rPr>
              <a:t>боюнча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өнөр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продукциясынын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үрүү</a:t>
            </a:r>
            <a:r>
              <a:rPr lang="ru-RU" alt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к</a:t>
            </a:r>
            <a:r>
              <a:rPr 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өлөм</a:t>
            </a:r>
            <a:r>
              <a:rPr lang="ru-RU" altLang="ru-RU" sz="28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                                                                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(млн. сом, өндүрүү индекси % </a:t>
            </a:r>
            <a:r>
              <a:rPr lang="ru-RU" sz="2400" b="1" dirty="0" err="1">
                <a:solidFill>
                  <a:srgbClr val="0059A3"/>
                </a:solidFill>
                <a:latin typeface="DIN Pro Regular"/>
                <a:sym typeface="+mn-ea"/>
              </a:rPr>
              <a:t>менен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)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3AD462-92F9-C268-28CC-E5B2243E7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61" y="1807728"/>
            <a:ext cx="10400677" cy="45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3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3412A40-291B-5B0E-B392-BD174AF43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82" y="625732"/>
            <a:ext cx="86616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 err="1"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Басылмалар</a:t>
            </a:r>
            <a:endParaRPr lang="ru-RU" sz="2400" b="1" dirty="0"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altLang="ru-RU" sz="2000" b="1" kern="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55CA5-CC5B-73F1-0C83-28B2E4E6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187" y="1659316"/>
            <a:ext cx="914518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 (айлык) «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социалдык-экономикалык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абалы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ky-KG" altLang="ru-RU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Экспресс-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маалымат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айлык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«Кыргыз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өнөр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жайы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негизги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экономикалык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көрсөткүчтөр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Басылма (жылдык) «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өнөр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жайы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ky-KG" altLang="ru-RU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Басылма (жылдык) «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отун-энергетикалык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балансы (ОЭБ)»</a:t>
            </a:r>
            <a:endParaRPr lang="ky-KG" altLang="ru-RU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altLang="ru-RU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Расмий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сайт: Кыргыз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endParaRPr lang="ru-RU" altLang="ru-RU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6AC0702-A5D8-2385-DA28-25BB01557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219" y="2795916"/>
            <a:ext cx="5587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eaLnBrk="1" fontAlgn="base" hangingPunct="1">
              <a:buClrTx/>
              <a:buSzTx/>
              <a:buFontTx/>
              <a:buNone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Көңүл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бурганыңыздарга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рахмат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</a:t>
            </a:r>
            <a:endParaRPr lang="ru-RU" altLang="ru-RU" sz="28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2326</TotalTime>
  <Words>763</Words>
  <Application>Microsoft Office PowerPoint</Application>
  <PresentationFormat>Широкоэкранный</PresentationFormat>
  <Paragraphs>142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Constantia</vt:lpstr>
      <vt:lpstr>DIN Pro Bold</vt:lpstr>
      <vt:lpstr>DIN Pro Regular</vt:lpstr>
      <vt:lpstr>Segoe UI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Айнура Маманова</cp:lastModifiedBy>
  <cp:revision>124</cp:revision>
  <cp:lastPrinted>2025-04-10T09:00:24Z</cp:lastPrinted>
  <dcterms:created xsi:type="dcterms:W3CDTF">2024-10-02T10:12:32Z</dcterms:created>
  <dcterms:modified xsi:type="dcterms:W3CDTF">2025-04-15T00:46:43Z</dcterms:modified>
</cp:coreProperties>
</file>