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3" r:id="rId3"/>
  </p:sldMasterIdLst>
  <p:notesMasterIdLst>
    <p:notesMasterId r:id="rId20"/>
  </p:notesMasterIdLst>
  <p:sldIdLst>
    <p:sldId id="262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31" r:id="rId13"/>
    <p:sldId id="326" r:id="rId14"/>
    <p:sldId id="329" r:id="rId15"/>
    <p:sldId id="330" r:id="rId16"/>
    <p:sldId id="327" r:id="rId17"/>
    <p:sldId id="328" r:id="rId18"/>
    <p:sldId id="272" r:id="rId19"/>
  </p:sldIdLst>
  <p:sldSz cx="12192000" cy="6858000"/>
  <p:notesSz cx="6797675" cy="9926638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&#1058;&#1059;&#1056;&#1048;&#1047;&#1052;\TURIZM\&#1058;&#1091;&#1088;&#1080;&#1079;&#1084;%20-%20&#1055;&#1088;&#1077;&#1079;&#1077;&#1085;&#1090;&#1072;&#1094;&#1080;&#1080;\2025\&#1058;&#1091;&#1088;&#1080;&#1079;&#1084;-&#1055;&#1088;&#1077;&#1079;&#1077;&#1085;&#1090;&#1072;&#1094;&#1080;&#1103;%202025\&#1050;&#1085;&#1080;&#1075;&#1072;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D:\&#1058;&#1059;&#1056;&#1048;&#1047;&#1052;\TURIZM\&#1058;&#1091;&#1088;&#1080;&#1079;&#1084;%20-%20&#1055;&#1088;&#1077;&#1079;&#1077;&#1085;&#1090;&#1072;&#1094;&#1080;&#1080;\2025\&#1058;&#1091;&#1088;&#1080;&#1079;&#1084;-&#1055;&#1088;&#1077;&#1079;&#1077;&#1085;&#1090;&#1072;&#1094;&#1080;&#1103;%202025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D:\&#1058;&#1059;&#1056;&#1048;&#1047;&#1052;\TURIZM\&#1058;&#1091;&#1088;&#1080;&#1079;&#1084;%20-%20&#1055;&#1088;&#1077;&#1079;&#1077;&#1085;&#1090;&#1072;&#1094;&#1080;&#1080;\2025\&#1058;&#1091;&#1088;&#1080;&#1079;&#1084;-&#1055;&#1088;&#1077;&#1079;&#1077;&#1085;&#1090;&#1072;&#1094;&#1080;&#1103;%202025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D:\&#1058;&#1059;&#1056;&#1048;&#1047;&#1052;\TURIZM\&#1058;&#1091;&#1088;&#1080;&#1079;&#1084;%20-%20&#1055;&#1088;&#1077;&#1079;&#1077;&#1085;&#1090;&#1072;&#1094;&#1080;&#1080;\2025\&#1058;&#1091;&#1088;&#1080;&#1079;&#1084;-&#1055;&#1088;&#1077;&#1079;&#1077;&#1085;&#1090;&#1072;&#1094;&#1080;&#1103;%202025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D:\&#1058;&#1059;&#1056;&#1048;&#1047;&#1052;\TURIZM\&#1058;&#1091;&#1088;&#1080;&#1079;&#1084;%20-%20&#1055;&#1088;&#1077;&#1079;&#1077;&#1085;&#1090;&#1072;&#1094;&#1080;&#1080;\2025\&#1058;&#1091;&#1088;&#1080;&#1079;&#1084;-&#1055;&#1088;&#1077;&#1079;&#1077;&#1085;&#1090;&#1072;&#1094;&#1080;&#1103;%202025\&#1050;&#1085;&#1080;&#1075;&#1072;1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73009623797027"/>
          <c:y val="0.19812094537507996"/>
          <c:w val="0.56909558180227471"/>
          <c:h val="0.6829145189200738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3B-4D32-BF26-ABD7CE0C09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3B-4D32-BF26-ABD7CE0C094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3B-4D32-BF26-ABD7CE0C094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3B-4D32-BF26-ABD7CE0C094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F3B-4D32-BF26-ABD7CE0C094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F3B-4D32-BF26-ABD7CE0C094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F3B-4D32-BF26-ABD7CE0C094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F3B-4D32-BF26-ABD7CE0C094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F3B-4D32-BF26-ABD7CE0C0944}"/>
              </c:ext>
            </c:extLst>
          </c:dPt>
          <c:dLbls>
            <c:dLbl>
              <c:idx val="0"/>
              <c:layout>
                <c:manualLayout>
                  <c:x val="-1.4492753623188494E-2"/>
                  <c:y val="-6.8682092726421159E-2"/>
                </c:manualLayout>
              </c:layout>
              <c:tx>
                <c:rich>
                  <a:bodyPr/>
                  <a:lstStyle/>
                  <a:p>
                    <a:fld id="{7E013BF0-83B2-4586-9311-ECC1E97C95CC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E2D20AF-AC64-4C75-A587-1681DEAEBAD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F3B-4D32-BF26-ABD7CE0C0944}"/>
                </c:ext>
              </c:extLst>
            </c:dLbl>
            <c:dLbl>
              <c:idx val="1"/>
              <c:layout>
                <c:manualLayout>
                  <c:x val="0.16111111111111112"/>
                  <c:y val="3.0927835051546393E-2"/>
                </c:manualLayout>
              </c:layout>
              <c:tx>
                <c:rich>
                  <a:bodyPr/>
                  <a:lstStyle/>
                  <a:p>
                    <a:fld id="{01C5065F-2B11-4CF1-B25F-846C4FBA6E64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4171B393-AF3D-47C9-AC66-44B66694C93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F3B-4D32-BF26-ABD7CE0C0944}"/>
                </c:ext>
              </c:extLst>
            </c:dLbl>
            <c:dLbl>
              <c:idx val="2"/>
              <c:layout>
                <c:manualLayout>
                  <c:x val="7.7657004830917878E-2"/>
                  <c:y val="8.3321727707661303E-2"/>
                </c:manualLayout>
              </c:layout>
              <c:tx>
                <c:rich>
                  <a:bodyPr/>
                  <a:lstStyle/>
                  <a:p>
                    <a:fld id="{BDB32F91-0805-49DE-A0EF-4613E27A852A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071D3939-4B2C-4134-A1C0-8B315864986F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F3B-4D32-BF26-ABD7CE0C0944}"/>
                </c:ext>
              </c:extLst>
            </c:dLbl>
            <c:dLbl>
              <c:idx val="3"/>
              <c:layout>
                <c:manualLayout>
                  <c:x val="-3.0555555555555555E-2"/>
                  <c:y val="3.9999989501315093E-2"/>
                </c:manualLayout>
              </c:layout>
              <c:tx>
                <c:rich>
                  <a:bodyPr/>
                  <a:lstStyle/>
                  <a:p>
                    <a:fld id="{A0984E8B-333A-49F6-BF83-27B51561687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7A79F7AF-F67A-43EC-B506-F8301B9E251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F3B-4D32-BF26-ABD7CE0C0944}"/>
                </c:ext>
              </c:extLst>
            </c:dLbl>
            <c:dLbl>
              <c:idx val="4"/>
              <c:layout>
                <c:manualLayout>
                  <c:x val="-4.7222222222222235E-2"/>
                  <c:y val="-4.9999986876643865E-2"/>
                </c:manualLayout>
              </c:layout>
              <c:tx>
                <c:rich>
                  <a:bodyPr/>
                  <a:lstStyle/>
                  <a:p>
                    <a:fld id="{D4B1FBAD-3A46-4200-B8AC-93303E3E868D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FCEF2EB0-7CD4-49FF-8E0E-5F9BD96F89A8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F3B-4D32-BF26-ABD7CE0C0944}"/>
                </c:ext>
              </c:extLst>
            </c:dLbl>
            <c:dLbl>
              <c:idx val="5"/>
              <c:layout>
                <c:manualLayout>
                  <c:x val="-3.3333333333333333E-2"/>
                  <c:y val="-0.1233333009623882"/>
                </c:manualLayout>
              </c:layout>
              <c:tx>
                <c:rich>
                  <a:bodyPr/>
                  <a:lstStyle/>
                  <a:p>
                    <a:fld id="{6FD0CDA2-6D8A-4A33-866F-C498BB818AB8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9C827BFD-FF72-4ED6-882B-D83FF6405565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F3B-4D32-BF26-ABD7CE0C0944}"/>
                </c:ext>
              </c:extLst>
            </c:dLbl>
            <c:dLbl>
              <c:idx val="6"/>
              <c:layout>
                <c:manualLayout>
                  <c:x val="-2.7777777777777779E-3"/>
                  <c:y val="-0.12999996587927404"/>
                </c:manualLayout>
              </c:layout>
              <c:tx>
                <c:rich>
                  <a:bodyPr/>
                  <a:lstStyle/>
                  <a:p>
                    <a:fld id="{47B3F889-D612-441B-A5FA-582A38A29579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F57B50BD-F518-49AE-BCB1-7D44B770D5B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F3B-4D32-BF26-ABD7CE0C0944}"/>
                </c:ext>
              </c:extLst>
            </c:dLbl>
            <c:dLbl>
              <c:idx val="7"/>
              <c:layout>
                <c:manualLayout>
                  <c:x val="-2.777777777777803E-3"/>
                  <c:y val="-4.9999986876643865E-2"/>
                </c:manualLayout>
              </c:layout>
              <c:tx>
                <c:rich>
                  <a:bodyPr/>
                  <a:lstStyle/>
                  <a:p>
                    <a:fld id="{FA270168-8A05-4A71-935C-31F3DFE4AF3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72EDD0A3-EF35-43DA-8C7A-60715F0C4D4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F3B-4D32-BF26-ABD7CE0C0944}"/>
                </c:ext>
              </c:extLst>
            </c:dLbl>
            <c:dLbl>
              <c:idx val="8"/>
              <c:layout>
                <c:manualLayout>
                  <c:x val="-8.7077294685990334E-2"/>
                  <c:y val="-8.7041503096288997E-2"/>
                </c:manualLayout>
              </c:layout>
              <c:tx>
                <c:rich>
                  <a:bodyPr/>
                  <a:lstStyle/>
                  <a:p>
                    <a:fld id="{49BD3A58-56E7-4774-A263-C757BCAFC7D6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D4D229D-F28D-4B53-A85B-3699EFFF419D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F3B-4D32-BF26-ABD7CE0C09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ky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Регионы!$A$5:$A$13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Регионы!$F$5:$F$13</c:f>
              <c:numCache>
                <c:formatCode>0.0</c:formatCode>
                <c:ptCount val="9"/>
                <c:pt idx="0">
                  <c:v>1.2354790214568814</c:v>
                </c:pt>
                <c:pt idx="1">
                  <c:v>4.6193795271286042</c:v>
                </c:pt>
                <c:pt idx="2">
                  <c:v>54.415744157441573</c:v>
                </c:pt>
                <c:pt idx="3">
                  <c:v>3.8157714910482436</c:v>
                </c:pt>
                <c:pt idx="4">
                  <c:v>3.9743064097307643</c:v>
                </c:pt>
                <c:pt idx="5">
                  <c:v>1.7274839415060819</c:v>
                </c:pt>
                <c:pt idx="6">
                  <c:v>11.376247095804292</c:v>
                </c:pt>
                <c:pt idx="7">
                  <c:v>8.5909525761924286</c:v>
                </c:pt>
                <c:pt idx="8">
                  <c:v>10.24463577969113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F3B-4D32-BF26-ABD7CE0C0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'9 мес'!$B$50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организованный сектор</c:v>
                </c:pt>
                <c:pt idx="1">
                  <c:v>гостевые дома на территории учреждения</c:v>
                </c:pt>
                <c:pt idx="2">
                  <c:v>гостевые дома вне территории учреждения </c:v>
                </c:pt>
                <c:pt idx="3">
                  <c:v>домашние хозяйства</c:v>
                </c:pt>
              </c:strCache>
            </c:strRef>
          </c:cat>
          <c:val>
            <c:numRef>
              <c:f>'9 мес'!$B$51:$B$54</c:f>
              <c:numCache>
                <c:formatCode>#,##0.0</c:formatCode>
                <c:ptCount val="4"/>
                <c:pt idx="0">
                  <c:v>406.1</c:v>
                </c:pt>
                <c:pt idx="1">
                  <c:v>196.8</c:v>
                </c:pt>
                <c:pt idx="2">
                  <c:v>605.70000000000005</c:v>
                </c:pt>
                <c:pt idx="3">
                  <c:v>456.5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CA-4E88-B4F9-CD9A78BBFDC8}"/>
            </c:ext>
          </c:extLst>
        </c:ser>
        <c:ser>
          <c:idx val="1"/>
          <c:order val="1"/>
          <c:tx>
            <c:strRef>
              <c:f>'9 мес'!$C$50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организованный сектор</c:v>
                </c:pt>
                <c:pt idx="1">
                  <c:v>гостевые дома на территории учреждения</c:v>
                </c:pt>
                <c:pt idx="2">
                  <c:v>гостевые дома вне территории учреждения </c:v>
                </c:pt>
                <c:pt idx="3">
                  <c:v>домашние хозяйства</c:v>
                </c:pt>
              </c:strCache>
            </c:strRef>
          </c:cat>
          <c:val>
            <c:numRef>
              <c:f>'9 мес'!$C$51:$C$54</c:f>
              <c:numCache>
                <c:formatCode>#,##0.0</c:formatCode>
                <c:ptCount val="4"/>
                <c:pt idx="0">
                  <c:v>461.7</c:v>
                </c:pt>
                <c:pt idx="1">
                  <c:v>216</c:v>
                </c:pt>
                <c:pt idx="2">
                  <c:v>634.5</c:v>
                </c:pt>
                <c:pt idx="3">
                  <c:v>427.1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CA-4E88-B4F9-CD9A78BBF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74259624"/>
        <c:axId val="474259952"/>
      </c:barChart>
      <c:catAx>
        <c:axId val="474259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74259952"/>
        <c:crosses val="autoZero"/>
        <c:auto val="1"/>
        <c:lblAlgn val="ctr"/>
        <c:lblOffset val="100"/>
        <c:noMultiLvlLbl val="0"/>
      </c:catAx>
      <c:valAx>
        <c:axId val="474259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7425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41460123339651"/>
          <c:y val="0.91743466586028222"/>
          <c:w val="0.36255304441114039"/>
          <c:h val="6.0237391158603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112028235740815"/>
          <c:y val="0.24304233048545401"/>
          <c:w val="0.47469138732239402"/>
          <c:h val="0.6102093797258392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27-4D5A-9B08-E818957B7F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27-4D5A-9B08-E818957B7F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27-4D5A-9B08-E818957B7F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27-4D5A-9B08-E818957B7FF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727-4D5A-9B08-E818957B7FF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727-4D5A-9B08-E818957B7FF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727-4D5A-9B08-E818957B7FFA}"/>
              </c:ext>
            </c:extLst>
          </c:dPt>
          <c:dLbls>
            <c:dLbl>
              <c:idx val="0"/>
              <c:layout>
                <c:manualLayout>
                  <c:x val="3.3333333333333132E-2"/>
                  <c:y val="-7.8703703703703706E-2"/>
                </c:manualLayout>
              </c:layout>
              <c:tx>
                <c:rich>
                  <a:bodyPr/>
                  <a:lstStyle/>
                  <a:p>
                    <a:fld id="{01D3B992-4F19-4593-8677-E36DEEDE547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CD0051CA-4DBA-4D23-A8FA-AB6893531888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727-4D5A-9B08-E818957B7FFA}"/>
                </c:ext>
              </c:extLst>
            </c:dLbl>
            <c:dLbl>
              <c:idx val="1"/>
              <c:layout>
                <c:manualLayout>
                  <c:x val="-3.0555555555555555E-2"/>
                  <c:y val="3.7037037037037035E-2"/>
                </c:manualLayout>
              </c:layout>
              <c:tx>
                <c:rich>
                  <a:bodyPr/>
                  <a:lstStyle/>
                  <a:p>
                    <a:fld id="{3606C138-9808-4A83-8B08-B764B2F4B507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295C3F74-FE36-4E72-A374-7FBE16704CB0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727-4D5A-9B08-E818957B7FFA}"/>
                </c:ext>
              </c:extLst>
            </c:dLbl>
            <c:dLbl>
              <c:idx val="2"/>
              <c:layout>
                <c:manualLayout>
                  <c:x val="-0.125"/>
                  <c:y val="7.40740740740740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27-4D5A-9B08-E818957B7FFA}"/>
                </c:ext>
              </c:extLst>
            </c:dLbl>
            <c:dLbl>
              <c:idx val="3"/>
              <c:layout>
                <c:manualLayout>
                  <c:x val="-0.16666666666666666"/>
                  <c:y val="-9.2592592592592587E-3"/>
                </c:manualLayout>
              </c:layout>
              <c:tx>
                <c:rich>
                  <a:bodyPr/>
                  <a:lstStyle/>
                  <a:p>
                    <a:fld id="{DF33F9AF-F6CA-446E-9E5B-592B02DD6FD1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4349EB1-BA17-4AF5-8F6A-7D66F06517E6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727-4D5A-9B08-E818957B7FFA}"/>
                </c:ext>
              </c:extLst>
            </c:dLbl>
            <c:dLbl>
              <c:idx val="4"/>
              <c:layout>
                <c:manualLayout>
                  <c:x val="-8.0555555555555561E-2"/>
                  <c:y val="-9.2592592592592587E-2"/>
                </c:manualLayout>
              </c:layout>
              <c:tx>
                <c:rich>
                  <a:bodyPr/>
                  <a:lstStyle/>
                  <a:p>
                    <a:fld id="{36421907-8D58-447A-8C30-A4FC4DCA0747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1343764E-B112-4C50-8AB0-C2C9A00D7472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727-4D5A-9B08-E818957B7FFA}"/>
                </c:ext>
              </c:extLst>
            </c:dLbl>
            <c:dLbl>
              <c:idx val="5"/>
              <c:layout>
                <c:manualLayout>
                  <c:x val="0.1388888888888889"/>
                  <c:y val="-5.5555555555555552E-2"/>
                </c:manualLayout>
              </c:layout>
              <c:tx>
                <c:rich>
                  <a:bodyPr/>
                  <a:lstStyle/>
                  <a:p>
                    <a:fld id="{F74AB048-304E-4BD5-95F9-171973959CEA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53B75B3B-BD8F-4D4B-AFBB-6B9F8186914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727-4D5A-9B08-E818957B7FFA}"/>
                </c:ext>
              </c:extLst>
            </c:dLbl>
            <c:dLbl>
              <c:idx val="6"/>
              <c:layout>
                <c:manualLayout>
                  <c:x val="0.2722222222222222"/>
                  <c:y val="9.2592592592592587E-2"/>
                </c:manualLayout>
              </c:layout>
              <c:tx>
                <c:rich>
                  <a:bodyPr/>
                  <a:lstStyle/>
                  <a:p>
                    <a:fld id="{9980454D-F386-4CD4-B7E2-93D5292ACE22}" type="CATEGORYNAME">
                      <a:rPr lang="ky-KG"/>
                      <a:pPr/>
                      <a:t>[ИМЯ КАТЕГОРИИ]</a:t>
                    </a:fld>
                    <a:r>
                      <a:rPr lang="ky-KG" baseline="0"/>
                      <a:t> </a:t>
                    </a:r>
                    <a:fld id="{D7FE2FF0-ABEF-4268-B331-36D0BF123674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  <a:p>
                    <a:endParaRPr lang="ky-KG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727-4D5A-9B08-E818957B7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'Граница '!$A$27:$A$33</c:f>
              <c:strCache>
                <c:ptCount val="7"/>
                <c:pt idx="0">
                  <c:v>Узбекистан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Китай</c:v>
                </c:pt>
                <c:pt idx="4">
                  <c:v>Турция</c:v>
                </c:pt>
                <c:pt idx="5">
                  <c:v>Индия</c:v>
                </c:pt>
                <c:pt idx="6">
                  <c:v>Другие страны</c:v>
                </c:pt>
              </c:strCache>
            </c:strRef>
          </c:cat>
          <c:val>
            <c:numRef>
              <c:f>'Граница '!$B$27:$B$33</c:f>
              <c:numCache>
                <c:formatCode>#\ ##0.0</c:formatCode>
                <c:ptCount val="7"/>
                <c:pt idx="0">
                  <c:v>61.378507074098188</c:v>
                </c:pt>
                <c:pt idx="1">
                  <c:v>27.283523460427304</c:v>
                </c:pt>
                <c:pt idx="2">
                  <c:v>7.3036209790688922</c:v>
                </c:pt>
                <c:pt idx="3">
                  <c:v>0.80846836353670648</c:v>
                </c:pt>
                <c:pt idx="4">
                  <c:v>0.7136902926701153</c:v>
                </c:pt>
                <c:pt idx="5">
                  <c:v>0.30260468409212887</c:v>
                </c:pt>
                <c:pt idx="6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727-4D5A-9B08-E818957B7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232655293088369"/>
          <c:y val="0.16867779282691706"/>
          <c:w val="0.49479133858267715"/>
          <c:h val="0.6924193659466035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F6-44CD-A4C1-E037BBC8A1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F6-44CD-A4C1-E037BBC8A11A}"/>
              </c:ext>
            </c:extLst>
          </c:dPt>
          <c:dLbls>
            <c:dLbl>
              <c:idx val="0"/>
              <c:layout>
                <c:manualLayout>
                  <c:x val="0.21944455380577427"/>
                  <c:y val="-6.9970845481049704E-2"/>
                </c:manualLayout>
              </c:layout>
              <c:tx>
                <c:rich>
                  <a:bodyPr/>
                  <a:lstStyle/>
                  <a:p>
                    <a:fld id="{5DF152B2-63F5-4F99-A4E1-56C62BD64452}" type="CATEGORYNAME">
                      <a:rPr lang="ky-KG"/>
                      <a:pPr/>
                      <a:t>[ИМЯ КАТЕГОРИИ]</a:t>
                    </a:fld>
                    <a:r>
                      <a:rPr lang="ky-KG" baseline="0"/>
                      <a:t> </a:t>
                    </a:r>
                    <a:fld id="{704B0A19-4A31-4566-888F-B22F48052172}" type="PERCENTAGE">
                      <a:rPr lang="ky-KG" baseline="0"/>
                      <a:pPr/>
                      <a:t>[ПРОЦЕНТ]</a:t>
                    </a:fld>
                    <a:endParaRPr lang="ky-KG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18044619422565"/>
                      <c:h val="0.10106899902818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CF6-44CD-A4C1-E037BBC8A11A}"/>
                </c:ext>
              </c:extLst>
            </c:dLbl>
            <c:dLbl>
              <c:idx val="1"/>
              <c:layout>
                <c:manualLayout>
                  <c:x val="-0.16944444444444445"/>
                  <c:y val="1.1661753294496565E-2"/>
                </c:manualLayout>
              </c:layout>
              <c:tx>
                <c:rich>
                  <a:bodyPr/>
                  <a:lstStyle/>
                  <a:p>
                    <a:fld id="{E95D3779-DB8D-448B-B827-9A4D45584152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 </a:t>
                    </a:r>
                    <a:fld id="{992DAF1B-7902-4CFB-97F5-77942F8A2446}" type="PERCENTAGE">
                      <a:rPr lang="ru-RU" baseline="0"/>
                      <a:pPr/>
                      <a:t>[ПРОЦЕНТ]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19444444444445"/>
                      <c:h val="0.102283541087976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CF6-44CD-A4C1-E037BBC8A1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'Граница '!$A$44:$A$45</c:f>
              <c:strCache>
                <c:ptCount val="2"/>
                <c:pt idx="0">
                  <c:v>По странам СНГ</c:v>
                </c:pt>
                <c:pt idx="1">
                  <c:v>Из стран вне СНГ</c:v>
                </c:pt>
              </c:strCache>
            </c:strRef>
          </c:cat>
          <c:val>
            <c:numRef>
              <c:f>'Граница '!$B$44:$B$45</c:f>
              <c:numCache>
                <c:formatCode>0</c:formatCode>
                <c:ptCount val="2"/>
                <c:pt idx="0">
                  <c:v>95.115451927962511</c:v>
                </c:pt>
                <c:pt idx="1">
                  <c:v>4.8845480720374868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F6-44CD-A4C1-E037BBC8A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Инвестиции!$A$2</c:f>
              <c:strCache>
                <c:ptCount val="1"/>
                <c:pt idx="0">
                  <c:v>Прямые иностранные инвестиции в сферу туризма, млн. $ США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3030376932050160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10-439D-82D3-6E9FD8433EA0}"/>
                </c:ext>
              </c:extLst>
            </c:dLbl>
            <c:dLbl>
              <c:idx val="1"/>
              <c:layout>
                <c:manualLayout>
                  <c:x val="-8.3333333333332309E-3"/>
                  <c:y val="-0.329059492563429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10-439D-82D3-6E9FD8433E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Инвестиции!$B$1:$C$1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Инвестиции!$B$2:$C$2</c:f>
              <c:numCache>
                <c:formatCode>#\ ##0.0</c:formatCode>
                <c:ptCount val="2"/>
                <c:pt idx="0">
                  <c:v>34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10-439D-82D3-6E9FD8433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582447"/>
        <c:axId val="325585327"/>
      </c:barChart>
      <c:catAx>
        <c:axId val="32558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ky-KG"/>
          </a:p>
        </c:txPr>
        <c:crossAx val="325585327"/>
        <c:crosses val="autoZero"/>
        <c:auto val="1"/>
        <c:lblAlgn val="ctr"/>
        <c:lblOffset val="100"/>
        <c:noMultiLvlLbl val="0"/>
      </c:catAx>
      <c:valAx>
        <c:axId val="325585327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y-KG"/>
          </a:p>
        </c:txPr>
        <c:crossAx val="325582447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aseline="0">
                <a:solidFill>
                  <a:sysClr val="windowText" lastClr="000000"/>
                </a:solidFill>
                <a:latin typeface="Arial" panose="020B0604020202020204" pitchFamily="34" charset="0"/>
              </a:rPr>
              <a:t>Доля прямых иностранных инвестиций в сферу туризма, в общем объеме прямых инвестиций, в процентах</a:t>
            </a:r>
          </a:p>
        </c:rich>
      </c:tx>
      <c:layout>
        <c:manualLayout>
          <c:xMode val="edge"/>
          <c:yMode val="edge"/>
          <c:x val="0.17243044619422573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Инвестиции!$A$24</c:f>
              <c:strCache>
                <c:ptCount val="1"/>
                <c:pt idx="0">
                  <c:v>Доля прямых иностранных инвестиций в сферу туризма, в общем объеме прямых инвестиций, в процентах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29560699292143222"/>
                </c:manualLayout>
              </c:layout>
              <c:tx>
                <c:rich>
                  <a:bodyPr/>
                  <a:lstStyle/>
                  <a:p>
                    <a:fld id="{1E1C05D0-0D62-402E-95BF-A6BBB5AC929F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D15-4684-B9A3-7D76454793FC}"/>
                </c:ext>
              </c:extLst>
            </c:dLbl>
            <c:dLbl>
              <c:idx val="1"/>
              <c:layout>
                <c:manualLayout>
                  <c:x val="8.3333333333333332E-3"/>
                  <c:y val="-0.31095036845767776"/>
                </c:manualLayout>
              </c:layout>
              <c:tx>
                <c:rich>
                  <a:bodyPr/>
                  <a:lstStyle/>
                  <a:p>
                    <a:fld id="{FD1E0BFD-CC40-4BFB-B4C3-BBD7B79D2ADB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15-4684-B9A3-7D7645479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Инвестиции!$B$23:$C$23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Инвестиции!$B$24:$C$24</c:f>
              <c:numCache>
                <c:formatCode>0.0</c:formatCode>
                <c:ptCount val="2"/>
                <c:pt idx="0">
                  <c:v>4</c:v>
                </c:pt>
                <c:pt idx="1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15-4684-B9A3-7D7645479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305487"/>
        <c:axId val="423299247"/>
      </c:barChart>
      <c:catAx>
        <c:axId val="423305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ky-KG"/>
          </a:p>
        </c:txPr>
        <c:crossAx val="423299247"/>
        <c:crosses val="autoZero"/>
        <c:auto val="1"/>
        <c:lblAlgn val="ctr"/>
        <c:lblOffset val="100"/>
        <c:noMultiLvlLbl val="0"/>
      </c:catAx>
      <c:valAx>
        <c:axId val="423299247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y-KG"/>
          </a:p>
        </c:txPr>
        <c:crossAx val="42330548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019678694864421"/>
          <c:y val="0.19001386353293423"/>
          <c:w val="0.5196126721829224"/>
          <c:h val="0.7732586096522285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E0-4F59-A999-FD450B6A3D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E0-4F59-A999-FD450B6A3D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E0-4F59-A999-FD450B6A3D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E0-4F59-A999-FD450B6A3D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DE0-4F59-A999-FD450B6A3D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DE0-4F59-A999-FD450B6A3D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DE0-4F59-A999-FD450B6A3D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DE0-4F59-A999-FD450B6A3DED}"/>
              </c:ext>
            </c:extLst>
          </c:dPt>
          <c:dLbls>
            <c:dLbl>
              <c:idx val="0"/>
              <c:layout>
                <c:manualLayout>
                  <c:x val="7.4976577199209513E-2"/>
                  <c:y val="-3.58163265977727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4041E1BD-FE7C-4A05-841C-6C96DCD9A520}" type="CATEGORYNAME">
                      <a:rPr lang="ky-KG"/>
                      <a:pPr>
                        <a:defRPr sz="14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</a:defRPr>
                      </a:pPr>
                      <a:t>[ИМЯ КАТЕГОРИИ]</a:t>
                    </a:fld>
                    <a:endParaRPr lang="ky-KG"/>
                  </a:p>
                  <a:p>
                    <a:pPr>
                      <a:defRPr sz="140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</a:defRPr>
                    </a:pPr>
                    <a:r>
                      <a:rPr lang="ky-KG" baseline="0"/>
                      <a:t> </a:t>
                    </a:r>
                    <a:fld id="{675A1CB8-F02B-4818-BD99-8A1AC28B3F40}" type="VALUE">
                      <a:rPr lang="ky-KG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</a:defRPr>
                      </a:pPr>
                      <a:t>[ЗНАЧЕНИЕ]</a:t>
                    </a:fld>
                    <a:endParaRPr lang="ky-KG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ky-KG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5337064975961"/>
                      <c:h val="0.131395806185152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DE0-4F59-A999-FD450B6A3DED}"/>
                </c:ext>
              </c:extLst>
            </c:dLbl>
            <c:dLbl>
              <c:idx val="1"/>
              <c:layout>
                <c:manualLayout>
                  <c:x val="-4.7485165559499429E-2"/>
                  <c:y val="7.1632640947250359E-2"/>
                </c:manualLayout>
              </c:layout>
              <c:tx>
                <c:rich>
                  <a:bodyPr/>
                  <a:lstStyle/>
                  <a:p>
                    <a:fld id="{45B12FA9-4F84-4E62-A50B-6DFA7A8874D3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B059C4D0-DD0F-4252-A03F-4EDBEA1D6EB1}" type="VALUE">
                      <a:rPr lang="ky-KG" baseline="0"/>
                      <a:pPr/>
                      <a:t>[ЗНАЧЕНИЕ]</a:t>
                    </a:fld>
                    <a:endParaRPr lang="ky-KG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DE0-4F59-A999-FD450B6A3DED}"/>
                </c:ext>
              </c:extLst>
            </c:dLbl>
            <c:dLbl>
              <c:idx val="2"/>
              <c:layout>
                <c:manualLayout>
                  <c:x val="-9.7469550358972507E-2"/>
                  <c:y val="1.2336854344846136E-2"/>
                </c:manualLayout>
              </c:layout>
              <c:tx>
                <c:rich>
                  <a:bodyPr/>
                  <a:lstStyle/>
                  <a:p>
                    <a:fld id="{C35D4716-974C-4EF1-B240-C17C5AED64A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222C346D-F18B-4FFA-B18D-703CBAE31BF5}" type="VALUE">
                      <a:rPr lang="ky-KG" baseline="0"/>
                      <a:pPr/>
                      <a:t>[ЗНАЧЕНИЕ]</a:t>
                    </a:fld>
                    <a:endParaRPr lang="ky-KG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DE0-4F59-A999-FD450B6A3DED}"/>
                </c:ext>
              </c:extLst>
            </c:dLbl>
            <c:dLbl>
              <c:idx val="3"/>
              <c:layout>
                <c:manualLayout>
                  <c:x val="-0.15995003135831384"/>
                  <c:y val="-4.5794784997506388E-2"/>
                </c:manualLayout>
              </c:layout>
              <c:tx>
                <c:rich>
                  <a:bodyPr/>
                  <a:lstStyle/>
                  <a:p>
                    <a:fld id="{5791EBA9-E8FE-4941-B660-D127651E7EFE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6DD793AD-57A7-4F83-8F22-D02CEBDFF48B}" type="VALUE">
                      <a:rPr lang="ky-KG" baseline="0"/>
                      <a:pPr/>
                      <a:t>[ЗНАЧЕНИЕ]</a:t>
                    </a:fld>
                    <a:endParaRPr lang="ky-KG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DE0-4F59-A999-FD450B6A3DED}"/>
                </c:ext>
              </c:extLst>
            </c:dLbl>
            <c:dLbl>
              <c:idx val="4"/>
              <c:layout>
                <c:manualLayout>
                  <c:x val="-6.9978138719262326E-2"/>
                  <c:y val="-0.10156512207042356"/>
                </c:manualLayout>
              </c:layout>
              <c:tx>
                <c:rich>
                  <a:bodyPr/>
                  <a:lstStyle/>
                  <a:p>
                    <a:fld id="{12EE72C6-B719-42AF-8299-5024A34CED0F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98403761-5BEE-41DF-A607-0075DB308951}" type="VALUE">
                      <a:rPr lang="ky-KG" baseline="0"/>
                      <a:pPr/>
                      <a:t>[ЗНАЧЕНИЕ]</a:t>
                    </a:fld>
                    <a:endParaRPr lang="ky-KG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DE0-4F59-A999-FD450B6A3DED}"/>
                </c:ext>
              </c:extLst>
            </c:dLbl>
            <c:dLbl>
              <c:idx val="5"/>
              <c:layout>
                <c:manualLayout>
                  <c:x val="0"/>
                  <c:y val="-5.9507179810666437E-2"/>
                </c:manualLayout>
              </c:layout>
              <c:tx>
                <c:rich>
                  <a:bodyPr/>
                  <a:lstStyle/>
                  <a:p>
                    <a:fld id="{8E71BE39-BB03-4E35-9ACA-F5D586D2D029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F96FC42F-C539-448A-A648-23FC99186435}" type="VALUE">
                      <a:rPr lang="ky-KG" baseline="0"/>
                      <a:pPr/>
                      <a:t>[ЗНАЧЕНИЕ]</a:t>
                    </a:fld>
                    <a:endParaRPr lang="ky-KG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DE0-4F59-A999-FD450B6A3DED}"/>
                </c:ext>
              </c:extLst>
            </c:dLbl>
            <c:dLbl>
              <c:idx val="6"/>
              <c:layout>
                <c:manualLayout>
                  <c:x val="0.17744456603812947"/>
                  <c:y val="-7.22223424185083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C8C60B90-AE05-42D1-88B8-4766B4279F5F}" type="CATEGORYNAME">
                      <a:rPr lang="ky-KG"/>
                      <a:pPr>
                        <a:defRPr sz="14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</a:defRPr>
                      </a:pPr>
                      <a:t>[ИМЯ КАТЕГОРИИ]</a:t>
                    </a:fld>
                    <a:endParaRPr lang="ky-KG"/>
                  </a:p>
                  <a:p>
                    <a:pPr>
                      <a:defRPr sz="140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</a:defRPr>
                    </a:pPr>
                    <a:fld id="{1F749B54-9CC2-462F-B6D7-0A25C28A05C6}" type="VALUE">
                      <a:rPr lang="ky-KG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</a:defRPr>
                      </a:pPr>
                      <a:t>[ЗНАЧЕНИЕ]</a:t>
                    </a:fld>
                    <a:endParaRPr lang="ky-KG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ky-KG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73667261821944"/>
                      <c:h val="0.145486509261308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7DE0-4F59-A999-FD450B6A3DED}"/>
                </c:ext>
              </c:extLst>
            </c:dLbl>
            <c:dLbl>
              <c:idx val="7"/>
              <c:layout>
                <c:manualLayout>
                  <c:x val="0.24742280315185"/>
                  <c:y val="1.585204096067529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A84B1545-4507-4EA6-A894-AA43BA057E6E}" type="CATEGORYNAME">
                      <a:rPr lang="ru-RU" sz="140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baseline="0"/>
                      <a:t> </a:t>
                    </a:r>
                    <a:fld id="{7F192E04-7FBB-4695-86C2-2138B4D8C154}" type="VALUE">
                      <a:rPr lang="ru-RU" sz="1400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</a:defRPr>
                      </a:pPr>
                      <a:t>[ЗНАЧЕНИЕ]</a:t>
                    </a:fld>
                    <a:endParaRPr lang="ru-RU" sz="14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ky-KG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79081141383587"/>
                      <c:h val="0.127873130416114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7DE0-4F59-A999-FD450B6A3D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Инвестиции!$A$43:$A$50</c:f>
              <c:strCache>
                <c:ptCount val="7"/>
                <c:pt idx="0">
                  <c:v>Нидерланды</c:v>
                </c:pt>
                <c:pt idx="1">
                  <c:v>Казахстан</c:v>
                </c:pt>
                <c:pt idx="2">
                  <c:v>ОАЭ</c:v>
                </c:pt>
                <c:pt idx="3">
                  <c:v>США</c:v>
                </c:pt>
                <c:pt idx="4">
                  <c:v>Россия</c:v>
                </c:pt>
                <c:pt idx="5">
                  <c:v>Китай</c:v>
                </c:pt>
                <c:pt idx="6">
                  <c:v>Швейцария</c:v>
                </c:pt>
              </c:strCache>
            </c:strRef>
          </c:cat>
          <c:val>
            <c:numRef>
              <c:f>Инвестиции!$B$43:$B$50</c:f>
              <c:numCache>
                <c:formatCode>0.0%</c:formatCode>
                <c:ptCount val="8"/>
                <c:pt idx="0">
                  <c:v>0.71799999999999997</c:v>
                </c:pt>
                <c:pt idx="1">
                  <c:v>6.4000000000000001E-2</c:v>
                </c:pt>
                <c:pt idx="2">
                  <c:v>6.2E-2</c:v>
                </c:pt>
                <c:pt idx="3">
                  <c:v>4.2999999999999997E-2</c:v>
                </c:pt>
                <c:pt idx="4">
                  <c:v>0.03</c:v>
                </c:pt>
                <c:pt idx="5">
                  <c:v>2.4E-2</c:v>
                </c:pt>
                <c:pt idx="6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DE0-4F59-A999-FD450B6A3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723660101354014E-2"/>
          <c:y val="0.12386156648451731"/>
          <c:w val="0.84938212466492113"/>
          <c:h val="0.652282317169370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ВВП!$A$3</c:f>
              <c:strCache>
                <c:ptCount val="1"/>
                <c:pt idx="0">
                  <c:v>Валовая добавленная стоимость  туристической деятельности, млрд.сомов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ВВП!$B$2:$C$2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ВВП!$B$3:$C$3</c:f>
              <c:numCache>
                <c:formatCode>#,##0.0</c:formatCode>
                <c:ptCount val="2"/>
                <c:pt idx="0">
                  <c:v>47.9</c:v>
                </c:pt>
                <c:pt idx="1">
                  <c:v>58.2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81-409A-90BA-746AB1B5A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6151935"/>
        <c:axId val="506152895"/>
      </c:barChart>
      <c:lineChart>
        <c:grouping val="standard"/>
        <c:varyColors val="0"/>
        <c:ser>
          <c:idx val="1"/>
          <c:order val="1"/>
          <c:tx>
            <c:strRef>
              <c:f>ВВП!$A$4</c:f>
              <c:strCache>
                <c:ptCount val="1"/>
                <c:pt idx="0">
                  <c:v>Доля туризма в ВВП, в процентах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779902921809603"/>
                  <c:y val="4.0160642570281124E-2"/>
                </c:manualLayout>
              </c:layout>
              <c:tx>
                <c:rich>
                  <a:bodyPr/>
                  <a:lstStyle/>
                  <a:p>
                    <a:fld id="{61734301-9D0A-45D1-9744-0F9D0A5A1C64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681-409A-90BA-746AB1B5A89B}"/>
                </c:ext>
              </c:extLst>
            </c:dLbl>
            <c:dLbl>
              <c:idx val="1"/>
              <c:layout>
                <c:manualLayout>
                  <c:x val="5.3588511362592794E-2"/>
                  <c:y val="-1.2048192771084338E-2"/>
                </c:manualLayout>
              </c:layout>
              <c:tx>
                <c:rich>
                  <a:bodyPr/>
                  <a:lstStyle/>
                  <a:p>
                    <a:fld id="{2235EDF1-8E67-4EA0-B7EC-FE2BBF17EFDF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681-409A-90BA-746AB1B5A8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ky-KG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ВВП!$B$2:$C$2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ВВП!$B$4:$C$4</c:f>
              <c:numCache>
                <c:formatCode>General</c:formatCode>
                <c:ptCount val="2"/>
                <c:pt idx="0">
                  <c:v>3.6</c:v>
                </c:pt>
                <c:pt idx="1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81-409A-90BA-746AB1B5A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9613151"/>
        <c:axId val="699587711"/>
      </c:lineChart>
      <c:catAx>
        <c:axId val="50615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ky-KG"/>
          </a:p>
        </c:txPr>
        <c:crossAx val="506152895"/>
        <c:crosses val="autoZero"/>
        <c:auto val="1"/>
        <c:lblAlgn val="ctr"/>
        <c:lblOffset val="100"/>
        <c:noMultiLvlLbl val="0"/>
      </c:catAx>
      <c:valAx>
        <c:axId val="506152895"/>
        <c:scaling>
          <c:orientation val="minMax"/>
          <c:max val="60"/>
          <c:min val="1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506151935"/>
        <c:crosses val="autoZero"/>
        <c:crossBetween val="between"/>
        <c:majorUnit val="10"/>
      </c:valAx>
      <c:valAx>
        <c:axId val="699587711"/>
        <c:scaling>
          <c:orientation val="minMax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y-KG"/>
          </a:p>
        </c:txPr>
        <c:crossAx val="699613151"/>
        <c:crosses val="max"/>
        <c:crossBetween val="between"/>
        <c:majorUnit val="0.5"/>
      </c:valAx>
      <c:catAx>
        <c:axId val="6996131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9958771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572557779446402E-2"/>
          <c:y val="0.86263183054436976"/>
          <c:w val="0.8008548844411072"/>
          <c:h val="0.137368169455630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29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860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45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14.05.25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7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872899" y="2948312"/>
            <a:ext cx="6182311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</a:rPr>
              <a:t>О туризме в Кыргызской Республике в 2024 году</a:t>
            </a:r>
            <a:endParaRPr lang="ru-RU" sz="32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3503712" y="5256515"/>
            <a:ext cx="8165971" cy="90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Текеева</a:t>
            </a:r>
            <a:r>
              <a:rPr lang="ru-RU" dirty="0"/>
              <a:t> Л.А., начальник управления статистики торговли и услуг, ИКТ и туризма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B1D9-BA16-2236-4DB4-A75B0269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8D8EE4-2963-41A4-84F8-3616AA43BF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33947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Дефиниции, используемые в презентации</a:t>
            </a:r>
            <a:endParaRPr lang="ky-KG" sz="28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CD8E2921-1A1F-4EA9-A796-F1FF0A54E7DB}"/>
              </a:ext>
            </a:extLst>
          </p:cNvPr>
          <p:cNvSpPr txBox="1">
            <a:spLocks/>
          </p:cNvSpPr>
          <p:nvPr/>
        </p:nvSpPr>
        <p:spPr>
          <a:xfrm>
            <a:off x="510822" y="1038258"/>
            <a:ext cx="10203611" cy="513852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Организованный сектор </a:t>
            </a:r>
            <a:r>
              <a:rPr lang="ru-RU" dirty="0">
                <a:solidFill>
                  <a:srgbClr val="00B0F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коллективные средства размещения, представляющие официальную статистическую отчетность: природные парки, заповедники, гостиницы, санатории, курорты, дома отдыха, пансионаты, туристические базы, юрточные городки</a:t>
            </a:r>
          </a:p>
          <a:p>
            <a:pPr marL="342900" lvl="1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ru-RU" alt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Обследуется на основе форм официальной статистической отчетности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№1-Туризм (квартальная) «Отчет о туристической деятельности»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№1-Туризм (месячная –краткая) (июнь, июль, август) «Отчет о туристической деятельности»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№1-Турфирма (квартальная) «Отчет о деятельности туристических фирм»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№1-Международная (квартальная) «Отчет о заграничных командировках»</a:t>
            </a:r>
          </a:p>
          <a:p>
            <a:pPr algn="l">
              <a:lnSpc>
                <a:spcPct val="100000"/>
              </a:lnSpc>
              <a:defRPr/>
            </a:pPr>
            <a:r>
              <a:rPr lang="ru-RU" altLang="ru-RU" sz="2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Административный источник:</a:t>
            </a:r>
            <a:endParaRPr lang="ru-RU" altLang="ru-RU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    </a:t>
            </a:r>
            <a:r>
              <a:rPr lang="ru-RU" altLang="ru-RU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 о прибытии (убытии) лиц через пункты пропуска государственной границы Кыргызской Республики (квартальная)</a:t>
            </a:r>
          </a:p>
          <a:p>
            <a:pPr marL="342900" lvl="1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ru-RU" altLang="ru-RU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Неорганизованный сектор </a:t>
            </a:r>
            <a:r>
              <a:rPr lang="ru-RU" sz="2400" dirty="0">
                <a:solidFill>
                  <a:srgbClr val="00B0F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частные гостевые дома, домашние хозяйства, принимающие туристов в рекреационной зоне Иссык-Кульской области</a:t>
            </a:r>
            <a:endParaRPr lang="ky-KG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39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499F3-5171-42FF-AAB9-5DFD4A98A373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51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Обследования туризма:</a:t>
            </a:r>
            <a:endParaRPr lang="ru-K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6942CD-569E-4289-8682-6B6C0FD3AE86}"/>
              </a:ext>
            </a:extLst>
          </p:cNvPr>
          <p:cNvSpPr/>
          <p:nvPr/>
        </p:nvSpPr>
        <p:spPr>
          <a:xfrm>
            <a:off x="575733" y="1433688"/>
            <a:ext cx="11096978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171450" defTabSz="685800" fontAlgn="base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Погода, сезонность – существенное влияние оказывают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  на  деятельность субъектов сферы туризма и поведение туристов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Для получения статистических данных о летнем и зимнем туристическом сезоне проводятся специальные статистические обследования: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-171450" defTabSz="685800" fontAlgn="base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в летнее время (июнь-август) 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в рекреационной зоне Иссык-Кульской области (в августе) </a:t>
            </a:r>
          </a:p>
          <a:p>
            <a:pPr marL="514350" lvl="1" indent="-171450" defTabSz="685800" fontAlgn="base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-171450" defTabSz="685800" fontAlgn="base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в зимнее  время (декабрь-февраль)</a:t>
            </a:r>
          </a:p>
        </p:txBody>
      </p:sp>
    </p:spTree>
    <p:extLst>
      <p:ext uri="{BB962C8B-B14F-4D97-AF65-F5344CB8AC3E}">
        <p14:creationId xmlns:p14="http://schemas.microsoft.com/office/powerpoint/2010/main" val="205049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3B87-0E25-40E2-80CE-DF482C46E9FA}"/>
              </a:ext>
            </a:extLst>
          </p:cNvPr>
          <p:cNvSpPr txBox="1">
            <a:spLocks/>
          </p:cNvSpPr>
          <p:nvPr/>
        </p:nvSpPr>
        <p:spPr>
          <a:xfrm>
            <a:off x="1130060" y="365126"/>
            <a:ext cx="9851366" cy="842572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Организованный и неорганизованный </a:t>
            </a:r>
            <a:b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сектор туризма</a:t>
            </a:r>
            <a:endParaRPr lang="ru-KG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1569FF89-D71A-4098-B59F-21CA0615BA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640139"/>
              </p:ext>
            </p:extLst>
          </p:nvPr>
        </p:nvGraphicFramePr>
        <p:xfrm>
          <a:off x="416860" y="1441996"/>
          <a:ext cx="10194696" cy="4861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3652">
                  <a:extLst>
                    <a:ext uri="{9D8B030D-6E8A-4147-A177-3AD203B41FA5}">
                      <a16:colId xmlns:a16="http://schemas.microsoft.com/office/drawing/2014/main" val="856543619"/>
                    </a:ext>
                  </a:extLst>
                </a:gridCol>
                <a:gridCol w="1556052">
                  <a:extLst>
                    <a:ext uri="{9D8B030D-6E8A-4147-A177-3AD203B41FA5}">
                      <a16:colId xmlns:a16="http://schemas.microsoft.com/office/drawing/2014/main" val="1155497094"/>
                    </a:ext>
                  </a:extLst>
                </a:gridCol>
                <a:gridCol w="1599888">
                  <a:extLst>
                    <a:ext uri="{9D8B030D-6E8A-4147-A177-3AD203B41FA5}">
                      <a16:colId xmlns:a16="http://schemas.microsoft.com/office/drawing/2014/main" val="1027114475"/>
                    </a:ext>
                  </a:extLst>
                </a:gridCol>
                <a:gridCol w="1605104">
                  <a:extLst>
                    <a:ext uri="{9D8B030D-6E8A-4147-A177-3AD203B41FA5}">
                      <a16:colId xmlns:a16="http://schemas.microsoft.com/office/drawing/2014/main" val="3546900337"/>
                    </a:ext>
                  </a:extLst>
                </a:gridCol>
              </a:tblGrid>
              <a:tr h="502103">
                <a:tc>
                  <a:txBody>
                    <a:bodyPr/>
                    <a:lstStyle/>
                    <a:p>
                      <a:endParaRPr lang="ru-KG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endParaRPr lang="ru-KG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</a:t>
                      </a:r>
                      <a:endParaRPr lang="ru-KG" sz="2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% к 2023</a:t>
                      </a:r>
                    </a:p>
                    <a:p>
                      <a:pPr algn="ctr"/>
                      <a:endParaRPr lang="ru-KG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925356"/>
                  </a:ext>
                </a:extLst>
              </a:tr>
              <a:tr h="92197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средств размещения</a:t>
                      </a:r>
                    </a:p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(организации отдыха и туризма)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674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767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113,8%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38822"/>
                  </a:ext>
                </a:extLst>
              </a:tr>
              <a:tr h="92197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Гостевые дома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(Иссык-Кульская область)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1 527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2 013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131,8%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416796"/>
                  </a:ext>
                </a:extLst>
              </a:tr>
              <a:tr h="17601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домашних хозяйств принимающих туристов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(по данным выборочного обследования домашних хозяйств в рекреационных зонах Иссык-Кульской обл.)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5 046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4 866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96,4%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726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06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EC04A-9EF8-4D5F-AD42-5AB4C035A27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97848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Число отдохнувших в организованном и неорганизованном</a:t>
            </a:r>
            <a:b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 секторе туризма в 2024г.</a:t>
            </a:r>
            <a:b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>
                <a:latin typeface="Arial" panose="020B0604020202020204" pitchFamily="34" charset="0"/>
                <a:cs typeface="Arial" panose="020B0604020202020204" pitchFamily="34" charset="0"/>
              </a:rPr>
              <a:t>(тыс. человек)</a:t>
            </a:r>
            <a:endParaRPr lang="ru-KG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61364359-EDF1-4021-9491-E5780BE72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8261815"/>
              </p:ext>
            </p:extLst>
          </p:nvPr>
        </p:nvGraphicFramePr>
        <p:xfrm>
          <a:off x="371362" y="1362974"/>
          <a:ext cx="6633711" cy="481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992">
                  <a:extLst>
                    <a:ext uri="{9D8B030D-6E8A-4147-A177-3AD203B41FA5}">
                      <a16:colId xmlns:a16="http://schemas.microsoft.com/office/drawing/2014/main" val="856543619"/>
                    </a:ext>
                  </a:extLst>
                </a:gridCol>
                <a:gridCol w="1197271">
                  <a:extLst>
                    <a:ext uri="{9D8B030D-6E8A-4147-A177-3AD203B41FA5}">
                      <a16:colId xmlns:a16="http://schemas.microsoft.com/office/drawing/2014/main" val="1155497094"/>
                    </a:ext>
                  </a:extLst>
                </a:gridCol>
                <a:gridCol w="1144174">
                  <a:extLst>
                    <a:ext uri="{9D8B030D-6E8A-4147-A177-3AD203B41FA5}">
                      <a16:colId xmlns:a16="http://schemas.microsoft.com/office/drawing/2014/main" val="1027114475"/>
                    </a:ext>
                  </a:extLst>
                </a:gridCol>
                <a:gridCol w="1113274">
                  <a:extLst>
                    <a:ext uri="{9D8B030D-6E8A-4147-A177-3AD203B41FA5}">
                      <a16:colId xmlns:a16="http://schemas.microsoft.com/office/drawing/2014/main" val="3546900337"/>
                    </a:ext>
                  </a:extLst>
                </a:gridCol>
              </a:tblGrid>
              <a:tr h="874262">
                <a:tc>
                  <a:txBody>
                    <a:bodyPr/>
                    <a:lstStyle/>
                    <a:p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  <a:endParaRPr lang="ru-KG" sz="20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</a:p>
                    <a:p>
                      <a:pPr algn="ctr" fontAlgn="b"/>
                      <a:r>
                        <a:rPr lang="ky-KG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% к 2023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925356"/>
                  </a:ext>
                </a:extLst>
              </a:tr>
              <a:tr h="830151">
                <a:tc>
                  <a:txBody>
                    <a:bodyPr/>
                    <a:lstStyle/>
                    <a:p>
                      <a:pPr algn="l" fontAlgn="t"/>
                      <a:r>
                        <a:rPr lang="ky-KG" sz="2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2 864,2</a:t>
                      </a:r>
                      <a:endParaRPr lang="ru-KG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3 658,5</a:t>
                      </a:r>
                      <a:endParaRPr lang="ru-KG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127,7</a:t>
                      </a:r>
                      <a:endParaRPr lang="ru-KG" sz="2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38822"/>
                  </a:ext>
                </a:extLst>
              </a:tr>
              <a:tr h="429842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1 805,2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2 380,1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131,0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565590"/>
                  </a:ext>
                </a:extLst>
              </a:tr>
              <a:tr h="666143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1 059,0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1 277,6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120,6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534704"/>
                  </a:ext>
                </a:extLst>
              </a:tr>
              <a:tr h="376516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из нее: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59121"/>
                  </a:ext>
                </a:extLst>
              </a:tr>
              <a:tr h="400014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Иссык-Кульская обл.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1 614,0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1 990,8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123,3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806072"/>
                  </a:ext>
                </a:extLst>
              </a:tr>
              <a:tr h="418047">
                <a:tc>
                  <a:txBody>
                    <a:bodyPr/>
                    <a:lstStyle/>
                    <a:p>
                      <a:pPr algn="just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555,0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713,2</a:t>
                      </a:r>
                      <a:endParaRPr lang="ru-KG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128,5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237778"/>
                  </a:ext>
                </a:extLst>
              </a:tr>
              <a:tr h="672011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Неорганизованный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1 059,0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1 277,6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120,6</a:t>
                      </a:r>
                      <a:endParaRPr lang="ru-KG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024419"/>
                  </a:ext>
                </a:extLst>
              </a:tr>
            </a:tbl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568D3A-2158-413F-8B24-7FBEFF34C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75414"/>
              </p:ext>
            </p:extLst>
          </p:nvPr>
        </p:nvGraphicFramePr>
        <p:xfrm>
          <a:off x="7530860" y="1500997"/>
          <a:ext cx="4157933" cy="399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Worksheet" r:id="rId3" imgW="6105485" imgH="3438499" progId="Excel.Sheet.12">
                  <p:embed/>
                </p:oleObj>
              </mc:Choice>
              <mc:Fallback>
                <p:oleObj name="Worksheet" r:id="rId3" imgW="6105485" imgH="3438499" progId="Excel.Sheet.12">
                  <p:embed/>
                  <p:pic>
                    <p:nvPicPr>
                      <p:cNvPr id="10" name="Объект 9">
                        <a:extLst>
                          <a:ext uri="{FF2B5EF4-FFF2-40B4-BE49-F238E27FC236}">
                            <a16:creationId xmlns:a16="http://schemas.microsoft.com/office/drawing/2014/main" id="{CA50CACB-B80C-4782-34A5-AC8C1CC12F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30860" y="1500997"/>
                        <a:ext cx="4157933" cy="3994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853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048A6-A29D-41CC-A071-D20E47FADB20}"/>
              </a:ext>
            </a:extLst>
          </p:cNvPr>
          <p:cNvSpPr txBox="1">
            <a:spLocks/>
          </p:cNvSpPr>
          <p:nvPr/>
        </p:nvSpPr>
        <p:spPr>
          <a:xfrm>
            <a:off x="1184215" y="349957"/>
            <a:ext cx="10515600" cy="92939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  <a:t>Число отдохнувших (туристов) в 2024 году</a:t>
            </a:r>
            <a:b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  <a:t> по регионам Кыргызской Республики</a:t>
            </a:r>
          </a:p>
          <a:p>
            <a:pPr algn="ctr"/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0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 к итогу)</a:t>
            </a:r>
            <a:br>
              <a:rPr lang="ru-RU" sz="8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G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5">
            <a:extLst>
              <a:ext uri="{FF2B5EF4-FFF2-40B4-BE49-F238E27FC236}">
                <a16:creationId xmlns:a16="http://schemas.microsoft.com/office/drawing/2014/main" id="{B26C7B75-1429-457B-BD29-A1407A3C69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22679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116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9BAA0-9150-48DC-BE2B-DE91ABFBAFE9}"/>
              </a:ext>
            </a:extLst>
          </p:cNvPr>
          <p:cNvSpPr txBox="1">
            <a:spLocks/>
          </p:cNvSpPr>
          <p:nvPr/>
        </p:nvSpPr>
        <p:spPr>
          <a:xfrm>
            <a:off x="237067" y="241540"/>
            <a:ext cx="11115295" cy="1237303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  <a:t>Летний туризм в Кыргызской Республике</a:t>
            </a:r>
            <a:b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3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 2024 году официальное открытие летнего туристического сезона в Кыргызской Республике состоялось 7 июня в культурном центре «Рух  </a:t>
            </a:r>
            <a:r>
              <a:rPr lang="ru-RU" sz="53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Ордо</a:t>
            </a:r>
            <a:r>
              <a:rPr lang="ru-RU" sz="53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», г. </a:t>
            </a:r>
            <a:r>
              <a:rPr lang="ru-RU" sz="53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Чолпон-Ата</a:t>
            </a:r>
            <a:r>
              <a:rPr lang="ru-RU" sz="53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Иссык-Кульской области. </a:t>
            </a:r>
            <a:endParaRPr lang="ru-KG" sz="53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F532C65-025E-499B-8EC9-567533CED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87456"/>
              </p:ext>
            </p:extLst>
          </p:nvPr>
        </p:nvGraphicFramePr>
        <p:xfrm>
          <a:off x="740229" y="1567543"/>
          <a:ext cx="10178142" cy="4502149"/>
        </p:xfrm>
        <a:graphic>
          <a:graphicData uri="http://schemas.openxmlformats.org/drawingml/2006/table">
            <a:tbl>
              <a:tblPr/>
              <a:tblGrid>
                <a:gridCol w="3601039">
                  <a:extLst>
                    <a:ext uri="{9D8B030D-6E8A-4147-A177-3AD203B41FA5}">
                      <a16:colId xmlns:a16="http://schemas.microsoft.com/office/drawing/2014/main" val="1650941350"/>
                    </a:ext>
                  </a:extLst>
                </a:gridCol>
                <a:gridCol w="1339230">
                  <a:extLst>
                    <a:ext uri="{9D8B030D-6E8A-4147-A177-3AD203B41FA5}">
                      <a16:colId xmlns:a16="http://schemas.microsoft.com/office/drawing/2014/main" val="1497991562"/>
                    </a:ext>
                  </a:extLst>
                </a:gridCol>
                <a:gridCol w="1592195">
                  <a:extLst>
                    <a:ext uri="{9D8B030D-6E8A-4147-A177-3AD203B41FA5}">
                      <a16:colId xmlns:a16="http://schemas.microsoft.com/office/drawing/2014/main" val="902223624"/>
                    </a:ext>
                  </a:extLst>
                </a:gridCol>
                <a:gridCol w="1835239">
                  <a:extLst>
                    <a:ext uri="{9D8B030D-6E8A-4147-A177-3AD203B41FA5}">
                      <a16:colId xmlns:a16="http://schemas.microsoft.com/office/drawing/2014/main" val="2369409539"/>
                    </a:ext>
                  </a:extLst>
                </a:gridCol>
                <a:gridCol w="1810439">
                  <a:extLst>
                    <a:ext uri="{9D8B030D-6E8A-4147-A177-3AD203B41FA5}">
                      <a16:colId xmlns:a16="http://schemas.microsoft.com/office/drawing/2014/main" val="2973134886"/>
                    </a:ext>
                  </a:extLst>
                </a:gridCol>
              </a:tblGrid>
              <a:tr h="4584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Число посетителей (отдохнувших) в июне-августе по регионам, тыс. человек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503544"/>
                  </a:ext>
                </a:extLst>
              </a:tr>
              <a:tr h="1109979">
                <a:tc>
                  <a:txBody>
                    <a:bodyPr/>
                    <a:lstStyle/>
                    <a:p>
                      <a:pPr algn="l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 в % к 2023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Увеличение (+), (уменьшение (-), тыс. чел.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44891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Кыргызская Республика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2 183,4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2 345,4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107,4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162,0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746943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Иссык-Кульская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1 665,1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1 739,3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86902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Джалал-Абадская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346082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Нарынская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65,2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111,0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170,1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402964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Баткенская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298,4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06217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Ошская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56437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Таласская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815588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Чуйская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85,1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342976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г. Бишкек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77,8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119,1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54539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г. Ош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110,7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101,9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462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8B619-BBA4-4488-984E-DD015F9CD8DF}"/>
              </a:ext>
            </a:extLst>
          </p:cNvPr>
          <p:cNvSpPr txBox="1">
            <a:spLocks/>
          </p:cNvSpPr>
          <p:nvPr/>
        </p:nvSpPr>
        <p:spPr>
          <a:xfrm>
            <a:off x="838200" y="362309"/>
            <a:ext cx="10515600" cy="836763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Летний туризм:</a:t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5DDB0-E223-4337-B468-0CC5C72B64EC}"/>
              </a:ext>
            </a:extLst>
          </p:cNvPr>
          <p:cNvSpPr txBox="1">
            <a:spLocks/>
          </p:cNvSpPr>
          <p:nvPr/>
        </p:nvSpPr>
        <p:spPr>
          <a:xfrm>
            <a:off x="603850" y="993423"/>
            <a:ext cx="10515600" cy="518354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600"/>
              </a:spcAft>
              <a:defRPr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Обследование субъектов осуществляющих деятельность в сфере туризма </a:t>
            </a:r>
            <a:b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Иссык-Кульской области:</a:t>
            </a:r>
          </a:p>
          <a:p>
            <a:pPr marL="1143000" lvl="1" indent="-685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коллективные средства размещения (организованные);</a:t>
            </a:r>
          </a:p>
          <a:p>
            <a:pPr marL="1143000" lvl="1" indent="-685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гостевые дома: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расположенные на территории учреждений отдыха;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расположенные вне территории учреждений отдыха;</a:t>
            </a:r>
          </a:p>
          <a:p>
            <a:pPr marL="1143000" lvl="1" indent="-685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домашние хозяйства, принимающие  неорганизованных туристов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Calibri" panose="020F0502020204030204"/>
                <a:cs typeface="Tahoma" pitchFamily="34" charset="0"/>
              </a:rPr>
              <a:t> 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Период:  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С 1 по 10 августа 2024 г.</a:t>
            </a:r>
          </a:p>
          <a:p>
            <a:pPr marL="274320" lvl="1" indent="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Место:     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Иссык-Кульская область.</a:t>
            </a:r>
          </a:p>
          <a:p>
            <a:pPr marL="274320" lvl="1" indent="0">
              <a:spcBef>
                <a:spcPts val="0"/>
              </a:spcBef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Охват:  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178 коллективных средств размещения;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1 195 гостевых домов на территории учреждений отдыха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818 гостевых домов вне территорий учреждений отдыха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4 866 домашних хозяйств принимающих неорганизованных туристов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dirty="0">
                <a:latin typeface="Calibri" panose="020F0502020204030204"/>
                <a:cs typeface="Tahoma" pitchFamily="34" charset="0"/>
              </a:rPr>
              <a:t>           </a:t>
            </a:r>
          </a:p>
          <a:p>
            <a:endParaRPr lang="ru-KG" dirty="0"/>
          </a:p>
        </p:txBody>
      </p:sp>
    </p:spTree>
    <p:extLst>
      <p:ext uri="{BB962C8B-B14F-4D97-AF65-F5344CB8AC3E}">
        <p14:creationId xmlns:p14="http://schemas.microsoft.com/office/powerpoint/2010/main" val="1407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DD3D9-7AE7-44A8-AD4F-3DCBFB8ED2C9}"/>
              </a:ext>
            </a:extLst>
          </p:cNvPr>
          <p:cNvSpPr txBox="1">
            <a:spLocks/>
          </p:cNvSpPr>
          <p:nvPr/>
        </p:nvSpPr>
        <p:spPr>
          <a:xfrm>
            <a:off x="646290" y="173215"/>
            <a:ext cx="10514161" cy="2421206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Летний туризм в Иссык-Кульской области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Обследование проводилось в период с 01 по 10 августа текущего года. </a:t>
            </a:r>
            <a:b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№1 – «Сплошное единовременное обследование субъектов, коллективных средств размещения, осуществляющих экономическую деятельность в сфере туризма.</a:t>
            </a:r>
            <a:b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№2 – «Единовременное обследование гостевых домов, принимающих туристов, расположенных на территории учреждения отдыха»</a:t>
            </a:r>
            <a:b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№3 – «Единовременное обследование гостевых домов, принимающих неорганизованных туристов, расположенных вне территории учреждения отдыха»</a:t>
            </a:r>
            <a:b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KG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K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945F4D-9DE3-40F3-B184-6A2D2C75E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783630"/>
              </p:ext>
            </p:extLst>
          </p:nvPr>
        </p:nvGraphicFramePr>
        <p:xfrm>
          <a:off x="408597" y="2912532"/>
          <a:ext cx="5346700" cy="3041953"/>
        </p:xfrm>
        <a:graphic>
          <a:graphicData uri="http://schemas.openxmlformats.org/drawingml/2006/table">
            <a:tbl>
              <a:tblPr/>
              <a:tblGrid>
                <a:gridCol w="2311400">
                  <a:extLst>
                    <a:ext uri="{9D8B030D-6E8A-4147-A177-3AD203B41FA5}">
                      <a16:colId xmlns:a16="http://schemas.microsoft.com/office/drawing/2014/main" val="106235834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06524852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42193573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395439410"/>
                    </a:ext>
                  </a:extLst>
                </a:gridCol>
              </a:tblGrid>
              <a:tr h="642666">
                <a:tc>
                  <a:txBody>
                    <a:bodyPr/>
                    <a:lstStyle/>
                    <a:p>
                      <a:pPr algn="l" fontAlgn="b"/>
                      <a:r>
                        <a:rPr lang="ky-KG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 в % к 2023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382773"/>
                  </a:ext>
                </a:extLst>
              </a:tr>
              <a:tr h="34275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Посетители - всего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1 665,1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1 739,3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982837"/>
                  </a:ext>
                </a:extLst>
              </a:tr>
              <a:tr h="34275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организованный сектор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406,1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113,7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78253"/>
                  </a:ext>
                </a:extLst>
              </a:tr>
              <a:tr h="6855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гостевые дома на территории учреждения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196,8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216,0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109,8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719341"/>
                  </a:ext>
                </a:extLst>
              </a:tr>
              <a:tr h="6855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гостевые дома вне территории учреждения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605,7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104,8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252247"/>
                  </a:ext>
                </a:extLst>
              </a:tr>
              <a:tr h="34275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домашние хозяйства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456,5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88144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3B27883-9233-449E-B408-D11C9D87DF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366212"/>
              </p:ext>
            </p:extLst>
          </p:nvPr>
        </p:nvGraphicFramePr>
        <p:xfrm>
          <a:off x="5976257" y="2694122"/>
          <a:ext cx="5597065" cy="3412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126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E3465F-0348-4D67-81D5-86444769930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566528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>
                <a:latin typeface="Arial" panose="020B0604020202020204" pitchFamily="34" charset="0"/>
                <a:cs typeface="Arial" panose="020B0604020202020204" pitchFamily="34" charset="0"/>
              </a:rPr>
              <a:t>Зимний туризм</a:t>
            </a:r>
            <a:endParaRPr lang="ru-K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271CD4-A570-4DD4-BCCE-7B09402068E7}"/>
              </a:ext>
            </a:extLst>
          </p:cNvPr>
          <p:cNvSpPr txBox="1">
            <a:spLocks/>
          </p:cNvSpPr>
          <p:nvPr/>
        </p:nvSpPr>
        <p:spPr>
          <a:xfrm>
            <a:off x="838200" y="1009291"/>
            <a:ext cx="10515600" cy="51676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: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горно-лыжные базы;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зоны отдыха, оказывающие услуги по зимним видам туризма. </a:t>
            </a:r>
          </a:p>
          <a:p>
            <a:pPr marL="274320" lvl="1" indent="0"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spcBef>
                <a:spcPts val="0"/>
              </a:spcBef>
              <a:spcAft>
                <a:spcPts val="6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декабря по февраль месяцы</a:t>
            </a:r>
          </a:p>
          <a:p>
            <a:pPr marL="274320" lvl="1" indent="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Место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Все области Кыргызской Республики.</a:t>
            </a:r>
          </a:p>
          <a:p>
            <a:pPr marL="274320" lvl="1" indent="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получения информации о количестве субъектов или зон отдыха предоставляющих возможность отдыха в зимнее время года, об инфраструктуре субъектов и количество посетителей.</a:t>
            </a:r>
          </a:p>
          <a:p>
            <a:pPr marL="617220" lvl="1" indent="-34290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FontTx/>
              <a:buChar char="-"/>
              <a:defRPr/>
            </a:pP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В 2024 г оказывали услуги по зимним видам туризма 131 зоны отдыха, 14 горнолыжных баз.</a:t>
            </a:r>
          </a:p>
          <a:p>
            <a:pPr marL="617220" lvl="1" indent="-342900">
              <a:spcBef>
                <a:spcPts val="0"/>
              </a:spcBef>
              <a:spcAft>
                <a:spcPts val="1200"/>
              </a:spcAft>
              <a:buClr>
                <a:srgbClr val="9BBB59"/>
              </a:buClr>
              <a:buSzPct val="95000"/>
              <a:buFontTx/>
              <a:buChar char="-"/>
              <a:defRPr/>
            </a:pP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-Посетителей было 257 868 человек , </a:t>
            </a:r>
            <a:b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из них граждане других стран - 47 122 человек.</a:t>
            </a:r>
            <a:endParaRPr lang="ru-KG" dirty="0"/>
          </a:p>
        </p:txBody>
      </p:sp>
    </p:spTree>
    <p:extLst>
      <p:ext uri="{BB962C8B-B14F-4D97-AF65-F5344CB8AC3E}">
        <p14:creationId xmlns:p14="http://schemas.microsoft.com/office/powerpoint/2010/main" val="2161342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7AA3A-3A97-4750-8B3D-C517646DE6C9}"/>
              </a:ext>
            </a:extLst>
          </p:cNvPr>
          <p:cNvSpPr txBox="1">
            <a:spLocks/>
          </p:cNvSpPr>
          <p:nvPr/>
        </p:nvSpPr>
        <p:spPr>
          <a:xfrm>
            <a:off x="838200" y="207080"/>
            <a:ext cx="10515600" cy="820209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Зимний туризм </a:t>
            </a:r>
            <a:endParaRPr lang="ky-KG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Объект 12">
            <a:extLst>
              <a:ext uri="{FF2B5EF4-FFF2-40B4-BE49-F238E27FC236}">
                <a16:creationId xmlns:a16="http://schemas.microsoft.com/office/drawing/2014/main" id="{2E569B0B-16D0-4F06-9446-77D05B704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0" y="1027289"/>
            <a:ext cx="10631311" cy="522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5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6805F-0271-4A44-9A50-413C761575DB}"/>
              </a:ext>
            </a:extLst>
          </p:cNvPr>
          <p:cNvSpPr txBox="1">
            <a:spLocks/>
          </p:cNvSpPr>
          <p:nvPr/>
        </p:nvSpPr>
        <p:spPr>
          <a:xfrm>
            <a:off x="839788" y="263525"/>
            <a:ext cx="10302345" cy="967672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Пересечение (прибытия) границы Кыргызской Республики иностранными гражданами по стране гражданства </a:t>
            </a:r>
            <a:endParaRPr lang="ky-KG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BB23A0-5061-4584-A583-BC29B01E4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58" y="1332797"/>
            <a:ext cx="10196391" cy="1460500"/>
          </a:xfrm>
          <a:prstGeom prst="rect">
            <a:avLst/>
          </a:prstGeom>
        </p:spPr>
      </p:pic>
      <p:graphicFrame>
        <p:nvGraphicFramePr>
          <p:cNvPr id="4" name="Объект 7">
            <a:extLst>
              <a:ext uri="{FF2B5EF4-FFF2-40B4-BE49-F238E27FC236}">
                <a16:creationId xmlns:a16="http://schemas.microsoft.com/office/drawing/2014/main" id="{7994FB0B-0504-4A50-BAFC-C1D6A7495A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481141"/>
              </p:ext>
            </p:extLst>
          </p:nvPr>
        </p:nvGraphicFramePr>
        <p:xfrm>
          <a:off x="1042988" y="2991028"/>
          <a:ext cx="5053012" cy="341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Объект 8">
            <a:extLst>
              <a:ext uri="{FF2B5EF4-FFF2-40B4-BE49-F238E27FC236}">
                <a16:creationId xmlns:a16="http://schemas.microsoft.com/office/drawing/2014/main" id="{A45F7317-379B-4D8D-938E-02A8D7C770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349542"/>
              </p:ext>
            </p:extLst>
          </p:nvPr>
        </p:nvGraphicFramePr>
        <p:xfrm>
          <a:off x="6172200" y="2776538"/>
          <a:ext cx="4857750" cy="341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15548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7C822-5796-45E6-87B6-2553006284C4}"/>
              </a:ext>
            </a:extLst>
          </p:cNvPr>
          <p:cNvSpPr txBox="1">
            <a:spLocks/>
          </p:cNvSpPr>
          <p:nvPr/>
        </p:nvSpPr>
        <p:spPr>
          <a:xfrm>
            <a:off x="731518" y="365126"/>
            <a:ext cx="10371911" cy="90632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Пересечение (прибытия) границы Кыргызской Республики иностранными гражданами по стране гражданства </a:t>
            </a:r>
            <a:endParaRPr lang="ky-KG" sz="30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7CF56E-57FA-40F0-9F85-12E3F2D58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636" y="1333500"/>
            <a:ext cx="5386838" cy="45012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D269DB-FB7D-462D-8376-33F908DF2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8" y="1333499"/>
            <a:ext cx="5024848" cy="450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88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D351D-C3FA-408C-9468-AE93D0AD67C2}"/>
              </a:ext>
            </a:extLst>
          </p:cNvPr>
          <p:cNvSpPr txBox="1">
            <a:spLocks/>
          </p:cNvSpPr>
          <p:nvPr/>
        </p:nvSpPr>
        <p:spPr>
          <a:xfrm>
            <a:off x="2829463" y="365125"/>
            <a:ext cx="6599209" cy="626913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 в сферу туризма</a:t>
            </a:r>
            <a:endParaRPr lang="ru-KG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D8367D03-A608-45CA-B594-26DEE59F2F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524623"/>
              </p:ext>
            </p:extLst>
          </p:nvPr>
        </p:nvGraphicFramePr>
        <p:xfrm>
          <a:off x="543463" y="766610"/>
          <a:ext cx="4572000" cy="2662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1BEBD6E-F038-448E-A57A-153FE15E8F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4903562"/>
              </p:ext>
            </p:extLst>
          </p:nvPr>
        </p:nvGraphicFramePr>
        <p:xfrm>
          <a:off x="411099" y="3517105"/>
          <a:ext cx="4452532" cy="2662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CACACDE-BC1F-4210-8A6E-0CF72E8A09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205025"/>
              </p:ext>
            </p:extLst>
          </p:nvPr>
        </p:nvGraphicFramePr>
        <p:xfrm>
          <a:off x="6254337" y="1911065"/>
          <a:ext cx="5081587" cy="3605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59619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E21C2CE-1532-4858-BF98-50B3C95D0D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957704"/>
              </p:ext>
            </p:extLst>
          </p:nvPr>
        </p:nvGraphicFramePr>
        <p:xfrm>
          <a:off x="2194560" y="1471749"/>
          <a:ext cx="7944354" cy="4850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620FECD-86BC-41E9-8249-9E33A4DDBD8B}"/>
              </a:ext>
            </a:extLst>
          </p:cNvPr>
          <p:cNvSpPr txBox="1">
            <a:spLocks/>
          </p:cNvSpPr>
          <p:nvPr/>
        </p:nvSpPr>
        <p:spPr>
          <a:xfrm>
            <a:off x="2053086" y="365125"/>
            <a:ext cx="8324491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2400" b="1">
                <a:latin typeface="Arial" panose="020B0604020202020204" pitchFamily="34" charset="0"/>
                <a:cs typeface="Arial" panose="020B0604020202020204" pitchFamily="34" charset="0"/>
              </a:rPr>
              <a:t>ВВП в сфере туристической деятельности</a:t>
            </a:r>
            <a:br>
              <a:rPr lang="ky-KG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1800">
                <a:latin typeface="Arial" panose="020B0604020202020204" pitchFamily="34" charset="0"/>
                <a:cs typeface="Arial" panose="020B0604020202020204" pitchFamily="34" charset="0"/>
              </a:rPr>
              <a:t>(в процентах к ВВП)</a:t>
            </a:r>
            <a:endParaRPr lang="ru-KG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906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ea typeface="+mj-ea"/>
                <a:cs typeface="+mj-cs"/>
              </a:rPr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DIN Pro Bold"/>
                <a:ea typeface="+mj-ea"/>
                <a:cs typeface="+mj-cs"/>
              </a:rPr>
              <a:t>Facebook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DIN Pro Bold"/>
                <a:ea typeface="+mj-ea"/>
                <a:cs typeface="+mj-cs"/>
              </a:rPr>
              <a:t>Instagram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DIN Pro Bold"/>
                <a:ea typeface="+mj-ea"/>
                <a:cs typeface="+mj-cs"/>
              </a:rPr>
              <a:t>Telegram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2660</TotalTime>
  <Words>984</Words>
  <Application>Microsoft Office PowerPoint</Application>
  <PresentationFormat>Широкоэкранный</PresentationFormat>
  <Paragraphs>246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DIN Pro Bold</vt:lpstr>
      <vt:lpstr>DIN Pro Regular</vt:lpstr>
      <vt:lpstr>Times New Roman</vt:lpstr>
      <vt:lpstr>Wingdings</vt:lpstr>
      <vt:lpstr>Тема Office</vt:lpstr>
      <vt:lpstr>1_Обложка</vt:lpstr>
      <vt:lpstr>2_Обложка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127</cp:revision>
  <cp:lastPrinted>2025-05-14T11:27:49Z</cp:lastPrinted>
  <dcterms:created xsi:type="dcterms:W3CDTF">2022-07-25T13:40:24Z</dcterms:created>
  <dcterms:modified xsi:type="dcterms:W3CDTF">2025-05-14T12:16:53Z</dcterms:modified>
</cp:coreProperties>
</file>