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6"/>
  </p:notesMasterIdLst>
  <p:sldIdLst>
    <p:sldId id="340" r:id="rId2"/>
    <p:sldId id="341" r:id="rId3"/>
    <p:sldId id="301" r:id="rId4"/>
    <p:sldId id="302" r:id="rId5"/>
    <p:sldId id="303" r:id="rId6"/>
    <p:sldId id="325" r:id="rId7"/>
    <p:sldId id="344" r:id="rId8"/>
    <p:sldId id="342" r:id="rId9"/>
    <p:sldId id="305" r:id="rId10"/>
    <p:sldId id="343" r:id="rId11"/>
    <p:sldId id="306" r:id="rId12"/>
    <p:sldId id="326" r:id="rId13"/>
    <p:sldId id="310" r:id="rId14"/>
    <p:sldId id="312" r:id="rId15"/>
    <p:sldId id="351" r:id="rId16"/>
    <p:sldId id="346" r:id="rId17"/>
    <p:sldId id="350" r:id="rId18"/>
    <p:sldId id="348" r:id="rId19"/>
    <p:sldId id="349" r:id="rId20"/>
    <p:sldId id="335" r:id="rId21"/>
    <p:sldId id="336" r:id="rId22"/>
    <p:sldId id="345" r:id="rId23"/>
    <p:sldId id="337" r:id="rId24"/>
    <p:sldId id="33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N Women" initials="AN" lastIdx="9" clrIdx="0">
    <p:extLst>
      <p:ext uri="{19B8F6BF-5375-455C-9EA6-DF929625EA0E}">
        <p15:presenceInfo xmlns:p15="http://schemas.microsoft.com/office/powerpoint/2012/main" userId="UN Wom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66FF"/>
    <a:srgbClr val="5B9BD5"/>
    <a:srgbClr val="BDD7EE"/>
    <a:srgbClr val="FBFAF5"/>
    <a:srgbClr val="FBFBF9"/>
    <a:srgbClr val="F6F1DE"/>
    <a:srgbClr val="FCFBF9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B1D276-20EC-4C8D-9D75-57F1B76510D8}" v="8" dt="2021-06-11T11:20:03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88723" autoAdjust="0"/>
  </p:normalViewPr>
  <p:slideViewPr>
    <p:cSldViewPr snapToGrid="0">
      <p:cViewPr varScale="1">
        <p:scale>
          <a:sx n="57" d="100"/>
          <a:sy n="57" d="100"/>
        </p:scale>
        <p:origin x="78" y="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 Negruta" userId="3f35fc99-a587-46ff-9101-2de477fbd903" providerId="ADAL" clId="{A8B1D276-20EC-4C8D-9D75-57F1B76510D8}"/>
    <pc:docChg chg="custSel modSld sldOrd">
      <pc:chgData name="Ala Negruta" userId="3f35fc99-a587-46ff-9101-2de477fbd903" providerId="ADAL" clId="{A8B1D276-20EC-4C8D-9D75-57F1B76510D8}" dt="2021-06-11T11:20:03.988" v="26"/>
      <pc:docMkLst>
        <pc:docMk/>
      </pc:docMkLst>
      <pc:sldChg chg="modSp mod ord addCm modCm">
        <pc:chgData name="Ala Negruta" userId="3f35fc99-a587-46ff-9101-2de477fbd903" providerId="ADAL" clId="{A8B1D276-20EC-4C8D-9D75-57F1B76510D8}" dt="2021-06-11T10:50:53.679" v="16" actId="5900"/>
        <pc:sldMkLst>
          <pc:docMk/>
          <pc:sldMk cId="1913139585" sldId="305"/>
        </pc:sldMkLst>
        <pc:spChg chg="mod">
          <ac:chgData name="Ala Negruta" userId="3f35fc99-a587-46ff-9101-2de477fbd903" providerId="ADAL" clId="{A8B1D276-20EC-4C8D-9D75-57F1B76510D8}" dt="2021-06-11T10:48:25.301" v="2" actId="1076"/>
          <ac:spMkLst>
            <pc:docMk/>
            <pc:sldMk cId="1913139585" sldId="305"/>
            <ac:spMk id="2" creationId="{00000000-0000-0000-0000-000000000000}"/>
          </ac:spMkLst>
        </pc:spChg>
      </pc:sldChg>
      <pc:sldChg chg="ord">
        <pc:chgData name="Ala Negruta" userId="3f35fc99-a587-46ff-9101-2de477fbd903" providerId="ADAL" clId="{A8B1D276-20EC-4C8D-9D75-57F1B76510D8}" dt="2021-06-11T10:49:36.030" v="13"/>
        <pc:sldMkLst>
          <pc:docMk/>
          <pc:sldMk cId="3707150605" sldId="306"/>
        </pc:sldMkLst>
      </pc:sldChg>
      <pc:sldChg chg="addCm modCm">
        <pc:chgData name="Ala Negruta" userId="3f35fc99-a587-46ff-9101-2de477fbd903" providerId="ADAL" clId="{A8B1D276-20EC-4C8D-9D75-57F1B76510D8}" dt="2021-06-11T10:54:01.750" v="18"/>
        <pc:sldMkLst>
          <pc:docMk/>
          <pc:sldMk cId="1230763553" sldId="313"/>
        </pc:sldMkLst>
      </pc:sldChg>
      <pc:sldChg chg="modCm">
        <pc:chgData name="Ala Negruta" userId="3f35fc99-a587-46ff-9101-2de477fbd903" providerId="ADAL" clId="{A8B1D276-20EC-4C8D-9D75-57F1B76510D8}" dt="2021-06-11T10:48:51.297" v="3"/>
        <pc:sldMkLst>
          <pc:docMk/>
          <pc:sldMk cId="3827647976" sldId="325"/>
        </pc:sldMkLst>
      </pc:sldChg>
      <pc:sldChg chg="addCm modCm">
        <pc:chgData name="Ala Negruta" userId="3f35fc99-a587-46ff-9101-2de477fbd903" providerId="ADAL" clId="{A8B1D276-20EC-4C8D-9D75-57F1B76510D8}" dt="2021-06-11T11:20:03.988" v="26"/>
        <pc:sldMkLst>
          <pc:docMk/>
          <pc:sldMk cId="556134013" sldId="332"/>
        </pc:sldMkLst>
      </pc:sldChg>
      <pc:sldChg chg="addCm modCm">
        <pc:chgData name="Ala Negruta" userId="3f35fc99-a587-46ff-9101-2de477fbd903" providerId="ADAL" clId="{A8B1D276-20EC-4C8D-9D75-57F1B76510D8}" dt="2021-06-11T11:19:40.953" v="24"/>
        <pc:sldMkLst>
          <pc:docMk/>
          <pc:sldMk cId="2715417474" sldId="335"/>
        </pc:sldMkLst>
      </pc:sldChg>
      <pc:sldChg chg="addCm modCm">
        <pc:chgData name="Ala Negruta" userId="3f35fc99-a587-46ff-9101-2de477fbd903" providerId="ADAL" clId="{A8B1D276-20EC-4C8D-9D75-57F1B76510D8}" dt="2021-06-11T10:56:04.864" v="20"/>
        <pc:sldMkLst>
          <pc:docMk/>
          <pc:sldMk cId="646219747" sldId="337"/>
        </pc:sldMkLst>
      </pc:sldChg>
      <pc:sldChg chg="addCm modCm">
        <pc:chgData name="Ala Negruta" userId="3f35fc99-a587-46ff-9101-2de477fbd903" providerId="ADAL" clId="{A8B1D276-20EC-4C8D-9D75-57F1B76510D8}" dt="2021-06-11T11:18:36.021" v="22"/>
        <pc:sldMkLst>
          <pc:docMk/>
          <pc:sldMk cId="479190043" sldId="33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4;&#1058;&#1044;&#1045;&#1051;%20&#1044;&#1045;&#1052;&#1054;&#1043;&#1056;&#1040;&#1060;&#1048;&#1063;&#1045;&#1057;&#1050;&#1054;&#1049;%20&#1057;&#1058;&#1040;&#1058;&#1048;&#1057;&#1058;&#1048;&#1050;&#1048;\&#1055;&#1056;&#1054;&#1045;&#1050;&#1058;&#1067;%202021\&#1059;&#1087;&#1088;&#1072;&#1074;&#1083;&#1077;&#1085;&#1080;&#1077;%20&#1050;&#1077;&#1088;&#1080;&#1084;&#1072;&#1083;&#1080;&#1077;&#1074;&#1072;\&#1087;&#1088;&#1077;&#1079;&#1077;&#1085;&#1090;&#1072;&#1094;&#1080;&#1080;%20&#1053;&#1072;&#1079;&#1080;&#1088;&#1072;\&#1076;&#1072;&#1085;&#1085;&#1099;&#1077;%20&#1076;&#1083;&#1103;%20&#1087;&#1088;&#1077;&#1079;&#1077;&#1085;&#1090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4;&#1058;&#1044;&#1045;&#1051;%20&#1044;&#1045;&#1052;&#1054;&#1043;&#1056;&#1040;&#1060;&#1048;&#1063;&#1045;&#1057;&#1050;&#1054;&#1049;%20&#1057;&#1058;&#1040;&#1058;&#1048;&#1057;&#1058;&#1048;&#1050;&#1048;\&#1055;&#1056;&#1054;&#1045;&#1050;&#1058;&#1067;%202021\&#1059;&#1087;&#1088;&#1072;&#1074;&#1083;&#1077;&#1085;&#1080;&#1077;%20&#1050;&#1077;&#1088;&#1080;&#1084;&#1072;&#1083;&#1080;&#1077;&#1074;&#1072;\&#1087;&#1088;&#1077;&#1079;&#1077;&#1085;&#1090;&#1072;&#1094;&#1080;&#1080;%20&#1053;&#1072;&#1079;&#1080;&#1088;&#1072;\&#1076;&#1072;&#1085;&#1085;&#1099;&#1077;%20&#1076;&#1083;&#1103;%20&#1087;&#1088;&#1077;&#1079;&#1077;&#1085;&#109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47485015394188E-2"/>
          <c:y val="3.6650188511044769E-2"/>
          <c:w val="0.91912807702252663"/>
          <c:h val="0.809840877316838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'[5.01.00.02 Численность постоянного населения по полу, основным  возрастным группам. (6).XLS]5010002'!$A$4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'[5.01.00.02 Численность постоянного населения по полу, основным  возрастным группам. (6).XLS]5010002'!$B$3:$Q$3</c:f>
              <c:strCache>
                <c:ptCount val="16"/>
                <c:pt idx="0">
                  <c:v>1990</c:v>
                </c:pt>
                <c:pt idx="1">
                  <c:v>1995</c:v>
                </c:pt>
                <c:pt idx="2">
                  <c:v>2000 1</c:v>
                </c:pt>
                <c:pt idx="3">
                  <c:v>2005 1</c:v>
                </c:pt>
                <c:pt idx="4">
                  <c:v>2006 1</c:v>
                </c:pt>
                <c:pt idx="5">
                  <c:v>2007 1</c:v>
                </c:pt>
                <c:pt idx="6">
                  <c:v>2008 1</c:v>
                </c:pt>
                <c:pt idx="7">
                  <c:v>2009 2</c:v>
                </c:pt>
                <c:pt idx="8">
                  <c:v>2010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strCache>
            </c:strRef>
          </c:cat>
          <c:val>
            <c:numRef>
              <c:f>'[5.01.00.02 Численность постоянного населения по полу, основным  возрастным группам. (6).XLS]5010002'!$B$4:$Q$4</c:f>
              <c:numCache>
                <c:formatCode>#,##0</c:formatCode>
                <c:ptCount val="16"/>
                <c:pt idx="0">
                  <c:v>2130449</c:v>
                </c:pt>
                <c:pt idx="1">
                  <c:v>2225256</c:v>
                </c:pt>
                <c:pt idx="2">
                  <c:v>2406506</c:v>
                </c:pt>
                <c:pt idx="3">
                  <c:v>2536077</c:v>
                </c:pt>
                <c:pt idx="4">
                  <c:v>2561084</c:v>
                </c:pt>
                <c:pt idx="5">
                  <c:v>2589044</c:v>
                </c:pt>
                <c:pt idx="6">
                  <c:v>2608604</c:v>
                </c:pt>
                <c:pt idx="7">
                  <c:v>2638546</c:v>
                </c:pt>
                <c:pt idx="8">
                  <c:v>2674773</c:v>
                </c:pt>
                <c:pt idx="9">
                  <c:v>2916971</c:v>
                </c:pt>
                <c:pt idx="10">
                  <c:v>2980894</c:v>
                </c:pt>
                <c:pt idx="11">
                  <c:v>3042510</c:v>
                </c:pt>
                <c:pt idx="12">
                  <c:v>3101817</c:v>
                </c:pt>
                <c:pt idx="13">
                  <c:v>3169634</c:v>
                </c:pt>
                <c:pt idx="14">
                  <c:v>3237606</c:v>
                </c:pt>
                <c:pt idx="15">
                  <c:v>3294134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D0-480A-B2E9-E6FCB268CA77}"/>
            </c:ext>
          </c:extLst>
        </c:ser>
        <c:ser>
          <c:idx val="1"/>
          <c:order val="1"/>
          <c:tx>
            <c:strRef>
              <c:f>'[5.01.00.02 Численность постоянного населения по полу, основным  возрастным группам. (6).XLS]5010002'!$A$5</c:f>
              <c:strCache>
                <c:ptCount val="1"/>
                <c:pt idx="0">
                  <c:v>Женшины</c:v>
                </c:pt>
              </c:strCache>
            </c:strRef>
          </c:tx>
          <c:spPr>
            <a:solidFill>
              <a:srgbClr val="FF66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'[5.01.00.02 Численность постоянного населения по полу, основным  возрастным группам. (6).XLS]5010002'!$B$3:$Q$3</c:f>
              <c:strCache>
                <c:ptCount val="16"/>
                <c:pt idx="0">
                  <c:v>1990</c:v>
                </c:pt>
                <c:pt idx="1">
                  <c:v>1995</c:v>
                </c:pt>
                <c:pt idx="2">
                  <c:v>2000 1</c:v>
                </c:pt>
                <c:pt idx="3">
                  <c:v>2005 1</c:v>
                </c:pt>
                <c:pt idx="4">
                  <c:v>2006 1</c:v>
                </c:pt>
                <c:pt idx="5">
                  <c:v>2007 1</c:v>
                </c:pt>
                <c:pt idx="6">
                  <c:v>2008 1</c:v>
                </c:pt>
                <c:pt idx="7">
                  <c:v>2009 2</c:v>
                </c:pt>
                <c:pt idx="8">
                  <c:v>2010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strCache>
            </c:strRef>
          </c:cat>
          <c:val>
            <c:numRef>
              <c:f>'[5.01.00.02 Численность постоянного населения по полу, основным  возрастным группам. (6).XLS]5010002'!$B$5:$Q$5</c:f>
              <c:numCache>
                <c:formatCode>#,##0</c:formatCode>
                <c:ptCount val="16"/>
                <c:pt idx="0">
                  <c:v>2227145</c:v>
                </c:pt>
                <c:pt idx="1">
                  <c:v>2299736</c:v>
                </c:pt>
                <c:pt idx="2">
                  <c:v>2468191</c:v>
                </c:pt>
                <c:pt idx="3">
                  <c:v>2600021</c:v>
                </c:pt>
                <c:pt idx="4">
                  <c:v>2628097</c:v>
                </c:pt>
                <c:pt idx="5">
                  <c:v>2658521</c:v>
                </c:pt>
                <c:pt idx="6">
                  <c:v>2680600</c:v>
                </c:pt>
                <c:pt idx="7">
                  <c:v>2709708</c:v>
                </c:pt>
                <c:pt idx="8">
                  <c:v>2743526</c:v>
                </c:pt>
                <c:pt idx="9">
                  <c:v>2978091</c:v>
                </c:pt>
                <c:pt idx="10">
                  <c:v>3038586</c:v>
                </c:pt>
                <c:pt idx="11">
                  <c:v>3097690</c:v>
                </c:pt>
                <c:pt idx="12">
                  <c:v>3154913</c:v>
                </c:pt>
                <c:pt idx="13">
                  <c:v>3219866</c:v>
                </c:pt>
                <c:pt idx="14">
                  <c:v>3285923</c:v>
                </c:pt>
                <c:pt idx="15">
                  <c:v>3342669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AD0-480A-B2E9-E6FCB268C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410446176"/>
        <c:axId val="1410447808"/>
      </c:barChart>
      <c:catAx>
        <c:axId val="141044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1410447808"/>
        <c:crosses val="autoZero"/>
        <c:auto val="1"/>
        <c:lblAlgn val="ctr"/>
        <c:lblOffset val="100"/>
        <c:noMultiLvlLbl val="0"/>
      </c:catAx>
      <c:valAx>
        <c:axId val="141044780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141044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4.098050401600971E-3"/>
          <c:w val="1"/>
          <c:h val="0.85578477447864321"/>
        </c:manualLayout>
      </c:layout>
      <c:lineChart>
        <c:grouping val="standard"/>
        <c:varyColors val="0"/>
        <c:ser>
          <c:idx val="0"/>
          <c:order val="0"/>
          <c:tx>
            <c:strRef>
              <c:f>'H:\_\СБОРНИКИ,БЮЛЛЕТЕНЬ\2021\Сборник ЖиМ_2021\Готовые\[данные для графиков-разд Население.xlsx]1.2 (2)'!$B$7</c:f>
              <c:strCache>
                <c:ptCount val="1"/>
                <c:pt idx="0">
                  <c:v>все население</c:v>
                </c:pt>
              </c:strCache>
            </c:strRef>
          </c:tx>
          <c:spPr>
            <a:ln w="25400">
              <a:solidFill>
                <a:srgbClr val="0070C0"/>
              </a:solidFill>
              <a:prstDash val="solid"/>
            </a:ln>
          </c:spPr>
          <c:marker>
            <c:symbol val="square"/>
            <c:size val="6"/>
            <c:spPr>
              <a:solidFill>
                <a:schemeClr val="accent5"/>
              </a:solidFill>
              <a:ln>
                <a:solidFill>
                  <a:schemeClr val="tx2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/>
                  </a:pPr>
                  <a:endParaRPr lang="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600"/>
                    </a:pPr>
                    <a:fld id="{F0505DB1-C883-400D-BAFC-85B59D9C13D6}" type="VALUE">
                      <a:rPr lang="en-US" smtClean="0"/>
                      <a:pPr>
                        <a:defRPr sz="1600"/>
                      </a:pPr>
                      <a:t>[ЗНАЧЕНИЕ]</a:t>
                    </a:fld>
                    <a:r>
                      <a:rPr lang="en-US" dirty="0" smtClean="0"/>
                      <a:t>,0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95D-4F9A-8772-4B6FCCCEBD3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/>
                  </a:pPr>
                  <a:endParaRPr lang="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/>
                  </a:pPr>
                  <a:endParaRPr lang="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3799388706731423E-2"/>
                  <c:y val="-8.2254036384051862E-2"/>
                </c:manualLayout>
              </c:layout>
              <c:tx>
                <c:rich>
                  <a:bodyPr/>
                  <a:lstStyle/>
                  <a:p>
                    <a:fld id="{4E67F117-DBD8-4732-BD91-BC9EA089BCDB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,0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95D-4F9A-8772-4B6FCCCEBD3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'H:\_\СБОРНИКИ,БЮЛЛЕТЕНЬ\2021\Сборник ЖиМ_2021\Готовые\[данные для графиков-разд Население.xlsx]1.2 (2)'!$A$8:$A$12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'H:\_\СБОРНИКИ,БЮЛЛЕТЕНЬ\2021\Сборник ЖиМ_2021\Готовые\[данные для графиков-разд Население.xlsx]1.2 (2)'!$B$8:$B$12</c:f>
              <c:numCache>
                <c:formatCode>General</c:formatCode>
                <c:ptCount val="5"/>
                <c:pt idx="0">
                  <c:v>3.1</c:v>
                </c:pt>
                <c:pt idx="1">
                  <c:v>3</c:v>
                </c:pt>
                <c:pt idx="2">
                  <c:v>3.3</c:v>
                </c:pt>
                <c:pt idx="3">
                  <c:v>3.3</c:v>
                </c:pt>
                <c:pt idx="4">
                  <c:v>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95D-4F9A-8772-4B6FCCCEBD34}"/>
            </c:ext>
          </c:extLst>
        </c:ser>
        <c:ser>
          <c:idx val="1"/>
          <c:order val="1"/>
          <c:tx>
            <c:strRef>
              <c:f>'H:\_\СБОРНИКИ,БЮЛЛЕТЕНЬ\2021\Сборник ЖиМ_2021\Готовые\[данные для графиков-разд Население.xlsx]1.2 (2)'!$C$7</c:f>
              <c:strCache>
                <c:ptCount val="1"/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squar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  <a:prstDash val="solid"/>
              </a:ln>
            </c:spPr>
          </c:marker>
          <c:dLbls>
            <c:dLbl>
              <c:idx val="0"/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1044109013328274E-2"/>
                  <c:y val="4.41684015951053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795D-4F9A-8772-4B6FCCCEBD34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00">
                <a:noFill/>
              </a:ln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'H:\_\СБОРНИКИ,БЮЛЛЕТЕНЬ\2021\Сборник ЖиМ_2021\Готовые\[данные для графиков-разд Население.xlsx]1.2 (2)'!$A$8:$A$12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'H:\_\СБОРНИКИ,БЮЛЛЕТЕНЬ\2021\Сборник ЖиМ_2021\Готовые\[данные для графиков-разд Население.xlsx]1.2 (2)'!$C$8:$C$12</c:f>
              <c:numCache>
                <c:formatCode>General</c:formatCode>
                <c:ptCount val="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795D-4F9A-8772-4B6FCCCEBD34}"/>
            </c:ext>
          </c:extLst>
        </c:ser>
        <c:ser>
          <c:idx val="2"/>
          <c:order val="2"/>
          <c:tx>
            <c:strRef>
              <c:f>'H:\_\СБОРНИКИ,БЮЛЛЕТЕНЬ\2021\Сборник ЖиМ_2021\Готовые\[данные для графиков-разд Население.xlsx]1.2 (2)'!$D$7</c:f>
              <c:strCache>
                <c:ptCount val="1"/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triangle"/>
            <c:size val="6"/>
            <c:spPr>
              <a:solidFill>
                <a:schemeClr val="tx1"/>
              </a:solidFill>
              <a:ln>
                <a:solidFill>
                  <a:schemeClr val="tx1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295022093127894E-2"/>
                  <c:y val="1.60110455782256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795D-4F9A-8772-4B6FCCCEBD3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'H:\_\СБОРНИКИ,БЮЛЛЕТЕНЬ\2021\Сборник ЖиМ_2021\Готовые\[данные для графиков-разд Население.xlsx]1.2 (2)'!$A$8:$A$12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'H:\_\СБОРНИКИ,БЮЛЛЕТЕНЬ\2021\Сборник ЖиМ_2021\Готовые\[данные для графиков-разд Население.xlsx]1.2 (2)'!$D$8:$D$12</c:f>
              <c:numCache>
                <c:formatCode>General</c:formatCode>
                <c:ptCount val="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795D-4F9A-8772-4B6FCCCEB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0655296"/>
        <c:axId val="1260660192"/>
      </c:lineChart>
      <c:catAx>
        <c:axId val="126065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"/>
          </a:p>
        </c:txPr>
        <c:crossAx val="1260660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60660192"/>
        <c:scaling>
          <c:orientation val="minMax"/>
          <c:max val="3.6"/>
          <c:min val="2.6"/>
        </c:scaling>
        <c:delete val="1"/>
        <c:axPos val="l"/>
        <c:numFmt formatCode="0.0" sourceLinked="0"/>
        <c:majorTickMark val="out"/>
        <c:minorTickMark val="none"/>
        <c:tickLblPos val="nextTo"/>
        <c:crossAx val="1260655296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ysClr val="windowText" lastClr="000000"/>
          </a:solidFill>
          <a:latin typeface="Times New Roman" panose="02020603050405020304" pitchFamily="18" charset="0"/>
          <a:ea typeface="Times New Roman"/>
          <a:cs typeface="Times New Roman" panose="02020603050405020304" pitchFamily="18" charset="0"/>
        </a:defRPr>
      </a:pPr>
      <a:endParaRPr lang="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Число умерших по классам причин смерти в Кыргызской Республике за 2020 год</a:t>
            </a:r>
            <a:endParaRPr lang="x-none" b="1"/>
          </a:p>
        </c:rich>
      </c:tx>
      <c:layout>
        <c:manualLayout>
          <c:xMode val="edge"/>
          <c:yMode val="edge"/>
          <c:x val="0.17633328497254427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47200419307342678"/>
          <c:y val="0.12474184543698141"/>
          <c:w val="0.47271125408104475"/>
          <c:h val="0.74508310939220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Лист4!$B$17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Лист4!$A$18:$A$25</c:f>
              <c:strCache>
                <c:ptCount val="8"/>
                <c:pt idx="0">
                  <c:v>некоторых инфекционных и паразитарных болезней</c:v>
                </c:pt>
                <c:pt idx="1">
                  <c:v>отдельных состояний, возникающих в перинатальном периоде</c:v>
                </c:pt>
                <c:pt idx="2">
                  <c:v>новообразований</c:v>
                </c:pt>
                <c:pt idx="3">
                  <c:v>болезней системы кровообращения</c:v>
                </c:pt>
                <c:pt idx="4">
                  <c:v>болезней органов дыхания</c:v>
                </c:pt>
                <c:pt idx="5">
                  <c:v>болезней органов пищеварения</c:v>
                </c:pt>
                <c:pt idx="6">
                  <c:v>травм, отравлений и некоторых других последствий воздействия внешних причин</c:v>
                </c:pt>
                <c:pt idx="7">
                  <c:v>прочих причин смертности</c:v>
                </c:pt>
              </c:strCache>
            </c:strRef>
          </c:cat>
          <c:val>
            <c:numRef>
              <c:f>Лист4!$B$18:$B$25</c:f>
              <c:numCache>
                <c:formatCode>General</c:formatCode>
                <c:ptCount val="8"/>
                <c:pt idx="0">
                  <c:v>237</c:v>
                </c:pt>
                <c:pt idx="1">
                  <c:v>730</c:v>
                </c:pt>
                <c:pt idx="2">
                  <c:v>1988</c:v>
                </c:pt>
                <c:pt idx="3">
                  <c:v>9918</c:v>
                </c:pt>
                <c:pt idx="4">
                  <c:v>1187</c:v>
                </c:pt>
                <c:pt idx="5">
                  <c:v>682</c:v>
                </c:pt>
                <c:pt idx="6">
                  <c:v>497</c:v>
                </c:pt>
                <c:pt idx="7">
                  <c:v>2326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636-418E-8F3D-DB7F5D457305}"/>
            </c:ext>
          </c:extLst>
        </c:ser>
        <c:ser>
          <c:idx val="1"/>
          <c:order val="1"/>
          <c:tx>
            <c:strRef>
              <c:f>Лист4!$C$17</c:f>
              <c:strCache>
                <c:ptCount val="1"/>
                <c:pt idx="0">
                  <c:v>Мужчины </c:v>
                </c:pt>
              </c:strCache>
            </c:strRef>
          </c:tx>
          <c:spPr>
            <a:solidFill>
              <a:srgbClr val="00B0F0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Лист4!$A$18:$A$25</c:f>
              <c:strCache>
                <c:ptCount val="8"/>
                <c:pt idx="0">
                  <c:v>некоторых инфекционных и паразитарных болезней</c:v>
                </c:pt>
                <c:pt idx="1">
                  <c:v>отдельных состояний, возникающих в перинатальном периоде</c:v>
                </c:pt>
                <c:pt idx="2">
                  <c:v>новообразований</c:v>
                </c:pt>
                <c:pt idx="3">
                  <c:v>болезней системы кровообращения</c:v>
                </c:pt>
                <c:pt idx="4">
                  <c:v>болезней органов дыхания</c:v>
                </c:pt>
                <c:pt idx="5">
                  <c:v>болезней органов пищеварения</c:v>
                </c:pt>
                <c:pt idx="6">
                  <c:v>травм, отравлений и некоторых других последствий воздействия внешних причин</c:v>
                </c:pt>
                <c:pt idx="7">
                  <c:v>прочих причин смертности</c:v>
                </c:pt>
              </c:strCache>
            </c:strRef>
          </c:cat>
          <c:val>
            <c:numRef>
              <c:f>Лист4!$C$18:$C$25</c:f>
              <c:numCache>
                <c:formatCode>General</c:formatCode>
                <c:ptCount val="8"/>
                <c:pt idx="0">
                  <c:v>357</c:v>
                </c:pt>
                <c:pt idx="1">
                  <c:v>888</c:v>
                </c:pt>
                <c:pt idx="2">
                  <c:v>2208</c:v>
                </c:pt>
                <c:pt idx="3">
                  <c:v>10991</c:v>
                </c:pt>
                <c:pt idx="4">
                  <c:v>1531</c:v>
                </c:pt>
                <c:pt idx="5">
                  <c:v>1393</c:v>
                </c:pt>
                <c:pt idx="6">
                  <c:v>1755</c:v>
                </c:pt>
                <c:pt idx="7">
                  <c:v>3289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636-418E-8F3D-DB7F5D457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60661280"/>
        <c:axId val="1134721856"/>
      </c:barChart>
      <c:catAx>
        <c:axId val="1260661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1134721856"/>
        <c:crosses val="autoZero"/>
        <c:auto val="1"/>
        <c:lblAlgn val="ctr"/>
        <c:lblOffset val="100"/>
        <c:noMultiLvlLbl val="0"/>
      </c:catAx>
      <c:valAx>
        <c:axId val="113472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12606612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1459093527943126E-2"/>
          <c:y val="0.92960546266378052"/>
          <c:w val="0.45228490493566353"/>
          <c:h val="5.4458282356139746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/>
              <a:t>Доля женщин и мужчин</a:t>
            </a:r>
            <a:r>
              <a:rPr lang="ru-RU" sz="1800" b="1" baseline="0" dirty="0" smtClean="0"/>
              <a:t> старше 65 лет </a:t>
            </a:r>
            <a:endParaRPr lang="ru-RU" sz="1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'[5.01.00.01 Численность постоянного населения по полу и возрастным группам. (9).XLS]5010001'!$C$47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'[5.01.00.01 Численность постоянного населения по полу и возрастным группам. (9).XLS]5010001'!$D$46:$N$46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'[5.01.00.01 Численность постоянного населения по полу и возрастным группам. (9).XLS]5010001'!$D$47:$N$47</c:f>
              <c:numCache>
                <c:formatCode>0.0</c:formatCode>
                <c:ptCount val="11"/>
                <c:pt idx="0">
                  <c:v>3.6270987004873412</c:v>
                </c:pt>
                <c:pt idx="1">
                  <c:v>3.5667041133705881</c:v>
                </c:pt>
                <c:pt idx="2">
                  <c:v>3.5159880683572911</c:v>
                </c:pt>
                <c:pt idx="3">
                  <c:v>3.5197989141917194</c:v>
                </c:pt>
                <c:pt idx="4">
                  <c:v>3.567670091262594</c:v>
                </c:pt>
                <c:pt idx="5">
                  <c:v>3.6299226832795641</c:v>
                </c:pt>
                <c:pt idx="6">
                  <c:v>3.6946177131978191</c:v>
                </c:pt>
                <c:pt idx="7">
                  <c:v>3.791594794052545</c:v>
                </c:pt>
                <c:pt idx="8">
                  <c:v>3.896979985557635</c:v>
                </c:pt>
                <c:pt idx="9">
                  <c:v>4.0416988689953035</c:v>
                </c:pt>
                <c:pt idx="10">
                  <c:v>4.1439644799431434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1B-44B9-B0A6-26CD5AA7975C}"/>
            </c:ext>
          </c:extLst>
        </c:ser>
        <c:ser>
          <c:idx val="1"/>
          <c:order val="1"/>
          <c:tx>
            <c:strRef>
              <c:f>'[5.01.00.01 Численность постоянного населения по полу и возрастным группам. (9).XLS]5010001'!$C$48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'[5.01.00.01 Численность постоянного населения по полу и возрастным группам. (9).XLS]5010001'!$D$46:$N$46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'[5.01.00.01 Численность постоянного населения по полу и возрастным группам. (9).XLS]5010001'!$D$48:$N$48</c:f>
              <c:numCache>
                <c:formatCode>0.0</c:formatCode>
                <c:ptCount val="11"/>
                <c:pt idx="0">
                  <c:v>5.5023847013988725</c:v>
                </c:pt>
                <c:pt idx="1">
                  <c:v>5.4404797326680558</c:v>
                </c:pt>
                <c:pt idx="2">
                  <c:v>5.3846586859878709</c:v>
                </c:pt>
                <c:pt idx="3">
                  <c:v>5.4207080600661834</c:v>
                </c:pt>
                <c:pt idx="4">
                  <c:v>5.4930889614667979</c:v>
                </c:pt>
                <c:pt idx="5">
                  <c:v>5.5899770721424797</c:v>
                </c:pt>
                <c:pt idx="6">
                  <c:v>5.6926907793858836</c:v>
                </c:pt>
                <c:pt idx="7">
                  <c:v>5.8499211387953842</c:v>
                </c:pt>
                <c:pt idx="8">
                  <c:v>6.0104500363808766</c:v>
                </c:pt>
                <c:pt idx="9">
                  <c:v>6.1946956994988112</c:v>
                </c:pt>
                <c:pt idx="10">
                  <c:v>6.376372241514507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1B-44B9-B0A6-26CD5AA797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25755968"/>
        <c:axId val="1525761408"/>
      </c:barChart>
      <c:catAx>
        <c:axId val="152575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1525761408"/>
        <c:crosses val="autoZero"/>
        <c:auto val="1"/>
        <c:lblAlgn val="ctr"/>
        <c:lblOffset val="100"/>
        <c:noMultiLvlLbl val="0"/>
      </c:catAx>
      <c:valAx>
        <c:axId val="152576140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2575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>
                <a:solidFill>
                  <a:schemeClr val="tx1"/>
                </a:solidFill>
                <a:effectLst/>
              </a:rPr>
              <a:t>ЦУР 5.3.1.  Доля женщин в возрасте от 20 до 24 лет, вступивших в брак или союз до 18 лет</a:t>
            </a:r>
            <a:endParaRPr lang="en-US" sz="1800" b="1" dirty="0" smtClean="0"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prstClr val="black">
                    <a:lumMod val="65000"/>
                    <a:lumOff val="35000"/>
                  </a:prstClr>
                </a:solidFill>
              </a:defRPr>
            </a:pP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1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"/>
        </a:p>
      </c:txPr>
    </c:title>
    <c:autoTitleDeleted val="0"/>
    <c:plotArea>
      <c:layout>
        <c:manualLayout>
          <c:layoutTarget val="inner"/>
          <c:xMode val="edge"/>
          <c:yMode val="edge"/>
          <c:x val="0.28767090974979614"/>
          <c:y val="0.20812624339903993"/>
          <c:w val="0.69217960375320842"/>
          <c:h val="0.732296161423174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'[5.01.00.01 Численность постоянного населения по полу и возрастным группам. (5).XLS]Лист2'!$B$14:$B$23</c:f>
              <c:strCache>
                <c:ptCount val="10"/>
                <c:pt idx="0">
                  <c:v>Нарынская область</c:v>
                </c:pt>
                <c:pt idx="1">
                  <c:v>Ошская область</c:v>
                </c:pt>
                <c:pt idx="2">
                  <c:v>Таласская область</c:v>
                </c:pt>
                <c:pt idx="3">
                  <c:v>Баткенская область</c:v>
                </c:pt>
                <c:pt idx="4">
                  <c:v>Джалал-Абадская область</c:v>
                </c:pt>
                <c:pt idx="5">
                  <c:v>г.Ош</c:v>
                </c:pt>
                <c:pt idx="6">
                  <c:v>Кыргызская Республика</c:v>
                </c:pt>
                <c:pt idx="7">
                  <c:v>Чуйская область</c:v>
                </c:pt>
                <c:pt idx="8">
                  <c:v>Иссык-Кульская область</c:v>
                </c:pt>
                <c:pt idx="9">
                  <c:v>г.Бишкек</c:v>
                </c:pt>
              </c:strCache>
            </c:strRef>
          </c:cat>
          <c:val>
            <c:numRef>
              <c:f>'[5.01.00.01 Численность постоянного населения по полу и возрастным группам. (5).XLS]Лист2'!$C$14:$C$23</c:f>
              <c:numCache>
                <c:formatCode>General</c:formatCode>
                <c:ptCount val="10"/>
                <c:pt idx="0">
                  <c:v>18.399999999999999</c:v>
                </c:pt>
                <c:pt idx="1">
                  <c:v>18.3</c:v>
                </c:pt>
                <c:pt idx="2">
                  <c:v>16.5</c:v>
                </c:pt>
                <c:pt idx="3">
                  <c:v>14.4</c:v>
                </c:pt>
                <c:pt idx="4">
                  <c:v>13.6</c:v>
                </c:pt>
                <c:pt idx="5">
                  <c:v>13.2</c:v>
                </c:pt>
                <c:pt idx="6">
                  <c:v>12.9</c:v>
                </c:pt>
                <c:pt idx="7">
                  <c:v>11.6</c:v>
                </c:pt>
                <c:pt idx="8">
                  <c:v>11.5</c:v>
                </c:pt>
                <c:pt idx="9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81-436A-AE67-A52A6B3F23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25759776"/>
        <c:axId val="1525760320"/>
      </c:barChart>
      <c:catAx>
        <c:axId val="1525759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1525760320"/>
        <c:crosses val="autoZero"/>
        <c:auto val="1"/>
        <c:lblAlgn val="ctr"/>
        <c:lblOffset val="100"/>
        <c:noMultiLvlLbl val="0"/>
      </c:catAx>
      <c:valAx>
        <c:axId val="152576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152575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67C385-CF49-49B8-B813-7D6F5EEADF9C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A5A191F-21A5-4F29-B143-AE6B509A1D95}">
      <dgm:prSet custT="1"/>
      <dgm:spPr/>
      <dgm:t>
        <a:bodyPr/>
        <a:lstStyle/>
        <a:p>
          <a:pPr rtl="0"/>
          <a:r>
            <a:rPr lang="ru-RU" sz="2000" b="1" dirty="0" smtClean="0"/>
            <a:t>Основные источники данных</a:t>
          </a:r>
        </a:p>
      </dgm:t>
    </dgm:pt>
    <dgm:pt modelId="{11CD8461-F9DC-44BF-A721-644B695043A6}" type="parTrans" cxnId="{F37FFCE9-066D-4702-98B6-64BB2B64A8B1}">
      <dgm:prSet/>
      <dgm:spPr/>
      <dgm:t>
        <a:bodyPr/>
        <a:lstStyle/>
        <a:p>
          <a:endParaRPr lang="en-US"/>
        </a:p>
      </dgm:t>
    </dgm:pt>
    <dgm:pt modelId="{81C9F0F6-C4C0-4091-8DE7-0E1AA00C3A02}" type="sibTrans" cxnId="{F37FFCE9-066D-4702-98B6-64BB2B64A8B1}">
      <dgm:prSet/>
      <dgm:spPr/>
      <dgm:t>
        <a:bodyPr/>
        <a:lstStyle/>
        <a:p>
          <a:endParaRPr lang="en-US"/>
        </a:p>
      </dgm:t>
    </dgm:pt>
    <dgm:pt modelId="{C209B7FA-73E4-4348-9C8D-D5C6F11E16AA}">
      <dgm:prSet/>
      <dgm:spPr/>
      <dgm:t>
        <a:bodyPr/>
        <a:lstStyle/>
        <a:p>
          <a:pPr rtl="0"/>
          <a:r>
            <a:rPr lang="ru-RU" b="1" dirty="0" smtClean="0"/>
            <a:t>Переписи населения и жилищного фонда</a:t>
          </a:r>
          <a:endParaRPr lang="en-US" b="1" dirty="0"/>
        </a:p>
      </dgm:t>
    </dgm:pt>
    <dgm:pt modelId="{CBDAB342-58DB-416A-80B7-CA1E0D1FA280}" type="parTrans" cxnId="{FB94E64A-3096-4ABE-8BBF-15D93E4E2A73}">
      <dgm:prSet/>
      <dgm:spPr/>
      <dgm:t>
        <a:bodyPr/>
        <a:lstStyle/>
        <a:p>
          <a:endParaRPr lang="en-US"/>
        </a:p>
      </dgm:t>
    </dgm:pt>
    <dgm:pt modelId="{797BBE3B-FE24-4506-B6AF-BD73BAAB5CC6}" type="sibTrans" cxnId="{FB94E64A-3096-4ABE-8BBF-15D93E4E2A73}">
      <dgm:prSet/>
      <dgm:spPr/>
      <dgm:t>
        <a:bodyPr/>
        <a:lstStyle/>
        <a:p>
          <a:endParaRPr lang="en-US"/>
        </a:p>
      </dgm:t>
    </dgm:pt>
    <dgm:pt modelId="{E964FB67-0865-47A4-8E39-AFA6177047FB}">
      <dgm:prSet/>
      <dgm:spPr/>
      <dgm:t>
        <a:bodyPr/>
        <a:lstStyle/>
        <a:p>
          <a:pPr rtl="0"/>
          <a:r>
            <a:rPr lang="ru-RU" b="1" dirty="0" smtClean="0"/>
            <a:t>Специализированные обследования </a:t>
          </a:r>
          <a:r>
            <a:rPr lang="ru-RU" dirty="0" smtClean="0"/>
            <a:t>(Демографические и медицинские обследования, Кластерное обследование по многим показателям)</a:t>
          </a:r>
          <a:endParaRPr lang="en-US" dirty="0"/>
        </a:p>
      </dgm:t>
    </dgm:pt>
    <dgm:pt modelId="{296BD923-E9DF-44E9-ABEE-EEE57DAC03E9}" type="parTrans" cxnId="{2FE9111D-A79C-4465-A351-D7F32FBF0555}">
      <dgm:prSet/>
      <dgm:spPr/>
      <dgm:t>
        <a:bodyPr/>
        <a:lstStyle/>
        <a:p>
          <a:endParaRPr lang=""/>
        </a:p>
      </dgm:t>
    </dgm:pt>
    <dgm:pt modelId="{3F8B0182-5DC2-46FF-9C31-F9D025DA69C6}" type="sibTrans" cxnId="{2FE9111D-A79C-4465-A351-D7F32FBF0555}">
      <dgm:prSet/>
      <dgm:spPr/>
      <dgm:t>
        <a:bodyPr/>
        <a:lstStyle/>
        <a:p>
          <a:endParaRPr lang=""/>
        </a:p>
      </dgm:t>
    </dgm:pt>
    <dgm:pt modelId="{2E1D56A9-50BB-4CBB-B5B6-525F5758D1A4}">
      <dgm:prSet/>
      <dgm:spPr/>
      <dgm:t>
        <a:bodyPr/>
        <a:lstStyle/>
        <a:p>
          <a:pPr rtl="0"/>
          <a:r>
            <a:rPr lang="ru-RU" b="1" dirty="0" smtClean="0"/>
            <a:t>Административные данные </a:t>
          </a:r>
          <a:r>
            <a:rPr lang="ru-RU" dirty="0" smtClean="0">
              <a:solidFill>
                <a:srgbClr val="FF0000"/>
              </a:solidFill>
            </a:rPr>
            <a:t>(</a:t>
          </a:r>
          <a:r>
            <a:rPr lang="ru-RU" b="1" dirty="0" smtClean="0"/>
            <a:t>Система регистрации актов гражданского состояния (ЗАГС)</a:t>
          </a:r>
          <a:r>
            <a:rPr lang="en-AU" b="1" dirty="0" smtClean="0"/>
            <a:t> (</a:t>
          </a:r>
          <a:r>
            <a:rPr lang="ru-RU" b="1" dirty="0" smtClean="0"/>
            <a:t>рождения</a:t>
          </a:r>
          <a:r>
            <a:rPr lang="en-AU" b="1" dirty="0" smtClean="0"/>
            <a:t>, </a:t>
          </a:r>
          <a:r>
            <a:rPr lang="ru-RU" b="1" dirty="0" smtClean="0"/>
            <a:t>смерти</a:t>
          </a:r>
          <a:r>
            <a:rPr lang="en-AU" b="1" dirty="0" smtClean="0"/>
            <a:t>, </a:t>
          </a:r>
          <a:r>
            <a:rPr lang="ru-RU" b="1" dirty="0" smtClean="0"/>
            <a:t>браки, разводы</a:t>
          </a:r>
          <a:r>
            <a:rPr lang="en-AU" b="1" dirty="0" smtClean="0"/>
            <a:t>)</a:t>
          </a:r>
          <a:r>
            <a:rPr lang="ru-RU" b="1" dirty="0" smtClean="0"/>
            <a:t>)</a:t>
          </a:r>
          <a:endParaRPr lang="en-US" b="1" dirty="0"/>
        </a:p>
      </dgm:t>
    </dgm:pt>
    <dgm:pt modelId="{4483D47B-FD39-4EA1-8561-11115A832809}" type="parTrans" cxnId="{489FAAC1-E478-45FD-BE5F-0F8F49CDED8F}">
      <dgm:prSet/>
      <dgm:spPr/>
      <dgm:t>
        <a:bodyPr/>
        <a:lstStyle/>
        <a:p>
          <a:endParaRPr lang=""/>
        </a:p>
      </dgm:t>
    </dgm:pt>
    <dgm:pt modelId="{3F555252-7254-40F8-8CED-ABD72D1AC66D}" type="sibTrans" cxnId="{489FAAC1-E478-45FD-BE5F-0F8F49CDED8F}">
      <dgm:prSet/>
      <dgm:spPr/>
      <dgm:t>
        <a:bodyPr/>
        <a:lstStyle/>
        <a:p>
          <a:endParaRPr lang=""/>
        </a:p>
      </dgm:t>
    </dgm:pt>
    <dgm:pt modelId="{7B899AE7-34E4-4D92-A21E-6531EE42BE81}" type="pres">
      <dgm:prSet presAssocID="{1467C385-CF49-49B8-B813-7D6F5EEADF9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85E68B9-A18B-4DEA-94D9-3C5F6D435583}" type="pres">
      <dgm:prSet presAssocID="{6A5A191F-21A5-4F29-B143-AE6B509A1D95}" presName="hierRoot1" presStyleCnt="0">
        <dgm:presLayoutVars>
          <dgm:hierBranch val="init"/>
        </dgm:presLayoutVars>
      </dgm:prSet>
      <dgm:spPr/>
    </dgm:pt>
    <dgm:pt modelId="{FBA2D86D-5AA8-4DBC-AD8C-8657731740BB}" type="pres">
      <dgm:prSet presAssocID="{6A5A191F-21A5-4F29-B143-AE6B509A1D95}" presName="rootComposite1" presStyleCnt="0"/>
      <dgm:spPr/>
    </dgm:pt>
    <dgm:pt modelId="{A9954C1B-80B0-431B-B7EA-E2D8F6D2BA53}" type="pres">
      <dgm:prSet presAssocID="{6A5A191F-21A5-4F29-B143-AE6B509A1D9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71E816-F67B-4C25-9FE3-4CD20B1435FB}" type="pres">
      <dgm:prSet presAssocID="{6A5A191F-21A5-4F29-B143-AE6B509A1D9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627A0DA-E5DD-4B16-99A3-1597BD5646E1}" type="pres">
      <dgm:prSet presAssocID="{6A5A191F-21A5-4F29-B143-AE6B509A1D95}" presName="hierChild2" presStyleCnt="0"/>
      <dgm:spPr/>
    </dgm:pt>
    <dgm:pt modelId="{E67022D3-9873-4F55-8A09-69C32EBD0EAF}" type="pres">
      <dgm:prSet presAssocID="{CBDAB342-58DB-416A-80B7-CA1E0D1FA280}" presName="Name37" presStyleLbl="parChTrans1D2" presStyleIdx="0" presStyleCnt="3"/>
      <dgm:spPr/>
      <dgm:t>
        <a:bodyPr/>
        <a:lstStyle/>
        <a:p>
          <a:endParaRPr lang="en-US"/>
        </a:p>
      </dgm:t>
    </dgm:pt>
    <dgm:pt modelId="{213D173E-58ED-4866-8E5E-1136C6B49D94}" type="pres">
      <dgm:prSet presAssocID="{C209B7FA-73E4-4348-9C8D-D5C6F11E16AA}" presName="hierRoot2" presStyleCnt="0">
        <dgm:presLayoutVars>
          <dgm:hierBranch val="init"/>
        </dgm:presLayoutVars>
      </dgm:prSet>
      <dgm:spPr/>
    </dgm:pt>
    <dgm:pt modelId="{0BC027D0-AA12-4485-8F32-D7F33788D18A}" type="pres">
      <dgm:prSet presAssocID="{C209B7FA-73E4-4348-9C8D-D5C6F11E16AA}" presName="rootComposite" presStyleCnt="0"/>
      <dgm:spPr/>
    </dgm:pt>
    <dgm:pt modelId="{3D638C38-DEA4-41E6-ACBE-8967A98C226E}" type="pres">
      <dgm:prSet presAssocID="{C209B7FA-73E4-4348-9C8D-D5C6F11E16A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E0E1E7-468A-4E4A-947B-025C8534B8CD}" type="pres">
      <dgm:prSet presAssocID="{C209B7FA-73E4-4348-9C8D-D5C6F11E16AA}" presName="rootConnector" presStyleLbl="node2" presStyleIdx="0" presStyleCnt="3"/>
      <dgm:spPr/>
      <dgm:t>
        <a:bodyPr/>
        <a:lstStyle/>
        <a:p>
          <a:endParaRPr lang="en-US"/>
        </a:p>
      </dgm:t>
    </dgm:pt>
    <dgm:pt modelId="{DAA1ED19-1CCC-4D4A-B0C9-950C2448539B}" type="pres">
      <dgm:prSet presAssocID="{C209B7FA-73E4-4348-9C8D-D5C6F11E16AA}" presName="hierChild4" presStyleCnt="0"/>
      <dgm:spPr/>
    </dgm:pt>
    <dgm:pt modelId="{7A60EC89-3D27-44EC-830C-A433121968B9}" type="pres">
      <dgm:prSet presAssocID="{C209B7FA-73E4-4348-9C8D-D5C6F11E16AA}" presName="hierChild5" presStyleCnt="0"/>
      <dgm:spPr/>
    </dgm:pt>
    <dgm:pt modelId="{0B3A8281-DF3E-4FD4-8336-80F400BE226B}" type="pres">
      <dgm:prSet presAssocID="{4483D47B-FD39-4EA1-8561-11115A832809}" presName="Name37" presStyleLbl="parChTrans1D2" presStyleIdx="1" presStyleCnt="3"/>
      <dgm:spPr/>
      <dgm:t>
        <a:bodyPr/>
        <a:lstStyle/>
        <a:p>
          <a:endParaRPr lang=""/>
        </a:p>
      </dgm:t>
    </dgm:pt>
    <dgm:pt modelId="{3029F89F-6494-4D53-93A6-E42FFA7B26CA}" type="pres">
      <dgm:prSet presAssocID="{2E1D56A9-50BB-4CBB-B5B6-525F5758D1A4}" presName="hierRoot2" presStyleCnt="0">
        <dgm:presLayoutVars>
          <dgm:hierBranch val="init"/>
        </dgm:presLayoutVars>
      </dgm:prSet>
      <dgm:spPr/>
    </dgm:pt>
    <dgm:pt modelId="{849AF45C-E7DB-44FF-ADA7-A72FAC7048A2}" type="pres">
      <dgm:prSet presAssocID="{2E1D56A9-50BB-4CBB-B5B6-525F5758D1A4}" presName="rootComposite" presStyleCnt="0"/>
      <dgm:spPr/>
    </dgm:pt>
    <dgm:pt modelId="{B341D606-F769-4E23-9755-FD36B3D8484F}" type="pres">
      <dgm:prSet presAssocID="{2E1D56A9-50BB-4CBB-B5B6-525F5758D1A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"/>
        </a:p>
      </dgm:t>
    </dgm:pt>
    <dgm:pt modelId="{297774F2-3DAB-4B3A-86FA-BCAD2EE86958}" type="pres">
      <dgm:prSet presAssocID="{2E1D56A9-50BB-4CBB-B5B6-525F5758D1A4}" presName="rootConnector" presStyleLbl="node2" presStyleIdx="1" presStyleCnt="3"/>
      <dgm:spPr/>
      <dgm:t>
        <a:bodyPr/>
        <a:lstStyle/>
        <a:p>
          <a:endParaRPr lang=""/>
        </a:p>
      </dgm:t>
    </dgm:pt>
    <dgm:pt modelId="{C9FBD57C-3015-4FA0-8777-36F93341F44C}" type="pres">
      <dgm:prSet presAssocID="{2E1D56A9-50BB-4CBB-B5B6-525F5758D1A4}" presName="hierChild4" presStyleCnt="0"/>
      <dgm:spPr/>
    </dgm:pt>
    <dgm:pt modelId="{AAB7BC03-DD2F-4371-97EB-87ACC6742770}" type="pres">
      <dgm:prSet presAssocID="{2E1D56A9-50BB-4CBB-B5B6-525F5758D1A4}" presName="hierChild5" presStyleCnt="0"/>
      <dgm:spPr/>
    </dgm:pt>
    <dgm:pt modelId="{1F6C5843-D939-45EF-9A9E-3AD61BB6CA5B}" type="pres">
      <dgm:prSet presAssocID="{296BD923-E9DF-44E9-ABEE-EEE57DAC03E9}" presName="Name37" presStyleLbl="parChTrans1D2" presStyleIdx="2" presStyleCnt="3"/>
      <dgm:spPr/>
      <dgm:t>
        <a:bodyPr/>
        <a:lstStyle/>
        <a:p>
          <a:endParaRPr lang=""/>
        </a:p>
      </dgm:t>
    </dgm:pt>
    <dgm:pt modelId="{E598B335-2923-466A-9AA0-170D419C2C00}" type="pres">
      <dgm:prSet presAssocID="{E964FB67-0865-47A4-8E39-AFA6177047FB}" presName="hierRoot2" presStyleCnt="0">
        <dgm:presLayoutVars>
          <dgm:hierBranch val="init"/>
        </dgm:presLayoutVars>
      </dgm:prSet>
      <dgm:spPr/>
    </dgm:pt>
    <dgm:pt modelId="{A2136B2F-329F-4B36-817E-2DE839EA419C}" type="pres">
      <dgm:prSet presAssocID="{E964FB67-0865-47A4-8E39-AFA6177047FB}" presName="rootComposite" presStyleCnt="0"/>
      <dgm:spPr/>
    </dgm:pt>
    <dgm:pt modelId="{DE1E85DB-42C3-4C89-B008-185421CFF096}" type="pres">
      <dgm:prSet presAssocID="{E964FB67-0865-47A4-8E39-AFA6177047FB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"/>
        </a:p>
      </dgm:t>
    </dgm:pt>
    <dgm:pt modelId="{0E2FB4D2-494F-4222-B697-C3D336BA8286}" type="pres">
      <dgm:prSet presAssocID="{E964FB67-0865-47A4-8E39-AFA6177047FB}" presName="rootConnector" presStyleLbl="node2" presStyleIdx="2" presStyleCnt="3"/>
      <dgm:spPr/>
      <dgm:t>
        <a:bodyPr/>
        <a:lstStyle/>
        <a:p>
          <a:endParaRPr lang=""/>
        </a:p>
      </dgm:t>
    </dgm:pt>
    <dgm:pt modelId="{146B4F2B-8F09-49DB-8BA2-3919B2AA8078}" type="pres">
      <dgm:prSet presAssocID="{E964FB67-0865-47A4-8E39-AFA6177047FB}" presName="hierChild4" presStyleCnt="0"/>
      <dgm:spPr/>
    </dgm:pt>
    <dgm:pt modelId="{DB5280DC-4B46-4990-A2FB-DBB22512CF44}" type="pres">
      <dgm:prSet presAssocID="{E964FB67-0865-47A4-8E39-AFA6177047FB}" presName="hierChild5" presStyleCnt="0"/>
      <dgm:spPr/>
    </dgm:pt>
    <dgm:pt modelId="{759F6421-6AB9-4F7F-8A34-056FC0398C49}" type="pres">
      <dgm:prSet presAssocID="{6A5A191F-21A5-4F29-B143-AE6B509A1D95}" presName="hierChild3" presStyleCnt="0"/>
      <dgm:spPr/>
    </dgm:pt>
  </dgm:ptLst>
  <dgm:cxnLst>
    <dgm:cxn modelId="{6CFC88C7-7AB2-41A3-ABEE-A0C63110EAE8}" type="presOf" srcId="{E964FB67-0865-47A4-8E39-AFA6177047FB}" destId="{DE1E85DB-42C3-4C89-B008-185421CFF096}" srcOrd="0" destOrd="0" presId="urn:microsoft.com/office/officeart/2005/8/layout/orgChart1"/>
    <dgm:cxn modelId="{FCDADA47-4F07-43A8-A3FD-541EFAC6ABB6}" type="presOf" srcId="{2E1D56A9-50BB-4CBB-B5B6-525F5758D1A4}" destId="{297774F2-3DAB-4B3A-86FA-BCAD2EE86958}" srcOrd="1" destOrd="0" presId="urn:microsoft.com/office/officeart/2005/8/layout/orgChart1"/>
    <dgm:cxn modelId="{E0C5CCE8-85F9-4788-ABD4-DAD51B61E1BD}" type="presOf" srcId="{CBDAB342-58DB-416A-80B7-CA1E0D1FA280}" destId="{E67022D3-9873-4F55-8A09-69C32EBD0EAF}" srcOrd="0" destOrd="0" presId="urn:microsoft.com/office/officeart/2005/8/layout/orgChart1"/>
    <dgm:cxn modelId="{2E33AFF6-5FCC-4004-8190-CD859D491C73}" type="presOf" srcId="{4483D47B-FD39-4EA1-8561-11115A832809}" destId="{0B3A8281-DF3E-4FD4-8336-80F400BE226B}" srcOrd="0" destOrd="0" presId="urn:microsoft.com/office/officeart/2005/8/layout/orgChart1"/>
    <dgm:cxn modelId="{489FAAC1-E478-45FD-BE5F-0F8F49CDED8F}" srcId="{6A5A191F-21A5-4F29-B143-AE6B509A1D95}" destId="{2E1D56A9-50BB-4CBB-B5B6-525F5758D1A4}" srcOrd="1" destOrd="0" parTransId="{4483D47B-FD39-4EA1-8561-11115A832809}" sibTransId="{3F555252-7254-40F8-8CED-ABD72D1AC66D}"/>
    <dgm:cxn modelId="{8D434F65-D1E7-499F-8EB1-40786EE32729}" type="presOf" srcId="{296BD923-E9DF-44E9-ABEE-EEE57DAC03E9}" destId="{1F6C5843-D939-45EF-9A9E-3AD61BB6CA5B}" srcOrd="0" destOrd="0" presId="urn:microsoft.com/office/officeart/2005/8/layout/orgChart1"/>
    <dgm:cxn modelId="{D17DFE6C-FC38-4FD9-8DCA-712C304AB197}" type="presOf" srcId="{E964FB67-0865-47A4-8E39-AFA6177047FB}" destId="{0E2FB4D2-494F-4222-B697-C3D336BA8286}" srcOrd="1" destOrd="0" presId="urn:microsoft.com/office/officeart/2005/8/layout/orgChart1"/>
    <dgm:cxn modelId="{23341C31-E2CA-479D-BF51-3B890F19FCA1}" type="presOf" srcId="{1467C385-CF49-49B8-B813-7D6F5EEADF9C}" destId="{7B899AE7-34E4-4D92-A21E-6531EE42BE81}" srcOrd="0" destOrd="0" presId="urn:microsoft.com/office/officeart/2005/8/layout/orgChart1"/>
    <dgm:cxn modelId="{A0876926-D4C2-4575-93F1-36FFB1F6A9A7}" type="presOf" srcId="{C209B7FA-73E4-4348-9C8D-D5C6F11E16AA}" destId="{09E0E1E7-468A-4E4A-947B-025C8534B8CD}" srcOrd="1" destOrd="0" presId="urn:microsoft.com/office/officeart/2005/8/layout/orgChart1"/>
    <dgm:cxn modelId="{FB94E64A-3096-4ABE-8BBF-15D93E4E2A73}" srcId="{6A5A191F-21A5-4F29-B143-AE6B509A1D95}" destId="{C209B7FA-73E4-4348-9C8D-D5C6F11E16AA}" srcOrd="0" destOrd="0" parTransId="{CBDAB342-58DB-416A-80B7-CA1E0D1FA280}" sibTransId="{797BBE3B-FE24-4506-B6AF-BD73BAAB5CC6}"/>
    <dgm:cxn modelId="{6EACFFDB-D3D8-45A7-86B7-5088BC119CEC}" type="presOf" srcId="{C209B7FA-73E4-4348-9C8D-D5C6F11E16AA}" destId="{3D638C38-DEA4-41E6-ACBE-8967A98C226E}" srcOrd="0" destOrd="0" presId="urn:microsoft.com/office/officeart/2005/8/layout/orgChart1"/>
    <dgm:cxn modelId="{F37FFCE9-066D-4702-98B6-64BB2B64A8B1}" srcId="{1467C385-CF49-49B8-B813-7D6F5EEADF9C}" destId="{6A5A191F-21A5-4F29-B143-AE6B509A1D95}" srcOrd="0" destOrd="0" parTransId="{11CD8461-F9DC-44BF-A721-644B695043A6}" sibTransId="{81C9F0F6-C4C0-4091-8DE7-0E1AA00C3A02}"/>
    <dgm:cxn modelId="{C6C3FC0E-6BE4-4D9C-904C-EC7396AF726B}" type="presOf" srcId="{2E1D56A9-50BB-4CBB-B5B6-525F5758D1A4}" destId="{B341D606-F769-4E23-9755-FD36B3D8484F}" srcOrd="0" destOrd="0" presId="urn:microsoft.com/office/officeart/2005/8/layout/orgChart1"/>
    <dgm:cxn modelId="{774BFB65-5808-4EDF-A069-A5BA26A3C233}" type="presOf" srcId="{6A5A191F-21A5-4F29-B143-AE6B509A1D95}" destId="{A9954C1B-80B0-431B-B7EA-E2D8F6D2BA53}" srcOrd="0" destOrd="0" presId="urn:microsoft.com/office/officeart/2005/8/layout/orgChart1"/>
    <dgm:cxn modelId="{9DB5CA79-62B6-43D6-ACE2-5DB8BB0D3932}" type="presOf" srcId="{6A5A191F-21A5-4F29-B143-AE6B509A1D95}" destId="{AA71E816-F67B-4C25-9FE3-4CD20B1435FB}" srcOrd="1" destOrd="0" presId="urn:microsoft.com/office/officeart/2005/8/layout/orgChart1"/>
    <dgm:cxn modelId="{2FE9111D-A79C-4465-A351-D7F32FBF0555}" srcId="{6A5A191F-21A5-4F29-B143-AE6B509A1D95}" destId="{E964FB67-0865-47A4-8E39-AFA6177047FB}" srcOrd="2" destOrd="0" parTransId="{296BD923-E9DF-44E9-ABEE-EEE57DAC03E9}" sibTransId="{3F8B0182-5DC2-46FF-9C31-F9D025DA69C6}"/>
    <dgm:cxn modelId="{3C7FE520-672F-44C2-8210-E5F4E5CB867B}" type="presParOf" srcId="{7B899AE7-34E4-4D92-A21E-6531EE42BE81}" destId="{F85E68B9-A18B-4DEA-94D9-3C5F6D435583}" srcOrd="0" destOrd="0" presId="urn:microsoft.com/office/officeart/2005/8/layout/orgChart1"/>
    <dgm:cxn modelId="{0E01F4D5-DD18-4D3D-B96B-F428CA219D6C}" type="presParOf" srcId="{F85E68B9-A18B-4DEA-94D9-3C5F6D435583}" destId="{FBA2D86D-5AA8-4DBC-AD8C-8657731740BB}" srcOrd="0" destOrd="0" presId="urn:microsoft.com/office/officeart/2005/8/layout/orgChart1"/>
    <dgm:cxn modelId="{AF84A0C0-C80B-4388-A7C6-4A91B44ACCCD}" type="presParOf" srcId="{FBA2D86D-5AA8-4DBC-AD8C-8657731740BB}" destId="{A9954C1B-80B0-431B-B7EA-E2D8F6D2BA53}" srcOrd="0" destOrd="0" presId="urn:microsoft.com/office/officeart/2005/8/layout/orgChart1"/>
    <dgm:cxn modelId="{8CDBFE2C-0CE6-48FF-8271-DED4A6DC4689}" type="presParOf" srcId="{FBA2D86D-5AA8-4DBC-AD8C-8657731740BB}" destId="{AA71E816-F67B-4C25-9FE3-4CD20B1435FB}" srcOrd="1" destOrd="0" presId="urn:microsoft.com/office/officeart/2005/8/layout/orgChart1"/>
    <dgm:cxn modelId="{84130549-5BDD-45B0-B8F3-C1E71FCF07F9}" type="presParOf" srcId="{F85E68B9-A18B-4DEA-94D9-3C5F6D435583}" destId="{5627A0DA-E5DD-4B16-99A3-1597BD5646E1}" srcOrd="1" destOrd="0" presId="urn:microsoft.com/office/officeart/2005/8/layout/orgChart1"/>
    <dgm:cxn modelId="{D2E48715-B097-4EE9-AEF7-1B9851C414E6}" type="presParOf" srcId="{5627A0DA-E5DD-4B16-99A3-1597BD5646E1}" destId="{E67022D3-9873-4F55-8A09-69C32EBD0EAF}" srcOrd="0" destOrd="0" presId="urn:microsoft.com/office/officeart/2005/8/layout/orgChart1"/>
    <dgm:cxn modelId="{6FB16863-DD2A-44EE-9E14-775C398A9115}" type="presParOf" srcId="{5627A0DA-E5DD-4B16-99A3-1597BD5646E1}" destId="{213D173E-58ED-4866-8E5E-1136C6B49D94}" srcOrd="1" destOrd="0" presId="urn:microsoft.com/office/officeart/2005/8/layout/orgChart1"/>
    <dgm:cxn modelId="{F82A316B-12F2-4D04-89D4-25258C4D0ADC}" type="presParOf" srcId="{213D173E-58ED-4866-8E5E-1136C6B49D94}" destId="{0BC027D0-AA12-4485-8F32-D7F33788D18A}" srcOrd="0" destOrd="0" presId="urn:microsoft.com/office/officeart/2005/8/layout/orgChart1"/>
    <dgm:cxn modelId="{5D2EE4EC-03F1-4586-8393-2B40215E20B8}" type="presParOf" srcId="{0BC027D0-AA12-4485-8F32-D7F33788D18A}" destId="{3D638C38-DEA4-41E6-ACBE-8967A98C226E}" srcOrd="0" destOrd="0" presId="urn:microsoft.com/office/officeart/2005/8/layout/orgChart1"/>
    <dgm:cxn modelId="{DE0874CA-A2BF-4756-8C78-AC6BB8F0782A}" type="presParOf" srcId="{0BC027D0-AA12-4485-8F32-D7F33788D18A}" destId="{09E0E1E7-468A-4E4A-947B-025C8534B8CD}" srcOrd="1" destOrd="0" presId="urn:microsoft.com/office/officeart/2005/8/layout/orgChart1"/>
    <dgm:cxn modelId="{9643CF6E-A0F9-4027-8E10-B3422EA380BD}" type="presParOf" srcId="{213D173E-58ED-4866-8E5E-1136C6B49D94}" destId="{DAA1ED19-1CCC-4D4A-B0C9-950C2448539B}" srcOrd="1" destOrd="0" presId="urn:microsoft.com/office/officeart/2005/8/layout/orgChart1"/>
    <dgm:cxn modelId="{F3409E44-D751-4ACF-9073-47560A19A498}" type="presParOf" srcId="{213D173E-58ED-4866-8E5E-1136C6B49D94}" destId="{7A60EC89-3D27-44EC-830C-A433121968B9}" srcOrd="2" destOrd="0" presId="urn:microsoft.com/office/officeart/2005/8/layout/orgChart1"/>
    <dgm:cxn modelId="{3A61E67F-5AD4-440E-AC93-CD2FBB79136C}" type="presParOf" srcId="{5627A0DA-E5DD-4B16-99A3-1597BD5646E1}" destId="{0B3A8281-DF3E-4FD4-8336-80F400BE226B}" srcOrd="2" destOrd="0" presId="urn:microsoft.com/office/officeart/2005/8/layout/orgChart1"/>
    <dgm:cxn modelId="{B52C0678-3C43-42E4-AB4B-6E7CD56792C1}" type="presParOf" srcId="{5627A0DA-E5DD-4B16-99A3-1597BD5646E1}" destId="{3029F89F-6494-4D53-93A6-E42FFA7B26CA}" srcOrd="3" destOrd="0" presId="urn:microsoft.com/office/officeart/2005/8/layout/orgChart1"/>
    <dgm:cxn modelId="{2A041901-9687-4F35-A828-2B02C1960B18}" type="presParOf" srcId="{3029F89F-6494-4D53-93A6-E42FFA7B26CA}" destId="{849AF45C-E7DB-44FF-ADA7-A72FAC7048A2}" srcOrd="0" destOrd="0" presId="urn:microsoft.com/office/officeart/2005/8/layout/orgChart1"/>
    <dgm:cxn modelId="{E2C52A9F-A641-4118-A526-0C922DF77F6C}" type="presParOf" srcId="{849AF45C-E7DB-44FF-ADA7-A72FAC7048A2}" destId="{B341D606-F769-4E23-9755-FD36B3D8484F}" srcOrd="0" destOrd="0" presId="urn:microsoft.com/office/officeart/2005/8/layout/orgChart1"/>
    <dgm:cxn modelId="{47984E8F-3AF3-46DB-909A-87FB537A5002}" type="presParOf" srcId="{849AF45C-E7DB-44FF-ADA7-A72FAC7048A2}" destId="{297774F2-3DAB-4B3A-86FA-BCAD2EE86958}" srcOrd="1" destOrd="0" presId="urn:microsoft.com/office/officeart/2005/8/layout/orgChart1"/>
    <dgm:cxn modelId="{3B4360FE-3D62-481C-9280-EA33469AFCC2}" type="presParOf" srcId="{3029F89F-6494-4D53-93A6-E42FFA7B26CA}" destId="{C9FBD57C-3015-4FA0-8777-36F93341F44C}" srcOrd="1" destOrd="0" presId="urn:microsoft.com/office/officeart/2005/8/layout/orgChart1"/>
    <dgm:cxn modelId="{9775427A-68AE-48D3-8DCF-E6DE1CEA08C5}" type="presParOf" srcId="{3029F89F-6494-4D53-93A6-E42FFA7B26CA}" destId="{AAB7BC03-DD2F-4371-97EB-87ACC6742770}" srcOrd="2" destOrd="0" presId="urn:microsoft.com/office/officeart/2005/8/layout/orgChart1"/>
    <dgm:cxn modelId="{C3DC300B-36AC-42CF-9663-BF23E79CF12B}" type="presParOf" srcId="{5627A0DA-E5DD-4B16-99A3-1597BD5646E1}" destId="{1F6C5843-D939-45EF-9A9E-3AD61BB6CA5B}" srcOrd="4" destOrd="0" presId="urn:microsoft.com/office/officeart/2005/8/layout/orgChart1"/>
    <dgm:cxn modelId="{81B425BD-7BAD-4A75-AC57-634CABC18251}" type="presParOf" srcId="{5627A0DA-E5DD-4B16-99A3-1597BD5646E1}" destId="{E598B335-2923-466A-9AA0-170D419C2C00}" srcOrd="5" destOrd="0" presId="urn:microsoft.com/office/officeart/2005/8/layout/orgChart1"/>
    <dgm:cxn modelId="{17A81BE0-E604-4D48-9252-0864D3B1264E}" type="presParOf" srcId="{E598B335-2923-466A-9AA0-170D419C2C00}" destId="{A2136B2F-329F-4B36-817E-2DE839EA419C}" srcOrd="0" destOrd="0" presId="urn:microsoft.com/office/officeart/2005/8/layout/orgChart1"/>
    <dgm:cxn modelId="{E83F424D-DADB-40DC-9959-5E6B960D9029}" type="presParOf" srcId="{A2136B2F-329F-4B36-817E-2DE839EA419C}" destId="{DE1E85DB-42C3-4C89-B008-185421CFF096}" srcOrd="0" destOrd="0" presId="urn:microsoft.com/office/officeart/2005/8/layout/orgChart1"/>
    <dgm:cxn modelId="{74C15DF0-6000-4BF4-8C08-CDC0BF289D27}" type="presParOf" srcId="{A2136B2F-329F-4B36-817E-2DE839EA419C}" destId="{0E2FB4D2-494F-4222-B697-C3D336BA8286}" srcOrd="1" destOrd="0" presId="urn:microsoft.com/office/officeart/2005/8/layout/orgChart1"/>
    <dgm:cxn modelId="{918EFE91-C80F-47AE-9255-E5EBEA768151}" type="presParOf" srcId="{E598B335-2923-466A-9AA0-170D419C2C00}" destId="{146B4F2B-8F09-49DB-8BA2-3919B2AA8078}" srcOrd="1" destOrd="0" presId="urn:microsoft.com/office/officeart/2005/8/layout/orgChart1"/>
    <dgm:cxn modelId="{A9AB5BA1-88DF-4630-9F25-397D89ECE397}" type="presParOf" srcId="{E598B335-2923-466A-9AA0-170D419C2C00}" destId="{DB5280DC-4B46-4990-A2FB-DBB22512CF44}" srcOrd="2" destOrd="0" presId="urn:microsoft.com/office/officeart/2005/8/layout/orgChart1"/>
    <dgm:cxn modelId="{FA3AAFBE-6C3D-4F91-BDE4-9CAE582AE3E1}" type="presParOf" srcId="{F85E68B9-A18B-4DEA-94D9-3C5F6D435583}" destId="{759F6421-6AB9-4F7F-8A34-056FC0398C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FFD209-AC53-4359-B9F2-FBA90C4C262B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0911683-8C99-492C-8B2F-FCD2814CA0AA}">
      <dgm:prSet/>
      <dgm:spPr/>
      <dgm:t>
        <a:bodyPr/>
        <a:lstStyle/>
        <a:p>
          <a:pPr rtl="0"/>
          <a:r>
            <a:rPr lang="ru-RU" b="1" dirty="0" smtClean="0"/>
            <a:t>Ненормальное гендерное соотношение</a:t>
          </a:r>
          <a:endParaRPr lang="en-US" dirty="0"/>
        </a:p>
      </dgm:t>
    </dgm:pt>
    <dgm:pt modelId="{06ED0046-D70E-4E4C-AF1F-4BB862A8E466}" type="parTrans" cxnId="{2A8ECF88-AA8F-469C-B425-FA23E5E65B1B}">
      <dgm:prSet/>
      <dgm:spPr/>
      <dgm:t>
        <a:bodyPr/>
        <a:lstStyle/>
        <a:p>
          <a:endParaRPr lang="en-US"/>
        </a:p>
      </dgm:t>
    </dgm:pt>
    <dgm:pt modelId="{548D2B06-0377-4146-AA53-4CDD8B00D06B}" type="sibTrans" cxnId="{2A8ECF88-AA8F-469C-B425-FA23E5E65B1B}">
      <dgm:prSet/>
      <dgm:spPr/>
      <dgm:t>
        <a:bodyPr/>
        <a:lstStyle/>
        <a:p>
          <a:endParaRPr lang="en-US"/>
        </a:p>
      </dgm:t>
    </dgm:pt>
    <dgm:pt modelId="{26FB8A85-4F6E-41E4-B5E9-DC80704796EB}">
      <dgm:prSet/>
      <dgm:spPr/>
      <dgm:t>
        <a:bodyPr/>
        <a:lstStyle/>
        <a:p>
          <a:pPr rtl="0"/>
          <a:r>
            <a:rPr lang="ru-RU" b="1" smtClean="0"/>
            <a:t>Исследование причин</a:t>
          </a:r>
          <a:endParaRPr lang="en-US"/>
        </a:p>
      </dgm:t>
    </dgm:pt>
    <dgm:pt modelId="{2754FEE3-377A-43D3-9D1C-0C8CC461E39C}" type="parTrans" cxnId="{B0A2F9DF-A94C-483F-8867-3F1B33E2FC3C}">
      <dgm:prSet/>
      <dgm:spPr/>
      <dgm:t>
        <a:bodyPr/>
        <a:lstStyle/>
        <a:p>
          <a:endParaRPr lang="en-US"/>
        </a:p>
      </dgm:t>
    </dgm:pt>
    <dgm:pt modelId="{D262E41C-026D-4C12-A61F-B63632AF1FBB}" type="sibTrans" cxnId="{B0A2F9DF-A94C-483F-8867-3F1B33E2FC3C}">
      <dgm:prSet/>
      <dgm:spPr/>
      <dgm:t>
        <a:bodyPr/>
        <a:lstStyle/>
        <a:p>
          <a:endParaRPr lang="en-US"/>
        </a:p>
      </dgm:t>
    </dgm:pt>
    <dgm:pt modelId="{73624A3A-5C6C-42FE-B273-B079B1519623}">
      <dgm:prSet/>
      <dgm:spPr/>
      <dgm:t>
        <a:bodyPr/>
        <a:lstStyle/>
        <a:p>
          <a:pPr rtl="0"/>
          <a:r>
            <a:rPr lang="ru-RU" b="1" dirty="0" smtClean="0"/>
            <a:t>Специальное вмешательство для устранения дисбаланса </a:t>
          </a:r>
          <a:endParaRPr lang="en-US" dirty="0"/>
        </a:p>
      </dgm:t>
    </dgm:pt>
    <dgm:pt modelId="{56D537A4-5CD7-47A8-8B3C-5E04197197F5}" type="parTrans" cxnId="{71876423-F056-4E17-A2A1-9471E8107DD5}">
      <dgm:prSet/>
      <dgm:spPr/>
      <dgm:t>
        <a:bodyPr/>
        <a:lstStyle/>
        <a:p>
          <a:endParaRPr lang="en-US"/>
        </a:p>
      </dgm:t>
    </dgm:pt>
    <dgm:pt modelId="{7D53CEB4-88AA-4CEC-9611-3AFCB33E2246}" type="sibTrans" cxnId="{71876423-F056-4E17-A2A1-9471E8107DD5}">
      <dgm:prSet/>
      <dgm:spPr/>
      <dgm:t>
        <a:bodyPr/>
        <a:lstStyle/>
        <a:p>
          <a:endParaRPr lang="en-US"/>
        </a:p>
      </dgm:t>
    </dgm:pt>
    <dgm:pt modelId="{E3BF2FB7-0BB0-4C0F-84C3-4761DC7D10D9}" type="pres">
      <dgm:prSet presAssocID="{3FFFD209-AC53-4359-B9F2-FBA90C4C262B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939195-826F-4261-94A3-77818BEB492D}" type="pres">
      <dgm:prSet presAssocID="{3FFFD209-AC53-4359-B9F2-FBA90C4C262B}" presName="arrow" presStyleLbl="bgShp" presStyleIdx="0" presStyleCnt="1"/>
      <dgm:spPr/>
    </dgm:pt>
    <dgm:pt modelId="{5DC63B55-A889-4A37-B796-04C392A12284}" type="pres">
      <dgm:prSet presAssocID="{3FFFD209-AC53-4359-B9F2-FBA90C4C262B}" presName="linearProcess" presStyleCnt="0"/>
      <dgm:spPr/>
    </dgm:pt>
    <dgm:pt modelId="{5DEF8759-191D-4E17-A764-77DE04A5CF77}" type="pres">
      <dgm:prSet presAssocID="{A0911683-8C99-492C-8B2F-FCD2814CA0AA}" presName="textNode" presStyleLbl="node1" presStyleIdx="0" presStyleCnt="3" custLinFactNeighborY="54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2E9A68-A678-4D9E-83B7-D8CAEFC6379C}" type="pres">
      <dgm:prSet presAssocID="{548D2B06-0377-4146-AA53-4CDD8B00D06B}" presName="sibTrans" presStyleCnt="0"/>
      <dgm:spPr/>
    </dgm:pt>
    <dgm:pt modelId="{F51A9811-71A1-4063-960E-8E0ED61E8736}" type="pres">
      <dgm:prSet presAssocID="{26FB8A85-4F6E-41E4-B5E9-DC80704796E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519DD1-ADC3-4831-A840-0D994E8F5A28}" type="pres">
      <dgm:prSet presAssocID="{D262E41C-026D-4C12-A61F-B63632AF1FBB}" presName="sibTrans" presStyleCnt="0"/>
      <dgm:spPr/>
    </dgm:pt>
    <dgm:pt modelId="{83E80923-27E0-4345-9153-9079B241A9C5}" type="pres">
      <dgm:prSet presAssocID="{73624A3A-5C6C-42FE-B273-B079B151962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3CEAF8-44CA-47C5-B685-5D32C56F4501}" type="presOf" srcId="{3FFFD209-AC53-4359-B9F2-FBA90C4C262B}" destId="{E3BF2FB7-0BB0-4C0F-84C3-4761DC7D10D9}" srcOrd="0" destOrd="0" presId="urn:microsoft.com/office/officeart/2005/8/layout/hProcess9"/>
    <dgm:cxn modelId="{49513F67-CCCB-4D58-9EC9-1A3EC2B49920}" type="presOf" srcId="{73624A3A-5C6C-42FE-B273-B079B1519623}" destId="{83E80923-27E0-4345-9153-9079B241A9C5}" srcOrd="0" destOrd="0" presId="urn:microsoft.com/office/officeart/2005/8/layout/hProcess9"/>
    <dgm:cxn modelId="{3922555A-322F-44DA-B6B1-9F5567DAFAB7}" type="presOf" srcId="{A0911683-8C99-492C-8B2F-FCD2814CA0AA}" destId="{5DEF8759-191D-4E17-A764-77DE04A5CF77}" srcOrd="0" destOrd="0" presId="urn:microsoft.com/office/officeart/2005/8/layout/hProcess9"/>
    <dgm:cxn modelId="{71876423-F056-4E17-A2A1-9471E8107DD5}" srcId="{3FFFD209-AC53-4359-B9F2-FBA90C4C262B}" destId="{73624A3A-5C6C-42FE-B273-B079B1519623}" srcOrd="2" destOrd="0" parTransId="{56D537A4-5CD7-47A8-8B3C-5E04197197F5}" sibTransId="{7D53CEB4-88AA-4CEC-9611-3AFCB33E2246}"/>
    <dgm:cxn modelId="{2A8ECF88-AA8F-469C-B425-FA23E5E65B1B}" srcId="{3FFFD209-AC53-4359-B9F2-FBA90C4C262B}" destId="{A0911683-8C99-492C-8B2F-FCD2814CA0AA}" srcOrd="0" destOrd="0" parTransId="{06ED0046-D70E-4E4C-AF1F-4BB862A8E466}" sibTransId="{548D2B06-0377-4146-AA53-4CDD8B00D06B}"/>
    <dgm:cxn modelId="{B0A2F9DF-A94C-483F-8867-3F1B33E2FC3C}" srcId="{3FFFD209-AC53-4359-B9F2-FBA90C4C262B}" destId="{26FB8A85-4F6E-41E4-B5E9-DC80704796EB}" srcOrd="1" destOrd="0" parTransId="{2754FEE3-377A-43D3-9D1C-0C8CC461E39C}" sibTransId="{D262E41C-026D-4C12-A61F-B63632AF1FBB}"/>
    <dgm:cxn modelId="{4E63DC15-2059-44A9-918A-D4CB83BAA0C9}" type="presOf" srcId="{26FB8A85-4F6E-41E4-B5E9-DC80704796EB}" destId="{F51A9811-71A1-4063-960E-8E0ED61E8736}" srcOrd="0" destOrd="0" presId="urn:microsoft.com/office/officeart/2005/8/layout/hProcess9"/>
    <dgm:cxn modelId="{10872C3D-89F7-4B89-9E07-3A0B76EA383C}" type="presParOf" srcId="{E3BF2FB7-0BB0-4C0F-84C3-4761DC7D10D9}" destId="{D1939195-826F-4261-94A3-77818BEB492D}" srcOrd="0" destOrd="0" presId="urn:microsoft.com/office/officeart/2005/8/layout/hProcess9"/>
    <dgm:cxn modelId="{53A37856-B039-48E5-A8CB-5FD78B152966}" type="presParOf" srcId="{E3BF2FB7-0BB0-4C0F-84C3-4761DC7D10D9}" destId="{5DC63B55-A889-4A37-B796-04C392A12284}" srcOrd="1" destOrd="0" presId="urn:microsoft.com/office/officeart/2005/8/layout/hProcess9"/>
    <dgm:cxn modelId="{3BC6CAB9-775F-4F0E-96C5-E508C8E9384B}" type="presParOf" srcId="{5DC63B55-A889-4A37-B796-04C392A12284}" destId="{5DEF8759-191D-4E17-A764-77DE04A5CF77}" srcOrd="0" destOrd="0" presId="urn:microsoft.com/office/officeart/2005/8/layout/hProcess9"/>
    <dgm:cxn modelId="{174F13B3-1830-486A-AF52-DC2359DB7DB8}" type="presParOf" srcId="{5DC63B55-A889-4A37-B796-04C392A12284}" destId="{DF2E9A68-A678-4D9E-83B7-D8CAEFC6379C}" srcOrd="1" destOrd="0" presId="urn:microsoft.com/office/officeart/2005/8/layout/hProcess9"/>
    <dgm:cxn modelId="{7557D903-3F01-4BE7-B6D7-6196764D5A00}" type="presParOf" srcId="{5DC63B55-A889-4A37-B796-04C392A12284}" destId="{F51A9811-71A1-4063-960E-8E0ED61E8736}" srcOrd="2" destOrd="0" presId="urn:microsoft.com/office/officeart/2005/8/layout/hProcess9"/>
    <dgm:cxn modelId="{D19E3045-BA15-4C79-94F7-1F7CF3C4D2E9}" type="presParOf" srcId="{5DC63B55-A889-4A37-B796-04C392A12284}" destId="{5F519DD1-ADC3-4831-A840-0D994E8F5A28}" srcOrd="3" destOrd="0" presId="urn:microsoft.com/office/officeart/2005/8/layout/hProcess9"/>
    <dgm:cxn modelId="{77589CCC-825D-4B85-A274-EA0CE479F399}" type="presParOf" srcId="{5DC63B55-A889-4A37-B796-04C392A12284}" destId="{83E80923-27E0-4345-9153-9079B241A9C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D44DB7-3A66-427C-BAB9-FDF7624F0B4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CCB9F54-8094-4CDA-A079-9620398992A6}">
      <dgm:prSet/>
      <dgm:spPr/>
      <dgm:t>
        <a:bodyPr/>
        <a:lstStyle/>
        <a:p>
          <a:pPr rtl="0"/>
          <a:r>
            <a:rPr lang="ru-RU" b="1" u="sng" smtClean="0"/>
            <a:t>Что влияет на гендерное соотношение?</a:t>
          </a:r>
          <a:endParaRPr lang="en-US"/>
        </a:p>
      </dgm:t>
    </dgm:pt>
    <dgm:pt modelId="{7E162F27-8A58-4862-B309-3B2E148CFF22}" type="parTrans" cxnId="{71D330E1-54F5-4FD3-8CA0-CB217DFDDE57}">
      <dgm:prSet/>
      <dgm:spPr/>
      <dgm:t>
        <a:bodyPr/>
        <a:lstStyle/>
        <a:p>
          <a:endParaRPr lang="en-US"/>
        </a:p>
      </dgm:t>
    </dgm:pt>
    <dgm:pt modelId="{50C8200A-E7DB-4CFC-9EE5-7FECFFDBBBE9}" type="sibTrans" cxnId="{71D330E1-54F5-4FD3-8CA0-CB217DFDDE57}">
      <dgm:prSet/>
      <dgm:spPr/>
      <dgm:t>
        <a:bodyPr/>
        <a:lstStyle/>
        <a:p>
          <a:endParaRPr lang="en-US"/>
        </a:p>
      </dgm:t>
    </dgm:pt>
    <dgm:pt modelId="{56C7D8B5-438E-4C15-9873-A4E55962A4CF}">
      <dgm:prSet/>
      <dgm:spPr/>
      <dgm:t>
        <a:bodyPr/>
        <a:lstStyle/>
        <a:p>
          <a:pPr rtl="0"/>
          <a:r>
            <a:rPr lang="ru-RU" smtClean="0"/>
            <a:t>склонность женщин жить дольше</a:t>
          </a:r>
          <a:endParaRPr lang="en-US"/>
        </a:p>
      </dgm:t>
    </dgm:pt>
    <dgm:pt modelId="{C0675F2C-7F68-49A7-BCE2-880245DD1CAF}" type="parTrans" cxnId="{9869E08C-651E-4F94-BDDE-E396D690A47D}">
      <dgm:prSet/>
      <dgm:spPr/>
      <dgm:t>
        <a:bodyPr/>
        <a:lstStyle/>
        <a:p>
          <a:endParaRPr lang="en-US"/>
        </a:p>
      </dgm:t>
    </dgm:pt>
    <dgm:pt modelId="{9FA6A452-2EA6-4B4F-84F5-352B21A58C20}" type="sibTrans" cxnId="{9869E08C-651E-4F94-BDDE-E396D690A47D}">
      <dgm:prSet/>
      <dgm:spPr/>
      <dgm:t>
        <a:bodyPr/>
        <a:lstStyle/>
        <a:p>
          <a:endParaRPr lang="en-US"/>
        </a:p>
      </dgm:t>
    </dgm:pt>
    <dgm:pt modelId="{5AE49B64-80F4-4665-ACB0-64FE118BD80B}">
      <dgm:prSet/>
      <dgm:spPr/>
      <dgm:t>
        <a:bodyPr/>
        <a:lstStyle/>
        <a:p>
          <a:pPr rtl="0"/>
          <a:r>
            <a:rPr lang="ru-RU" smtClean="0"/>
            <a:t>предпочтительное отношение к сыновьям </a:t>
          </a:r>
          <a:endParaRPr lang="en-US"/>
        </a:p>
      </dgm:t>
    </dgm:pt>
    <dgm:pt modelId="{6D7D99ED-A57D-41BD-9D79-125543A6C559}" type="parTrans" cxnId="{BF535447-ACCD-446D-9A81-7581D974D90A}">
      <dgm:prSet/>
      <dgm:spPr/>
      <dgm:t>
        <a:bodyPr/>
        <a:lstStyle/>
        <a:p>
          <a:endParaRPr lang="en-US"/>
        </a:p>
      </dgm:t>
    </dgm:pt>
    <dgm:pt modelId="{9F943632-F564-49E6-BF63-1829C493546C}" type="sibTrans" cxnId="{BF535447-ACCD-446D-9A81-7581D974D90A}">
      <dgm:prSet/>
      <dgm:spPr/>
      <dgm:t>
        <a:bodyPr/>
        <a:lstStyle/>
        <a:p>
          <a:endParaRPr lang="en-US"/>
        </a:p>
      </dgm:t>
    </dgm:pt>
    <dgm:pt modelId="{2B483737-8C38-46D6-B329-94F0D6192CBF}">
      <dgm:prSet/>
      <dgm:spPr/>
      <dgm:t>
        <a:bodyPr/>
        <a:lstStyle/>
        <a:p>
          <a:pPr rtl="0"/>
          <a:r>
            <a:rPr lang="ru-RU" smtClean="0"/>
            <a:t>миграция, вызванная безработицей </a:t>
          </a:r>
          <a:endParaRPr lang="en-US"/>
        </a:p>
      </dgm:t>
    </dgm:pt>
    <dgm:pt modelId="{2EF3D96E-BB3F-4F4C-8304-529217033ACA}" type="parTrans" cxnId="{A2B943D6-FBA5-404B-9E10-E802707500AF}">
      <dgm:prSet/>
      <dgm:spPr/>
      <dgm:t>
        <a:bodyPr/>
        <a:lstStyle/>
        <a:p>
          <a:endParaRPr lang="en-US"/>
        </a:p>
      </dgm:t>
    </dgm:pt>
    <dgm:pt modelId="{00F469C3-71EC-4640-B62B-7348C45250AA}" type="sibTrans" cxnId="{A2B943D6-FBA5-404B-9E10-E802707500AF}">
      <dgm:prSet/>
      <dgm:spPr/>
      <dgm:t>
        <a:bodyPr/>
        <a:lstStyle/>
        <a:p>
          <a:endParaRPr lang="en-US"/>
        </a:p>
      </dgm:t>
    </dgm:pt>
    <dgm:pt modelId="{6637595B-3FFE-4F78-8423-276ECA702F7E}">
      <dgm:prSet/>
      <dgm:spPr/>
      <dgm:t>
        <a:bodyPr/>
        <a:lstStyle/>
        <a:p>
          <a:pPr rtl="0"/>
          <a:r>
            <a:rPr lang="ru-RU" smtClean="0"/>
            <a:t>риски для здоровья, как алкоголь, курение и насилие </a:t>
          </a:r>
          <a:endParaRPr lang="en-US"/>
        </a:p>
      </dgm:t>
    </dgm:pt>
    <dgm:pt modelId="{DF622AAF-6FB4-43DB-9F9A-CCFEDD420780}" type="parTrans" cxnId="{5909B219-78C8-4DBA-8EFF-1B5D328CB23E}">
      <dgm:prSet/>
      <dgm:spPr/>
      <dgm:t>
        <a:bodyPr/>
        <a:lstStyle/>
        <a:p>
          <a:endParaRPr lang="en-US"/>
        </a:p>
      </dgm:t>
    </dgm:pt>
    <dgm:pt modelId="{74AB9FC9-22C0-4BA6-A7D9-26C9B2B49365}" type="sibTrans" cxnId="{5909B219-78C8-4DBA-8EFF-1B5D328CB23E}">
      <dgm:prSet/>
      <dgm:spPr/>
      <dgm:t>
        <a:bodyPr/>
        <a:lstStyle/>
        <a:p>
          <a:endParaRPr lang="en-US"/>
        </a:p>
      </dgm:t>
    </dgm:pt>
    <dgm:pt modelId="{74B5F3DF-3856-489A-80AC-EEB5640AC07D}">
      <dgm:prSet/>
      <dgm:spPr/>
      <dgm:t>
        <a:bodyPr/>
        <a:lstStyle/>
        <a:p>
          <a:pPr rtl="0"/>
          <a:r>
            <a:rPr lang="ru-RU" smtClean="0"/>
            <a:t>войны и конфликты</a:t>
          </a:r>
          <a:endParaRPr lang="en-US"/>
        </a:p>
      </dgm:t>
    </dgm:pt>
    <dgm:pt modelId="{CA612063-31A0-4E91-A3BD-47AC61F5D741}" type="parTrans" cxnId="{9CD59FD7-A045-4864-93E2-C404BC160E30}">
      <dgm:prSet/>
      <dgm:spPr/>
      <dgm:t>
        <a:bodyPr/>
        <a:lstStyle/>
        <a:p>
          <a:endParaRPr lang="en-US"/>
        </a:p>
      </dgm:t>
    </dgm:pt>
    <dgm:pt modelId="{BCD2CB31-6B56-4CF0-A3E2-1A87A98174E0}" type="sibTrans" cxnId="{9CD59FD7-A045-4864-93E2-C404BC160E30}">
      <dgm:prSet/>
      <dgm:spPr/>
      <dgm:t>
        <a:bodyPr/>
        <a:lstStyle/>
        <a:p>
          <a:endParaRPr lang="en-US"/>
        </a:p>
      </dgm:t>
    </dgm:pt>
    <dgm:pt modelId="{B9FE6726-F883-4E56-986D-E987A9D11B15}" type="pres">
      <dgm:prSet presAssocID="{BBD44DB7-3A66-427C-BAB9-FDF7624F0B4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CE59EB-8563-4D0E-9E13-056C671584C3}" type="pres">
      <dgm:prSet presAssocID="{7CCB9F54-8094-4CDA-A079-9620398992A6}" presName="parentText" presStyleLbl="node1" presStyleIdx="0" presStyleCnt="1" custLinFactNeighborY="-118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4120D-6F25-4919-A5B7-EE7F1E031F4D}" type="pres">
      <dgm:prSet presAssocID="{7CCB9F54-8094-4CDA-A079-9620398992A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B943D6-FBA5-404B-9E10-E802707500AF}" srcId="{7CCB9F54-8094-4CDA-A079-9620398992A6}" destId="{2B483737-8C38-46D6-B329-94F0D6192CBF}" srcOrd="2" destOrd="0" parTransId="{2EF3D96E-BB3F-4F4C-8304-529217033ACA}" sibTransId="{00F469C3-71EC-4640-B62B-7348C45250AA}"/>
    <dgm:cxn modelId="{2A24D0AC-B926-4DF8-ACCB-9E51EC5FF20B}" type="presOf" srcId="{74B5F3DF-3856-489A-80AC-EEB5640AC07D}" destId="{3D04120D-6F25-4919-A5B7-EE7F1E031F4D}" srcOrd="0" destOrd="4" presId="urn:microsoft.com/office/officeart/2005/8/layout/vList2"/>
    <dgm:cxn modelId="{91F3AFFF-F11C-42BD-AA56-382075BC23B3}" type="presOf" srcId="{5AE49B64-80F4-4665-ACB0-64FE118BD80B}" destId="{3D04120D-6F25-4919-A5B7-EE7F1E031F4D}" srcOrd="0" destOrd="1" presId="urn:microsoft.com/office/officeart/2005/8/layout/vList2"/>
    <dgm:cxn modelId="{C75E9EB3-6BB2-4581-8F54-2EED7BD74EAB}" type="presOf" srcId="{56C7D8B5-438E-4C15-9873-A4E55962A4CF}" destId="{3D04120D-6F25-4919-A5B7-EE7F1E031F4D}" srcOrd="0" destOrd="0" presId="urn:microsoft.com/office/officeart/2005/8/layout/vList2"/>
    <dgm:cxn modelId="{9CD59FD7-A045-4864-93E2-C404BC160E30}" srcId="{7CCB9F54-8094-4CDA-A079-9620398992A6}" destId="{74B5F3DF-3856-489A-80AC-EEB5640AC07D}" srcOrd="4" destOrd="0" parTransId="{CA612063-31A0-4E91-A3BD-47AC61F5D741}" sibTransId="{BCD2CB31-6B56-4CF0-A3E2-1A87A98174E0}"/>
    <dgm:cxn modelId="{BF535447-ACCD-446D-9A81-7581D974D90A}" srcId="{7CCB9F54-8094-4CDA-A079-9620398992A6}" destId="{5AE49B64-80F4-4665-ACB0-64FE118BD80B}" srcOrd="1" destOrd="0" parTransId="{6D7D99ED-A57D-41BD-9D79-125543A6C559}" sibTransId="{9F943632-F564-49E6-BF63-1829C493546C}"/>
    <dgm:cxn modelId="{71D330E1-54F5-4FD3-8CA0-CB217DFDDE57}" srcId="{BBD44DB7-3A66-427C-BAB9-FDF7624F0B4F}" destId="{7CCB9F54-8094-4CDA-A079-9620398992A6}" srcOrd="0" destOrd="0" parTransId="{7E162F27-8A58-4862-B309-3B2E148CFF22}" sibTransId="{50C8200A-E7DB-4CFC-9EE5-7FECFFDBBBE9}"/>
    <dgm:cxn modelId="{5909B219-78C8-4DBA-8EFF-1B5D328CB23E}" srcId="{7CCB9F54-8094-4CDA-A079-9620398992A6}" destId="{6637595B-3FFE-4F78-8423-276ECA702F7E}" srcOrd="3" destOrd="0" parTransId="{DF622AAF-6FB4-43DB-9F9A-CCFEDD420780}" sibTransId="{74AB9FC9-22C0-4BA6-A7D9-26C9B2B49365}"/>
    <dgm:cxn modelId="{3E7660F7-FFBE-4E7E-9E0F-280460E512D5}" type="presOf" srcId="{BBD44DB7-3A66-427C-BAB9-FDF7624F0B4F}" destId="{B9FE6726-F883-4E56-986D-E987A9D11B15}" srcOrd="0" destOrd="0" presId="urn:microsoft.com/office/officeart/2005/8/layout/vList2"/>
    <dgm:cxn modelId="{9869E08C-651E-4F94-BDDE-E396D690A47D}" srcId="{7CCB9F54-8094-4CDA-A079-9620398992A6}" destId="{56C7D8B5-438E-4C15-9873-A4E55962A4CF}" srcOrd="0" destOrd="0" parTransId="{C0675F2C-7F68-49A7-BCE2-880245DD1CAF}" sibTransId="{9FA6A452-2EA6-4B4F-84F5-352B21A58C20}"/>
    <dgm:cxn modelId="{35A53E0F-5627-47DA-8B86-D66F635D3A53}" type="presOf" srcId="{6637595B-3FFE-4F78-8423-276ECA702F7E}" destId="{3D04120D-6F25-4919-A5B7-EE7F1E031F4D}" srcOrd="0" destOrd="3" presId="urn:microsoft.com/office/officeart/2005/8/layout/vList2"/>
    <dgm:cxn modelId="{5A4CA29A-AC3E-44BA-8A70-95494EC28BA5}" type="presOf" srcId="{7CCB9F54-8094-4CDA-A079-9620398992A6}" destId="{67CE59EB-8563-4D0E-9E13-056C671584C3}" srcOrd="0" destOrd="0" presId="urn:microsoft.com/office/officeart/2005/8/layout/vList2"/>
    <dgm:cxn modelId="{9789CFBA-5883-4094-8E4E-F7BF6BAEDC35}" type="presOf" srcId="{2B483737-8C38-46D6-B329-94F0D6192CBF}" destId="{3D04120D-6F25-4919-A5B7-EE7F1E031F4D}" srcOrd="0" destOrd="2" presId="urn:microsoft.com/office/officeart/2005/8/layout/vList2"/>
    <dgm:cxn modelId="{8A08B2D1-4063-41F0-8F64-FBDD6D317D4C}" type="presParOf" srcId="{B9FE6726-F883-4E56-986D-E987A9D11B15}" destId="{67CE59EB-8563-4D0E-9E13-056C671584C3}" srcOrd="0" destOrd="0" presId="urn:microsoft.com/office/officeart/2005/8/layout/vList2"/>
    <dgm:cxn modelId="{2188E000-FA40-4FA7-A6F9-ADA58BD1F071}" type="presParOf" srcId="{B9FE6726-F883-4E56-986D-E987A9D11B15}" destId="{3D04120D-6F25-4919-A5B7-EE7F1E031F4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7D30D6-4886-4EFF-8A27-35526C85A64E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C9B5E6-CB1D-4043-8118-42741886911E}">
      <dgm:prSet/>
      <dgm:spPr/>
      <dgm:t>
        <a:bodyPr/>
        <a:lstStyle/>
        <a:p>
          <a:pPr rtl="0"/>
          <a:r>
            <a:rPr lang="ru-RU" b="1" dirty="0" smtClean="0"/>
            <a:t>Высокая фертильность </a:t>
          </a:r>
          <a:endParaRPr lang="en-US" b="1" dirty="0" smtClean="0"/>
        </a:p>
        <a:p>
          <a:pPr rtl="0"/>
          <a:r>
            <a:rPr lang="ru-RU" dirty="0" smtClean="0"/>
            <a:t>Риски для здоровья матери и ребёнка</a:t>
          </a:r>
          <a:endParaRPr lang="en-US" dirty="0" smtClean="0"/>
        </a:p>
        <a:p>
          <a:pPr rtl="0"/>
          <a:r>
            <a:rPr lang="ru-RU" dirty="0" smtClean="0"/>
            <a:t>Ограничивает шансы на оплачиваемую работу</a:t>
          </a:r>
          <a:r>
            <a:rPr lang="en-AU" dirty="0" smtClean="0"/>
            <a:t>; </a:t>
          </a:r>
          <a:r>
            <a:rPr lang="ru-RU" dirty="0" smtClean="0"/>
            <a:t>увеличивает объём неоплачиваемой работы</a:t>
          </a:r>
          <a:endParaRPr lang="en-US" dirty="0" smtClean="0"/>
        </a:p>
        <a:p>
          <a:pPr rtl="0"/>
          <a:r>
            <a:rPr lang="ru-RU" dirty="0" smtClean="0"/>
            <a:t>Понижение статуса женщин</a:t>
          </a:r>
          <a:endParaRPr lang="en-US" dirty="0"/>
        </a:p>
      </dgm:t>
    </dgm:pt>
    <dgm:pt modelId="{C5A2C04C-0CCF-409A-B7AF-D11DD31303DF}" type="parTrans" cxnId="{40986C2B-8AB6-4C2E-88E3-A4F8CAED6A26}">
      <dgm:prSet/>
      <dgm:spPr/>
      <dgm:t>
        <a:bodyPr/>
        <a:lstStyle/>
        <a:p>
          <a:endParaRPr lang="en-US"/>
        </a:p>
      </dgm:t>
    </dgm:pt>
    <dgm:pt modelId="{AEE00A2B-E759-4DEC-AA81-9DE88893B786}" type="sibTrans" cxnId="{40986C2B-8AB6-4C2E-88E3-A4F8CAED6A26}">
      <dgm:prSet/>
      <dgm:spPr/>
      <dgm:t>
        <a:bodyPr/>
        <a:lstStyle/>
        <a:p>
          <a:endParaRPr lang="en-US"/>
        </a:p>
      </dgm:t>
    </dgm:pt>
    <dgm:pt modelId="{DA590511-B388-4487-AB9A-B727D3C376E2}">
      <dgm:prSet/>
      <dgm:spPr/>
      <dgm:t>
        <a:bodyPr/>
        <a:lstStyle/>
        <a:p>
          <a:pPr rtl="0"/>
          <a:r>
            <a:rPr lang="ru-RU" b="1" dirty="0" smtClean="0"/>
            <a:t>Низкая фертильность </a:t>
          </a:r>
          <a:endParaRPr lang="en-US" b="1" dirty="0" smtClean="0"/>
        </a:p>
        <a:p>
          <a:pPr rtl="0"/>
          <a:r>
            <a:rPr lang="ru-RU" dirty="0" smtClean="0"/>
            <a:t>Стареющее население  </a:t>
          </a:r>
          <a:r>
            <a:rPr lang="en-AU" dirty="0" smtClean="0"/>
            <a:t>– </a:t>
          </a:r>
          <a:r>
            <a:rPr lang="ru-RU" dirty="0" smtClean="0"/>
            <a:t>забота о стариках</a:t>
          </a:r>
          <a:endParaRPr lang="en-US" dirty="0" smtClean="0"/>
        </a:p>
        <a:p>
          <a:pPr rtl="0"/>
          <a:r>
            <a:rPr lang="ru-RU" dirty="0" smtClean="0"/>
            <a:t>Стремление рождать сыновей</a:t>
          </a:r>
          <a:endParaRPr lang="en-US" dirty="0"/>
        </a:p>
      </dgm:t>
    </dgm:pt>
    <dgm:pt modelId="{DC24F5DF-D856-4AE7-911B-102AFC3A58DE}" type="parTrans" cxnId="{7AAF598C-5740-4D3B-8933-3B29C725C9C3}">
      <dgm:prSet/>
      <dgm:spPr/>
      <dgm:t>
        <a:bodyPr/>
        <a:lstStyle/>
        <a:p>
          <a:endParaRPr lang="en-US"/>
        </a:p>
      </dgm:t>
    </dgm:pt>
    <dgm:pt modelId="{22123458-D2A7-4070-91BE-9EF3CA9E4C8F}" type="sibTrans" cxnId="{7AAF598C-5740-4D3B-8933-3B29C725C9C3}">
      <dgm:prSet/>
      <dgm:spPr/>
      <dgm:t>
        <a:bodyPr/>
        <a:lstStyle/>
        <a:p>
          <a:endParaRPr lang="en-US"/>
        </a:p>
      </dgm:t>
    </dgm:pt>
    <dgm:pt modelId="{40C91970-0604-4CB7-9AAA-62A8B81A1D11}" type="pres">
      <dgm:prSet presAssocID="{527D30D6-4886-4EFF-8A27-35526C85A64E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2CA4C-A6DD-439D-B7DB-0EE3398DB3C3}" type="pres">
      <dgm:prSet presAssocID="{C5C9B5E6-CB1D-4043-8118-42741886911E}" presName="upArrow" presStyleLbl="node1" presStyleIdx="0" presStyleCnt="2"/>
      <dgm:spPr/>
    </dgm:pt>
    <dgm:pt modelId="{44C810B2-5531-4F2B-A052-664552884241}" type="pres">
      <dgm:prSet presAssocID="{C5C9B5E6-CB1D-4043-8118-42741886911E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E6D790-006F-4F3D-B3F7-5FEB430E8F31}" type="pres">
      <dgm:prSet presAssocID="{DA590511-B388-4487-AB9A-B727D3C376E2}" presName="downArrow" presStyleLbl="node1" presStyleIdx="1" presStyleCnt="2"/>
      <dgm:spPr/>
    </dgm:pt>
    <dgm:pt modelId="{ED165A1F-F9BC-4957-AC5E-DAAEA2C2E4B6}" type="pres">
      <dgm:prSet presAssocID="{DA590511-B388-4487-AB9A-B727D3C376E2}" presName="downArrowText" presStyleLbl="revTx" presStyleIdx="1" presStyleCnt="2" custScaleY="9993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717AFA-2B36-4A1B-AE8B-01D8797498F1}" type="presOf" srcId="{DA590511-B388-4487-AB9A-B727D3C376E2}" destId="{ED165A1F-F9BC-4957-AC5E-DAAEA2C2E4B6}" srcOrd="0" destOrd="0" presId="urn:microsoft.com/office/officeart/2005/8/layout/arrow4"/>
    <dgm:cxn modelId="{08EC9DA8-08FE-4A34-B423-F7AEDE3B99D5}" type="presOf" srcId="{C5C9B5E6-CB1D-4043-8118-42741886911E}" destId="{44C810B2-5531-4F2B-A052-664552884241}" srcOrd="0" destOrd="0" presId="urn:microsoft.com/office/officeart/2005/8/layout/arrow4"/>
    <dgm:cxn modelId="{7AAF598C-5740-4D3B-8933-3B29C725C9C3}" srcId="{527D30D6-4886-4EFF-8A27-35526C85A64E}" destId="{DA590511-B388-4487-AB9A-B727D3C376E2}" srcOrd="1" destOrd="0" parTransId="{DC24F5DF-D856-4AE7-911B-102AFC3A58DE}" sibTransId="{22123458-D2A7-4070-91BE-9EF3CA9E4C8F}"/>
    <dgm:cxn modelId="{3BC11D87-88D5-4BA8-8A2D-C7A0E32BFC2C}" type="presOf" srcId="{527D30D6-4886-4EFF-8A27-35526C85A64E}" destId="{40C91970-0604-4CB7-9AAA-62A8B81A1D11}" srcOrd="0" destOrd="0" presId="urn:microsoft.com/office/officeart/2005/8/layout/arrow4"/>
    <dgm:cxn modelId="{40986C2B-8AB6-4C2E-88E3-A4F8CAED6A26}" srcId="{527D30D6-4886-4EFF-8A27-35526C85A64E}" destId="{C5C9B5E6-CB1D-4043-8118-42741886911E}" srcOrd="0" destOrd="0" parTransId="{C5A2C04C-0CCF-409A-B7AF-D11DD31303DF}" sibTransId="{AEE00A2B-E759-4DEC-AA81-9DE88893B786}"/>
    <dgm:cxn modelId="{BF1AA3E6-2A4E-47BE-AA4F-DA1FE6EB50AA}" type="presParOf" srcId="{40C91970-0604-4CB7-9AAA-62A8B81A1D11}" destId="{DF92CA4C-A6DD-439D-B7DB-0EE3398DB3C3}" srcOrd="0" destOrd="0" presId="urn:microsoft.com/office/officeart/2005/8/layout/arrow4"/>
    <dgm:cxn modelId="{51EB16EF-F1E4-4AB5-BBED-C75CBB6CE774}" type="presParOf" srcId="{40C91970-0604-4CB7-9AAA-62A8B81A1D11}" destId="{44C810B2-5531-4F2B-A052-664552884241}" srcOrd="1" destOrd="0" presId="urn:microsoft.com/office/officeart/2005/8/layout/arrow4"/>
    <dgm:cxn modelId="{F0F25C84-5712-453F-AB20-5E98C18BBBA4}" type="presParOf" srcId="{40C91970-0604-4CB7-9AAA-62A8B81A1D11}" destId="{C9E6D790-006F-4F3D-B3F7-5FEB430E8F31}" srcOrd="2" destOrd="0" presId="urn:microsoft.com/office/officeart/2005/8/layout/arrow4"/>
    <dgm:cxn modelId="{DE8D9A34-0A9E-4566-B95A-3CACE8F766BB}" type="presParOf" srcId="{40C91970-0604-4CB7-9AAA-62A8B81A1D11}" destId="{ED165A1F-F9BC-4957-AC5E-DAAEA2C2E4B6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6C5843-D939-45EF-9A9E-3AD61BB6CA5B}">
      <dsp:nvSpPr>
        <dsp:cNvPr id="0" name=""/>
        <dsp:cNvSpPr/>
      </dsp:nvSpPr>
      <dsp:spPr>
        <a:xfrm>
          <a:off x="5378949" y="2568167"/>
          <a:ext cx="3805646" cy="660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242"/>
              </a:lnTo>
              <a:lnTo>
                <a:pt x="3805646" y="330242"/>
              </a:lnTo>
              <a:lnTo>
                <a:pt x="3805646" y="66048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A8281-DF3E-4FD4-8336-80F400BE226B}">
      <dsp:nvSpPr>
        <dsp:cNvPr id="0" name=""/>
        <dsp:cNvSpPr/>
      </dsp:nvSpPr>
      <dsp:spPr>
        <a:xfrm>
          <a:off x="5333229" y="2568167"/>
          <a:ext cx="91440" cy="6604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048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022D3-9873-4F55-8A09-69C32EBD0EAF}">
      <dsp:nvSpPr>
        <dsp:cNvPr id="0" name=""/>
        <dsp:cNvSpPr/>
      </dsp:nvSpPr>
      <dsp:spPr>
        <a:xfrm>
          <a:off x="1573303" y="2568167"/>
          <a:ext cx="3805646" cy="660484"/>
        </a:xfrm>
        <a:custGeom>
          <a:avLst/>
          <a:gdLst/>
          <a:ahLst/>
          <a:cxnLst/>
          <a:rect l="0" t="0" r="0" b="0"/>
          <a:pathLst>
            <a:path>
              <a:moveTo>
                <a:pt x="3805646" y="0"/>
              </a:moveTo>
              <a:lnTo>
                <a:pt x="3805646" y="330242"/>
              </a:lnTo>
              <a:lnTo>
                <a:pt x="0" y="330242"/>
              </a:lnTo>
              <a:lnTo>
                <a:pt x="0" y="66048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954C1B-80B0-431B-B7EA-E2D8F6D2BA53}">
      <dsp:nvSpPr>
        <dsp:cNvPr id="0" name=""/>
        <dsp:cNvSpPr/>
      </dsp:nvSpPr>
      <dsp:spPr>
        <a:xfrm>
          <a:off x="3806368" y="995586"/>
          <a:ext cx="3145162" cy="15725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Основные источники данных</a:t>
          </a:r>
        </a:p>
      </dsp:txBody>
      <dsp:txXfrm>
        <a:off x="3806368" y="995586"/>
        <a:ext cx="3145162" cy="1572581"/>
      </dsp:txXfrm>
    </dsp:sp>
    <dsp:sp modelId="{3D638C38-DEA4-41E6-ACBE-8967A98C226E}">
      <dsp:nvSpPr>
        <dsp:cNvPr id="0" name=""/>
        <dsp:cNvSpPr/>
      </dsp:nvSpPr>
      <dsp:spPr>
        <a:xfrm>
          <a:off x="722" y="3228651"/>
          <a:ext cx="3145162" cy="15725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Переписи населения и жилищного фонда</a:t>
          </a:r>
          <a:endParaRPr lang="en-US" sz="1800" b="1" kern="1200" dirty="0"/>
        </a:p>
      </dsp:txBody>
      <dsp:txXfrm>
        <a:off x="722" y="3228651"/>
        <a:ext cx="3145162" cy="1572581"/>
      </dsp:txXfrm>
    </dsp:sp>
    <dsp:sp modelId="{B341D606-F769-4E23-9755-FD36B3D8484F}">
      <dsp:nvSpPr>
        <dsp:cNvPr id="0" name=""/>
        <dsp:cNvSpPr/>
      </dsp:nvSpPr>
      <dsp:spPr>
        <a:xfrm>
          <a:off x="3806368" y="3228651"/>
          <a:ext cx="3145162" cy="15725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Административные данные </a:t>
          </a:r>
          <a:r>
            <a:rPr lang="ru-RU" sz="1800" kern="1200" dirty="0" smtClean="0">
              <a:solidFill>
                <a:srgbClr val="FF0000"/>
              </a:solidFill>
            </a:rPr>
            <a:t>(</a:t>
          </a:r>
          <a:r>
            <a:rPr lang="ru-RU" sz="1800" b="1" kern="1200" dirty="0" smtClean="0"/>
            <a:t>Система регистрации актов гражданского состояния (ЗАГС)</a:t>
          </a:r>
          <a:r>
            <a:rPr lang="en-AU" sz="1800" b="1" kern="1200" dirty="0" smtClean="0"/>
            <a:t> (</a:t>
          </a:r>
          <a:r>
            <a:rPr lang="ru-RU" sz="1800" b="1" kern="1200" dirty="0" smtClean="0"/>
            <a:t>рождения</a:t>
          </a:r>
          <a:r>
            <a:rPr lang="en-AU" sz="1800" b="1" kern="1200" dirty="0" smtClean="0"/>
            <a:t>, </a:t>
          </a:r>
          <a:r>
            <a:rPr lang="ru-RU" sz="1800" b="1" kern="1200" dirty="0" smtClean="0"/>
            <a:t>смерти</a:t>
          </a:r>
          <a:r>
            <a:rPr lang="en-AU" sz="1800" b="1" kern="1200" dirty="0" smtClean="0"/>
            <a:t>, </a:t>
          </a:r>
          <a:r>
            <a:rPr lang="ru-RU" sz="1800" b="1" kern="1200" dirty="0" smtClean="0"/>
            <a:t>браки, разводы</a:t>
          </a:r>
          <a:r>
            <a:rPr lang="en-AU" sz="1800" b="1" kern="1200" dirty="0" smtClean="0"/>
            <a:t>)</a:t>
          </a:r>
          <a:r>
            <a:rPr lang="ru-RU" sz="1800" b="1" kern="1200" dirty="0" smtClean="0"/>
            <a:t>)</a:t>
          </a:r>
          <a:endParaRPr lang="en-US" sz="1800" b="1" kern="1200" dirty="0"/>
        </a:p>
      </dsp:txBody>
      <dsp:txXfrm>
        <a:off x="3806368" y="3228651"/>
        <a:ext cx="3145162" cy="1572581"/>
      </dsp:txXfrm>
    </dsp:sp>
    <dsp:sp modelId="{DE1E85DB-42C3-4C89-B008-185421CFF096}">
      <dsp:nvSpPr>
        <dsp:cNvPr id="0" name=""/>
        <dsp:cNvSpPr/>
      </dsp:nvSpPr>
      <dsp:spPr>
        <a:xfrm>
          <a:off x="7612014" y="3228651"/>
          <a:ext cx="3145162" cy="15725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Специализированные обследования </a:t>
          </a:r>
          <a:r>
            <a:rPr lang="ru-RU" sz="1800" kern="1200" dirty="0" smtClean="0"/>
            <a:t>(Демографические и медицинские обследования, Кластерное обследование по многим показателям)</a:t>
          </a:r>
          <a:endParaRPr lang="en-US" sz="1800" kern="1200" dirty="0"/>
        </a:p>
      </dsp:txBody>
      <dsp:txXfrm>
        <a:off x="7612014" y="3228651"/>
        <a:ext cx="3145162" cy="15725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39195-826F-4261-94A3-77818BEB492D}">
      <dsp:nvSpPr>
        <dsp:cNvPr id="0" name=""/>
        <dsp:cNvSpPr/>
      </dsp:nvSpPr>
      <dsp:spPr>
        <a:xfrm>
          <a:off x="537209" y="0"/>
          <a:ext cx="6088380" cy="188494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EF8759-191D-4E17-A764-77DE04A5CF77}">
      <dsp:nvSpPr>
        <dsp:cNvPr id="0" name=""/>
        <dsp:cNvSpPr/>
      </dsp:nvSpPr>
      <dsp:spPr>
        <a:xfrm>
          <a:off x="242723" y="606575"/>
          <a:ext cx="2148840" cy="7539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Ненормальное гендерное соотношение</a:t>
          </a:r>
          <a:endParaRPr lang="en-US" sz="1300" kern="1200" dirty="0"/>
        </a:p>
      </dsp:txBody>
      <dsp:txXfrm>
        <a:off x="279529" y="643381"/>
        <a:ext cx="2075228" cy="680366"/>
      </dsp:txXfrm>
    </dsp:sp>
    <dsp:sp modelId="{F51A9811-71A1-4063-960E-8E0ED61E8736}">
      <dsp:nvSpPr>
        <dsp:cNvPr id="0" name=""/>
        <dsp:cNvSpPr/>
      </dsp:nvSpPr>
      <dsp:spPr>
        <a:xfrm>
          <a:off x="2506979" y="565484"/>
          <a:ext cx="2148840" cy="753978"/>
        </a:xfrm>
        <a:prstGeom prst="roundRect">
          <a:avLst/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Исследование причин</a:t>
          </a:r>
          <a:endParaRPr lang="en-US" sz="1300" kern="1200"/>
        </a:p>
      </dsp:txBody>
      <dsp:txXfrm>
        <a:off x="2543785" y="602290"/>
        <a:ext cx="2075228" cy="680366"/>
      </dsp:txXfrm>
    </dsp:sp>
    <dsp:sp modelId="{83E80923-27E0-4345-9153-9079B241A9C5}">
      <dsp:nvSpPr>
        <dsp:cNvPr id="0" name=""/>
        <dsp:cNvSpPr/>
      </dsp:nvSpPr>
      <dsp:spPr>
        <a:xfrm>
          <a:off x="4771236" y="565484"/>
          <a:ext cx="2148840" cy="753978"/>
        </a:xfrm>
        <a:prstGeom prst="roundRect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Специальное вмешательство для устранения дисбаланса </a:t>
          </a:r>
          <a:endParaRPr lang="en-US" sz="1300" kern="1200" dirty="0"/>
        </a:p>
      </dsp:txBody>
      <dsp:txXfrm>
        <a:off x="4808042" y="602290"/>
        <a:ext cx="2075228" cy="6803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E59EB-8563-4D0E-9E13-056C671584C3}">
      <dsp:nvSpPr>
        <dsp:cNvPr id="0" name=""/>
        <dsp:cNvSpPr/>
      </dsp:nvSpPr>
      <dsp:spPr>
        <a:xfrm>
          <a:off x="0" y="0"/>
          <a:ext cx="4599709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u="sng" kern="1200" smtClean="0"/>
            <a:t>Что влияет на гендерное соотношение?</a:t>
          </a:r>
          <a:endParaRPr lang="en-US" sz="2200" kern="1200"/>
        </a:p>
      </dsp:txBody>
      <dsp:txXfrm>
        <a:off x="42722" y="42722"/>
        <a:ext cx="4514265" cy="789716"/>
      </dsp:txXfrm>
    </dsp:sp>
    <dsp:sp modelId="{3D04120D-6F25-4919-A5B7-EE7F1E031F4D}">
      <dsp:nvSpPr>
        <dsp:cNvPr id="0" name=""/>
        <dsp:cNvSpPr/>
      </dsp:nvSpPr>
      <dsp:spPr>
        <a:xfrm>
          <a:off x="0" y="890009"/>
          <a:ext cx="4599709" cy="1730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41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smtClean="0"/>
            <a:t>склонность женщин жить дольше</a:t>
          </a:r>
          <a:endParaRPr lang="en-US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smtClean="0"/>
            <a:t>предпочтительное отношение к сыновьям </a:t>
          </a:r>
          <a:endParaRPr lang="en-US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smtClean="0"/>
            <a:t>миграция, вызванная безработицей </a:t>
          </a:r>
          <a:endParaRPr lang="en-US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smtClean="0"/>
            <a:t>риски для здоровья, как алкоголь, курение и насилие </a:t>
          </a:r>
          <a:endParaRPr lang="en-US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smtClean="0"/>
            <a:t>войны и конфликты</a:t>
          </a:r>
          <a:endParaRPr lang="en-US" sz="1700" kern="1200"/>
        </a:p>
      </dsp:txBody>
      <dsp:txXfrm>
        <a:off x="0" y="890009"/>
        <a:ext cx="4599709" cy="17305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3485E-5CB0-49BE-BB82-DA3C9A2008D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B174B-8791-4EF0-BD66-8033AFBAF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30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174B-8791-4EF0-BD66-8033AFBAFD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48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174B-8791-4EF0-BD66-8033AFBAFD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02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174B-8791-4EF0-BD66-8033AFBAFD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3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6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3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1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5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0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7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23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7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1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59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2EC1AF14-B671-8D4D-8B24-9FD787AD330B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3" tIns="22862" rIns="45723" bIns="2286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sp>
        <p:nvSpPr>
          <p:cNvPr id="81" name="Freeform 80">
            <a:extLst>
              <a:ext uri="{FF2B5EF4-FFF2-40B4-BE49-F238E27FC236}">
                <a16:creationId xmlns="" xmlns:a16="http://schemas.microsoft.com/office/drawing/2014/main" id="{7448B7D5-8F75-F849-9548-6AE5A0208755}"/>
              </a:ext>
            </a:extLst>
          </p:cNvPr>
          <p:cNvSpPr/>
          <p:nvPr userDrawn="1"/>
        </p:nvSpPr>
        <p:spPr>
          <a:xfrm>
            <a:off x="-14767" y="-3688"/>
            <a:ext cx="5083355" cy="6861687"/>
          </a:xfrm>
          <a:custGeom>
            <a:avLst/>
            <a:gdLst>
              <a:gd name="connsiteX0" fmla="*/ 5604 w 10166709"/>
              <a:gd name="connsiteY0" fmla="*/ 0 h 13679128"/>
              <a:gd name="connsiteX1" fmla="*/ 7194221 w 10166709"/>
              <a:gd name="connsiteY1" fmla="*/ 0 h 13679128"/>
              <a:gd name="connsiteX2" fmla="*/ 7255939 w 10166709"/>
              <a:gd name="connsiteY2" fmla="*/ 60486 h 13679128"/>
              <a:gd name="connsiteX3" fmla="*/ 10161773 w 10166709"/>
              <a:gd name="connsiteY3" fmla="*/ 7137924 h 13679128"/>
              <a:gd name="connsiteX4" fmla="*/ 10161773 w 10166709"/>
              <a:gd name="connsiteY4" fmla="*/ 11363631 h 13679128"/>
              <a:gd name="connsiteX5" fmla="*/ 10166709 w 10166709"/>
              <a:gd name="connsiteY5" fmla="*/ 11363631 h 13679128"/>
              <a:gd name="connsiteX6" fmla="*/ 10166709 w 10166709"/>
              <a:gd name="connsiteY6" fmla="*/ 13679128 h 13679128"/>
              <a:gd name="connsiteX7" fmla="*/ 0 w 10166709"/>
              <a:gd name="connsiteY7" fmla="*/ 13679128 h 13679128"/>
              <a:gd name="connsiteX8" fmla="*/ 0 w 10166709"/>
              <a:gd name="connsiteY8" fmla="*/ 11363631 h 13679128"/>
              <a:gd name="connsiteX9" fmla="*/ 5604 w 10166709"/>
              <a:gd name="connsiteY9" fmla="*/ 11363631 h 13679128"/>
              <a:gd name="connsiteX10" fmla="*/ 5604 w 10166709"/>
              <a:gd name="connsiteY10" fmla="*/ 0 h 136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66709" h="13679128">
                <a:moveTo>
                  <a:pt x="5604" y="0"/>
                </a:moveTo>
                <a:lnTo>
                  <a:pt x="7194221" y="0"/>
                </a:lnTo>
                <a:lnTo>
                  <a:pt x="7255939" y="60486"/>
                </a:lnTo>
                <a:cubicBezTo>
                  <a:pt x="9053847" y="1886649"/>
                  <a:pt x="10161773" y="4383965"/>
                  <a:pt x="10161773" y="7137924"/>
                </a:cubicBezTo>
                <a:lnTo>
                  <a:pt x="10161773" y="11363631"/>
                </a:lnTo>
                <a:lnTo>
                  <a:pt x="10166709" y="11363631"/>
                </a:lnTo>
                <a:lnTo>
                  <a:pt x="10166709" y="13679128"/>
                </a:lnTo>
                <a:lnTo>
                  <a:pt x="0" y="13679128"/>
                </a:lnTo>
                <a:lnTo>
                  <a:pt x="0" y="11363631"/>
                </a:lnTo>
                <a:lnTo>
                  <a:pt x="5604" y="11363631"/>
                </a:lnTo>
                <a:lnTo>
                  <a:pt x="5604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sp>
        <p:nvSpPr>
          <p:cNvPr id="45" name="Text Placeholder 44">
            <a:extLst>
              <a:ext uri="{FF2B5EF4-FFF2-40B4-BE49-F238E27FC236}">
                <a16:creationId xmlns="" xmlns:a16="http://schemas.microsoft.com/office/drawing/2014/main" id="{B042ED95-4302-4E49-994E-49C444AF4A1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15866" y="2833181"/>
            <a:ext cx="3276814" cy="1384995"/>
          </a:xfrm>
        </p:spPr>
        <p:txBody>
          <a:bodyPr/>
          <a:lstStyle>
            <a:lvl1pPr>
              <a:defRPr sz="3001" b="1" i="0">
                <a:solidFill>
                  <a:schemeClr val="bg1"/>
                </a:solidFill>
                <a:latin typeface="Montserrat" panose="02000505000000020004" pitchFamily="2" charset="77"/>
              </a:defRPr>
            </a:lvl1pPr>
          </a:lstStyle>
          <a:p>
            <a:pPr lvl="0"/>
            <a:r>
              <a:rPr lang="en-US" dirty="0"/>
              <a:t>TITLE PAGE HEADLINE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="" xmlns:a16="http://schemas.microsoft.com/office/drawing/2014/main" id="{12C22081-661F-1849-B549-87A67910E3BF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15866" y="4401979"/>
            <a:ext cx="3276814" cy="246222"/>
          </a:xfr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January 2020</a:t>
            </a:r>
          </a:p>
        </p:txBody>
      </p:sp>
      <p:sp>
        <p:nvSpPr>
          <p:cNvPr id="66" name="Freeform 65">
            <a:extLst>
              <a:ext uri="{FF2B5EF4-FFF2-40B4-BE49-F238E27FC236}">
                <a16:creationId xmlns="" xmlns:a16="http://schemas.microsoft.com/office/drawing/2014/main" id="{26DEEC23-FCFB-6C4F-9677-FFC98365C9E1}"/>
              </a:ext>
            </a:extLst>
          </p:cNvPr>
          <p:cNvSpPr/>
          <p:nvPr userDrawn="1"/>
        </p:nvSpPr>
        <p:spPr>
          <a:xfrm>
            <a:off x="5057435" y="0"/>
            <a:ext cx="3567283" cy="4908416"/>
          </a:xfrm>
          <a:custGeom>
            <a:avLst/>
            <a:gdLst>
              <a:gd name="connsiteX0" fmla="*/ 0 w 7134101"/>
              <a:gd name="connsiteY0" fmla="*/ 0 h 9816832"/>
              <a:gd name="connsiteX1" fmla="*/ 7134101 w 7134101"/>
              <a:gd name="connsiteY1" fmla="*/ 0 h 9816832"/>
              <a:gd name="connsiteX2" fmla="*/ 7134099 w 7134101"/>
              <a:gd name="connsiteY2" fmla="*/ 6249782 h 9816832"/>
              <a:gd name="connsiteX3" fmla="*/ 3567049 w 7134101"/>
              <a:gd name="connsiteY3" fmla="*/ 9816832 h 9816832"/>
              <a:gd name="connsiteX4" fmla="*/ 3567050 w 7134101"/>
              <a:gd name="connsiteY4" fmla="*/ 9816831 h 9816832"/>
              <a:gd name="connsiteX5" fmla="*/ 0 w 7134101"/>
              <a:gd name="connsiteY5" fmla="*/ 6249781 h 9816832"/>
              <a:gd name="connsiteX6" fmla="*/ 0 w 7134101"/>
              <a:gd name="connsiteY6" fmla="*/ 0 h 981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4101" h="9816832">
                <a:moveTo>
                  <a:pt x="0" y="0"/>
                </a:moveTo>
                <a:lnTo>
                  <a:pt x="7134101" y="0"/>
                </a:lnTo>
                <a:lnTo>
                  <a:pt x="7134099" y="6249782"/>
                </a:lnTo>
                <a:cubicBezTo>
                  <a:pt x="7134099" y="8219809"/>
                  <a:pt x="5537076" y="9816832"/>
                  <a:pt x="3567049" y="9816832"/>
                </a:cubicBezTo>
                <a:lnTo>
                  <a:pt x="3567050" y="9816831"/>
                </a:lnTo>
                <a:cubicBezTo>
                  <a:pt x="1597023" y="9816831"/>
                  <a:pt x="0" y="8219808"/>
                  <a:pt x="0" y="624978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3" tIns="22862" rIns="45723" bIns="2286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sp>
        <p:nvSpPr>
          <p:cNvPr id="65" name="Freeform 64">
            <a:extLst>
              <a:ext uri="{FF2B5EF4-FFF2-40B4-BE49-F238E27FC236}">
                <a16:creationId xmlns="" xmlns:a16="http://schemas.microsoft.com/office/drawing/2014/main" id="{B4442DC1-2E7B-EB40-93E8-22074AB92693}"/>
              </a:ext>
            </a:extLst>
          </p:cNvPr>
          <p:cNvSpPr/>
          <p:nvPr userDrawn="1"/>
        </p:nvSpPr>
        <p:spPr>
          <a:xfrm>
            <a:off x="8629654" y="1641987"/>
            <a:ext cx="3567282" cy="5219700"/>
          </a:xfrm>
          <a:custGeom>
            <a:avLst/>
            <a:gdLst>
              <a:gd name="connsiteX0" fmla="*/ 3567050 w 7134100"/>
              <a:gd name="connsiteY0" fmla="*/ 0 h 10439400"/>
              <a:gd name="connsiteX1" fmla="*/ 7134100 w 7134100"/>
              <a:gd name="connsiteY1" fmla="*/ 3567050 h 10439400"/>
              <a:gd name="connsiteX2" fmla="*/ 7134098 w 7134100"/>
              <a:gd name="connsiteY2" fmla="*/ 10439400 h 10439400"/>
              <a:gd name="connsiteX3" fmla="*/ 0 w 7134100"/>
              <a:gd name="connsiteY3" fmla="*/ 10439400 h 10439400"/>
              <a:gd name="connsiteX4" fmla="*/ 0 w 7134100"/>
              <a:gd name="connsiteY4" fmla="*/ 3567050 h 10439400"/>
              <a:gd name="connsiteX5" fmla="*/ 3567050 w 7134100"/>
              <a:gd name="connsiteY5" fmla="*/ 0 h 1043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4100" h="10439400">
                <a:moveTo>
                  <a:pt x="3567050" y="0"/>
                </a:moveTo>
                <a:cubicBezTo>
                  <a:pt x="5537078" y="0"/>
                  <a:pt x="7134100" y="1597023"/>
                  <a:pt x="7134100" y="3567050"/>
                </a:cubicBezTo>
                <a:lnTo>
                  <a:pt x="7134098" y="10439400"/>
                </a:lnTo>
                <a:lnTo>
                  <a:pt x="0" y="10439400"/>
                </a:lnTo>
                <a:lnTo>
                  <a:pt x="0" y="3567050"/>
                </a:lnTo>
                <a:cubicBezTo>
                  <a:pt x="0" y="1597023"/>
                  <a:pt x="1597022" y="0"/>
                  <a:pt x="356705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3" tIns="22862" rIns="45723" bIns="2286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sp>
        <p:nvSpPr>
          <p:cNvPr id="64" name="Freeform 63">
            <a:extLst>
              <a:ext uri="{FF2B5EF4-FFF2-40B4-BE49-F238E27FC236}">
                <a16:creationId xmlns="" xmlns:a16="http://schemas.microsoft.com/office/drawing/2014/main" id="{A0B26798-F401-5A48-B35B-8FBA2ABC1520}"/>
              </a:ext>
            </a:extLst>
          </p:cNvPr>
          <p:cNvSpPr/>
          <p:nvPr userDrawn="1"/>
        </p:nvSpPr>
        <p:spPr>
          <a:xfrm>
            <a:off x="5069822" y="4915790"/>
            <a:ext cx="3567283" cy="1945898"/>
          </a:xfrm>
          <a:custGeom>
            <a:avLst/>
            <a:gdLst>
              <a:gd name="connsiteX0" fmla="*/ 3567050 w 7134101"/>
              <a:gd name="connsiteY0" fmla="*/ 0 h 3891795"/>
              <a:gd name="connsiteX1" fmla="*/ 7134101 w 7134101"/>
              <a:gd name="connsiteY1" fmla="*/ 3567050 h 3891795"/>
              <a:gd name="connsiteX2" fmla="*/ 7134101 w 7134101"/>
              <a:gd name="connsiteY2" fmla="*/ 3891795 h 3891795"/>
              <a:gd name="connsiteX3" fmla="*/ 0 w 7134101"/>
              <a:gd name="connsiteY3" fmla="*/ 3891795 h 3891795"/>
              <a:gd name="connsiteX4" fmla="*/ 0 w 7134101"/>
              <a:gd name="connsiteY4" fmla="*/ 3567050 h 3891795"/>
              <a:gd name="connsiteX5" fmla="*/ 3567050 w 7134101"/>
              <a:gd name="connsiteY5" fmla="*/ 0 h 3891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4101" h="3891795">
                <a:moveTo>
                  <a:pt x="3567050" y="0"/>
                </a:moveTo>
                <a:cubicBezTo>
                  <a:pt x="5537077" y="0"/>
                  <a:pt x="7134101" y="1597023"/>
                  <a:pt x="7134101" y="3567050"/>
                </a:cubicBezTo>
                <a:lnTo>
                  <a:pt x="7134101" y="3891795"/>
                </a:lnTo>
                <a:lnTo>
                  <a:pt x="0" y="3891795"/>
                </a:lnTo>
                <a:lnTo>
                  <a:pt x="0" y="3567050"/>
                </a:lnTo>
                <a:cubicBezTo>
                  <a:pt x="0" y="1597023"/>
                  <a:pt x="1597023" y="0"/>
                  <a:pt x="35670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3" tIns="22862" rIns="45723" bIns="2286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="" xmlns:a16="http://schemas.microsoft.com/office/drawing/2014/main" id="{F3019598-4E58-A24A-BF4E-C64B2E4E38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31" y="406552"/>
            <a:ext cx="2252375" cy="828883"/>
          </a:xfrm>
          <a:prstGeom prst="rect">
            <a:avLst/>
          </a:prstGeom>
        </p:spPr>
      </p:pic>
      <p:sp>
        <p:nvSpPr>
          <p:cNvPr id="73" name="Freeform 72">
            <a:extLst>
              <a:ext uri="{FF2B5EF4-FFF2-40B4-BE49-F238E27FC236}">
                <a16:creationId xmlns="" xmlns:a16="http://schemas.microsoft.com/office/drawing/2014/main" id="{958F8E9D-060C-9A40-8245-A770DA17C316}"/>
              </a:ext>
            </a:extLst>
          </p:cNvPr>
          <p:cNvSpPr/>
          <p:nvPr userDrawn="1"/>
        </p:nvSpPr>
        <p:spPr>
          <a:xfrm>
            <a:off x="0" y="1"/>
            <a:ext cx="1797876" cy="3686"/>
          </a:xfrm>
          <a:custGeom>
            <a:avLst/>
            <a:gdLst>
              <a:gd name="connsiteX0" fmla="*/ 0 w 3595752"/>
              <a:gd name="connsiteY0" fmla="*/ 0 h 7372"/>
              <a:gd name="connsiteX1" fmla="*/ 3576900 w 3595752"/>
              <a:gd name="connsiteY1" fmla="*/ 0 h 7372"/>
              <a:gd name="connsiteX2" fmla="*/ 3595752 w 3595752"/>
              <a:gd name="connsiteY2" fmla="*/ 7372 h 7372"/>
              <a:gd name="connsiteX3" fmla="*/ 0 w 3595752"/>
              <a:gd name="connsiteY3" fmla="*/ 7372 h 7372"/>
              <a:gd name="connsiteX4" fmla="*/ 0 w 3595752"/>
              <a:gd name="connsiteY4" fmla="*/ 0 h 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5752" h="7372">
                <a:moveTo>
                  <a:pt x="0" y="0"/>
                </a:moveTo>
                <a:lnTo>
                  <a:pt x="3576900" y="0"/>
                </a:lnTo>
                <a:lnTo>
                  <a:pt x="3595752" y="7372"/>
                </a:lnTo>
                <a:lnTo>
                  <a:pt x="0" y="73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3" tIns="22862" rIns="45723" bIns="2286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sp>
        <p:nvSpPr>
          <p:cNvPr id="72" name="Freeform 71">
            <a:extLst>
              <a:ext uri="{FF2B5EF4-FFF2-40B4-BE49-F238E27FC236}">
                <a16:creationId xmlns="" xmlns:a16="http://schemas.microsoft.com/office/drawing/2014/main" id="{39E79266-9528-DD43-A25B-14E4743DAC42}"/>
              </a:ext>
            </a:extLst>
          </p:cNvPr>
          <p:cNvSpPr/>
          <p:nvPr userDrawn="1"/>
        </p:nvSpPr>
        <p:spPr>
          <a:xfrm>
            <a:off x="-14767" y="3687"/>
            <a:ext cx="14767" cy="6858000"/>
          </a:xfrm>
          <a:custGeom>
            <a:avLst/>
            <a:gdLst>
              <a:gd name="connsiteX0" fmla="*/ 0 w 29534"/>
              <a:gd name="connsiteY0" fmla="*/ 0 h 13716000"/>
              <a:gd name="connsiteX1" fmla="*/ 29534 w 29534"/>
              <a:gd name="connsiteY1" fmla="*/ 0 h 13716000"/>
              <a:gd name="connsiteX2" fmla="*/ 29534 w 29534"/>
              <a:gd name="connsiteY2" fmla="*/ 13716000 h 13716000"/>
              <a:gd name="connsiteX3" fmla="*/ 0 w 29534"/>
              <a:gd name="connsiteY3" fmla="*/ 13716000 h 13716000"/>
              <a:gd name="connsiteX4" fmla="*/ 0 w 29534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34" h="13716000">
                <a:moveTo>
                  <a:pt x="0" y="0"/>
                </a:moveTo>
                <a:lnTo>
                  <a:pt x="29534" y="0"/>
                </a:lnTo>
                <a:lnTo>
                  <a:pt x="29534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3" tIns="22862" rIns="45723" bIns="2286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sp>
        <p:nvSpPr>
          <p:cNvPr id="86" name="Text Placeholder 44">
            <a:extLst>
              <a:ext uri="{FF2B5EF4-FFF2-40B4-BE49-F238E27FC236}">
                <a16:creationId xmlns="" xmlns:a16="http://schemas.microsoft.com/office/drawing/2014/main" id="{A6E94390-36E6-E64F-BE2F-23353625F8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866" y="2510447"/>
            <a:ext cx="3276814" cy="153889"/>
          </a:xfr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MAKING EVERY WOMAN AND GIRL COUNT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C240D2B-F4B2-7149-9897-1632B440D9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521" y="5829300"/>
            <a:ext cx="1947079" cy="86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10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2">
          <p15:clr>
            <a:srgbClr val="FBAE40"/>
          </p15:clr>
        </p15:guide>
        <p15:guide id="2" pos="1008">
          <p15:clr>
            <a:srgbClr val="FBAE40"/>
          </p15:clr>
        </p15:guide>
        <p15:guide id="3" pos="14400">
          <p15:clr>
            <a:srgbClr val="FBAE40"/>
          </p15:clr>
        </p15:guide>
        <p15:guide id="4" pos="14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2A27C36-E27C-2F4F-A088-A56664D319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600" t="1978" r="23611" b="51517"/>
          <a:stretch/>
        </p:blipFill>
        <p:spPr>
          <a:xfrm>
            <a:off x="0" y="-13138"/>
            <a:ext cx="12192000" cy="6871138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D82651DA-9416-B148-9CC1-548590E104E3}"/>
              </a:ext>
            </a:extLst>
          </p:cNvPr>
          <p:cNvSpPr/>
          <p:nvPr userDrawn="1"/>
        </p:nvSpPr>
        <p:spPr>
          <a:xfrm>
            <a:off x="-14767" y="2942897"/>
            <a:ext cx="1538767" cy="972207"/>
          </a:xfrm>
          <a:custGeom>
            <a:avLst/>
            <a:gdLst>
              <a:gd name="connsiteX0" fmla="*/ 0 w 3077534"/>
              <a:gd name="connsiteY0" fmla="*/ 0 h 1944414"/>
              <a:gd name="connsiteX1" fmla="*/ 2105327 w 3077534"/>
              <a:gd name="connsiteY1" fmla="*/ 0 h 1944414"/>
              <a:gd name="connsiteX2" fmla="*/ 3077534 w 3077534"/>
              <a:gd name="connsiteY2" fmla="*/ 972207 h 1944414"/>
              <a:gd name="connsiteX3" fmla="*/ 2105327 w 3077534"/>
              <a:gd name="connsiteY3" fmla="*/ 1944414 h 1944414"/>
              <a:gd name="connsiteX4" fmla="*/ 0 w 3077534"/>
              <a:gd name="connsiteY4" fmla="*/ 1944414 h 1944414"/>
              <a:gd name="connsiteX5" fmla="*/ 0 w 3077534"/>
              <a:gd name="connsiteY5" fmla="*/ 0 h 1944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7534" h="1944414">
                <a:moveTo>
                  <a:pt x="0" y="0"/>
                </a:moveTo>
                <a:lnTo>
                  <a:pt x="2105327" y="0"/>
                </a:lnTo>
                <a:cubicBezTo>
                  <a:pt x="2642262" y="0"/>
                  <a:pt x="3077534" y="435272"/>
                  <a:pt x="3077534" y="972207"/>
                </a:cubicBezTo>
                <a:cubicBezTo>
                  <a:pt x="3077534" y="1509142"/>
                  <a:pt x="2642262" y="1944414"/>
                  <a:pt x="2105327" y="1944414"/>
                </a:cubicBezTo>
                <a:lnTo>
                  <a:pt x="0" y="194441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4492"/>
            <a:endParaRPr lang="en-US" sz="1092">
              <a:solidFill>
                <a:srgbClr val="FEFFFF"/>
              </a:solidFill>
            </a:endParaRPr>
          </a:p>
        </p:txBody>
      </p:sp>
      <p:sp>
        <p:nvSpPr>
          <p:cNvPr id="4" name="Text Placeholder 44">
            <a:extLst>
              <a:ext uri="{FF2B5EF4-FFF2-40B4-BE49-F238E27FC236}">
                <a16:creationId xmlns="" xmlns:a16="http://schemas.microsoft.com/office/drawing/2014/main" id="{6C7847BA-1138-7448-A7F6-486DBCB1CE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40775" y="2974628"/>
            <a:ext cx="4621926" cy="923586"/>
          </a:xfrm>
        </p:spPr>
        <p:txBody>
          <a:bodyPr anchor="ctr" anchorCtr="0"/>
          <a:lstStyle>
            <a:lvl1pPr>
              <a:defRPr sz="3001" b="1" i="0">
                <a:solidFill>
                  <a:schemeClr val="bg1"/>
                </a:solidFill>
                <a:latin typeface="Montserrat" panose="02000505000000020004" pitchFamily="2" charset="77"/>
              </a:defRPr>
            </a:lvl1pPr>
          </a:lstStyle>
          <a:p>
            <a:pPr lvl="0"/>
            <a:r>
              <a:rPr lang="en-US" dirty="0"/>
              <a:t>DIVIDER SLIDE HEADLINE</a:t>
            </a:r>
          </a:p>
        </p:txBody>
      </p:sp>
      <p:sp>
        <p:nvSpPr>
          <p:cNvPr id="7" name="Text Placeholder 44">
            <a:extLst>
              <a:ext uri="{FF2B5EF4-FFF2-40B4-BE49-F238E27FC236}">
                <a16:creationId xmlns="" xmlns:a16="http://schemas.microsoft.com/office/drawing/2014/main" id="{8680F977-4DC9-1044-9230-F07BB46126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87" y="3090446"/>
            <a:ext cx="1168714" cy="677108"/>
          </a:xfrm>
          <a:noFill/>
        </p:spPr>
        <p:txBody>
          <a:bodyPr anchor="ctr" anchorCtr="0"/>
          <a:lstStyle>
            <a:lvl1pPr algn="r">
              <a:defRPr sz="4400" b="0" i="0">
                <a:solidFill>
                  <a:schemeClr val="tx1"/>
                </a:solidFill>
                <a:latin typeface="Montserrat" panose="02000505000000020004" pitchFamily="2" charset="77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57861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BE2BD-76D8-4A41-936B-03091B120F8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7033A-75AA-465A-A13F-97FA4FFD4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6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DF0EA10-4022-7842-A487-2870278589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107" y="3013753"/>
            <a:ext cx="4457700" cy="184717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Модуль 3. </a:t>
            </a:r>
            <a:r>
              <a:rPr lang="ru-RU" dirty="0" smtClean="0"/>
              <a:t>Гендерная статистика </a:t>
            </a:r>
            <a:r>
              <a:rPr lang="ru-RU" dirty="0"/>
              <a:t>и </a:t>
            </a:r>
            <a:r>
              <a:rPr lang="ru-RU" dirty="0"/>
              <a:t>демография 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350DD5C9-3673-6744-8293-0337B39C08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1524001"/>
            <a:ext cx="4343400" cy="4308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400" dirty="0"/>
              <a:t>Национальный  статистический комитет </a:t>
            </a:r>
            <a:r>
              <a:rPr lang="ru-RU" sz="1400" dirty="0" err="1"/>
              <a:t>Кыргызской</a:t>
            </a:r>
            <a:r>
              <a:rPr lang="ru-RU" sz="1400" dirty="0"/>
              <a:t> Республики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2909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EA6D4186-195C-9B40-AB85-5436495481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0775" y="3205557"/>
            <a:ext cx="4621926" cy="4617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Цели обучения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18A05F5D-6587-4812-BE6B-B90DEE3972B2}"/>
              </a:ext>
            </a:extLst>
          </p:cNvPr>
          <p:cNvSpPr txBox="1">
            <a:spLocks/>
          </p:cNvSpPr>
          <p:nvPr/>
        </p:nvSpPr>
        <p:spPr>
          <a:xfrm>
            <a:off x="5630239" y="1505232"/>
            <a:ext cx="5841846" cy="2162054"/>
          </a:xfrm>
          <a:prstGeom prst="rect">
            <a:avLst/>
          </a:prstGeom>
        </p:spPr>
        <p:txBody>
          <a:bodyPr/>
          <a:lstStyle>
            <a:lvl1pPr marL="0" algn="l" rtl="0">
              <a:defRPr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4547">
              <a:defRPr>
                <a:latin typeface="+mn-lt"/>
                <a:ea typeface="+mn-ea"/>
                <a:cs typeface="+mn-cs"/>
              </a:defRPr>
            </a:lvl2pPr>
            <a:lvl3pPr marL="1109095">
              <a:defRPr>
                <a:latin typeface="+mn-lt"/>
                <a:ea typeface="+mn-ea"/>
                <a:cs typeface="+mn-cs"/>
              </a:defRPr>
            </a:lvl3pPr>
            <a:lvl4pPr marL="1663642">
              <a:defRPr>
                <a:latin typeface="+mn-lt"/>
                <a:ea typeface="+mn-ea"/>
                <a:cs typeface="+mn-cs"/>
              </a:defRPr>
            </a:lvl4pPr>
            <a:lvl5pPr marL="2218191">
              <a:defRPr>
                <a:latin typeface="+mn-lt"/>
                <a:ea typeface="+mn-ea"/>
                <a:cs typeface="+mn-cs"/>
              </a:defRPr>
            </a:lvl5pPr>
            <a:lvl6pPr marL="2772738">
              <a:defRPr>
                <a:latin typeface="+mn-lt"/>
                <a:ea typeface="+mn-ea"/>
                <a:cs typeface="+mn-cs"/>
              </a:defRPr>
            </a:lvl6pPr>
            <a:lvl7pPr marL="3327286">
              <a:defRPr>
                <a:latin typeface="+mn-lt"/>
                <a:ea typeface="+mn-ea"/>
                <a:cs typeface="+mn-cs"/>
              </a:defRPr>
            </a:lvl7pPr>
            <a:lvl8pPr marL="3881833">
              <a:defRPr>
                <a:latin typeface="+mn-lt"/>
                <a:ea typeface="+mn-ea"/>
                <a:cs typeface="+mn-cs"/>
              </a:defRPr>
            </a:lvl8pPr>
            <a:lvl9pPr marL="4436381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</a:rPr>
              <a:t>Понять важность демографических показателей для гендерного анализа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</a:rPr>
              <a:t>Обзор источников данных для статистики демографии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</a:rPr>
              <a:t>Приобрести навыки в расчете основных гендерных </a:t>
            </a:r>
            <a:r>
              <a:rPr lang="ru-RU" sz="2400" dirty="0">
                <a:solidFill>
                  <a:schemeClr val="bg1"/>
                </a:solidFill>
              </a:rPr>
              <a:t>показателей </a:t>
            </a:r>
            <a:r>
              <a:rPr lang="ru-RU" sz="2400" dirty="0">
                <a:solidFill>
                  <a:schemeClr val="bg1"/>
                </a:solidFill>
              </a:rPr>
              <a:t>демографической статистки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</a:rPr>
              <a:t>Научиться </a:t>
            </a:r>
            <a:r>
              <a:rPr lang="ru-RU" sz="2400" dirty="0">
                <a:solidFill>
                  <a:schemeClr val="bg1"/>
                </a:solidFill>
              </a:rPr>
              <a:t>анализировать </a:t>
            </a:r>
            <a:r>
              <a:rPr lang="ru-RU" sz="2400" dirty="0">
                <a:solidFill>
                  <a:schemeClr val="bg1"/>
                </a:solidFill>
              </a:rPr>
              <a:t>гендерные показатели демографии</a:t>
            </a:r>
            <a:endParaRPr lang="en-US" sz="24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59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185" y="3143893"/>
            <a:ext cx="4110935" cy="30794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демография</a:t>
            </a:r>
            <a:r>
              <a:rPr lang="en-AU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4510" y="1690688"/>
            <a:ext cx="7070675" cy="1422769"/>
          </a:xfrm>
        </p:spPr>
        <p:txBody>
          <a:bodyPr>
            <a:normAutofit/>
          </a:bodyPr>
          <a:lstStyle/>
          <a:p>
            <a:r>
              <a:rPr lang="ru-RU" dirty="0"/>
              <a:t>Демография – это область статистики, которая изучает человеческое население.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4510" y="2855976"/>
            <a:ext cx="65833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Демографы производят такие индикаторы  как: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Показатели рождаемости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Ожидаемая продолжительность жизни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Интенсивность </a:t>
            </a:r>
            <a:r>
              <a:rPr lang="ru-RU" sz="2400" dirty="0"/>
              <a:t>миграции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Оценки роста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393988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Демография и гендер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Основные вопросы для отслеживания гендерных отношений</a:t>
            </a:r>
            <a:r>
              <a:rPr lang="en-AU" dirty="0"/>
              <a:t> </a:t>
            </a:r>
          </a:p>
          <a:p>
            <a:pPr lvl="1"/>
            <a:r>
              <a:rPr lang="ru-RU" dirty="0"/>
              <a:t>Сколько женщин по сравнению с мужчинами</a:t>
            </a:r>
            <a:r>
              <a:rPr lang="en-AU" dirty="0"/>
              <a:t>?</a:t>
            </a:r>
          </a:p>
          <a:p>
            <a:pPr lvl="1"/>
            <a:r>
              <a:rPr lang="ru-RU" dirty="0"/>
              <a:t>Рождается ли мальчиков больше, чем девочек</a:t>
            </a:r>
            <a:r>
              <a:rPr lang="en-AU" dirty="0"/>
              <a:t>?</a:t>
            </a:r>
            <a:br>
              <a:rPr lang="en-AU" dirty="0"/>
            </a:br>
            <a:endParaRPr lang="en-AU" dirty="0"/>
          </a:p>
          <a:p>
            <a:r>
              <a:rPr lang="ru-RU" dirty="0"/>
              <a:t>Размер и состав домохозяйств</a:t>
            </a:r>
            <a:endParaRPr lang="en-AU" dirty="0"/>
          </a:p>
          <a:p>
            <a:pPr lvl="1"/>
            <a:r>
              <a:rPr lang="ru-RU" dirty="0"/>
              <a:t>Возраст вступления в первый брак</a:t>
            </a:r>
            <a:r>
              <a:rPr lang="en-AU" dirty="0"/>
              <a:t> (</a:t>
            </a:r>
            <a:r>
              <a:rPr lang="ru-RU" dirty="0"/>
              <a:t>ранний брак</a:t>
            </a:r>
            <a:r>
              <a:rPr lang="en-AU" dirty="0"/>
              <a:t>?) </a:t>
            </a:r>
            <a:r>
              <a:rPr lang="ru-RU" dirty="0"/>
              <a:t>и рождения первого ребёнка</a:t>
            </a:r>
            <a:endParaRPr lang="en-AU" dirty="0"/>
          </a:p>
          <a:p>
            <a:pPr lvl="1"/>
            <a:r>
              <a:rPr lang="ru-RU" dirty="0"/>
              <a:t>Количество детей, приходящихся на одну женщину</a:t>
            </a:r>
            <a:endParaRPr lang="en-AU" dirty="0"/>
          </a:p>
          <a:p>
            <a:pPr lvl="1"/>
            <a:r>
              <a:rPr lang="ru-RU" dirty="0"/>
              <a:t>Домохозяйства с одним главой</a:t>
            </a:r>
            <a:endParaRPr lang="en-AU" dirty="0"/>
          </a:p>
          <a:p>
            <a:pPr lvl="1"/>
            <a:r>
              <a:rPr lang="ru-RU" dirty="0"/>
              <a:t>Миграция женщин и мужчин из села в город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4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0407893"/>
              </p:ext>
            </p:extLst>
          </p:nvPr>
        </p:nvGraphicFramePr>
        <p:xfrm>
          <a:off x="595901" y="380144"/>
          <a:ext cx="10757899" cy="5796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646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564" y="55333"/>
            <a:ext cx="10515600" cy="1325563"/>
          </a:xfrm>
        </p:spPr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аселение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710" y="1380896"/>
            <a:ext cx="10966808" cy="1596109"/>
          </a:xfrm>
        </p:spPr>
        <p:txBody>
          <a:bodyPr>
            <a:normAutofit/>
          </a:bodyPr>
          <a:lstStyle/>
          <a:p>
            <a:r>
              <a:rPr lang="ru-RU" sz="2400" dirty="0"/>
              <a:t>Население (народонаселение) - естественно исторически складывающаяся и непрерывно возобновляющаяся в процессе производства и воспроизводства непосредственной жизни совокупность людей. В </a:t>
            </a:r>
            <a:r>
              <a:rPr lang="ru-RU" sz="2400" dirty="0" err="1"/>
              <a:t>Кыргызской</a:t>
            </a:r>
            <a:r>
              <a:rPr lang="ru-RU" sz="2400" dirty="0"/>
              <a:t> Республике приняты две категории численности населения: наличное и постоянное</a:t>
            </a:r>
            <a:endParaRPr lang="ru-RU" sz="2600" b="1" dirty="0" smtClean="0"/>
          </a:p>
          <a:p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8774" y="3026228"/>
            <a:ext cx="5167744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u="sng" dirty="0"/>
              <a:t>Постоянное население </a:t>
            </a:r>
            <a:r>
              <a:rPr lang="ru-RU" b="1" dirty="0"/>
              <a:t>- </a:t>
            </a:r>
            <a:r>
              <a:rPr lang="ru-RU" dirty="0"/>
              <a:t>население, постоянно проживающее на момент переписи на данной территории, включая временно отсутствующих. </a:t>
            </a:r>
            <a:endParaRPr lang="ru-RU" dirty="0" smtClean="0"/>
          </a:p>
          <a:p>
            <a:r>
              <a:rPr lang="ru-RU" i="1" dirty="0" smtClean="0"/>
              <a:t>К временно </a:t>
            </a:r>
            <a:r>
              <a:rPr lang="ru-RU" i="1" dirty="0"/>
              <a:t>отсутствующим </a:t>
            </a:r>
            <a:r>
              <a:rPr lang="ru-RU" dirty="0"/>
              <a:t>отнесены лица, которые на момент счета переписи находились за пределами населенного пункта, где постоянно (обычно) проживают, если их отсутствие не превысило 1 </a:t>
            </a:r>
            <a:r>
              <a:rPr lang="ru-RU" dirty="0" smtClean="0"/>
              <a:t>года.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83697" y="3026228"/>
            <a:ext cx="5389417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u="sng" dirty="0"/>
              <a:t>Население наличное - </a:t>
            </a:r>
            <a:r>
              <a:rPr lang="ru-RU" dirty="0"/>
              <a:t>население, находящееся на момент переписи на данной территории, включая временно проживающих. </a:t>
            </a:r>
          </a:p>
          <a:p>
            <a:r>
              <a:rPr lang="ru-RU" i="1" dirty="0" smtClean="0"/>
              <a:t>К временно </a:t>
            </a:r>
            <a:r>
              <a:rPr lang="ru-RU" i="1" dirty="0"/>
              <a:t>проживающим </a:t>
            </a:r>
            <a:r>
              <a:rPr lang="ru-RU" dirty="0"/>
              <a:t>отнесены лица, место постоянного жительства </a:t>
            </a:r>
            <a:r>
              <a:rPr lang="ru-RU" dirty="0" smtClean="0"/>
              <a:t>которых находилось </a:t>
            </a:r>
            <a:r>
              <a:rPr lang="ru-RU" dirty="0"/>
              <a:t>за пределами того населенного пункта, на территории которого данные </a:t>
            </a:r>
            <a:r>
              <a:rPr lang="ru-RU" dirty="0" smtClean="0"/>
              <a:t>лица находились </a:t>
            </a:r>
            <a:r>
              <a:rPr lang="ru-RU" dirty="0"/>
              <a:t>на момент счета переписи, если их отсутствие в месте постоянного </a:t>
            </a:r>
            <a:r>
              <a:rPr lang="ru-RU" dirty="0" smtClean="0"/>
              <a:t>жительства не </a:t>
            </a:r>
            <a:r>
              <a:rPr lang="ru-RU" dirty="0"/>
              <a:t>превысило 1 года.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4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90254" y="216145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Сколько женщин живут в Кыргызстане?</a:t>
            </a:r>
            <a:br>
              <a:rPr lang="ru-R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25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Численность постоянного населения </a:t>
            </a:r>
            <a:r>
              <a:rPr lang="ru-RU" dirty="0" err="1"/>
              <a:t>Кыргызской</a:t>
            </a:r>
            <a:r>
              <a:rPr lang="ru-RU" dirty="0"/>
              <a:t> Республики по полу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2849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564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550" y="271243"/>
            <a:ext cx="7886700" cy="1325563"/>
          </a:xfrm>
        </p:spPr>
        <p:txBody>
          <a:bodyPr>
            <a:normAutofit/>
          </a:bodyPr>
          <a:lstStyle/>
          <a:p>
            <a:r>
              <a:rPr lang="ru-RU" sz="4000" dirty="0"/>
              <a:t>Что такое соотношение полов</a:t>
            </a:r>
            <a:r>
              <a:rPr lang="en-AU" sz="4000" dirty="0"/>
              <a:t>?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301344" y="4624530"/>
            <a:ext cx="4599709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sz="1600" b="1" dirty="0" smtClean="0"/>
              <a:t>100 </a:t>
            </a:r>
            <a:r>
              <a:rPr lang="en-AU" sz="1600" b="1" dirty="0"/>
              <a:t>= </a:t>
            </a:r>
            <a:r>
              <a:rPr lang="ru-RU" sz="1600" b="1" dirty="0"/>
              <a:t>одинаковое количество мужчин и женщин </a:t>
            </a:r>
            <a:endParaRPr lang="en-AU" sz="1600" b="1" dirty="0"/>
          </a:p>
          <a:p>
            <a:r>
              <a:rPr lang="ru-RU" sz="1600" b="1" dirty="0"/>
              <a:t>Менее </a:t>
            </a:r>
            <a:r>
              <a:rPr lang="en-AU" sz="1600" b="1" dirty="0"/>
              <a:t>100 = </a:t>
            </a:r>
            <a:r>
              <a:rPr lang="ru-RU" sz="1600" b="1" dirty="0"/>
              <a:t>больше женщин</a:t>
            </a:r>
            <a:endParaRPr lang="en-AU" sz="1600" b="1" dirty="0"/>
          </a:p>
          <a:p>
            <a:r>
              <a:rPr lang="ru-RU" sz="1600" b="1" dirty="0"/>
              <a:t>Более  </a:t>
            </a:r>
            <a:r>
              <a:rPr lang="en-AU" sz="1600" b="1" dirty="0"/>
              <a:t>100 = </a:t>
            </a:r>
            <a:r>
              <a:rPr lang="ru-RU" sz="1600" b="1" dirty="0"/>
              <a:t>больше мужчин</a:t>
            </a:r>
            <a:endParaRPr lang="en-US" sz="1600" b="1" dirty="0"/>
          </a:p>
        </p:txBody>
      </p:sp>
      <p:sp>
        <p:nvSpPr>
          <p:cNvPr id="3" name="Rectangle 2"/>
          <p:cNvSpPr/>
          <p:nvPr/>
        </p:nvSpPr>
        <p:spPr>
          <a:xfrm>
            <a:off x="495500" y="5953160"/>
            <a:ext cx="7448551" cy="28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</a:t>
            </a:r>
            <a:r>
              <a:rPr lang="en-AU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Национальный статистический комитет КР, данные на 1 января 2021 года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760322"/>
              </p:ext>
            </p:extLst>
          </p:nvPr>
        </p:nvGraphicFramePr>
        <p:xfrm>
          <a:off x="552550" y="1361345"/>
          <a:ext cx="6339154" cy="4376235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8238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48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121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83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643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Мужчины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Женщины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Соотношение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2288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4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err="1">
                          <a:effectLst/>
                        </a:rPr>
                        <a:t>Кыргызская</a:t>
                      </a:r>
                      <a:r>
                        <a:rPr lang="ru-RU" sz="1600" u="none" strike="noStrike" dirty="0">
                          <a:effectLst/>
                        </a:rPr>
                        <a:t> Республика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3 294,1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3 342,7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99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4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Баткенская область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279,2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269,0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104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4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err="1">
                          <a:effectLst/>
                        </a:rPr>
                        <a:t>Джалал-Абадская</a:t>
                      </a:r>
                      <a:r>
                        <a:rPr lang="ru-RU" sz="1600" u="none" strike="noStrike" dirty="0">
                          <a:effectLst/>
                        </a:rPr>
                        <a:t> область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634,6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626,0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101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4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Иссык-Кульская область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249,8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252,1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99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4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Нарынская область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148,7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3,4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104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228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err="1">
                          <a:effectLst/>
                        </a:rPr>
                        <a:t>Ошская</a:t>
                      </a:r>
                      <a:r>
                        <a:rPr lang="ru-RU" sz="1600" u="none" strike="noStrike" dirty="0">
                          <a:effectLst/>
                        </a:rPr>
                        <a:t> область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703,7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88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102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228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Таласская область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136,9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102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228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Чуйская область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480,0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495,0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97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228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г. Бишкек                                         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504,6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569,5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89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228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г. Ош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156,6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165,6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95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148945" y="1361345"/>
            <a:ext cx="47521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0070C0"/>
                </a:solidFill>
              </a:rPr>
              <a:t>Гендерное соотношение </a:t>
            </a:r>
            <a:r>
              <a:rPr lang="ru-RU" sz="1600" dirty="0"/>
              <a:t>– это количество мужчин на каждые 100 женщин. </a:t>
            </a:r>
            <a:r>
              <a:rPr lang="ru-RU" sz="1600" dirty="0" smtClean="0"/>
              <a:t>Этот показатель </a:t>
            </a:r>
            <a:r>
              <a:rPr lang="ru-RU" sz="1600" dirty="0"/>
              <a:t>рассчитывается делением количества мужчин на </a:t>
            </a:r>
            <a:r>
              <a:rPr lang="ru-RU" sz="1600" dirty="0" smtClean="0"/>
              <a:t>количество женщин </a:t>
            </a:r>
            <a:r>
              <a:rPr lang="ru-RU" sz="1600" dirty="0"/>
              <a:t>в составе населения, затем </a:t>
            </a:r>
            <a:r>
              <a:rPr lang="ru-RU" sz="1600" dirty="0" smtClean="0">
                <a:solidFill>
                  <a:srgbClr val="FF0000"/>
                </a:solidFill>
              </a:rPr>
              <a:t>полученное</a:t>
            </a:r>
            <a:r>
              <a:rPr lang="ru-RU" sz="1600" dirty="0" smtClean="0"/>
              <a:t> </a:t>
            </a:r>
            <a:r>
              <a:rPr lang="ru-RU" sz="1600" dirty="0"/>
              <a:t>число умножается на 100 и получается</a:t>
            </a:r>
          </a:p>
          <a:p>
            <a:r>
              <a:rPr lang="ru-RU" sz="1600" dirty="0"/>
              <a:t>отношение (обычно учитывается один десятичный знак или берут целое число</a:t>
            </a:r>
            <a:r>
              <a:rPr lang="ru-RU" sz="1600" dirty="0" smtClean="0"/>
              <a:t>).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00" y="3612967"/>
            <a:ext cx="2590800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dirty="0" smtClean="0"/>
              <a:t>Все мужское население  </a:t>
            </a:r>
          </a:p>
          <a:p>
            <a:r>
              <a:rPr lang="ru-RU" dirty="0" smtClean="0"/>
              <a:t>Все женское население </a:t>
            </a:r>
            <a:endParaRPr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619999" y="3936133"/>
            <a:ext cx="24223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042358" y="3757565"/>
            <a:ext cx="920917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dirty="0" smtClean="0"/>
              <a:t>х  </a:t>
            </a:r>
            <a:r>
              <a:rPr lang="ru-RU" dirty="0" smtClean="0">
                <a:solidFill>
                  <a:srgbClr val="FF0000"/>
                </a:solidFill>
              </a:rPr>
              <a:t>100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13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/>
          <a:p>
            <a:r>
              <a:rPr lang="ru-RU" dirty="0" smtClean="0"/>
              <a:t>Гендерное соотношение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45" y="1437698"/>
            <a:ext cx="11506201" cy="876011"/>
          </a:xfrm>
        </p:spPr>
        <p:txBody>
          <a:bodyPr>
            <a:normAutofit/>
          </a:bodyPr>
          <a:lstStyle/>
          <a:p>
            <a:r>
              <a:rPr lang="ru-RU" sz="1800" dirty="0"/>
              <a:t>Гендерные соотношения могут отличаться в подгруппах </a:t>
            </a:r>
            <a:r>
              <a:rPr lang="ru-RU" sz="1800" dirty="0" smtClean="0"/>
              <a:t>населения. </a:t>
            </a:r>
            <a:r>
              <a:rPr lang="ru-RU" sz="1800" dirty="0"/>
              <a:t>Гендерные соотношения могут быть рассчитаны для подгрупп населения, например, для городского населения для сравнения с сельским населением или для отдельного города, административной области</a:t>
            </a:r>
            <a:r>
              <a:rPr lang="ru-RU" sz="1800" dirty="0" smtClean="0"/>
              <a:t>.</a:t>
            </a:r>
          </a:p>
          <a:p>
            <a:endParaRPr lang="en-US" sz="18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240040"/>
              </p:ext>
            </p:extLst>
          </p:nvPr>
        </p:nvGraphicFramePr>
        <p:xfrm>
          <a:off x="138545" y="4973053"/>
          <a:ext cx="7162800" cy="1884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 flipH="1">
            <a:off x="7301344" y="5176862"/>
            <a:ext cx="4599709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Возможные стратегии: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Борьба с алкогольной зависимостью среди  мужчин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Создание рабочих мест для остановки миграционного потока  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38636690"/>
              </p:ext>
            </p:extLst>
          </p:nvPr>
        </p:nvGraphicFramePr>
        <p:xfrm>
          <a:off x="7301345" y="2337672"/>
          <a:ext cx="4599709" cy="2635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975619"/>
              </p:ext>
            </p:extLst>
          </p:nvPr>
        </p:nvGraphicFramePr>
        <p:xfrm>
          <a:off x="482887" y="2558264"/>
          <a:ext cx="6527513" cy="233615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8179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3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61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02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67231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effectLst/>
                        </a:rPr>
                        <a:t>Мужчины</a:t>
                      </a:r>
                      <a:endParaRPr lang="ru-RU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effectLst/>
                        </a:rPr>
                        <a:t>Женщины</a:t>
                      </a:r>
                      <a:endParaRPr lang="ru-RU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Соотношение </a:t>
                      </a:r>
                      <a:endParaRPr lang="ru-RU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723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Все население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3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294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134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3 342 669</a:t>
                      </a:r>
                      <a:endParaRPr lang="en-US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99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723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0-1</a:t>
                      </a:r>
                      <a:r>
                        <a:rPr lang="ru-RU" sz="1800" u="none" strike="noStrike" smtClean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1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122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886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1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069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181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105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723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15-64</a:t>
                      </a:r>
                      <a:endParaRPr lang="en-US" sz="1800" b="0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2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040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172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2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073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123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98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723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+65</a:t>
                      </a:r>
                      <a:endParaRPr lang="en-US" sz="1800" b="0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131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076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200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365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65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12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ru-RU" dirty="0"/>
              <a:t>Соотношение полов для новорожденных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37331"/>
            <a:ext cx="4789394" cy="4351338"/>
          </a:xfrm>
        </p:spPr>
        <p:txBody>
          <a:bodyPr/>
          <a:lstStyle/>
          <a:p>
            <a:r>
              <a:rPr lang="ru-RU" dirty="0"/>
              <a:t>Рождается</a:t>
            </a:r>
            <a:r>
              <a:rPr lang="en-AU" dirty="0"/>
              <a:t> 104-106 </a:t>
            </a:r>
            <a:r>
              <a:rPr lang="ru-RU" dirty="0"/>
              <a:t>мальчиков на каждые</a:t>
            </a:r>
            <a:r>
              <a:rPr lang="en-AU" dirty="0"/>
              <a:t> 100 </a:t>
            </a:r>
            <a:r>
              <a:rPr lang="ru-RU" dirty="0"/>
              <a:t>девочек</a:t>
            </a:r>
            <a:endParaRPr lang="en-AU" dirty="0"/>
          </a:p>
          <a:p>
            <a:r>
              <a:rPr lang="ru-RU" dirty="0"/>
              <a:t>Стандартный биологический уровень</a:t>
            </a:r>
          </a:p>
          <a:p>
            <a:endParaRPr lang="ru-RU" dirty="0"/>
          </a:p>
          <a:p>
            <a:r>
              <a:rPr lang="ru-RU" dirty="0">
                <a:solidFill>
                  <a:srgbClr val="002060"/>
                </a:solidFill>
              </a:rPr>
              <a:t>В Кыргызстане в </a:t>
            </a:r>
            <a:r>
              <a:rPr lang="ru-RU" dirty="0" smtClean="0">
                <a:solidFill>
                  <a:srgbClr val="FF0000"/>
                </a:solidFill>
              </a:rPr>
              <a:t>2020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году родились 105 мальчиков на 100 девочек </a:t>
            </a:r>
            <a:endParaRPr lang="en-AU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248" y="1825625"/>
            <a:ext cx="4078702" cy="3590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189247" y="5657672"/>
            <a:ext cx="5471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Источник</a:t>
            </a:r>
            <a:r>
              <a:rPr lang="en-AU" sz="1600" dirty="0"/>
              <a:t>: </a:t>
            </a:r>
            <a:r>
              <a:rPr lang="ru-RU" sz="1600" dirty="0"/>
              <a:t>Фонд народонаселения ООН</a:t>
            </a:r>
            <a:r>
              <a:rPr lang="en-AU" sz="1600" dirty="0"/>
              <a:t>. 2012. Sex Imbalances at Birth: Current trends, consequences and policy implications.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0715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45507"/>
            <a:ext cx="11094720" cy="1450757"/>
          </a:xfrm>
        </p:spPr>
        <p:txBody>
          <a:bodyPr>
            <a:normAutofit/>
          </a:bodyPr>
          <a:lstStyle/>
          <a:p>
            <a:r>
              <a:rPr lang="ru-RU" sz="4400" dirty="0"/>
              <a:t>Коэффициент рождаемости/фертильности</a:t>
            </a:r>
            <a:endParaRPr lang="en-US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44822" y="1696264"/>
            <a:ext cx="4904277" cy="4320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Суммарный </a:t>
            </a:r>
            <a:r>
              <a:rPr lang="ru-RU" sz="2000" b="1" dirty="0">
                <a:solidFill>
                  <a:srgbClr val="FF0000"/>
                </a:solidFill>
              </a:rPr>
              <a:t>коэффициент рождаемости </a:t>
            </a:r>
            <a:r>
              <a:rPr lang="ru-RU" sz="2000" dirty="0">
                <a:solidFill>
                  <a:srgbClr val="FF0000"/>
                </a:solidFill>
              </a:rPr>
              <a:t>- рассчитывается на основе повозрастных </a:t>
            </a:r>
            <a:r>
              <a:rPr lang="ru-RU" sz="2000" dirty="0" smtClean="0">
                <a:solidFill>
                  <a:srgbClr val="FF0000"/>
                </a:solidFill>
              </a:rPr>
              <a:t>коэффициентов рождаемости/ фертильности </a:t>
            </a:r>
            <a:r>
              <a:rPr lang="ru-RU" sz="2000" dirty="0">
                <a:solidFill>
                  <a:srgbClr val="FF0000"/>
                </a:solidFill>
              </a:rPr>
              <a:t>и выражается, как </a:t>
            </a:r>
            <a:r>
              <a:rPr lang="ru-RU" sz="2000" dirty="0" smtClean="0">
                <a:solidFill>
                  <a:srgbClr val="FF0000"/>
                </a:solidFill>
              </a:rPr>
              <a:t>число родившихся детей </a:t>
            </a:r>
            <a:r>
              <a:rPr lang="ru-RU" sz="2000" dirty="0">
                <a:solidFill>
                  <a:srgbClr val="FF0000"/>
                </a:solidFill>
              </a:rPr>
              <a:t>на одну </a:t>
            </a:r>
            <a:r>
              <a:rPr lang="ru-RU" sz="2000" dirty="0" smtClean="0">
                <a:solidFill>
                  <a:srgbClr val="FF0000"/>
                </a:solidFill>
              </a:rPr>
              <a:t>женщину (в возрасте 15-49 лет)</a:t>
            </a:r>
          </a:p>
          <a:p>
            <a:pPr marL="0" indent="0">
              <a:buNone/>
            </a:pPr>
            <a:r>
              <a:rPr lang="ru-RU" sz="2000" dirty="0" smtClean="0"/>
              <a:t>Источник: записи ЗАГС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4223" y="4556982"/>
            <a:ext cx="5486401" cy="14465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200" dirty="0" smtClean="0"/>
              <a:t>Традиционно в Кыргызстане </a:t>
            </a:r>
            <a:r>
              <a:rPr lang="ru-RU" sz="2200" dirty="0"/>
              <a:t>наибольшее число младенцев рождается у женщин в возрасте от 20 до 30 лет (до </a:t>
            </a:r>
            <a:r>
              <a:rPr lang="ru-RU" sz="2200" dirty="0" smtClean="0"/>
              <a:t>62% </a:t>
            </a:r>
            <a:r>
              <a:rPr lang="ru-RU" sz="2200" dirty="0"/>
              <a:t>детей, родившихся за год) </a:t>
            </a:r>
            <a:endParaRPr lang="en-US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944824" y="3925522"/>
            <a:ext cx="4681119" cy="27609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b="1" dirty="0" smtClean="0"/>
          </a:p>
          <a:p>
            <a:r>
              <a:rPr lang="ru-RU" sz="1600" b="1" dirty="0" smtClean="0"/>
              <a:t>Возможные стратегии:</a:t>
            </a:r>
          </a:p>
          <a:p>
            <a:r>
              <a:rPr lang="ru-RU" sz="1600" dirty="0" smtClean="0"/>
              <a:t>При высоком коэффициенте рождаемости необходимо: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Осведомлять девушек и женщин о современных методах контрацепции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Улучать доступ к образованию.</a:t>
            </a:r>
          </a:p>
          <a:p>
            <a:r>
              <a:rPr lang="ru-RU" sz="1600" dirty="0"/>
              <a:t>При </a:t>
            </a:r>
            <a:r>
              <a:rPr lang="ru-RU" sz="1600" dirty="0" smtClean="0"/>
              <a:t>низком </a:t>
            </a:r>
            <a:r>
              <a:rPr lang="ru-RU" sz="1600" dirty="0"/>
              <a:t>коэффициенте рождаемости необходимо: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Пособия для детей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Специальные условия работы для женщин </a:t>
            </a:r>
          </a:p>
          <a:p>
            <a:pPr algn="ctr"/>
            <a:endParaRPr lang="ru-RU" sz="1600" dirty="0" smtClean="0"/>
          </a:p>
          <a:p>
            <a:pPr algn="ctr"/>
            <a:r>
              <a:rPr lang="ru-RU" sz="1600" dirty="0"/>
              <a:t> </a:t>
            </a:r>
            <a:r>
              <a:rPr lang="ru-RU" sz="1600" dirty="0" smtClean="0"/>
              <a:t> </a:t>
            </a:r>
            <a:endParaRPr lang="en-US" sz="16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3764058"/>
              </p:ext>
            </p:extLst>
          </p:nvPr>
        </p:nvGraphicFramePr>
        <p:xfrm>
          <a:off x="833747" y="1430481"/>
          <a:ext cx="5486401" cy="2760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92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8149590" cy="1325563"/>
          </a:xfrm>
        </p:spPr>
        <p:txBody>
          <a:bodyPr>
            <a:normAutofit/>
          </a:bodyPr>
          <a:lstStyle/>
          <a:p>
            <a:r>
              <a:rPr lang="ru-RU" dirty="0"/>
              <a:t>Как понимать суммарный коэффициент фертильности</a:t>
            </a:r>
            <a:r>
              <a:rPr lang="en-AU" dirty="0"/>
              <a:t>(</a:t>
            </a:r>
            <a:r>
              <a:rPr lang="ru-RU" dirty="0"/>
              <a:t>СКФ</a:t>
            </a:r>
            <a:r>
              <a:rPr lang="en-AU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498" y="1825625"/>
            <a:ext cx="10674527" cy="1265158"/>
          </a:xfrm>
        </p:spPr>
        <p:txBody>
          <a:bodyPr>
            <a:normAutofit/>
          </a:bodyPr>
          <a:lstStyle/>
          <a:p>
            <a:r>
              <a:rPr lang="ru-RU" sz="2400" dirty="0"/>
              <a:t>Ключевой фактор влияющий на рост/убыль </a:t>
            </a:r>
            <a:r>
              <a:rPr lang="ru-RU" sz="2400" dirty="0" smtClean="0"/>
              <a:t>населения</a:t>
            </a:r>
            <a:endParaRPr lang="en-AU" sz="2400" dirty="0"/>
          </a:p>
          <a:p>
            <a:r>
              <a:rPr lang="ru-RU" sz="2400" dirty="0"/>
              <a:t>Уровень восстановления фертильности</a:t>
            </a:r>
            <a:r>
              <a:rPr lang="en-AU" sz="2400" dirty="0"/>
              <a:t>: </a:t>
            </a:r>
            <a:r>
              <a:rPr lang="ru-RU" sz="2400" dirty="0"/>
              <a:t>СКФ </a:t>
            </a:r>
            <a:r>
              <a:rPr lang="ru-RU" sz="2400" dirty="0" smtClean="0"/>
              <a:t>-</a:t>
            </a:r>
            <a:r>
              <a:rPr lang="en-AU" sz="2400" dirty="0" smtClean="0"/>
              <a:t> </a:t>
            </a:r>
            <a:r>
              <a:rPr lang="en-AU" sz="2400" dirty="0"/>
              <a:t>2.1 </a:t>
            </a:r>
            <a:r>
              <a:rPr lang="ru-RU" sz="2400" dirty="0"/>
              <a:t>ребёнка на одну женщину</a:t>
            </a:r>
            <a:endParaRPr lang="en-AU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69297"/>
              </p:ext>
            </p:extLst>
          </p:nvPr>
        </p:nvGraphicFramePr>
        <p:xfrm>
          <a:off x="955498" y="3090783"/>
          <a:ext cx="1070567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78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061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117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Суммарный коэффициент фертильности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Обсуждение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СКФ</a:t>
                      </a:r>
                      <a:r>
                        <a:rPr lang="en-AU" dirty="0"/>
                        <a:t> 2.0 </a:t>
                      </a:r>
                      <a:r>
                        <a:rPr lang="ru-RU" dirty="0"/>
                        <a:t>или ниже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 фертильность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Становится нормой во многих странах</a:t>
                      </a:r>
                      <a:endParaRPr lang="en-GB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Армения</a:t>
                      </a:r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Азербайджан</a:t>
                      </a:r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Беларусь</a:t>
                      </a:r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Грузия</a:t>
                      </a:r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Республика Молдова</a:t>
                      </a:r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Российская Федерация</a:t>
                      </a:r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Украина – все они относятся к странам</a:t>
                      </a:r>
                      <a:r>
                        <a:rPr lang="ru-RU" sz="14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низкой </a:t>
                      </a:r>
                      <a:r>
                        <a:rPr lang="ru-RU" sz="1400" dirty="0"/>
                        <a:t>фертильностью</a:t>
                      </a:r>
                      <a:endParaRPr lang="en-GB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Старение населения является проблемой</a:t>
                      </a:r>
                      <a:endParaRPr 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СКФ</a:t>
                      </a:r>
                      <a:r>
                        <a:rPr lang="en-AU" dirty="0"/>
                        <a:t> 2.1 – 3.1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 фертильность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СКФ от</a:t>
                      </a:r>
                      <a:r>
                        <a:rPr lang="en-AU" dirty="0"/>
                        <a:t> 3.2 </a:t>
                      </a:r>
                      <a:r>
                        <a:rPr lang="ru-RU" dirty="0"/>
                        <a:t>и выше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 фертильность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Самая высокая в Восточной, Центральной и Западной Африке</a:t>
                      </a:r>
                      <a:endParaRPr lang="en-GB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регионе ВЕКЦА (СНГ) Таджикистан является единственной страной с высокой </a:t>
                      </a:r>
                      <a:r>
                        <a:rPr lang="ru-RU" sz="1400" dirty="0"/>
                        <a:t>фертильностью</a:t>
                      </a:r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06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Гендерный анализ</a:t>
            </a:r>
            <a:r>
              <a:rPr lang="en-AU" dirty="0"/>
              <a:t>: </a:t>
            </a:r>
            <a:r>
              <a:rPr lang="ru-RU" dirty="0"/>
              <a:t>последствия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610354"/>
              </p:ext>
            </p:extLst>
          </p:nvPr>
        </p:nvGraphicFramePr>
        <p:xfrm>
          <a:off x="272715" y="1690688"/>
          <a:ext cx="6464969" cy="501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737684" y="1873508"/>
            <a:ext cx="5133473" cy="4832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/>
              <a:t>Возможные стратегии</a:t>
            </a:r>
          </a:p>
          <a:p>
            <a:r>
              <a:rPr lang="ru-RU" sz="2800" dirty="0" smtClean="0"/>
              <a:t>Низкая фертильность:                         - мотивация к повышению фертильности;</a:t>
            </a:r>
          </a:p>
          <a:p>
            <a:r>
              <a:rPr lang="ru-RU" sz="2800" dirty="0"/>
              <a:t>-</a:t>
            </a:r>
            <a:r>
              <a:rPr lang="ru-RU" sz="2800" dirty="0" smtClean="0"/>
              <a:t> поддержка семьи</a:t>
            </a:r>
          </a:p>
          <a:p>
            <a:r>
              <a:rPr lang="ru-RU" sz="2800" dirty="0" smtClean="0"/>
              <a:t>Высокая </a:t>
            </a:r>
            <a:r>
              <a:rPr lang="ru-RU" sz="2800" dirty="0"/>
              <a:t>фертильность : </a:t>
            </a:r>
            <a:r>
              <a:rPr lang="ru-RU" sz="2800" dirty="0" smtClean="0"/>
              <a:t>                       -образование;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помощь </a:t>
            </a:r>
            <a:r>
              <a:rPr lang="ru-RU" sz="2800" dirty="0"/>
              <a:t>в планировании семьи </a:t>
            </a:r>
          </a:p>
          <a:p>
            <a:pPr marL="457200" indent="-457200">
              <a:buFontTx/>
              <a:buChar char="-"/>
            </a:pPr>
            <a:r>
              <a:rPr lang="ru-RU" sz="2800" dirty="0"/>
              <a:t>о</a:t>
            </a:r>
            <a:r>
              <a:rPr lang="ru-RU" sz="2800" dirty="0" smtClean="0"/>
              <a:t>сведомление о контрацепции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7367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223" y="125866"/>
            <a:ext cx="11094720" cy="145075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Общий коэффициент смертности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          </a:t>
            </a:r>
            <a:r>
              <a:rPr lang="ru-RU" sz="3200" i="1" dirty="0"/>
              <a:t>(на 1000 населения)</a:t>
            </a:r>
            <a:endParaRPr lang="en-US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9006" y="1696264"/>
            <a:ext cx="4850093" cy="46532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>
                <a:ea typeface="Times New Roman" panose="02020603050405020304" pitchFamily="18" charset="0"/>
              </a:rPr>
              <a:t>Общий коэффициент смертности</a:t>
            </a:r>
            <a:r>
              <a:rPr lang="ru-RU" sz="1600" dirty="0">
                <a:ea typeface="Times New Roman" panose="02020603050405020304" pitchFamily="18" charset="0"/>
              </a:rPr>
              <a:t> - отношение числа умерших в течение календарного года к среднегодовой </a:t>
            </a:r>
            <a:r>
              <a:rPr lang="ru-RU" sz="1600" dirty="0"/>
              <a:t>численности постоянного населения. Исчисляется в промилле (на 1 000 населения</a:t>
            </a:r>
            <a:r>
              <a:rPr lang="ru-RU" sz="1600" dirty="0" smtClean="0"/>
              <a:t>).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/>
              <a:t>Влияет на естественный прирост населения.  </a:t>
            </a:r>
            <a:endParaRPr lang="ru-RU" sz="1600" dirty="0" smtClean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800" dirty="0"/>
              <a:t>Основные причины смертности в КР: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solidFill>
                  <a:srgbClr val="FF0000"/>
                </a:solidFill>
              </a:rPr>
              <a:t>болезни</a:t>
            </a:r>
            <a:r>
              <a:rPr lang="ru-RU" sz="1800" dirty="0"/>
              <a:t> системы кровообращения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новообразования 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неестественные причины смертности, включая ДТП.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8994160" y="2675390"/>
            <a:ext cx="429892" cy="6831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99" y="1696264"/>
            <a:ext cx="6207269" cy="454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1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327"/>
          </a:xfrm>
        </p:spPr>
        <p:txBody>
          <a:bodyPr>
            <a:normAutofit fontScale="90000"/>
          </a:bodyPr>
          <a:lstStyle/>
          <a:p>
            <a:r>
              <a:rPr lang="ru-RU" dirty="0"/>
              <a:t>Смертность по причинам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32880" y="1226941"/>
            <a:ext cx="5156200" cy="3223895"/>
          </a:xfrm>
        </p:spPr>
        <p:txBody>
          <a:bodyPr>
            <a:noAutofit/>
          </a:bodyPr>
          <a:lstStyle/>
          <a:p>
            <a:r>
              <a:rPr lang="ru-RU" sz="1500" dirty="0"/>
              <a:t>Статистика причин смерти составляется с использованием стандартизованного по возрасту показателя </a:t>
            </a:r>
            <a:r>
              <a:rPr lang="ru-RU" sz="1500" dirty="0" smtClean="0"/>
              <a:t>смертности </a:t>
            </a:r>
            <a:r>
              <a:rPr lang="ru-RU" sz="1500" dirty="0"/>
              <a:t>на основе данных о смерти с разбивкой по </a:t>
            </a:r>
            <a:r>
              <a:rPr lang="ru-RU" sz="1500" dirty="0" smtClean="0">
                <a:solidFill>
                  <a:srgbClr val="FF0000"/>
                </a:solidFill>
              </a:rPr>
              <a:t>причинам,</a:t>
            </a:r>
            <a:r>
              <a:rPr lang="ru-RU" sz="1500" dirty="0" smtClean="0"/>
              <a:t> </a:t>
            </a:r>
            <a:r>
              <a:rPr lang="ru-RU" sz="1500" dirty="0"/>
              <a:t>по возрасту и по полу, собранных с использованием национальных систем регистрации смерти или систем выборочной регистрации.</a:t>
            </a:r>
          </a:p>
          <a:p>
            <a:r>
              <a:rPr lang="ru-RU" sz="1500" dirty="0"/>
              <a:t>Измерение </a:t>
            </a:r>
            <a:r>
              <a:rPr lang="ru-RU" sz="1500" dirty="0" smtClean="0">
                <a:solidFill>
                  <a:srgbClr val="FF0000"/>
                </a:solidFill>
              </a:rPr>
              <a:t>числа</a:t>
            </a:r>
            <a:r>
              <a:rPr lang="ru-RU" sz="1500" dirty="0" smtClean="0"/>
              <a:t> </a:t>
            </a:r>
            <a:r>
              <a:rPr lang="ru-RU" sz="1500" dirty="0"/>
              <a:t>людей, умирающих каждый год, и изучение причины их смерти – это один из наиболее важных способов оценки эффективности системы здравоохранения в стране. </a:t>
            </a:r>
            <a:endParaRPr lang="ru-RU" sz="1500" dirty="0" smtClean="0"/>
          </a:p>
          <a:p>
            <a:r>
              <a:rPr lang="ru-RU" sz="1500" dirty="0" smtClean="0">
                <a:solidFill>
                  <a:srgbClr val="FF0000"/>
                </a:solidFill>
              </a:rPr>
              <a:t>Показатель</a:t>
            </a:r>
            <a:r>
              <a:rPr lang="ru-RU" sz="1500" dirty="0" smtClean="0"/>
              <a:t> </a:t>
            </a:r>
            <a:r>
              <a:rPr lang="ru-RU" sz="1500" dirty="0"/>
              <a:t>позволяет формировать государственную политику в области здравоохранения и оценить важность политических мер по предотвращению, диагностике и лечению заболеваний</a:t>
            </a:r>
            <a:endParaRPr lang="en-US" sz="15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32880" y="4738325"/>
            <a:ext cx="5516605" cy="19004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rtl="0"/>
            <a:r>
              <a:rPr lang="ru-RU" b="1" dirty="0" smtClean="0"/>
              <a:t>Возможные стратегии:</a:t>
            </a:r>
          </a:p>
          <a:p>
            <a:pPr marL="342900" lvl="0" indent="-342900" rtl="0">
              <a:buFont typeface="Wingdings" panose="05000000000000000000" pitchFamily="2" charset="2"/>
              <a:buChar char="Ø"/>
            </a:pPr>
            <a:r>
              <a:rPr lang="ru-RU" dirty="0" smtClean="0"/>
              <a:t>Укрепление </a:t>
            </a:r>
            <a:r>
              <a:rPr lang="ru-RU" dirty="0"/>
              <a:t>системы здравоохранения в </a:t>
            </a:r>
            <a:r>
              <a:rPr lang="ru-RU" dirty="0" smtClean="0"/>
              <a:t>области, где наиболее высокие показатели смертности, включая дополнительное финансирование</a:t>
            </a:r>
            <a:endParaRPr lang="en-US" dirty="0"/>
          </a:p>
          <a:p>
            <a:pPr marL="342900" lvl="0" indent="-342900" rtl="0">
              <a:buFont typeface="Wingdings" panose="05000000000000000000" pitchFamily="2" charset="2"/>
              <a:buChar char="Ø"/>
            </a:pPr>
            <a:r>
              <a:rPr lang="ru-RU" dirty="0" smtClean="0"/>
              <a:t>Информирование </a:t>
            </a:r>
            <a:r>
              <a:rPr lang="ru-RU" dirty="0">
                <a:solidFill>
                  <a:srgbClr val="FF0000"/>
                </a:solidFill>
              </a:rPr>
              <a:t>женщин и мужчин </a:t>
            </a:r>
            <a:r>
              <a:rPr lang="ru-RU" dirty="0" smtClean="0">
                <a:solidFill>
                  <a:srgbClr val="FF0000"/>
                </a:solidFill>
              </a:rPr>
              <a:t>о </a:t>
            </a:r>
            <a:r>
              <a:rPr lang="ru-RU" dirty="0" smtClean="0"/>
              <a:t>существующих рисках и методах снижения рисков</a:t>
            </a:r>
          </a:p>
          <a:p>
            <a:pPr marL="342900" lvl="0" indent="-342900" rtl="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342900" lvl="0" indent="-342900" rtl="0">
              <a:buFont typeface="Wingdings" panose="05000000000000000000" pitchFamily="2" charset="2"/>
              <a:buChar char="Ø"/>
            </a:pPr>
            <a:endParaRPr lang="en-US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194907"/>
              </p:ext>
            </p:extLst>
          </p:nvPr>
        </p:nvGraphicFramePr>
        <p:xfrm>
          <a:off x="185871" y="1051133"/>
          <a:ext cx="6248400" cy="5510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907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1706"/>
            <a:ext cx="10515600" cy="574327"/>
          </a:xfrm>
        </p:spPr>
        <p:txBody>
          <a:bodyPr>
            <a:normAutofit fontScale="90000"/>
          </a:bodyPr>
          <a:lstStyle/>
          <a:p>
            <a:r>
              <a:rPr lang="ru-RU" dirty="0"/>
              <a:t>Ожидаемая продолжительность жизни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5163" y="1226941"/>
            <a:ext cx="5313917" cy="5233680"/>
          </a:xfrm>
        </p:spPr>
        <p:txBody>
          <a:bodyPr>
            <a:noAutofit/>
          </a:bodyPr>
          <a:lstStyle/>
          <a:p>
            <a:r>
              <a:rPr lang="ru-RU" sz="2000" dirty="0"/>
              <a:t>Ожидаемая продолжительность жизни при рождении - число лет, которое в среднем предстояло бы прожить одному человеку из поколения родившихся при условии, что на протяжении всей жизни этого поколения уровень смертности в каждом возрасте останется таким, как в данный период.</a:t>
            </a:r>
          </a:p>
          <a:p>
            <a:r>
              <a:rPr lang="ru-RU" sz="2000" dirty="0" smtClean="0"/>
              <a:t>Ожидаемая </a:t>
            </a:r>
            <a:r>
              <a:rPr lang="ru-RU" sz="2000" dirty="0"/>
              <a:t>продолжительность жизни имеет ограничения, как индикатор состояния здоровья.</a:t>
            </a:r>
          </a:p>
          <a:p>
            <a:r>
              <a:rPr lang="ru-RU" sz="2000" dirty="0" smtClean="0"/>
              <a:t>Она </a:t>
            </a:r>
            <a:r>
              <a:rPr lang="ru-RU" sz="2000" dirty="0"/>
              <a:t>не отражает некоторые аспекты благосостояния, такие как качество жизни, и растущее признание того, что ожидаемая продолжительность здоровой жизни отражает политику здравоохранения в развитых странах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62" y="1226941"/>
            <a:ext cx="5755813" cy="52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Ожидаемая продолжительность жизни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0840" y="1825624"/>
            <a:ext cx="4632959" cy="1808827"/>
          </a:xfrm>
        </p:spPr>
        <p:txBody>
          <a:bodyPr>
            <a:noAutofit/>
          </a:bodyPr>
          <a:lstStyle/>
          <a:p>
            <a:r>
              <a:rPr lang="ru-RU" sz="1700" b="1" dirty="0" smtClean="0"/>
              <a:t>Ожидаемая </a:t>
            </a:r>
            <a:r>
              <a:rPr lang="ru-RU" sz="1700" b="1" dirty="0"/>
              <a:t>продолжительность жизни для лиц, достигших определенного возраста (х),</a:t>
            </a:r>
            <a:r>
              <a:rPr lang="ru-RU" sz="1700" dirty="0"/>
              <a:t> представляет собой среднее число лет, которое предстояло бы прожить достигшим данного возраста при сохранении в каждом следующем возрасте современного уровня </a:t>
            </a:r>
            <a:r>
              <a:rPr lang="ru-RU" sz="1700" dirty="0" smtClean="0"/>
              <a:t>смертности.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6402" y="3769387"/>
            <a:ext cx="5000879" cy="19004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 rtl="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6666402" y="4082811"/>
            <a:ext cx="3878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6875036" y="3944311"/>
            <a:ext cx="4907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Возможные стратегии: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Улучшить доступ к медицинским услугам</a:t>
            </a:r>
            <a:r>
              <a:rPr lang="en-US" dirty="0" smtClean="0"/>
              <a:t>;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Информирование население о влиянии спорта, курения на продолжительность жизни.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345713"/>
              </p:ext>
            </p:extLst>
          </p:nvPr>
        </p:nvGraphicFramePr>
        <p:xfrm>
          <a:off x="632389" y="1690687"/>
          <a:ext cx="5794049" cy="4821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54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71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65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77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870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670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Возраст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лет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лет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 лет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2865"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 пола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57,5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29,5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13,4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6707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Мужчины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53,7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26,2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10,9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Женщины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61,6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33,0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15,8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6707"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 пола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57,6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29,5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13,4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Мужчины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53,8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26,2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11,0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Женщины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61,8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33,0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15,8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86707"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 пола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57,8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29,6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13,3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Мужчины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54,0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26,2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10,7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Женщины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62,0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33,2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15,9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2865"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 пола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57,9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29,6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13,3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Мужчины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54,1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26,3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10,7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Женщины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62,2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33,3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15,9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72865"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 пола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58,1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29,8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14,4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Мужчины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54,2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26,3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11,7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7286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Женщины</a:t>
                      </a:r>
                    </a:p>
                  </a:txBody>
                  <a:tcPr marL="7554" marR="7554" marT="75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62,3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33,5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x-none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16,9</a:t>
                      </a:r>
                    </a:p>
                  </a:txBody>
                  <a:tcPr marL="7554" marR="7554" marT="75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36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732" y="0"/>
            <a:ext cx="10515600" cy="1325563"/>
          </a:xfrm>
        </p:spPr>
        <p:txBody>
          <a:bodyPr/>
          <a:lstStyle/>
          <a:p>
            <a:r>
              <a:rPr lang="ru-RU" dirty="0"/>
              <a:t>Показатели старения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685" y="5023433"/>
            <a:ext cx="5038617" cy="130544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ky-KG" sz="1800" b="1" dirty="0"/>
              <a:t>Население </a:t>
            </a:r>
            <a:r>
              <a:rPr lang="ru-RU" sz="1800" b="1" dirty="0" err="1"/>
              <a:t>Кыргызс</a:t>
            </a:r>
            <a:r>
              <a:rPr lang="ky-KG" sz="1800" b="1" dirty="0"/>
              <a:t>тана постепенно приближается к порогу старости: </a:t>
            </a:r>
            <a:r>
              <a:rPr lang="ru-RU" sz="1800" smtClean="0"/>
              <a:t>на начало </a:t>
            </a:r>
            <a:r>
              <a:rPr lang="ru-RU" sz="1800" dirty="0" smtClean="0"/>
              <a:t>2021г</a:t>
            </a:r>
            <a:r>
              <a:rPr lang="ru-RU" sz="1800" dirty="0"/>
              <a:t>. в возрастах 65 лет и старше находились </a:t>
            </a:r>
            <a:r>
              <a:rPr lang="ky-KG" sz="1800" dirty="0" smtClean="0"/>
              <a:t>331,4</a:t>
            </a:r>
            <a:r>
              <a:rPr lang="ru-RU" sz="1800" dirty="0" smtClean="0"/>
              <a:t> </a:t>
            </a:r>
            <a:r>
              <a:rPr lang="ru-RU" sz="1800" dirty="0"/>
              <a:t>тыс., или </a:t>
            </a:r>
            <a:r>
              <a:rPr lang="ru-RU" sz="1800" dirty="0" smtClean="0"/>
              <a:t>5,</a:t>
            </a:r>
            <a:r>
              <a:rPr lang="ky-KG" sz="1800" dirty="0" smtClean="0"/>
              <a:t>3%</a:t>
            </a:r>
            <a:r>
              <a:rPr lang="ru-RU" sz="1800" dirty="0" smtClean="0"/>
              <a:t> </a:t>
            </a:r>
            <a:r>
              <a:rPr lang="ru-RU" sz="1800" dirty="0" err="1"/>
              <a:t>кыргызстанцев</a:t>
            </a:r>
            <a:r>
              <a:rPr lang="ru-RU" sz="1800" dirty="0"/>
              <a:t>. </a:t>
            </a:r>
            <a:endParaRPr lang="en-US" sz="1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948595"/>
              </p:ext>
            </p:extLst>
          </p:nvPr>
        </p:nvGraphicFramePr>
        <p:xfrm>
          <a:off x="247829" y="2441084"/>
          <a:ext cx="5332576" cy="2478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1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294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47109">
                <a:tc gridSpan="2"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Согласно </a:t>
                      </a:r>
                      <a:r>
                        <a:rPr lang="ky-KG" dirty="0">
                          <a:solidFill>
                            <a:srgbClr val="002060"/>
                          </a:solidFill>
                        </a:rPr>
                        <a:t>шкале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ООН, </a:t>
                      </a:r>
                      <a:r>
                        <a:rPr lang="ky-KG" dirty="0">
                          <a:solidFill>
                            <a:srgbClr val="002060"/>
                          </a:solidFill>
                        </a:rPr>
                        <a:t>если доля лиц в возрасте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65 лет</a:t>
                      </a:r>
                      <a:r>
                        <a:rPr lang="ky-KG" dirty="0">
                          <a:solidFill>
                            <a:srgbClr val="002060"/>
                          </a:solidFill>
                        </a:rPr>
                        <a:t> и </a:t>
                      </a:r>
                      <a:r>
                        <a:rPr lang="ky-KG" dirty="0" smtClean="0">
                          <a:solidFill>
                            <a:srgbClr val="002060"/>
                          </a:solidFill>
                        </a:rPr>
                        <a:t>старше: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579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Ниже 4%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y-KG" dirty="0">
                          <a:solidFill>
                            <a:srgbClr val="002060"/>
                          </a:solidFill>
                        </a:rPr>
                        <a:t>население страны считается молодым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8968">
                <a:tc>
                  <a:txBody>
                    <a:bodyPr/>
                    <a:lstStyle/>
                    <a:p>
                      <a:r>
                        <a:rPr lang="ky-KG" dirty="0">
                          <a:solidFill>
                            <a:srgbClr val="002060"/>
                          </a:solidFill>
                        </a:rPr>
                        <a:t>от 4 до 7%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dirty="0">
                          <a:solidFill>
                            <a:srgbClr val="002060"/>
                          </a:solidFill>
                        </a:rPr>
                        <a:t>население страны на пороге старости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4710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От 7 %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y-KG" dirty="0">
                          <a:solidFill>
                            <a:srgbClr val="002060"/>
                          </a:solidFill>
                        </a:rPr>
                        <a:t>население считается старым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33573" y="1411632"/>
            <a:ext cx="109248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Демографическое старение определяется удельным весом пожилых людей в общей численности населения</a:t>
            </a:r>
            <a:endParaRPr lang="en-US" sz="2400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957447"/>
              </p:ext>
            </p:extLst>
          </p:nvPr>
        </p:nvGraphicFramePr>
        <p:xfrm>
          <a:off x="5580405" y="2008262"/>
          <a:ext cx="6337618" cy="4320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80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Статистика браков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655" y="1783820"/>
            <a:ext cx="7430271" cy="4472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Средний возраст впервые вступающих в брак – это средний возраст мужчин или женщин, которые женятся в первый раз. </a:t>
            </a:r>
            <a:endParaRPr lang="ru-RU" dirty="0" smtClean="0"/>
          </a:p>
          <a:p>
            <a:r>
              <a:rPr lang="ru-RU" dirty="0"/>
              <a:t>Исследование подсказывает, что там, где возраст первого брака очень низкий, необходимы политические действия, которые препятствовали бы ранним бракам.</a:t>
            </a:r>
          </a:p>
          <a:p>
            <a:r>
              <a:rPr lang="ru-RU" dirty="0"/>
              <a:t>Значительное повышение возраста первого брака также может вызвать политическую озабоченность, особенно в странах с низким показателем рождаемости и стареющим населением. В этих случаях политики могут применять финансовые стимулы для поддержки и побуждения людей иметь больше детей.</a:t>
            </a:r>
          </a:p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8753582" y="1898776"/>
            <a:ext cx="3102795" cy="35394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/>
              <a:t>Средний возраст вступления в первый брак среди женщин в </a:t>
            </a:r>
            <a:r>
              <a:rPr lang="ru-RU" sz="2800" dirty="0" smtClean="0">
                <a:solidFill>
                  <a:srgbClr val="FF0000"/>
                </a:solidFill>
              </a:rPr>
              <a:t>2020 </a:t>
            </a:r>
            <a:r>
              <a:rPr lang="ru-RU" sz="2800" dirty="0">
                <a:solidFill>
                  <a:srgbClr val="FF0000"/>
                </a:solidFill>
              </a:rPr>
              <a:t>году </a:t>
            </a:r>
            <a:r>
              <a:rPr lang="ru-RU" sz="2800" dirty="0" smtClean="0">
                <a:solidFill>
                  <a:srgbClr val="FF0000"/>
                </a:solidFill>
              </a:rPr>
              <a:t>составил - 23,4 </a:t>
            </a:r>
            <a:r>
              <a:rPr lang="ru-RU" sz="2800" dirty="0"/>
              <a:t>и среди мужчин - 27,2 лет.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54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643" y="156214"/>
            <a:ext cx="10515600" cy="1325563"/>
          </a:xfrm>
        </p:spPr>
        <p:txBody>
          <a:bodyPr/>
          <a:lstStyle/>
          <a:p>
            <a:r>
              <a:rPr lang="ru-RU" dirty="0"/>
              <a:t>Статистика браков 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85409" y="1154452"/>
            <a:ext cx="410560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</a:rPr>
              <a:t>Показатель рассчитывается, как число женщин в возрасте 20-24 лет, впервые вступившие в брак или в союзе до 15 лет (или до 18 лет), деленное на общее число женщин в возрасте 20-24 лет в популяции, умноженное на 100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 smtClean="0">
                <a:solidFill>
                  <a:srgbClr val="002060"/>
                </a:solidFill>
              </a:rPr>
              <a:t>По </a:t>
            </a:r>
            <a:r>
              <a:rPr lang="ru-RU" dirty="0">
                <a:solidFill>
                  <a:srgbClr val="002060"/>
                </a:solidFill>
              </a:rPr>
              <a:t>этому показателю охвачены как официальные браки, так и неформальные </a:t>
            </a:r>
            <a:r>
              <a:rPr lang="ru-RU" dirty="0" smtClean="0">
                <a:solidFill>
                  <a:srgbClr val="002060"/>
                </a:solidFill>
              </a:rPr>
              <a:t>союзы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 smtClean="0">
                <a:solidFill>
                  <a:srgbClr val="002060"/>
                </a:solidFill>
              </a:rPr>
              <a:t>Источник: МИКС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336078"/>
              </p:ext>
            </p:extLst>
          </p:nvPr>
        </p:nvGraphicFramePr>
        <p:xfrm>
          <a:off x="482885" y="1407561"/>
          <a:ext cx="6655852" cy="4945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64975" y="4847771"/>
            <a:ext cx="4026043" cy="16500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Возможные стратегии: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Образование среди девочек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Внесение изменений в законодательную систему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62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1493178" y="2369139"/>
            <a:ext cx="9144000" cy="165576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Какие факторы влияют на ранние браки?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461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266" y="211396"/>
            <a:ext cx="10515600" cy="985015"/>
          </a:xfrm>
        </p:spPr>
        <p:txBody>
          <a:bodyPr>
            <a:noAutofit/>
          </a:bodyPr>
          <a:lstStyle/>
          <a:p>
            <a:r>
              <a:rPr lang="ru-RU" sz="3000" b="1" dirty="0"/>
              <a:t>Обсуждение: ЦУР 5.3.1.  Доля женщин в возрасте от 20 до 24 лет, вступивших в брак или союз до 15 лет и до 18 лет</a:t>
            </a:r>
            <a:br>
              <a:rPr lang="ru-RU" sz="3000" b="1" dirty="0"/>
            </a:br>
            <a:endParaRPr lang="en-US" sz="3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661154"/>
              </p:ext>
            </p:extLst>
          </p:nvPr>
        </p:nvGraphicFramePr>
        <p:xfrm>
          <a:off x="1418602" y="1059679"/>
          <a:ext cx="7486851" cy="547696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57348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5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2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ctr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 18 лет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Процентная доля женщин, вступивших в (не)официальный брак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По месту проживания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Городские поселения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Сельская местность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По уровню образования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Дошкольное или нет/Начальное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…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Основное общее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30,3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Среднее общее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21,3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Профессиональное начальное/среднее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Высшее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Наличие функциональных трудностей (возраст: 18-49 лет)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Есть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…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Нет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По </a:t>
                      </a:r>
                      <a:r>
                        <a:rPr lang="ru-RU" sz="1050" dirty="0" err="1">
                          <a:effectLst/>
                        </a:rPr>
                        <a:t>квинтилю</a:t>
                      </a:r>
                      <a:r>
                        <a:rPr lang="ru-RU" sz="1050" dirty="0">
                          <a:effectLst/>
                        </a:rPr>
                        <a:t> индекса благосостояния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Беднейший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Второй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19,7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Средний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Четвертый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Богатейший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 По территории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Баткенская область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Джалал-Абадская область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13,6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Иссык-Кульская область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Нарынская область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18,4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Ошская область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18,3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Таласская область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(16,5)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Чуйская область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11,6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г.Бишкек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8"/>
                  </a:ext>
                </a:extLst>
              </a:tr>
              <a:tr h="1647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г.Ош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13,2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6" marR="60286" marT="0" marB="0" anchor="b"/>
                </a:tc>
                <a:extLst>
                  <a:ext uri="{0D108BD9-81ED-4DB2-BD59-A6C34878D82A}">
                    <a16:rowId xmlns="" xmlns:a16="http://schemas.microsoft.com/office/drawing/2014/main" val="10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21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28102" y="2053758"/>
            <a:ext cx="10058400" cy="1450757"/>
          </a:xfrm>
        </p:spPr>
        <p:txBody>
          <a:bodyPr/>
          <a:lstStyle/>
          <a:p>
            <a:pPr algn="ctr"/>
            <a:r>
              <a:rPr lang="ru-RU" b="1" dirty="0"/>
              <a:t>Спасибо за внимание!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2859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20873</TotalTime>
  <Words>1713</Words>
  <Application>Microsoft Office PowerPoint</Application>
  <PresentationFormat>Широкоэкранный</PresentationFormat>
  <Paragraphs>368</Paragraphs>
  <Slides>24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Montserrat</vt:lpstr>
      <vt:lpstr>Times New Roman</vt:lpstr>
      <vt:lpstr>Wingdings</vt:lpstr>
      <vt:lpstr>Тема Office</vt:lpstr>
      <vt:lpstr>Презентация PowerPoint</vt:lpstr>
      <vt:lpstr>Презентация PowerPoint</vt:lpstr>
      <vt:lpstr>Что такое демография?</vt:lpstr>
      <vt:lpstr>Демография и гендер</vt:lpstr>
      <vt:lpstr>Презентация PowerPoint</vt:lpstr>
      <vt:lpstr>Население </vt:lpstr>
      <vt:lpstr>Сколько женщин живут в Кыргызстане? </vt:lpstr>
      <vt:lpstr>Численность постоянного населения Кыргызской Республики по полу</vt:lpstr>
      <vt:lpstr>Что такое соотношение полов?</vt:lpstr>
      <vt:lpstr>Гендерное соотношение </vt:lpstr>
      <vt:lpstr>Соотношение полов для новорожденных </vt:lpstr>
      <vt:lpstr>Коэффициент рождаемости/фертильности</vt:lpstr>
      <vt:lpstr>Как понимать суммарный коэффициент фертильности(СКФ)</vt:lpstr>
      <vt:lpstr>Гендерный анализ: последствия</vt:lpstr>
      <vt:lpstr>Общий коэффициент смертности           (на 1000 населения)</vt:lpstr>
      <vt:lpstr>Смертность по причинам</vt:lpstr>
      <vt:lpstr>Ожидаемая продолжительность жизни</vt:lpstr>
      <vt:lpstr>Ожидаемая продолжительность жизни</vt:lpstr>
      <vt:lpstr>Показатели старения </vt:lpstr>
      <vt:lpstr>Статистика браков</vt:lpstr>
      <vt:lpstr>Статистика браков </vt:lpstr>
      <vt:lpstr>Презентация PowerPoint</vt:lpstr>
      <vt:lpstr>Обсуждение: ЦУР 5.3.1.  Доля женщин в возрасте от 20 до 24 лет, вступивших в брак или союз до 15 лет и до 18 лет </vt:lpstr>
      <vt:lpstr>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gender statistics?  Basic skills for understanding and using quantitative data</dc:title>
  <dc:creator>Jessica Gardner</dc:creator>
  <cp:lastModifiedBy>Gabdullaeva</cp:lastModifiedBy>
  <cp:revision>188</cp:revision>
  <dcterms:created xsi:type="dcterms:W3CDTF">2015-10-28T04:22:11Z</dcterms:created>
  <dcterms:modified xsi:type="dcterms:W3CDTF">2021-10-29T08:03:00Z</dcterms:modified>
</cp:coreProperties>
</file>